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  <p:sldMasterId id="2147483721" r:id="rId3"/>
    <p:sldMasterId id="2147483733" r:id="rId4"/>
    <p:sldMasterId id="2147483745" r:id="rId5"/>
    <p:sldMasterId id="2147483757" r:id="rId6"/>
    <p:sldMasterId id="2147483769" r:id="rId7"/>
    <p:sldMasterId id="2147483865" r:id="rId8"/>
    <p:sldMasterId id="2147483901" r:id="rId9"/>
  </p:sldMasterIdLst>
  <p:notesMasterIdLst>
    <p:notesMasterId r:id="rId55"/>
  </p:notesMasterIdLst>
  <p:handoutMasterIdLst>
    <p:handoutMasterId r:id="rId56"/>
  </p:handoutMasterIdLst>
  <p:sldIdLst>
    <p:sldId id="266" r:id="rId10"/>
    <p:sldId id="395" r:id="rId11"/>
    <p:sldId id="397" r:id="rId12"/>
    <p:sldId id="394" r:id="rId13"/>
    <p:sldId id="400" r:id="rId14"/>
    <p:sldId id="399" r:id="rId15"/>
    <p:sldId id="272" r:id="rId16"/>
    <p:sldId id="273" r:id="rId17"/>
    <p:sldId id="274" r:id="rId18"/>
    <p:sldId id="275" r:id="rId19"/>
    <p:sldId id="276" r:id="rId20"/>
    <p:sldId id="334" r:id="rId21"/>
    <p:sldId id="278" r:id="rId22"/>
    <p:sldId id="279" r:id="rId23"/>
    <p:sldId id="281" r:id="rId24"/>
    <p:sldId id="282" r:id="rId25"/>
    <p:sldId id="283" r:id="rId26"/>
    <p:sldId id="371" r:id="rId27"/>
    <p:sldId id="284" r:id="rId28"/>
    <p:sldId id="370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1" r:id="rId41"/>
    <p:sldId id="302" r:id="rId42"/>
    <p:sldId id="331" r:id="rId43"/>
    <p:sldId id="332" r:id="rId44"/>
    <p:sldId id="303" r:id="rId45"/>
    <p:sldId id="487" r:id="rId46"/>
    <p:sldId id="304" r:id="rId47"/>
    <p:sldId id="354" r:id="rId48"/>
    <p:sldId id="305" r:id="rId49"/>
    <p:sldId id="369" r:id="rId50"/>
    <p:sldId id="315" r:id="rId51"/>
    <p:sldId id="316" r:id="rId52"/>
    <p:sldId id="321" r:id="rId53"/>
    <p:sldId id="373" r:id="rId5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5" autoAdjust="0"/>
    <p:restoredTop sz="50000" autoAdjust="0"/>
  </p:normalViewPr>
  <p:slideViewPr>
    <p:cSldViewPr>
      <p:cViewPr varScale="1">
        <p:scale>
          <a:sx n="127" d="100"/>
          <a:sy n="127" d="100"/>
        </p:scale>
        <p:origin x="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theme" Target="theme/theme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presProps" Target="presProps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48A5A-8F2D-430C-9146-0D0D87FDB491}" type="datetimeFigureOut">
              <a:rPr lang="en-US" smtClean="0"/>
              <a:pPr/>
              <a:t>10/13/18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CS 376 Lecture 8 Fitting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B4527-3157-4112-981A-7B21D5740E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988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FF12D1-6BEF-4526-896C-4C1368AE010E}" type="datetimeFigureOut">
              <a:rPr lang="en-US" smtClean="0"/>
              <a:pPr/>
              <a:t>10/13/18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CS 376 Lecture 8 Fitting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CA47EF5-16AF-45AD-90D9-27382333A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184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47EF5-16AF-45AD-90D9-27382333A36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E96898A3-3EE3-4540-9826-A6DD2D9AC774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Aft>
                <a:spcPts val="634"/>
              </a:spcAft>
            </a:pPr>
            <a:endParaRPr lang="en-US" sz="13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BCDA7C6-4E28-471E-A0F6-23EF427D758F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7550"/>
            <a:ext cx="4779963" cy="3584575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961" y="4540568"/>
            <a:ext cx="5384800" cy="4378881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7DD4497C-5D18-43CF-9BFC-913A6DFFACAF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7550"/>
            <a:ext cx="4779963" cy="3584575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961" y="4540568"/>
            <a:ext cx="5384800" cy="4378881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CB032AB6-9822-46CE-B5E4-CEB78EEE70AD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7550"/>
            <a:ext cx="4779963" cy="3584575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961" y="4540568"/>
            <a:ext cx="5384800" cy="4378881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CB032AB6-9822-46CE-B5E4-CEB78EEE70AD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7550"/>
            <a:ext cx="4779963" cy="3584575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961" y="4540568"/>
            <a:ext cx="5384800" cy="4378881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7091A9EC-0FEB-49B8-99D7-502048F4AC72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baseline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E4F17BB6-1BAF-4740-A939-4A920CDAAFE1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ABB4D7A8-20D6-4DDB-BFEC-01E606D4E1AB}" type="slidenum">
              <a:rPr lang="en-US">
                <a:solidFill>
                  <a:prstClr val="black"/>
                </a:solidFill>
                <a:latin typeface="Calibri"/>
              </a:rPr>
              <a:pPr algn="r" rtl="0"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FC353440-A4DC-41E0-9364-498AD60AC0E9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C99BCC50-E0BD-46D3-8D8D-F7E9F4622CCF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677166-B2EC-EC4B-9532-025C8FD6FE5D}" type="slidenum">
              <a:rPr lang="en-US" sz="1300" b="0"/>
              <a:pPr eaLnBrk="1" hangingPunct="1"/>
              <a:t>3</a:t>
            </a:fld>
            <a:endParaRPr lang="en-US" sz="1300" b="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CC9999A9-651D-4AFB-98E3-1EA89E244C0A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7550"/>
            <a:ext cx="4779963" cy="3584575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961" y="4540568"/>
            <a:ext cx="5384800" cy="4378881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0EE40815-05AC-493C-9114-5C5F67E2AF0B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7550"/>
            <a:ext cx="4779963" cy="3584575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961" y="4540568"/>
            <a:ext cx="5384800" cy="4378881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7A68ADE-D0CF-4841-A44D-BCC2957125A2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7A68ADE-D0CF-4841-A44D-BCC2957125A2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7A68ADE-D0CF-4841-A44D-BCC2957125A2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7A68ADE-D0CF-4841-A44D-BCC2957125A2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67A68ADE-D0CF-4841-A44D-BCC2957125A2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120000"/>
              </a:lnSpc>
            </a:pPr>
            <a:endParaRPr lang="en-US" dirty="0">
              <a:solidFill>
                <a:srgbClr val="000000"/>
              </a:solidFill>
              <a:latin typeface="Helvetica" pitchFamily="34" charset="0"/>
            </a:endParaRPr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3EA9A9B7-852E-4FE9-ADC0-4D5CDF6208E9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39579042-ABAB-42FC-ADC9-9CBC67D14FFA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39579042-ABAB-42FC-ADC9-9CBC67D14FFA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677166-B2EC-EC4B-9532-025C8FD6FE5D}" type="slidenum">
              <a:rPr lang="en-US" sz="1300" b="0"/>
              <a:pPr eaLnBrk="1" hangingPunct="1"/>
              <a:t>5</a:t>
            </a:fld>
            <a:endParaRPr lang="en-US" sz="1300" b="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14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47EF5-16AF-45AD-90D9-27382333A36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BD68ACD3-F762-47B4-B86B-0A5292667085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C1ABAACE-DD07-44CF-AFE0-CAEB14790866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C6C01-5097-4EFA-ACFD-07FDC1D804AC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19981008-ADBE-4873-AE9D-D0F1866C4705}" type="slidenum">
              <a:rPr lang="en-US" sz="12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sz="12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4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A1F162F4-B372-41D2-8526-B17C4CC57920}" type="slidenum">
              <a:rPr lang="en-US" sz="12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sz="12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ABB4D7A8-20D6-4DDB-BFEC-01E606D4E1AB}" type="slidenum">
              <a:rPr lang="en-US">
                <a:solidFill>
                  <a:prstClr val="black"/>
                </a:solidFill>
                <a:latin typeface="Calibri"/>
              </a:rPr>
              <a:pPr algn="r" rtl="0"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677166-B2EC-EC4B-9532-025C8FD6FE5D}" type="slidenum">
              <a:rPr lang="en-US" sz="1300" b="0"/>
              <a:pPr eaLnBrk="1" hangingPunct="1"/>
              <a:t>6</a:t>
            </a:fld>
            <a:endParaRPr lang="en-US" sz="1300" b="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2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0EFF74B-2706-4A4E-8DC9-9942D8A08F75}" type="slidenum">
              <a:rPr lang="en-US">
                <a:solidFill>
                  <a:prstClr val="black"/>
                </a:solidFill>
                <a:latin typeface="Arial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F512B8F-A0D3-4BFF-9B4D-22D353DCFE04}" type="slidenum">
              <a:rPr lang="en-US" sz="1200" b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12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ABB4D7A8-20D6-4DDB-BFEC-01E606D4E1AB}" type="slidenum">
              <a:rPr lang="en-US">
                <a:solidFill>
                  <a:prstClr val="black"/>
                </a:solidFill>
                <a:latin typeface="Calibri"/>
              </a:rPr>
              <a:pPr algn="r" rtl="0"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ABB4D7A8-20D6-4DDB-BFEC-01E606D4E1AB}" type="slidenum">
              <a:rPr lang="en-US">
                <a:solidFill>
                  <a:prstClr val="black"/>
                </a:solidFill>
                <a:latin typeface="Calibri"/>
              </a:rPr>
              <a:pPr algn="r" rtl="0"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ABB4D7A8-20D6-4DDB-BFEC-01E606D4E1AB}" type="slidenum">
              <a:rPr lang="en-US">
                <a:solidFill>
                  <a:prstClr val="black"/>
                </a:solidFill>
                <a:latin typeface="Calibri"/>
              </a:rPr>
              <a:pPr algn="r" rtl="0"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376 Lecture 8 Fitting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ED4E-8BE6-7840-9CC0-62CA6B1DBEA6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33E-6A4C-7F4D-97A0-6DEFDA4C77F4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87F9BC-50D8-8D4A-ADA5-3946BDF4E37B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63A470-C0F4-491A-AD1B-ED8B08CA407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6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CA9E-32C7-CC4E-B981-6CA2FFFBD0CC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0C8F17C1-D047-F04C-9E87-AD5E30C61231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E82307C8-829D-4BED-80D0-396216B14B1A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54F55B14-FA35-7145-9482-6A1F9073A993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B6C3202-6032-4398-816A-8AC20E230ECE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9A0EC24D-9B93-5244-BE1D-17C586E6FBA9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1731CB19-1C00-46EB-95E5-FC6DE6FE5CC6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C282019C-2585-2249-B706-FA4FC0D1705E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0FBD2DE4-3975-4D81-9234-8C24AEADCFA7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E7499397-B3F6-344B-9FD0-395574F9D13F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88ACB6DE-3EC2-4600-BA32-ECA1B2995D5D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957DDFA6-F57A-F04B-8AB6-E86EE4033BE8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2F36629A-99BA-43CE-910B-DE79E020FC06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EA640AC1-801C-AC40-93EE-CC27AFE4D72C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E985158D-3111-4441-A775-49823B22BC2F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6D24A6B4-9D51-8E46-A42E-E3A4C7BC86B3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352AFC6A-C4FA-4FAE-8CCF-DCD4EF18CEE1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70B5-BAC2-E743-BFAA-890D6F84577E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2989F535-102E-B740-9459-D432B43D1B77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9CC0164F-EAAB-4283-99BF-B9E434354674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7A211B4F-66FC-0D44-9D34-1AE6516977C9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EE53CB9A-9E34-4D09-8302-9742DF7F18E8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5BD51216-D0A7-F546-BE03-57BB35FA7106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DF2B9EF0-7E4F-4554-8D12-4A5B9B407E73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0BD887E3-8057-E246-932B-D626A4AEC5BD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2A66157C-4016-434D-8329-A6BA8E355C74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E48BE878-F303-F249-98B7-00EBD6BA1600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44749891-993B-4D33-B993-137EB48B8924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9D92007E-25A0-8F4E-85D0-A144D5C81676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FED13BAD-D3CD-4709-A2BF-5D45E7943025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C240DA9D-C5BB-4C42-B22A-1A8FD6D18B2A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A33737EA-7009-4E81-999B-EDE285887C7A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FD414CCC-4067-364C-B0C4-52BE46DC6A47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367408ED-D371-4F73-8FFB-D7F48F1ED9C4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62162D16-D35C-BA40-944F-D5E7B22D07AF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1FB27D6B-5523-448D-A070-920C01AFCC8F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6741BE16-5A3E-A943-B403-E256523B69F4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E6C5779B-CA68-481B-B316-38460C8DEAF6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CFDD-F684-9342-B309-AE6310B4FE26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917DF3A4-7153-8146-AEF7-815F6E0A7AFB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FCD9997A-8257-478E-A6A0-790675028B21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165405EC-B1A1-8C4F-8B70-B8E95CAFC7AE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F12E691A-386B-4998-A2FA-C91D6DAECFB1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3F06378F-8A34-064F-924A-2BB79A824524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730CC90E-0932-4E33-996D-1E975E80B87F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D529FB11-C4E6-6248-B68E-47F17FF15548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6F877AAA-4F4C-42BD-B112-A1606A8023C8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76F6EC67-8227-4B47-9F86-3E9AEA2E8EC4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26BE9D59-81E1-49DC-B0DF-BFE23630BDF8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fld id="{CCD0AF0F-D6D1-5940-BFA7-758C9616532D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10225231-1B04-4B28-977A-01563C4B0EE6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fld id="{8C0FC157-5E15-484F-A5E5-2CC58F83BDF3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378EC12-D0E0-4B4A-A0DE-A2D7FD048EF1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fld id="{298C7C04-D76A-1441-9FD7-EF6617E90E14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81F52E98-AC33-414F-AC4C-5DE08E7DFAEB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fld id="{D5EA3333-0F4E-F740-83A1-BB407860FCD5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D1A5F88-2822-46AC-AB6D-CEB7905A53AF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fld id="{D0E5550B-84EF-7F43-8C45-5FAEDEDB5792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B762708-BA4D-47B0-82A6-0FC41C3E0B15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25CD-8254-DC42-9C6C-16FAB319F932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fld id="{A473E55E-9CD4-E34C-AA5D-794EDFBA30FB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F016BBD-8E86-4A06-B96A-3EDB19E317A4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fld id="{78BE1EDE-B415-0844-B939-197E90A4D637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D31170D-85B5-47E1-820C-18DD5758B643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fld id="{03DF6915-BD71-0F4B-BC41-DD76281D6A93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A202562E-3016-4BCD-B5B0-9524E897947C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fld id="{DB12D71A-151A-1C43-A8C8-3CAC4690C019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35FC7014-8518-4FB3-AC68-7AD46F8324F9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fld id="{AAF409E9-CC77-BE4B-880A-53F4531EA259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05E7D173-9B33-4C30-B08D-562C9791FB06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fld id="{BDB6357B-86CF-4545-BCDD-BB6CE6147810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07CF7331-3FB3-4CD1-AEB5-094A5FE4CB51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045C99E-C7EF-804F-AC02-45CF659346DB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E4B2DDB-B4D1-4125-8159-6EDB94AE1695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F3612B9-B789-1747-9481-C322FA914D15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73018B4-3933-4F62-A5FA-67D0DCE8653B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4587091-55F3-0943-B654-2A82935B64DB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B389572-BE80-4015-B60A-A72FC85D6D8B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B272C85-5D40-614A-B4F6-929070CDA2C3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073EA36-E756-4169-B749-F2D60A8B0CA8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0EFA-6D46-B04A-9956-9648D11173DA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5E5DFC5-4968-DC49-BF85-DF631CD92223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A149096-2B83-44A4-B84B-C4BAB53BC103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91D2747-32D8-1345-9C34-92B48E10DF22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7C9B566-B7D8-4BE7-840C-83778208EB12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C607C5D-7045-E142-99E5-2B7BD6170CEF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0B7A1A3-3CB5-4873-9914-12B786270A82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CCB8FE6-2528-3A41-B13C-A445256D4F65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4F18ADD-DE40-44F3-A998-E661606E32F3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A682D3A-E0D9-F64C-83F5-833CA0CD301E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1C550BD-6899-4552-B1A8-0A2A1826DF53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A1D5A54-B90B-294D-A92D-9A09935D20F1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C183C7D-514C-471D-B43C-43B42CF8B980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5BD9C5A-F4AE-E84B-8EBE-1DA064EE11E4}" type="datetime1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F06E393-7836-4834-A61E-1ECDC2D39269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8B251D4-B66F-204D-8CAE-C31FC1C1D865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15D16E1-4ED3-4227-804B-12509266F623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EB17BB-F204-664F-A527-260AF2716C47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CFAC55F-92E2-4DBB-AFA0-463A7222A4C6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3F9B3C7-9DC6-7E40-99B8-F91D3F24E539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16FF4FA-9223-420D-899B-6655516D0A59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7FA0-0939-3444-A9DC-9D318F794B12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4A025FE-EEF0-084A-BAF4-023FBFA95E2D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E00A54B-E472-486C-97EC-D4EA8BBF96D5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10CEB7C-B18B-E246-923E-898422127132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E5EE0C3-10C7-4BC6-81C3-9CC82F2C0235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49598DF-2161-1B4A-9113-513721324556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5CDAEF1-F8C3-425C-B07E-CDA97C926752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2CB0A40-8DC9-8E49-91F2-24265AD966CD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21BF95E-C8D3-48F8-A7F8-D99D52B37402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53C8842-4047-1145-A828-BA0BB41FB0E8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38B2CE9-2E60-4970-8E9B-92539C1720A1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C6EA910-644A-924E-8C56-8767036A27E8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74B917C-EC37-4048-94F8-9AEC0B9682E9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BD69AE3-D103-A048-9884-ACE99B8F8828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31EF539-55EA-479C-829B-CF7809C31876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7FC8F39-DA36-8041-BB80-0C53B4D9A254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549001C-B9BF-46E4-A221-9142850081D6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1298C1C5-8190-BE48-A181-938AF67EC3B9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B00206AE-998E-415C-820A-65FCD19CE570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E43F0596-53A3-6144-99C8-008F0A005328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BAF230AD-5C36-4AC7-95CA-A0F22E44FEA0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A863-FD82-C547-A368-5959BA5B32EA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8A7E18AF-E47E-494A-9A7D-5C98F3431B0B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774E8C1E-304B-4A0A-99D7-77C600D5E79D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3DCD594F-D979-9D42-8621-1EF3B1A2E87C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3BCF792-7106-43CC-B9D9-F4B724E890E7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EB8C21CF-BD33-5843-B1BD-96275E925347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498D1447-A7E1-47A9-B3DA-3039733D0D78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61560B71-CFF5-EA47-9A58-7A60BF753D2D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B6106A9D-2C39-4406-AD6F-3772BF863D39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857E159D-7829-3D4C-A709-DBE9021BBC51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30831733-B0D0-47CC-8E41-1BC2273882A3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EFCB859A-5E22-E343-95A2-D44A7DB6DE67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6225C1D3-A8E6-4B33-8935-22A44191FC12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C5650746-D2EE-E24E-932F-5CF47D765AE2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4BF91C3-3F9E-4CD9-A76A-23BB06EC2E40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BE3D57BD-7D5C-8E4E-8D1D-19DDA0D6D7CC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7E33C711-EC1C-4919-BE1C-AF7AEDAEBD7B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C2AF7FE7-2612-1946-9D19-6438911A4A02}" type="datetime1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181DB7ED-876C-4277-9A5E-CD1FC318D538}" type="slidenum"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59" indent="0" algn="ctr">
              <a:buNone/>
              <a:defRPr/>
            </a:lvl2pPr>
            <a:lvl3pPr marL="914116" indent="0" algn="ctr">
              <a:buNone/>
              <a:defRPr/>
            </a:lvl3pPr>
            <a:lvl4pPr marL="1371174" indent="0" algn="ctr">
              <a:buNone/>
              <a:defRPr/>
            </a:lvl4pPr>
            <a:lvl5pPr marL="1828231" indent="0" algn="ctr">
              <a:buNone/>
              <a:defRPr/>
            </a:lvl5pPr>
            <a:lvl6pPr marL="2285289" indent="0" algn="ctr">
              <a:buNone/>
              <a:defRPr/>
            </a:lvl6pPr>
            <a:lvl7pPr marL="2742346" indent="0" algn="ctr">
              <a:buNone/>
              <a:defRPr/>
            </a:lvl7pPr>
            <a:lvl8pPr marL="3199404" indent="0" algn="ctr">
              <a:buNone/>
              <a:defRPr/>
            </a:lvl8pPr>
            <a:lvl9pPr marL="365646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D6B42-B65E-9F4B-8974-8203BA21D48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A0E88-2A56-43BB-9311-C951583670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0817-2E4D-C14D-A9D1-8D927120CEC0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88724-7BCF-3B47-9812-D0E3D1E343D5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CAE69-3076-4B39-866B-3FD3C1A408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676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6" indent="0">
              <a:buNone/>
              <a:defRPr sz="1600"/>
            </a:lvl3pPr>
            <a:lvl4pPr marL="1371174" indent="0">
              <a:buNone/>
              <a:defRPr sz="1400"/>
            </a:lvl4pPr>
            <a:lvl5pPr marL="1828231" indent="0">
              <a:buNone/>
              <a:defRPr sz="1400"/>
            </a:lvl5pPr>
            <a:lvl6pPr marL="2285289" indent="0">
              <a:buNone/>
              <a:defRPr sz="1400"/>
            </a:lvl6pPr>
            <a:lvl7pPr marL="2742346" indent="0">
              <a:buNone/>
              <a:defRPr sz="1400"/>
            </a:lvl7pPr>
            <a:lvl8pPr marL="3199404" indent="0">
              <a:buNone/>
              <a:defRPr sz="1400"/>
            </a:lvl8pPr>
            <a:lvl9pPr marL="365646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906C8-9F72-6E48-930F-5A820FC96718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01677-BEFF-422E-8B97-69760C796C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35333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EE985-033F-9B48-9739-CCB6A9204B5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984A1-08E7-4DA0-8FCA-B9FD8ADE21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5167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6" indent="0">
              <a:buNone/>
              <a:defRPr sz="1800" b="1"/>
            </a:lvl3pPr>
            <a:lvl4pPr marL="1371174" indent="0">
              <a:buNone/>
              <a:defRPr sz="1600" b="1"/>
            </a:lvl4pPr>
            <a:lvl5pPr marL="1828231" indent="0">
              <a:buNone/>
              <a:defRPr sz="1600" b="1"/>
            </a:lvl5pPr>
            <a:lvl6pPr marL="2285289" indent="0">
              <a:buNone/>
              <a:defRPr sz="1600" b="1"/>
            </a:lvl6pPr>
            <a:lvl7pPr marL="2742346" indent="0">
              <a:buNone/>
              <a:defRPr sz="1600" b="1"/>
            </a:lvl7pPr>
            <a:lvl8pPr marL="3199404" indent="0">
              <a:buNone/>
              <a:defRPr sz="1600" b="1"/>
            </a:lvl8pPr>
            <a:lvl9pPr marL="36564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6" indent="0">
              <a:buNone/>
              <a:defRPr sz="1800" b="1"/>
            </a:lvl3pPr>
            <a:lvl4pPr marL="1371174" indent="0">
              <a:buNone/>
              <a:defRPr sz="1600" b="1"/>
            </a:lvl4pPr>
            <a:lvl5pPr marL="1828231" indent="0">
              <a:buNone/>
              <a:defRPr sz="1600" b="1"/>
            </a:lvl5pPr>
            <a:lvl6pPr marL="2285289" indent="0">
              <a:buNone/>
              <a:defRPr sz="1600" b="1"/>
            </a:lvl6pPr>
            <a:lvl7pPr marL="2742346" indent="0">
              <a:buNone/>
              <a:defRPr sz="1600" b="1"/>
            </a:lvl7pPr>
            <a:lvl8pPr marL="3199404" indent="0">
              <a:buNone/>
              <a:defRPr sz="1600" b="1"/>
            </a:lvl8pPr>
            <a:lvl9pPr marL="36564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0A78D-DCB4-8047-8050-30AA30D6D80C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ACC7-F352-4D64-A02A-C101A5F4FB3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9235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7EDB4-CA2A-D640-A05F-316598D8EEE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95E7F-68C3-4314-88CC-654771EED69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057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D6AB1-2085-5948-8928-5402847F863D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11F4D-CA4E-4A69-AC03-04048CBA8E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5529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AEA25-9EBC-D244-B254-746CD3167A0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3434A-4E93-4F23-8B3C-683FC5E82E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9057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6" indent="0">
              <a:buNone/>
              <a:defRPr sz="2400"/>
            </a:lvl3pPr>
            <a:lvl4pPr marL="1371174" indent="0">
              <a:buNone/>
              <a:defRPr sz="2000"/>
            </a:lvl4pPr>
            <a:lvl5pPr marL="1828231" indent="0">
              <a:buNone/>
              <a:defRPr sz="2000"/>
            </a:lvl5pPr>
            <a:lvl6pPr marL="2285289" indent="0">
              <a:buNone/>
              <a:defRPr sz="2000"/>
            </a:lvl6pPr>
            <a:lvl7pPr marL="2742346" indent="0">
              <a:buNone/>
              <a:defRPr sz="2000"/>
            </a:lvl7pPr>
            <a:lvl8pPr marL="3199404" indent="0">
              <a:buNone/>
              <a:defRPr sz="2000"/>
            </a:lvl8pPr>
            <a:lvl9pPr marL="3656462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1FFDF-5577-DE46-B6ED-147FA5241297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59F28-463A-4661-B890-53E4846050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851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9B61A-CE36-5C4C-B7BF-E471AC4509A1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C54FA-FA0F-468A-B3CB-2FCFD3A35C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34782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E36D-08A3-664D-8934-ED9DFD331DC3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BFFB6-0120-470C-BB50-E7B2D8A63B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7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7CCC-F04B-8043-87E2-8EE54C96B314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2DD91F-661D-D04B-BA60-2C4FF5D2DAE2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6AAFAC-5BB1-4263-9DA7-5D82E5C7B20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6698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F7F82F-4E71-9C43-A298-1065D123F12D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40219-1A97-4199-8C25-861CEEC9027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4581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6ED490-C4C5-0D45-8623-7699DBF85175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1A760F-B211-47BF-917A-3F4A978B4F88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325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08EBD1-2427-D642-8B2D-7F6158413AEF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98A8C6-E31A-4948-8696-12D201D804D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7916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20B71E-50ED-8E46-9308-B67CDF583681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868AAF-93F9-434C-A6F8-25DDCC47FA0C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1476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61276D-A3E0-604F-9F45-976B5406E333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99AC0E-4478-46FF-94CC-F0CBF080AFB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732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193C52-3431-B542-9B07-A2BE948B8728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6C838D-B637-4832-8718-EACB8138968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46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75564-6103-1E48-949F-4DA34A3213C6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C0A4FE-3B6D-4C7F-9362-759113A04AD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0408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CACB1F-635A-5143-9E3A-480EF52C7A1B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914F64-C356-4EC4-8305-1B1C23E084D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9609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12E097-CA21-4F4F-828B-C48DFA61A852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8C033A-321D-466E-BD7C-9D1A431440C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5E50-493B-A744-A483-DB77DF51FADB}" type="datetime1">
              <a:rPr lang="en-US" smtClean="0"/>
              <a:pPr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9BE15C01-A816-8842-AABC-9374B22C1AC5}" type="datetime1"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fld id="{1A6C9532-855A-4EA1-B8EB-122CC0DEAC22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fld id="{FBF153EA-7BA9-BE4F-B6EC-1E13E42011BA}" type="datetime1"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fld id="{8948179E-8127-4BF2-8762-211A319AAEC1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fld id="{DDBC8FE8-E400-9740-9052-FA9E390D8DDB}" type="datetime1">
              <a:rPr lang="en-US" kern="1200" smtClean="0">
                <a:solidFill>
                  <a:srgbClr val="000000"/>
                </a:solidFill>
                <a:ea typeface="+mn-ea"/>
                <a:cs typeface="Arial" pitchFamily="34" charset="0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kern="1200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fld id="{2995C511-E46B-4ADA-A9E9-D6AF2C7EFDC4}" type="slidenum">
              <a:rPr lang="en-US" kern="1200">
                <a:solidFill>
                  <a:srgbClr val="000000"/>
                </a:solidFill>
                <a:ea typeface="+mn-ea"/>
                <a:cs typeface="Arial" pitchFamily="34" charset="0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kern="120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663601C-E7E9-4D4D-8B0B-0B67459D68DF}" type="datetime1"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9B403E6-EFB1-4095-AC3C-2CFB971FD47E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E752EA9-1F09-3147-AAA6-C1C4C6A0C160}" type="datetime1">
              <a:rPr lang="en-US" kern="1200" smtClean="0">
                <a:solidFill>
                  <a:srgbClr val="000000"/>
                </a:solidFill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6B63662-279A-4AB5-B0A2-B050C86155D2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fld id="{0598AF1A-9B1F-6546-A12D-B22187294A26}" type="datetime1">
              <a:rPr lang="en-US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t>10/13/18</a:t>
            </a:fld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49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49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1C627014-78CE-43FE-A562-A608B28C2726}" type="slidenum">
              <a: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 defTabSz="914116" fontAlgn="base">
              <a:spcBef>
                <a:spcPct val="0"/>
              </a:spcBef>
              <a:spcAft>
                <a:spcPct val="0"/>
              </a:spcAft>
              <a:defRPr/>
            </a:pPr>
            <a:fld id="{5B01F8F1-085D-514B-BF7E-E0E74F2EDD1E}" type="datetime1">
              <a:rPr lang="en-US" smtClean="0">
                <a:solidFill>
                  <a:srgbClr val="000000"/>
                </a:solidFill>
              </a:rPr>
              <a:pPr defTabSz="914116"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 defTabSz="914116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 defTabSz="914116" fontAlgn="base">
              <a:spcBef>
                <a:spcPct val="0"/>
              </a:spcBef>
              <a:spcAft>
                <a:spcPct val="0"/>
              </a:spcAft>
              <a:defRPr/>
            </a:pPr>
            <a:fld id="{0BEAF1B3-FB9A-44F8-BF37-16D02C4ED1FA}" type="slidenum">
              <a:rPr lang="en-US">
                <a:solidFill>
                  <a:srgbClr val="000000"/>
                </a:solidFill>
              </a:rPr>
              <a:pPr defTabSz="91411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05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11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17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231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793" indent="-34279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719" indent="-28566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646" indent="-228529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702" indent="-228529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6760" indent="-228529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3818" indent="-22852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0876" indent="-22852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7934" indent="-22852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4991" indent="-22852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6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4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1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89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6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4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2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B81CCA-84D6-1D4A-84FD-8A3F29F4FC6B}" type="datetime1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74360F-4D8D-4C6F-9B24-04FAA3528DD6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9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marty.github.io/hough-transform-js/" TargetMode="External"/><Relationship Id="rId1" Type="http://schemas.openxmlformats.org/officeDocument/2006/relationships/slideLayout" Target="../slideLayouts/slideLayout5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5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5.xml"/><Relationship Id="rId7" Type="http://schemas.openxmlformats.org/officeDocument/2006/relationships/image" Target="../media/image27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20.xml"/><Relationship Id="rId11" Type="http://schemas.openxmlformats.org/officeDocument/2006/relationships/image" Target="../media/image29.png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18.wmf"/><Relationship Id="rId4" Type="http://schemas.openxmlformats.org/officeDocument/2006/relationships/tags" Target="../tags/tag6.xml"/><Relationship Id="rId9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png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kschulze.net/java/hough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gif"/><Relationship Id="rId4" Type="http://schemas.openxmlformats.org/officeDocument/2006/relationships/image" Target="../media/image4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7.wmf"/><Relationship Id="rId4" Type="http://schemas.openxmlformats.org/officeDocument/2006/relationships/hyperlink" Target="http://www.pascal-network.org/challenges/VOC/pubs/leibe04.pdf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://www.pascal-network.org/challenges/VOC/pubs/leibe04.pdf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Arial" pitchFamily="34" charset="0"/>
                <a:cs typeface="Arial" pitchFamily="34" charset="0"/>
              </a:rPr>
              <a:t>Fitting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Voting and the Hough Transform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Devi Parikh</a:t>
            </a:r>
          </a:p>
          <a:p>
            <a:r>
              <a:rPr lang="en-US" dirty="0">
                <a:solidFill>
                  <a:schemeClr val="tx1"/>
                </a:solidFill>
              </a:rPr>
              <a:t>Georgia Tech</a:t>
            </a:r>
          </a:p>
        </p:txBody>
      </p:sp>
      <p:pic>
        <p:nvPicPr>
          <p:cNvPr id="4" name="Picture 28"/>
          <p:cNvPicPr>
            <a:picLocks noChangeAspect="1" noChangeArrowheads="1"/>
          </p:cNvPicPr>
          <p:nvPr/>
        </p:nvPicPr>
        <p:blipFill>
          <a:blip r:embed="rId3" cstate="print"/>
          <a:srcRect l="20000" t="21381" r="50000" b="63628"/>
          <a:stretch>
            <a:fillRect/>
          </a:stretch>
        </p:blipFill>
        <p:spPr bwMode="auto">
          <a:xfrm>
            <a:off x="1782417" y="76200"/>
            <a:ext cx="548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581001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 credit: Kristen </a:t>
            </a:r>
            <a:r>
              <a:rPr lang="en-US" sz="1200" dirty="0" err="1"/>
              <a:t>Grauman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019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Disclaimer: Many slides have been borrowed from Kristen </a:t>
            </a:r>
            <a:r>
              <a:rPr lang="en-US" sz="1200" b="0" dirty="0" err="1"/>
              <a:t>Grauman</a:t>
            </a:r>
            <a:r>
              <a:rPr lang="en-US" sz="1200" b="0" dirty="0"/>
              <a:t>, who may have borrowed some of them from others. Any time a slide did not already have a credit on it, I have credited it to Kristen. So there is a chance some of these credits are inaccurate.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wer_ed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057" y="1274733"/>
            <a:ext cx="3708393" cy="49389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89435" y="1502688"/>
            <a:ext cx="43085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 algn="l" rtl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Extra</a:t>
            </a:r>
            <a:r>
              <a:rPr lang="en-US" sz="2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edge points (clutter), multiple models:</a:t>
            </a:r>
          </a:p>
          <a:p>
            <a:pPr marL="688975" lvl="1" indent="-231775" algn="l" rtl="0">
              <a:spcAft>
                <a:spcPts val="600"/>
              </a:spcAft>
              <a:buFont typeface="Arial" pitchFamily="34" charset="0"/>
              <a:buChar char="–"/>
            </a:pPr>
            <a:r>
              <a:rPr lang="en-US" sz="2000" kern="1200" dirty="0">
                <a:solidFill>
                  <a:schemeClr val="accent6"/>
                </a:solidFill>
                <a:latin typeface="Arial"/>
                <a:ea typeface="+mn-ea"/>
                <a:cs typeface="+mn-cs"/>
              </a:rPr>
              <a:t>which points go with which line, if any?</a:t>
            </a:r>
          </a:p>
          <a:p>
            <a:pPr marL="231775" indent="-231775" algn="l" rtl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Only some parts of each line detected, and some parts are </a:t>
            </a:r>
            <a:r>
              <a:rPr lang="en-US" sz="2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missing:</a:t>
            </a:r>
            <a:endParaRPr lang="en-US" sz="24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688975" lvl="1" indent="-231775" algn="l" rtl="0">
              <a:spcAft>
                <a:spcPts val="600"/>
              </a:spcAft>
              <a:buFont typeface="Arial" pitchFamily="34" charset="0"/>
              <a:buChar char="–"/>
            </a:pPr>
            <a:r>
              <a:rPr lang="en-US" sz="2000" kern="1200" dirty="0">
                <a:solidFill>
                  <a:schemeClr val="accent6"/>
                </a:solidFill>
                <a:latin typeface="Arial"/>
                <a:ea typeface="+mn-ea"/>
                <a:cs typeface="+mn-cs"/>
              </a:rPr>
              <a:t>how to find a line that bridges missing evidence?</a:t>
            </a:r>
          </a:p>
          <a:p>
            <a:pPr marL="231775" indent="-231775" algn="l" rtl="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Noise</a:t>
            </a:r>
            <a:r>
              <a:rPr lang="en-US" sz="2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in measured edge points, orientations:</a:t>
            </a:r>
          </a:p>
          <a:p>
            <a:pPr marL="688975" lvl="1" indent="-231775" algn="l" rtl="0">
              <a:spcAft>
                <a:spcPts val="600"/>
              </a:spcAft>
              <a:buFont typeface="Arial" pitchFamily="34" charset="0"/>
              <a:buChar char="–"/>
            </a:pPr>
            <a:r>
              <a:rPr lang="en-US" sz="2000" kern="1200" dirty="0">
                <a:solidFill>
                  <a:schemeClr val="accent6"/>
                </a:solidFill>
                <a:latin typeface="Arial"/>
                <a:ea typeface="+mn-ea"/>
                <a:cs typeface="+mn-cs"/>
              </a:rPr>
              <a:t>how to detect true underlying parameters?</a:t>
            </a:r>
          </a:p>
          <a:p>
            <a:pPr marL="231775" indent="-231775" algn="l" rtl="0">
              <a:spcAft>
                <a:spcPts val="1200"/>
              </a:spcAft>
              <a:buFont typeface="Arial" pitchFamily="34" charset="0"/>
              <a:buChar char="•"/>
            </a:pPr>
            <a:endParaRPr lang="en-US" sz="24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28638" y="325395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Difficulty of line fitting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7018371" y="179343"/>
            <a:ext cx="1851263" cy="1128681"/>
            <a:chOff x="96" y="1104"/>
            <a:chExt cx="5040" cy="3072"/>
          </a:xfrm>
        </p:grpSpPr>
        <p:sp>
          <p:nvSpPr>
            <p:cNvPr id="11" name="Oval 6"/>
            <p:cNvSpPr>
              <a:spLocks noChangeAspect="1" noChangeArrowheads="1"/>
            </p:cNvSpPr>
            <p:nvPr/>
          </p:nvSpPr>
          <p:spPr bwMode="auto">
            <a:xfrm>
              <a:off x="1248" y="288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" name="Oval 7"/>
            <p:cNvSpPr>
              <a:spLocks noChangeAspect="1" noChangeArrowheads="1"/>
            </p:cNvSpPr>
            <p:nvPr/>
          </p:nvSpPr>
          <p:spPr bwMode="auto">
            <a:xfrm>
              <a:off x="1776" y="254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Oval 8"/>
            <p:cNvSpPr>
              <a:spLocks noChangeAspect="1" noChangeArrowheads="1"/>
            </p:cNvSpPr>
            <p:nvPr/>
          </p:nvSpPr>
          <p:spPr bwMode="auto">
            <a:xfrm>
              <a:off x="2112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Oval 9"/>
            <p:cNvSpPr>
              <a:spLocks noChangeAspect="1" noChangeArrowheads="1"/>
            </p:cNvSpPr>
            <p:nvPr/>
          </p:nvSpPr>
          <p:spPr bwMode="auto">
            <a:xfrm>
              <a:off x="29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Oval 10"/>
            <p:cNvSpPr>
              <a:spLocks noChangeAspect="1" noChangeArrowheads="1"/>
            </p:cNvSpPr>
            <p:nvPr/>
          </p:nvSpPr>
          <p:spPr bwMode="auto">
            <a:xfrm>
              <a:off x="1008" y="32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Oval 11"/>
            <p:cNvSpPr>
              <a:spLocks noChangeAspect="1" noChangeArrowheads="1"/>
            </p:cNvSpPr>
            <p:nvPr/>
          </p:nvSpPr>
          <p:spPr bwMode="auto">
            <a:xfrm>
              <a:off x="384" y="369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Oval 12"/>
            <p:cNvSpPr>
              <a:spLocks noChangeAspect="1" noChangeArrowheads="1"/>
            </p:cNvSpPr>
            <p:nvPr/>
          </p:nvSpPr>
          <p:spPr bwMode="auto">
            <a:xfrm>
              <a:off x="3072" y="326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" name="Oval 13"/>
            <p:cNvSpPr>
              <a:spLocks noChangeAspect="1" noChangeArrowheads="1"/>
            </p:cNvSpPr>
            <p:nvPr/>
          </p:nvSpPr>
          <p:spPr bwMode="auto">
            <a:xfrm>
              <a:off x="1104" y="168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9" name="Oval 14"/>
            <p:cNvSpPr>
              <a:spLocks noChangeAspect="1" noChangeArrowheads="1"/>
            </p:cNvSpPr>
            <p:nvPr/>
          </p:nvSpPr>
          <p:spPr bwMode="auto">
            <a:xfrm>
              <a:off x="3264" y="235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Oval 15"/>
            <p:cNvSpPr>
              <a:spLocks noChangeAspect="1" noChangeArrowheads="1"/>
            </p:cNvSpPr>
            <p:nvPr/>
          </p:nvSpPr>
          <p:spPr bwMode="auto">
            <a:xfrm>
              <a:off x="4320" y="336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Oval 16"/>
            <p:cNvSpPr>
              <a:spLocks noChangeAspect="1" noChangeArrowheads="1"/>
            </p:cNvSpPr>
            <p:nvPr/>
          </p:nvSpPr>
          <p:spPr bwMode="auto">
            <a:xfrm>
              <a:off x="4416" y="240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Oval 17"/>
            <p:cNvSpPr>
              <a:spLocks noChangeAspect="1" noChangeArrowheads="1"/>
            </p:cNvSpPr>
            <p:nvPr/>
          </p:nvSpPr>
          <p:spPr bwMode="auto">
            <a:xfrm>
              <a:off x="3792" y="249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Oval 18"/>
            <p:cNvSpPr>
              <a:spLocks noChangeAspect="1" noChangeArrowheads="1"/>
            </p:cNvSpPr>
            <p:nvPr/>
          </p:nvSpPr>
          <p:spPr bwMode="auto">
            <a:xfrm>
              <a:off x="2400" y="350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Oval 19"/>
            <p:cNvSpPr>
              <a:spLocks noChangeAspect="1" noChangeArrowheads="1"/>
            </p:cNvSpPr>
            <p:nvPr/>
          </p:nvSpPr>
          <p:spPr bwMode="auto">
            <a:xfrm>
              <a:off x="336" y="268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Oval 20"/>
            <p:cNvSpPr>
              <a:spLocks noChangeAspect="1" noChangeArrowheads="1"/>
            </p:cNvSpPr>
            <p:nvPr/>
          </p:nvSpPr>
          <p:spPr bwMode="auto">
            <a:xfrm>
              <a:off x="432" y="21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Oval 21"/>
            <p:cNvSpPr>
              <a:spLocks noChangeAspect="1" noChangeArrowheads="1"/>
            </p:cNvSpPr>
            <p:nvPr/>
          </p:nvSpPr>
          <p:spPr bwMode="auto">
            <a:xfrm>
              <a:off x="4992" y="32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Oval 22"/>
            <p:cNvSpPr>
              <a:spLocks noChangeAspect="1" noChangeArrowheads="1"/>
            </p:cNvSpPr>
            <p:nvPr/>
          </p:nvSpPr>
          <p:spPr bwMode="auto">
            <a:xfrm>
              <a:off x="4032" y="177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Line 23"/>
            <p:cNvSpPr>
              <a:spLocks noChangeAspect="1" noChangeShapeType="1"/>
            </p:cNvSpPr>
            <p:nvPr/>
          </p:nvSpPr>
          <p:spPr bwMode="auto">
            <a:xfrm flipV="1">
              <a:off x="96" y="1104"/>
              <a:ext cx="3168" cy="30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FCD9997A-8257-478E-A6A0-790675028B21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18" y="58707"/>
            <a:ext cx="8229600" cy="1143000"/>
          </a:xfrm>
        </p:spPr>
        <p:txBody>
          <a:bodyPr/>
          <a:lstStyle/>
          <a:p>
            <a:r>
              <a:rPr lang="en-US" dirty="0"/>
              <a:t>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31" y="1274733"/>
            <a:ext cx="8229600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It’s not feasible to check all combinations of features by fitting a model to each possible subset.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2400" b="1" dirty="0"/>
              <a:t>Voting</a:t>
            </a:r>
            <a:r>
              <a:rPr lang="en-US" sz="2400" dirty="0"/>
              <a:t> is a general technique where we let the features </a:t>
            </a:r>
            <a:r>
              <a:rPr lang="en-US" sz="2400" i="1" dirty="0"/>
              <a:t>vote for all models that are compatible with it</a:t>
            </a:r>
            <a:r>
              <a:rPr lang="en-US" sz="2400" dirty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</a:rPr>
              <a:t>Cycle through features, cast votes for model parameters.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002060"/>
                </a:solidFill>
              </a:rPr>
              <a:t>Look for model parameters that receive a lot of votes.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400" dirty="0"/>
              <a:t>Noise &amp; clutter features will cast votes too, </a:t>
            </a:r>
            <a:r>
              <a:rPr lang="en-US" sz="2400" i="1" dirty="0"/>
              <a:t>but</a:t>
            </a:r>
            <a:r>
              <a:rPr lang="en-US" sz="2400" dirty="0"/>
              <a:t> typically their votes should be inconsistent with the majority of “good” features.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FED13BAD-D3CD-4709-A2BF-5D45E7943025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31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800" dirty="0"/>
              <a:t>Fitting lines: Hough transform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544" y="1311246"/>
            <a:ext cx="5842056" cy="4525963"/>
          </a:xfrm>
        </p:spPr>
        <p:txBody>
          <a:bodyPr/>
          <a:lstStyle/>
          <a:p>
            <a:pPr eaLnBrk="1" hangingPunct="1"/>
            <a:r>
              <a:rPr lang="en-US" sz="2400" dirty="0"/>
              <a:t>Given points that belong to a line, what is the line?</a:t>
            </a:r>
          </a:p>
          <a:p>
            <a:pPr eaLnBrk="1" hangingPunct="1"/>
            <a:r>
              <a:rPr lang="en-US" sz="2400" dirty="0"/>
              <a:t>How many lines are there?</a:t>
            </a:r>
          </a:p>
          <a:p>
            <a:pPr eaLnBrk="1" hangingPunct="1"/>
            <a:r>
              <a:rPr lang="en-US" sz="2400" dirty="0"/>
              <a:t>Which points belong to which lines?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2400" b="1" dirty="0"/>
              <a:t>Hough Transform </a:t>
            </a:r>
            <a:r>
              <a:rPr lang="en-US" sz="2400" dirty="0"/>
              <a:t>is a voting technique that can be used to answer all of these questions.</a:t>
            </a:r>
          </a:p>
          <a:p>
            <a:pPr lvl="1" eaLnBrk="1" hangingPunct="1">
              <a:buNone/>
            </a:pPr>
            <a:r>
              <a:rPr lang="en-US" sz="2400" u="sng" dirty="0"/>
              <a:t>Main idea</a:t>
            </a:r>
            <a:r>
              <a:rPr lang="en-US" sz="2400" dirty="0"/>
              <a:t>: </a:t>
            </a:r>
          </a:p>
          <a:p>
            <a:pPr lvl="1" eaLnBrk="1" hangingPunct="1">
              <a:buNone/>
            </a:pPr>
            <a:r>
              <a:rPr lang="en-US" sz="2400" dirty="0"/>
              <a:t>1.  Record vote for each possible line on which each edge point lies.</a:t>
            </a:r>
          </a:p>
          <a:p>
            <a:pPr lvl="1" eaLnBrk="1" hangingPunct="1">
              <a:buNone/>
            </a:pPr>
            <a:r>
              <a:rPr lang="en-US" sz="2400" dirty="0"/>
              <a:t>2.  Look for lines that get many votes</a:t>
            </a:r>
            <a:r>
              <a:rPr lang="en-US" sz="2000" dirty="0"/>
              <a:t>.</a:t>
            </a:r>
          </a:p>
        </p:txBody>
      </p:sp>
      <p:pic>
        <p:nvPicPr>
          <p:cNvPr id="53252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188" y="2679670"/>
            <a:ext cx="1789137" cy="17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7189" y="800064"/>
            <a:ext cx="1789137" cy="17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7189" y="4597416"/>
            <a:ext cx="1789137" cy="17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FED13BAD-D3CD-4709-A2BF-5D45E7943025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Finding lines in an image: Hough space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8153400" cy="2362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Connection between image (</a:t>
            </a:r>
            <a:r>
              <a:rPr lang="en-US" dirty="0" err="1"/>
              <a:t>x,y</a:t>
            </a:r>
            <a:r>
              <a:rPr lang="en-US" dirty="0"/>
              <a:t>) and Hough (</a:t>
            </a:r>
            <a:r>
              <a:rPr lang="en-US" dirty="0" err="1"/>
              <a:t>m,b</a:t>
            </a:r>
            <a:r>
              <a:rPr lang="en-US" dirty="0"/>
              <a:t>) spaces</a:t>
            </a:r>
          </a:p>
          <a:p>
            <a:pPr lvl="1" eaLnBrk="1" hangingPunct="1"/>
            <a:r>
              <a:rPr lang="en-US" dirty="0"/>
              <a:t>A line in the image corresponds to a point in Hough space</a:t>
            </a:r>
          </a:p>
          <a:p>
            <a:pPr lvl="1" eaLnBrk="1" hangingPunct="1"/>
            <a:r>
              <a:rPr lang="en-US" dirty="0"/>
              <a:t>To go from image space to Hough space:</a:t>
            </a:r>
          </a:p>
          <a:p>
            <a:pPr lvl="2" eaLnBrk="1" hangingPunct="1"/>
            <a:r>
              <a:rPr lang="en-US" sz="1800" dirty="0"/>
              <a:t>given a set of points (</a:t>
            </a:r>
            <a:r>
              <a:rPr lang="en-US" sz="1800" dirty="0" err="1"/>
              <a:t>x,y</a:t>
            </a:r>
            <a:r>
              <a:rPr lang="en-US" sz="1800" dirty="0"/>
              <a:t>), find all (</a:t>
            </a:r>
            <a:r>
              <a:rPr lang="en-US" sz="1800" dirty="0" err="1"/>
              <a:t>m,b</a:t>
            </a:r>
            <a:r>
              <a:rPr lang="en-US" sz="1800" dirty="0"/>
              <a:t>) such that </a:t>
            </a:r>
            <a:r>
              <a:rPr lang="en-US" sz="1800" dirty="0" err="1"/>
              <a:t>y</a:t>
            </a:r>
            <a:r>
              <a:rPr lang="en-US" sz="1800" dirty="0"/>
              <a:t> = </a:t>
            </a:r>
            <a:r>
              <a:rPr lang="en-US" sz="1800" dirty="0" err="1"/>
              <a:t>mx</a:t>
            </a:r>
            <a:r>
              <a:rPr lang="en-US" sz="1800" dirty="0"/>
              <a:t> + </a:t>
            </a:r>
            <a:r>
              <a:rPr lang="en-US" sz="1800" dirty="0" err="1"/>
              <a:t>b</a:t>
            </a:r>
            <a:endParaRPr lang="en-US" sz="1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958850" y="1114425"/>
            <a:ext cx="2476500" cy="2695575"/>
            <a:chOff x="958850" y="1114425"/>
            <a:chExt cx="2476500" cy="2695575"/>
          </a:xfrm>
        </p:grpSpPr>
        <p:sp>
          <p:nvSpPr>
            <p:cNvPr id="56324" name="Line 4"/>
            <p:cNvSpPr>
              <a:spLocks noChangeShapeType="1"/>
            </p:cNvSpPr>
            <p:nvPr/>
          </p:nvSpPr>
          <p:spPr bwMode="auto">
            <a:xfrm flipV="1">
              <a:off x="1295400" y="12192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1295400" y="3048000"/>
              <a:ext cx="205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26" name="Text Box 6"/>
            <p:cNvSpPr txBox="1">
              <a:spLocks noChangeArrowheads="1"/>
            </p:cNvSpPr>
            <p:nvPr/>
          </p:nvSpPr>
          <p:spPr bwMode="auto">
            <a:xfrm>
              <a:off x="3124200" y="30480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958850" y="11144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447800" cy="5334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pic>
          <p:nvPicPr>
            <p:cNvPr id="56329" name="Picture 9" descr="Edittex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4838" y="1755775"/>
              <a:ext cx="1554162" cy="22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37" name="Text Box 17"/>
            <p:cNvSpPr txBox="1">
              <a:spLocks noChangeArrowheads="1"/>
            </p:cNvSpPr>
            <p:nvPr/>
          </p:nvSpPr>
          <p:spPr bwMode="auto">
            <a:xfrm>
              <a:off x="1447800" y="3352800"/>
              <a:ext cx="19145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image space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14900" y="1114425"/>
            <a:ext cx="3695700" cy="2700338"/>
            <a:chOff x="4914900" y="1114425"/>
            <a:chExt cx="3695700" cy="2700338"/>
          </a:xfrm>
        </p:grpSpPr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flipV="1">
              <a:off x="5454650" y="12192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5454650" y="3048000"/>
              <a:ext cx="2057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7283450" y="3048000"/>
              <a:ext cx="3952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56333" name="Text Box 13"/>
            <p:cNvSpPr txBox="1">
              <a:spLocks noChangeArrowheads="1"/>
            </p:cNvSpPr>
            <p:nvPr/>
          </p:nvSpPr>
          <p:spPr bwMode="auto">
            <a:xfrm>
              <a:off x="5105400" y="1114425"/>
              <a:ext cx="325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56334" name="Oval 14"/>
            <p:cNvSpPr>
              <a:spLocks noChangeArrowheads="1"/>
            </p:cNvSpPr>
            <p:nvPr/>
          </p:nvSpPr>
          <p:spPr bwMode="auto">
            <a:xfrm>
              <a:off x="5715000" y="25908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35" name="Text Box 15"/>
            <p:cNvSpPr txBox="1">
              <a:spLocks noChangeArrowheads="1"/>
            </p:cNvSpPr>
            <p:nvPr/>
          </p:nvSpPr>
          <p:spPr bwMode="auto">
            <a:xfrm>
              <a:off x="5562600" y="3032125"/>
              <a:ext cx="4873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kern="1200" dirty="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m</a:t>
              </a:r>
              <a:r>
                <a:rPr lang="en-US" sz="2000" i="1" kern="1200" baseline="-25000" dirty="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56336" name="Text Box 16"/>
            <p:cNvSpPr txBox="1">
              <a:spLocks noChangeArrowheads="1"/>
            </p:cNvSpPr>
            <p:nvPr/>
          </p:nvSpPr>
          <p:spPr bwMode="auto">
            <a:xfrm>
              <a:off x="5019675" y="2409825"/>
              <a:ext cx="4175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i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b</a:t>
              </a:r>
              <a:r>
                <a:rPr lang="en-US" sz="2000" i="1" kern="1200" baseline="-250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56338" name="Text Box 18"/>
            <p:cNvSpPr txBox="1">
              <a:spLocks noChangeArrowheads="1"/>
            </p:cNvSpPr>
            <p:nvPr/>
          </p:nvSpPr>
          <p:spPr bwMode="auto">
            <a:xfrm>
              <a:off x="4914900" y="3352800"/>
              <a:ext cx="36957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Hough (parameter) space</a:t>
              </a:r>
            </a:p>
          </p:txBody>
        </p:sp>
      </p:grp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3810000" y="2209800"/>
            <a:ext cx="914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6340" name="TextBox 21"/>
          <p:cNvSpPr txBox="1">
            <a:spLocks noChangeArrowheads="1"/>
          </p:cNvSpPr>
          <p:nvPr/>
        </p:nvSpPr>
        <p:spPr bwMode="auto">
          <a:xfrm>
            <a:off x="7215255" y="6581775"/>
            <a:ext cx="2286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Slide credit: Steve Seitz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73018B4-3933-4F62-A5FA-67D0DCE8653B}" type="slidenum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8000" y="8776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Equation of a line?</a:t>
            </a:r>
          </a:p>
          <a:p>
            <a:pPr algn="ctr"/>
            <a:r>
              <a:rPr lang="en-US" dirty="0" err="1"/>
              <a:t>y</a:t>
            </a:r>
            <a:r>
              <a:rPr lang="en-US" dirty="0"/>
              <a:t> = </a:t>
            </a:r>
            <a:r>
              <a:rPr lang="en-US" dirty="0" err="1"/>
              <a:t>mx</a:t>
            </a:r>
            <a:r>
              <a:rPr lang="en-US" dirty="0"/>
              <a:t> + </a:t>
            </a:r>
            <a:r>
              <a:rPr lang="en-US" dirty="0" err="1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3"/>
      <p:bldP spid="56339" grpId="0" animBg="1"/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Finding lines in an image: Hough space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8153400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Connection between image (x,y) and Hough (m,b) spaces</a:t>
            </a:r>
          </a:p>
          <a:p>
            <a:pPr lvl="1" eaLnBrk="1" hangingPunct="1"/>
            <a:r>
              <a:rPr lang="en-US"/>
              <a:t>A line in the image corresponds to a point in Hough space</a:t>
            </a:r>
          </a:p>
          <a:p>
            <a:pPr lvl="1" eaLnBrk="1" hangingPunct="1"/>
            <a:r>
              <a:rPr lang="en-US"/>
              <a:t>To go from image space to Hough space:</a:t>
            </a:r>
          </a:p>
          <a:p>
            <a:pPr lvl="2" eaLnBrk="1" hangingPunct="1"/>
            <a:r>
              <a:rPr lang="en-US" sz="1800"/>
              <a:t>given a set of points (x,y), find all (m,b) such that y = mx + b</a:t>
            </a:r>
          </a:p>
          <a:p>
            <a:pPr lvl="1" eaLnBrk="1" hangingPunct="1"/>
            <a:r>
              <a:rPr lang="en-US"/>
              <a:t>What does a point (x</a:t>
            </a:r>
            <a:r>
              <a:rPr lang="en-US" baseline="-25000"/>
              <a:t>0</a:t>
            </a:r>
            <a:r>
              <a:rPr lang="en-US"/>
              <a:t>, y</a:t>
            </a:r>
            <a:r>
              <a:rPr lang="en-US" baseline="-25000"/>
              <a:t>0</a:t>
            </a:r>
            <a:r>
              <a:rPr lang="en-US"/>
              <a:t>) in the image space map to?</a:t>
            </a: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 flipV="1">
            <a:off x="1295400" y="12192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1295400" y="3048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124200" y="3048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x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958850" y="11144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y</a:t>
            </a: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 flipV="1">
            <a:off x="5454650" y="12192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5454650" y="3048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283450" y="3048000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m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5105400" y="11144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1828800" y="1828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1447800" y="3352800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image space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4876800" y="3352800"/>
            <a:ext cx="3695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Hough (parameter) space</a:t>
            </a:r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3810000" y="2209800"/>
            <a:ext cx="914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85800" y="1757363"/>
            <a:ext cx="8153400" cy="4948237"/>
            <a:chOff x="432" y="1107"/>
            <a:chExt cx="5136" cy="3117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432" y="1248"/>
              <a:ext cx="5136" cy="2976"/>
              <a:chOff x="432" y="1248"/>
              <a:chExt cx="5136" cy="2976"/>
            </a:xfrm>
          </p:grpSpPr>
          <p:sp>
            <p:nvSpPr>
              <p:cNvPr id="57365" name="Line 18"/>
              <p:cNvSpPr>
                <a:spLocks noChangeShapeType="1"/>
              </p:cNvSpPr>
              <p:nvPr/>
            </p:nvSpPr>
            <p:spPr bwMode="auto">
              <a:xfrm>
                <a:off x="3648" y="1248"/>
                <a:ext cx="912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57366" name="Rectangle 19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5136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1143000" lvl="2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Tx/>
                  <a:buChar char="–"/>
                </a:pPr>
                <a:r>
                  <a:rPr lang="en-US" kern="1200" dirty="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Answer:  the solutions of </a:t>
                </a:r>
                <a:r>
                  <a:rPr lang="en-US" kern="1200" dirty="0" err="1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b</a:t>
                </a:r>
                <a:r>
                  <a:rPr lang="en-US" kern="1200" dirty="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 = -x</a:t>
                </a:r>
                <a:r>
                  <a:rPr lang="en-US" kern="1200" baseline="-25000" dirty="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0</a:t>
                </a:r>
                <a:r>
                  <a:rPr lang="en-US" kern="1200" dirty="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m + y</a:t>
                </a:r>
                <a:r>
                  <a:rPr lang="en-US" kern="1200" baseline="-25000" dirty="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0</a:t>
                </a:r>
              </a:p>
              <a:p>
                <a:pPr marL="1143000" lvl="2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Tx/>
                  <a:buChar char="–"/>
                </a:pPr>
                <a:r>
                  <a:rPr lang="en-US" kern="1200" dirty="0">
                    <a:solidFill>
                      <a:srgbClr val="000000"/>
                    </a:solidFill>
                    <a:latin typeface="Arial" charset="0"/>
                    <a:ea typeface="+mn-ea"/>
                    <a:cs typeface="+mn-cs"/>
                  </a:rPr>
                  <a:t>this is a line in Hough space</a:t>
                </a:r>
              </a:p>
            </p:txBody>
          </p:sp>
        </p:grpSp>
        <p:pic>
          <p:nvPicPr>
            <p:cNvPr id="57364" name="Picture 20" descr="Edittex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15" y="1107"/>
              <a:ext cx="1092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361" name="Text Box 21"/>
          <p:cNvSpPr txBox="1">
            <a:spLocks noChangeArrowheads="1"/>
          </p:cNvSpPr>
          <p:nvPr/>
        </p:nvSpPr>
        <p:spPr bwMode="auto">
          <a:xfrm>
            <a:off x="1646238" y="30321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x</a:t>
            </a:r>
            <a:r>
              <a:rPr lang="en-US" sz="2000" i="1" kern="1200" baseline="-250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0</a:t>
            </a:r>
          </a:p>
        </p:txBody>
      </p:sp>
      <p:sp>
        <p:nvSpPr>
          <p:cNvPr id="57362" name="Text Box 22"/>
          <p:cNvSpPr txBox="1">
            <a:spLocks noChangeArrowheads="1"/>
          </p:cNvSpPr>
          <p:nvPr/>
        </p:nvSpPr>
        <p:spPr bwMode="auto">
          <a:xfrm>
            <a:off x="877888" y="1603350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y</a:t>
            </a:r>
            <a:r>
              <a:rPr lang="en-US" sz="2000" i="1" kern="1200" baseline="-250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0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7215255" y="6581775"/>
            <a:ext cx="2286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Slide credit: Steve Seitz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73018B4-3933-4F62-A5FA-67D0DCE8653B}" type="slidenum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Finding lines in an image: Hough space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8153400" cy="1905000"/>
          </a:xfrm>
        </p:spPr>
        <p:txBody>
          <a:bodyPr/>
          <a:lstStyle/>
          <a:p>
            <a:pPr>
              <a:buNone/>
            </a:pPr>
            <a:r>
              <a:rPr lang="en-US" dirty="0"/>
              <a:t>What are the line parameters for the line that contains both 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 and (x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It is the intersection of the lines b = –x</a:t>
            </a:r>
            <a:r>
              <a:rPr lang="en-US" baseline="-25000" dirty="0"/>
              <a:t>0</a:t>
            </a:r>
            <a:r>
              <a:rPr lang="en-US" dirty="0"/>
              <a:t>m + y</a:t>
            </a:r>
            <a:r>
              <a:rPr lang="en-US" baseline="-25000" dirty="0"/>
              <a:t>0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b = –x</a:t>
            </a:r>
            <a:r>
              <a:rPr lang="en-US" baseline="-25000" dirty="0"/>
              <a:t>1</a:t>
            </a:r>
            <a:r>
              <a:rPr lang="en-US" dirty="0"/>
              <a:t>m + y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 flipV="1">
            <a:off x="1295400" y="12192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1295400" y="3048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124200" y="3048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x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958850" y="11144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y</a:t>
            </a: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 flipV="1">
            <a:off x="5454650" y="12192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5454650" y="3048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7283450" y="3048000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m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105400" y="11144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1828800" y="1828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1447800" y="3352800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image space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876800" y="3352800"/>
            <a:ext cx="3695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Hough (parameter) space</a:t>
            </a:r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3810000" y="2209800"/>
            <a:ext cx="914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85800" y="1757363"/>
            <a:ext cx="8153400" cy="4948237"/>
            <a:chOff x="432" y="1107"/>
            <a:chExt cx="5136" cy="3117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432" y="1248"/>
              <a:ext cx="5136" cy="2976"/>
              <a:chOff x="432" y="1248"/>
              <a:chExt cx="5136" cy="2976"/>
            </a:xfrm>
          </p:grpSpPr>
          <p:sp>
            <p:nvSpPr>
              <p:cNvPr id="58391" name="Line 18"/>
              <p:cNvSpPr>
                <a:spLocks noChangeShapeType="1"/>
              </p:cNvSpPr>
              <p:nvPr/>
            </p:nvSpPr>
            <p:spPr bwMode="auto">
              <a:xfrm>
                <a:off x="3648" y="1248"/>
                <a:ext cx="912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58392" name="Rectangle 19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5136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1143000" lvl="2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Tx/>
                  <a:buChar char="–"/>
                </a:pPr>
                <a:endParaRPr lang="en-US" kern="1200" dirty="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58390" name="Picture 20" descr="Edittex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15" y="1107"/>
              <a:ext cx="1092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385" name="Text Box 21"/>
          <p:cNvSpPr txBox="1">
            <a:spLocks noChangeArrowheads="1"/>
          </p:cNvSpPr>
          <p:nvPr/>
        </p:nvSpPr>
        <p:spPr bwMode="auto">
          <a:xfrm>
            <a:off x="1646238" y="30321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x</a:t>
            </a:r>
            <a:r>
              <a:rPr lang="en-US" sz="2000" i="1" kern="1200" baseline="-250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0</a:t>
            </a:r>
          </a:p>
        </p:txBody>
      </p:sp>
      <p:sp>
        <p:nvSpPr>
          <p:cNvPr id="58386" name="Text Box 22"/>
          <p:cNvSpPr txBox="1">
            <a:spLocks noChangeArrowheads="1"/>
          </p:cNvSpPr>
          <p:nvPr/>
        </p:nvSpPr>
        <p:spPr bwMode="auto">
          <a:xfrm>
            <a:off x="877888" y="1681144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y</a:t>
            </a:r>
            <a:r>
              <a:rPr lang="en-US" sz="2000" i="1" kern="1200" baseline="-250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0</a:t>
            </a:r>
          </a:p>
        </p:txBody>
      </p:sp>
      <p:sp>
        <p:nvSpPr>
          <p:cNvPr id="58387" name="Oval 22"/>
          <p:cNvSpPr>
            <a:spLocks noChangeArrowheads="1"/>
          </p:cNvSpPr>
          <p:nvPr/>
        </p:nvSpPr>
        <p:spPr bwMode="auto">
          <a:xfrm>
            <a:off x="2362200" y="1600200"/>
            <a:ext cx="76200" cy="762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88" name="Line 18"/>
          <p:cNvSpPr>
            <a:spLocks noChangeShapeType="1"/>
          </p:cNvSpPr>
          <p:nvPr/>
        </p:nvSpPr>
        <p:spPr bwMode="auto">
          <a:xfrm>
            <a:off x="5715000" y="2133600"/>
            <a:ext cx="175260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6629400" y="2625714"/>
            <a:ext cx="154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b</a:t>
            </a: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= –</a:t>
            </a:r>
            <a:r>
              <a:rPr lang="en-US" i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x</a:t>
            </a:r>
            <a:r>
              <a:rPr lang="en-US" kern="1200" baseline="-25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1</a:t>
            </a:r>
            <a:r>
              <a:rPr lang="en-US" i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m</a:t>
            </a: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+ </a:t>
            </a:r>
            <a:r>
              <a:rPr lang="en-US" i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y</a:t>
            </a:r>
            <a:r>
              <a:rPr lang="en-US" kern="1200" baseline="-25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1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1812899" y="1895454"/>
            <a:ext cx="860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(</a:t>
            </a:r>
            <a:r>
              <a:rPr lang="en-US" i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x</a:t>
            </a:r>
            <a:r>
              <a:rPr lang="en-US" kern="1200" baseline="-25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0</a:t>
            </a: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, </a:t>
            </a:r>
            <a:r>
              <a:rPr lang="en-US" i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y</a:t>
            </a:r>
            <a:r>
              <a:rPr lang="en-US" kern="1200" baseline="-25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0</a:t>
            </a: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)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2470133" y="1457298"/>
            <a:ext cx="860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(</a:t>
            </a:r>
            <a:r>
              <a:rPr lang="en-US" i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x</a:t>
            </a:r>
            <a:r>
              <a:rPr lang="en-US" kern="1200" baseline="-25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1</a:t>
            </a: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, </a:t>
            </a:r>
            <a:r>
              <a:rPr lang="en-US" i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y</a:t>
            </a:r>
            <a:r>
              <a:rPr lang="en-US" kern="1200" baseline="-250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1</a:t>
            </a: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)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6434163" y="2151045"/>
            <a:ext cx="182565" cy="1825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73018B4-3933-4F62-A5FA-67D0DCE8653B}" type="slidenum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6581001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 credit: Kristen </a:t>
            </a:r>
            <a:r>
              <a:rPr lang="en-US" sz="1200" dirty="0" err="1"/>
              <a:t>Grauman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8" grpId="0" animBg="1"/>
      <p:bldP spid="25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76200"/>
            <a:ext cx="8458201" cy="838200"/>
          </a:xfrm>
        </p:spPr>
        <p:txBody>
          <a:bodyPr/>
          <a:lstStyle/>
          <a:p>
            <a:pPr eaLnBrk="1" hangingPunct="1"/>
            <a:r>
              <a:rPr lang="en-US" dirty="0"/>
              <a:t>Finding lines in an image: Hough algorithm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544" y="4013208"/>
            <a:ext cx="8356656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How can we use this to find the most likely parameters (</a:t>
            </a:r>
            <a:r>
              <a:rPr lang="en-US" dirty="0" err="1"/>
              <a:t>m,b</a:t>
            </a:r>
            <a:r>
              <a:rPr lang="en-US" dirty="0"/>
              <a:t>) for the most prominent line in the image space?</a:t>
            </a:r>
          </a:p>
          <a:p>
            <a:pPr eaLnBrk="1" hangingPunct="1"/>
            <a:r>
              <a:rPr lang="en-US" dirty="0">
                <a:solidFill>
                  <a:srgbClr val="002060"/>
                </a:solidFill>
              </a:rPr>
              <a:t>Let each edge point in image space </a:t>
            </a:r>
            <a:r>
              <a:rPr lang="en-US" i="1" dirty="0">
                <a:solidFill>
                  <a:srgbClr val="002060"/>
                </a:solidFill>
              </a:rPr>
              <a:t>vote </a:t>
            </a:r>
            <a:r>
              <a:rPr lang="en-US" dirty="0">
                <a:solidFill>
                  <a:srgbClr val="002060"/>
                </a:solidFill>
              </a:rPr>
              <a:t>for a set of possible parameters in Hough space</a:t>
            </a:r>
          </a:p>
          <a:p>
            <a:pPr eaLnBrk="1" hangingPunct="1"/>
            <a:r>
              <a:rPr lang="en-US" dirty="0">
                <a:solidFill>
                  <a:srgbClr val="002060"/>
                </a:solidFill>
              </a:rPr>
              <a:t>Accumulate votes in discrete set of bins; parameters with the most votes indicate line in image space</a:t>
            </a:r>
            <a:r>
              <a:rPr lang="en-US" dirty="0"/>
              <a:t>.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 flipV="1">
            <a:off x="1295400" y="12192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1295400" y="3048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124200" y="3048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x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958850" y="11144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y</a:t>
            </a:r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 flipV="1">
            <a:off x="5454650" y="12192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5454650" y="30480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7283450" y="3048000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m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105400" y="11144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</a:t>
            </a:r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1828800" y="1828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1447800" y="3352800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image space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876800" y="3352800"/>
            <a:ext cx="3695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Hough (parameter) space</a:t>
            </a:r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3810000" y="2209800"/>
            <a:ext cx="914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5800" y="1981200"/>
            <a:ext cx="8153400" cy="4724400"/>
            <a:chOff x="432" y="1248"/>
            <a:chExt cx="5136" cy="2976"/>
          </a:xfrm>
        </p:grpSpPr>
        <p:sp>
          <p:nvSpPr>
            <p:cNvPr id="58391" name="Line 18"/>
            <p:cNvSpPr>
              <a:spLocks noChangeShapeType="1"/>
            </p:cNvSpPr>
            <p:nvPr/>
          </p:nvSpPr>
          <p:spPr bwMode="auto">
            <a:xfrm>
              <a:off x="3648" y="1248"/>
              <a:ext cx="912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392" name="Rectangle 19"/>
            <p:cNvSpPr>
              <a:spLocks noChangeArrowheads="1"/>
            </p:cNvSpPr>
            <p:nvPr/>
          </p:nvSpPr>
          <p:spPr bwMode="auto">
            <a:xfrm>
              <a:off x="432" y="3792"/>
              <a:ext cx="513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143000" lvl="2" indent="-228600" algn="l" rtl="0" fontAlgn="base">
                <a:spcBef>
                  <a:spcPct val="20000"/>
                </a:spcBef>
                <a:spcAft>
                  <a:spcPct val="0"/>
                </a:spcAft>
                <a:buFontTx/>
                <a:buChar char="–"/>
              </a:pPr>
              <a:endParaRPr lang="en-US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58387" name="Oval 22"/>
          <p:cNvSpPr>
            <a:spLocks noChangeArrowheads="1"/>
          </p:cNvSpPr>
          <p:nvPr/>
        </p:nvSpPr>
        <p:spPr bwMode="auto">
          <a:xfrm>
            <a:off x="2362200" y="1600200"/>
            <a:ext cx="76200" cy="762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8388" name="Line 18"/>
          <p:cNvSpPr>
            <a:spLocks noChangeShapeType="1"/>
          </p:cNvSpPr>
          <p:nvPr/>
        </p:nvSpPr>
        <p:spPr bwMode="auto">
          <a:xfrm>
            <a:off x="5715000" y="2133600"/>
            <a:ext cx="1752600" cy="228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1504908" y="1981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2779689" y="152715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V="1">
            <a:off x="5813442" y="1895451"/>
            <a:ext cx="1825649" cy="69374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V="1">
            <a:off x="5703904" y="2114531"/>
            <a:ext cx="1971701" cy="29210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5448312" y="1201707"/>
            <a:ext cx="2336832" cy="1898676"/>
            <a:chOff x="9144000" y="1311246"/>
            <a:chExt cx="2336832" cy="1898676"/>
          </a:xfrm>
        </p:grpSpPr>
        <p:grpSp>
          <p:nvGrpSpPr>
            <p:cNvPr id="4" name="Group 46"/>
            <p:cNvGrpSpPr/>
            <p:nvPr/>
          </p:nvGrpSpPr>
          <p:grpSpPr>
            <a:xfrm>
              <a:off x="9144000" y="1347759"/>
              <a:ext cx="2336832" cy="1862163"/>
              <a:chOff x="5375286" y="1238220"/>
              <a:chExt cx="2336832" cy="1862163"/>
            </a:xfrm>
          </p:grpSpPr>
          <p:sp>
            <p:nvSpPr>
              <p:cNvPr id="32" name="Rectangle 31"/>
              <p:cNvSpPr/>
              <p:nvPr/>
            </p:nvSpPr>
            <p:spPr bwMode="auto">
              <a:xfrm>
                <a:off x="5375286" y="1238220"/>
                <a:ext cx="2300319" cy="186216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 bwMode="auto">
              <a:xfrm>
                <a:off x="5411799" y="1528736"/>
                <a:ext cx="2263806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5375286" y="1822428"/>
                <a:ext cx="2263806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5448312" y="2114532"/>
                <a:ext cx="2263806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>
                <a:off x="5448312" y="2405048"/>
                <a:ext cx="2263806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5448312" y="2662227"/>
                <a:ext cx="2263806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>
                <a:off x="5448312" y="2952743"/>
                <a:ext cx="2263806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Group 47"/>
            <p:cNvGrpSpPr/>
            <p:nvPr/>
          </p:nvGrpSpPr>
          <p:grpSpPr>
            <a:xfrm>
              <a:off x="9355203" y="1311246"/>
              <a:ext cx="1753418" cy="1863751"/>
              <a:chOff x="5739622" y="1237426"/>
              <a:chExt cx="1753418" cy="1863751"/>
            </a:xfrm>
          </p:grpSpPr>
          <p:cxnSp>
            <p:nvCxnSpPr>
              <p:cNvPr id="34" name="Straight Connector 33"/>
              <p:cNvCxnSpPr/>
              <p:nvPr/>
            </p:nvCxnSpPr>
            <p:spPr bwMode="auto">
              <a:xfrm rot="5400000">
                <a:off x="4827591" y="2187558"/>
                <a:ext cx="182565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rot="5400000">
                <a:off x="5191927" y="2186764"/>
                <a:ext cx="182565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 rot="5400000">
                <a:off x="5557851" y="2150251"/>
                <a:ext cx="182565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 rot="5400000">
                <a:off x="5922187" y="2149457"/>
                <a:ext cx="182565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 rot="5400000">
                <a:off x="6215085" y="2186764"/>
                <a:ext cx="182565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 rot="5400000">
                <a:off x="6579421" y="2185970"/>
                <a:ext cx="182565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73018B4-3933-4F62-A5FA-67D0DCE8653B}" type="slidenum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6581001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 credit: Kristen </a:t>
            </a:r>
            <a:r>
              <a:rPr lang="en-US" sz="1200" dirty="0" err="1"/>
              <a:t>Grauman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title"/>
          </p:nvPr>
        </p:nvSpPr>
        <p:spPr>
          <a:xfrm>
            <a:off x="446031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Polar representation for lines</a:t>
            </a:r>
          </a:p>
        </p:txBody>
      </p:sp>
      <p:sp>
        <p:nvSpPr>
          <p:cNvPr id="60424" name="Text Box 13"/>
          <p:cNvSpPr txBox="1">
            <a:spLocks noChangeArrowheads="1"/>
          </p:cNvSpPr>
          <p:nvPr/>
        </p:nvSpPr>
        <p:spPr bwMode="auto">
          <a:xfrm>
            <a:off x="5046669" y="2589201"/>
            <a:ext cx="3733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200" b="1" i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US" sz="22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: perpendicular distance from line to origin</a:t>
            </a:r>
          </a:p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200" b="1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</a:t>
            </a:r>
            <a:r>
              <a:rPr lang="en-US" sz="22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: angle the perpendicular makes with the x-axis</a:t>
            </a:r>
            <a:endParaRPr lang="en-US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ru-RU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55570" y="5692806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Point in image space </a:t>
            </a:r>
            <a:r>
              <a:rPr lang="en-US" sz="24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Wingdings" pitchFamily="2" charset="2"/>
              </a:rPr>
              <a:t> sinusoid segment in Hough space</a:t>
            </a:r>
            <a:endParaRPr lang="en-US" sz="24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802199" y="4586319"/>
          <a:ext cx="3833865" cy="6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3" name="Equation" r:id="rId4" imgW="1218671" imgH="203112" progId="Equation.3">
                  <p:embed/>
                </p:oleObj>
              </mc:Choice>
              <mc:Fallback>
                <p:oleObj name="Equation" r:id="rId4" imgW="1218671" imgH="203112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99" y="4586319"/>
                        <a:ext cx="3833865" cy="62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122893" y="2590776"/>
          <a:ext cx="347993" cy="430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4" name="Equation" r:id="rId6" imgW="139579" imgH="177646" progId="Equation.3">
                  <p:embed/>
                </p:oleObj>
              </mc:Choice>
              <mc:Fallback>
                <p:oleObj name="Equation" r:id="rId6" imgW="139579" imgH="177646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93" y="2590776"/>
                        <a:ext cx="347993" cy="4302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5047764" y="3430575"/>
          <a:ext cx="338651" cy="46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5" name="Equation" r:id="rId8" imgW="126725" imgH="177415" progId="Equation.3">
                  <p:embed/>
                </p:oleObj>
              </mc:Choice>
              <mc:Fallback>
                <p:oleObj name="Equation" r:id="rId8" imgW="126725" imgH="177415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764" y="3430575"/>
                        <a:ext cx="338651" cy="460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/>
          <p:nvPr/>
        </p:nvGrpSpPr>
        <p:grpSpPr>
          <a:xfrm>
            <a:off x="373005" y="2041506"/>
            <a:ext cx="4267200" cy="3886200"/>
            <a:chOff x="519057" y="1128681"/>
            <a:chExt cx="4267200" cy="3886200"/>
          </a:xfrm>
        </p:grpSpPr>
        <p:sp>
          <p:nvSpPr>
            <p:cNvPr id="60419" name="Line 6"/>
            <p:cNvSpPr>
              <a:spLocks noChangeShapeType="1"/>
            </p:cNvSpPr>
            <p:nvPr/>
          </p:nvSpPr>
          <p:spPr bwMode="auto">
            <a:xfrm>
              <a:off x="1509657" y="1966881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420" name="Line 7"/>
            <p:cNvSpPr>
              <a:spLocks noChangeShapeType="1"/>
            </p:cNvSpPr>
            <p:nvPr/>
          </p:nvSpPr>
          <p:spPr bwMode="auto">
            <a:xfrm>
              <a:off x="1509657" y="1966881"/>
              <a:ext cx="327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421" name="Line 8"/>
            <p:cNvSpPr>
              <a:spLocks noChangeShapeType="1"/>
            </p:cNvSpPr>
            <p:nvPr/>
          </p:nvSpPr>
          <p:spPr bwMode="auto">
            <a:xfrm flipV="1">
              <a:off x="519057" y="1128681"/>
              <a:ext cx="40386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422" name="Line 9"/>
            <p:cNvSpPr>
              <a:spLocks noChangeShapeType="1"/>
            </p:cNvSpPr>
            <p:nvPr/>
          </p:nvSpPr>
          <p:spPr bwMode="auto">
            <a:xfrm>
              <a:off x="1509657" y="1966881"/>
              <a:ext cx="914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423" name="Rectangle 10"/>
            <p:cNvSpPr>
              <a:spLocks noChangeArrowheads="1"/>
            </p:cNvSpPr>
            <p:nvPr/>
          </p:nvSpPr>
          <p:spPr bwMode="auto">
            <a:xfrm rot="-2487420">
              <a:off x="2247845" y="2624106"/>
              <a:ext cx="381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427" name="Freeform 17"/>
            <p:cNvSpPr>
              <a:spLocks/>
            </p:cNvSpPr>
            <p:nvPr/>
          </p:nvSpPr>
          <p:spPr bwMode="auto">
            <a:xfrm>
              <a:off x="1890657" y="1966881"/>
              <a:ext cx="228600" cy="381000"/>
            </a:xfrm>
            <a:custGeom>
              <a:avLst/>
              <a:gdLst>
                <a:gd name="T0" fmla="*/ 152400 w 112"/>
                <a:gd name="T1" fmla="*/ 0 h 192"/>
                <a:gd name="T2" fmla="*/ 152400 w 112"/>
                <a:gd name="T3" fmla="*/ 228600 h 192"/>
                <a:gd name="T4" fmla="*/ 0 w 112"/>
                <a:gd name="T5" fmla="*/ 304800 h 192"/>
                <a:gd name="T6" fmla="*/ 0 60000 65536"/>
                <a:gd name="T7" fmla="*/ 0 60000 65536"/>
                <a:gd name="T8" fmla="*/ 0 60000 65536"/>
                <a:gd name="T9" fmla="*/ 0 w 112"/>
                <a:gd name="T10" fmla="*/ 0 h 192"/>
                <a:gd name="T11" fmla="*/ 112 w 11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92">
                  <a:moveTo>
                    <a:pt x="96" y="0"/>
                  </a:moveTo>
                  <a:cubicBezTo>
                    <a:pt x="104" y="56"/>
                    <a:pt x="112" y="112"/>
                    <a:pt x="96" y="144"/>
                  </a:cubicBezTo>
                  <a:cubicBezTo>
                    <a:pt x="80" y="176"/>
                    <a:pt x="40" y="184"/>
                    <a:pt x="0" y="192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428" name="Text Box 18"/>
            <p:cNvSpPr txBox="1">
              <a:spLocks noChangeArrowheads="1"/>
            </p:cNvSpPr>
            <p:nvPr/>
          </p:nvSpPr>
          <p:spPr bwMode="auto">
            <a:xfrm>
              <a:off x="976257" y="1738281"/>
              <a:ext cx="1143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[0,0]</a:t>
              </a:r>
            </a:p>
          </p:txBody>
        </p:sp>
        <p:cxnSp>
          <p:nvCxnSpPr>
            <p:cNvPr id="60432" name="Straight Connector 18"/>
            <p:cNvCxnSpPr>
              <a:cxnSpLocks noChangeShapeType="1"/>
            </p:cNvCxnSpPr>
            <p:nvPr/>
          </p:nvCxnSpPr>
          <p:spPr bwMode="auto">
            <a:xfrm rot="16200000" flipH="1">
              <a:off x="1433457" y="2043081"/>
              <a:ext cx="1066800" cy="914400"/>
            </a:xfrm>
            <a:prstGeom prst="line">
              <a:avLst/>
            </a:prstGeom>
            <a:noFill/>
            <a:ln w="38100" algn="ctr">
              <a:solidFill>
                <a:srgbClr val="008000"/>
              </a:solidFill>
              <a:round/>
              <a:headEnd/>
              <a:tailEnd/>
            </a:ln>
          </p:spPr>
        </p:cxnSp>
        <p:graphicFrame>
          <p:nvGraphicFramePr>
            <p:cNvPr id="25603" name="Object 3"/>
            <p:cNvGraphicFramePr>
              <a:graphicFrameLocks noChangeAspect="1"/>
            </p:cNvGraphicFramePr>
            <p:nvPr/>
          </p:nvGraphicFramePr>
          <p:xfrm>
            <a:off x="1655683" y="2528847"/>
            <a:ext cx="34766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6" name="Equation" r:id="rId10" imgW="139579" imgH="177646" progId="Equation.3">
                    <p:embed/>
                  </p:oleObj>
                </mc:Choice>
                <mc:Fallback>
                  <p:oleObj name="Equation" r:id="rId10" imgW="139579" imgH="177646" progId="Equation.3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683" y="2528847"/>
                          <a:ext cx="347663" cy="430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5" name="Object 5"/>
            <p:cNvGraphicFramePr>
              <a:graphicFrameLocks noChangeAspect="1"/>
            </p:cNvGraphicFramePr>
            <p:nvPr/>
          </p:nvGraphicFramePr>
          <p:xfrm>
            <a:off x="1765053" y="1944639"/>
            <a:ext cx="311319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7" name="Equation" r:id="rId11" imgW="126725" imgH="177415" progId="Equation.3">
                    <p:embed/>
                  </p:oleObj>
                </mc:Choice>
                <mc:Fallback>
                  <p:oleObj name="Equation" r:id="rId11" imgW="126725" imgH="177415" progId="Equation.3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5053" y="1944639"/>
                          <a:ext cx="311319" cy="423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6" name="Object 6"/>
            <p:cNvGraphicFramePr>
              <a:graphicFrameLocks noChangeAspect="1"/>
            </p:cNvGraphicFramePr>
            <p:nvPr/>
          </p:nvGraphicFramePr>
          <p:xfrm>
            <a:off x="2514528" y="1553522"/>
            <a:ext cx="365130" cy="391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8" name="Equation" r:id="rId12" imgW="126835" imgH="139518" progId="Equation.3">
                    <p:embed/>
                  </p:oleObj>
                </mc:Choice>
                <mc:Fallback>
                  <p:oleObj name="Equation" r:id="rId12" imgW="126835" imgH="139518" progId="Equation.3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528" y="1553522"/>
                          <a:ext cx="365130" cy="3911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7"/>
            <p:cNvGraphicFramePr>
              <a:graphicFrameLocks noChangeAspect="1"/>
            </p:cNvGraphicFramePr>
            <p:nvPr/>
          </p:nvGraphicFramePr>
          <p:xfrm>
            <a:off x="1054008" y="2784438"/>
            <a:ext cx="352367" cy="404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9" name="Equation" r:id="rId14" imgW="139579" imgH="164957" progId="Equation.3">
                    <p:embed/>
                  </p:oleObj>
                </mc:Choice>
                <mc:Fallback>
                  <p:oleObj name="Equation" r:id="rId14" imgW="139579" imgH="164957" progId="Equation.3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008" y="2784438"/>
                          <a:ext cx="352367" cy="4048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Rectangle 25"/>
          <p:cNvSpPr/>
          <p:nvPr/>
        </p:nvSpPr>
        <p:spPr>
          <a:xfrm>
            <a:off x="665109" y="1128681"/>
            <a:ext cx="7704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Issues with usual (</a:t>
            </a:r>
            <a:r>
              <a:rPr lang="en-US" sz="2400" i="1" kern="1200" dirty="0" err="1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m,b</a:t>
            </a:r>
            <a:r>
              <a:rPr lang="en-US" sz="24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) parameter space: can take on infinite values, undefined for vertical lines.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2077365"/>
            <a:ext cx="176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columns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-559398" y="3795669"/>
            <a:ext cx="1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rows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6858000" y="6245225"/>
            <a:ext cx="2133600" cy="476250"/>
          </a:xfrm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E6C5779B-CA68-481B-B316-38460C8DEAF6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/>
      <p:bldP spid="20" grpId="0" build="allAtOnce"/>
      <p:bldP spid="3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>
                <a:solidFill>
                  <a:srgbClr val="000000"/>
                </a:solidFill>
                <a:latin typeface="Arial" charset="0"/>
                <a:hlinkClick r:id="rId2"/>
              </a:rPr>
              <a:t>https://gmarty.github.io/hough-transform-js/</a:t>
            </a:r>
            <a:endParaRPr lang="en-US" kern="1200" dirty="0">
              <a:solidFill>
                <a:srgbClr val="000000"/>
              </a:solidFill>
              <a:latin typeface="Arial" charset="0"/>
            </a:endParaRPr>
          </a:p>
          <a:p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CFAC55F-92E2-4DBB-AFA0-463A7222A4C6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81001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 credit: Kristen </a:t>
            </a:r>
            <a:r>
              <a:rPr lang="en-US" sz="1200" dirty="0" err="1"/>
              <a:t>Grauman</a:t>
            </a:r>
            <a:endParaRPr 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Hough transform algorithm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943600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Using the polar parameterization:</a:t>
            </a:r>
          </a:p>
          <a:p>
            <a:pPr marL="457200" indent="-457200">
              <a:buFontTx/>
              <a:buNone/>
            </a:pPr>
            <a:endParaRPr lang="en-US" dirty="0"/>
          </a:p>
          <a:p>
            <a:pPr marL="457200" indent="-457200">
              <a:buFontTx/>
              <a:buNone/>
            </a:pPr>
            <a:endParaRPr lang="en-US" dirty="0"/>
          </a:p>
          <a:p>
            <a:pPr marL="457200" indent="-457200">
              <a:buFontTx/>
              <a:buNone/>
            </a:pPr>
            <a:r>
              <a:rPr lang="en-US" dirty="0"/>
              <a:t>Basic Hough transform algorithm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Initialize H[d,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]=0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for each edge point I[</a:t>
            </a:r>
            <a:r>
              <a:rPr lang="en-US" dirty="0" err="1"/>
              <a:t>x,y</a:t>
            </a:r>
            <a:r>
              <a:rPr lang="en-US" dirty="0"/>
              <a:t>] in the image</a:t>
            </a:r>
          </a:p>
          <a:p>
            <a:pPr marL="1257300" lvl="2" indent="-342900">
              <a:buFontTx/>
              <a:buNone/>
            </a:pPr>
            <a:r>
              <a:rPr lang="en-US" sz="2000" dirty="0"/>
              <a:t>    for </a:t>
            </a:r>
            <a:r>
              <a:rPr lang="en-US" sz="2000" dirty="0">
                <a:sym typeface="Symbol" pitchFamily="18" charset="2"/>
              </a:rPr>
              <a:t></a:t>
            </a:r>
            <a:r>
              <a:rPr lang="en-US" sz="2000" dirty="0"/>
              <a:t> = [</a:t>
            </a:r>
            <a:r>
              <a:rPr lang="en-US" sz="2000" dirty="0">
                <a:sym typeface="Symbol" pitchFamily="18" charset="2"/>
              </a:rPr>
              <a:t></a:t>
            </a:r>
            <a:r>
              <a:rPr lang="en-US" sz="2000" baseline="-25000" dirty="0"/>
              <a:t>min</a:t>
            </a:r>
            <a:r>
              <a:rPr lang="en-US" sz="2000" dirty="0"/>
              <a:t>  to  </a:t>
            </a:r>
            <a:r>
              <a:rPr lang="en-US" sz="2000" dirty="0">
                <a:sym typeface="Symbol" pitchFamily="18" charset="2"/>
              </a:rPr>
              <a:t></a:t>
            </a:r>
            <a:r>
              <a:rPr lang="en-US" sz="2000" baseline="-25000" dirty="0"/>
              <a:t>max</a:t>
            </a:r>
            <a:r>
              <a:rPr lang="en-US" sz="2000" dirty="0"/>
              <a:t> ]  </a:t>
            </a:r>
            <a:r>
              <a:rPr lang="en-US" sz="1800" dirty="0">
                <a:solidFill>
                  <a:srgbClr val="00B050"/>
                </a:solidFill>
              </a:rPr>
              <a:t>// some quantization</a:t>
            </a:r>
          </a:p>
          <a:p>
            <a:pPr marL="1676400" lvl="3" indent="-304800"/>
            <a:endParaRPr lang="en-US" sz="2000" dirty="0"/>
          </a:p>
          <a:p>
            <a:pPr marL="1676400" lvl="3" indent="-304800">
              <a:buFontTx/>
              <a:buNone/>
            </a:pPr>
            <a:r>
              <a:rPr lang="en-US" sz="2000" dirty="0"/>
              <a:t>    H[d, </a:t>
            </a:r>
            <a:r>
              <a:rPr lang="en-US" sz="1800" dirty="0">
                <a:sym typeface="Symbol" pitchFamily="18" charset="2"/>
              </a:rPr>
              <a:t></a:t>
            </a:r>
            <a:r>
              <a:rPr lang="en-US" sz="2000" dirty="0"/>
              <a:t>] += 1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Find the value(s) of (d, </a:t>
            </a:r>
            <a:r>
              <a:rPr lang="en-US" dirty="0">
                <a:sym typeface="Symbol" pitchFamily="18" charset="2"/>
              </a:rPr>
              <a:t>) where</a:t>
            </a:r>
            <a:r>
              <a:rPr lang="en-US" dirty="0"/>
              <a:t> H[d,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] is maximum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The detected line in the image is given by</a:t>
            </a:r>
          </a:p>
        </p:txBody>
      </p:sp>
      <p:graphicFrame>
        <p:nvGraphicFramePr>
          <p:cNvPr id="8" name="Group 168"/>
          <p:cNvGraphicFramePr>
            <a:graphicFrameLocks noGrp="1"/>
          </p:cNvGraphicFramePr>
          <p:nvPr/>
        </p:nvGraphicFramePr>
        <p:xfrm>
          <a:off x="6629400" y="1524000"/>
          <a:ext cx="2082800" cy="19202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73825" y="1139825"/>
            <a:ext cx="2441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H: accumulator array (votes)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248400" y="22098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467600" y="35052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Symbol" pitchFamily="18" charset="2"/>
              </a:rPr>
              <a:t></a:t>
            </a:r>
            <a:endParaRPr lang="en-US" i="1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1600200" y="1371600"/>
          <a:ext cx="2730452" cy="44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" name="Equation" r:id="rId4" imgW="1218671" imgH="203112" progId="Equation.3">
                  <p:embed/>
                </p:oleObj>
              </mc:Choice>
              <mc:Fallback>
                <p:oleObj name="Equation" r:id="rId4" imgW="1218671" imgH="203112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71600"/>
                        <a:ext cx="2730452" cy="4424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7456527" y="6581775"/>
            <a:ext cx="2286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Source: Steve Seitz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417733" y="3799964"/>
          <a:ext cx="2446371" cy="395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name="Equation" r:id="rId6" imgW="1218671" imgH="203112" progId="Equation.3">
                  <p:embed/>
                </p:oleObj>
              </mc:Choice>
              <mc:Fallback>
                <p:oleObj name="Equation" r:id="rId6" imgW="1218671" imgH="203112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33" y="3799964"/>
                        <a:ext cx="2446371" cy="3958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6361137" y="4889520"/>
          <a:ext cx="2044728" cy="330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" name="Equation" r:id="rId8" imgW="1218671" imgH="203112" progId="Equation.3">
                  <p:embed/>
                </p:oleObj>
              </mc:Choice>
              <mc:Fallback>
                <p:oleObj name="Equation" r:id="rId8" imgW="1218671" imgH="203112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37" y="4889520"/>
                        <a:ext cx="2044728" cy="3303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CFAC55F-92E2-4DBB-AFA0-463A7222A4C6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Announcements</a:t>
            </a:r>
          </a:p>
        </p:txBody>
      </p:sp>
      <p:sp>
        <p:nvSpPr>
          <p:cNvPr id="147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Project proposals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Due </a:t>
            </a:r>
            <a:r>
              <a:rPr lang="en-US" dirty="0">
                <a:latin typeface="Arial" charset="0"/>
                <a:ea typeface="ＭＳ Ｐゴシック" charset="0"/>
              </a:rPr>
              <a:t>last week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</a:rPr>
              <a:t>Midterm / first update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Due in ~2 weeks!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</a:rPr>
              <a:t>PS3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Due October 24</a:t>
            </a:r>
            <a:r>
              <a:rPr lang="en-US" baseline="30000" dirty="0">
                <a:latin typeface="Arial" charset="0"/>
                <a:ea typeface="ＭＳ Ｐゴシック" charset="0"/>
              </a:rPr>
              <a:t>th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8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27EE47-1932-5F4F-A356-4612674B7E51}" type="slidenum">
              <a:rPr lang="en-US" sz="1400" b="0"/>
              <a:pPr eaLnBrk="1" hangingPunct="1"/>
              <a:t>2</a:t>
            </a:fld>
            <a:endParaRPr lang="en-US" sz="1400" b="0"/>
          </a:p>
        </p:txBody>
      </p:sp>
      <p:sp>
        <p:nvSpPr>
          <p:cNvPr id="148484" name="TextBox 4"/>
          <p:cNvSpPr txBox="1">
            <a:spLocks noChangeArrowheads="1"/>
          </p:cNvSpPr>
          <p:nvPr/>
        </p:nvSpPr>
        <p:spPr bwMode="auto">
          <a:xfrm>
            <a:off x="-36513" y="6611938"/>
            <a:ext cx="40751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0"/>
              <a:t>Slide credit: Adapted by Devi Parikh from Kristen Grauman</a:t>
            </a:r>
          </a:p>
        </p:txBody>
      </p:sp>
    </p:spTree>
    <p:extLst>
      <p:ext uri="{BB962C8B-B14F-4D97-AF65-F5344CB8AC3E}">
        <p14:creationId xmlns:p14="http://schemas.microsoft.com/office/powerpoint/2010/main" val="176463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v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685800"/>
            <a:ext cx="3343776" cy="2628900"/>
          </a:xfrm>
          <a:prstGeom prst="rect">
            <a:avLst/>
          </a:prstGeom>
        </p:spPr>
      </p:pic>
      <p:pic>
        <p:nvPicPr>
          <p:cNvPr id="5" name="Picture 4" descr="gavel2.bmp"/>
          <p:cNvPicPr>
            <a:picLocks noChangeAspect="1"/>
          </p:cNvPicPr>
          <p:nvPr/>
        </p:nvPicPr>
        <p:blipFill>
          <a:blip r:embed="rId3" cstate="print"/>
          <a:srcRect l="58334" t="13009" r="10833" b="54484"/>
          <a:stretch>
            <a:fillRect/>
          </a:stretch>
        </p:blipFill>
        <p:spPr>
          <a:xfrm>
            <a:off x="4876800" y="685800"/>
            <a:ext cx="3402724" cy="266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381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381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Canny edges</a:t>
            </a:r>
          </a:p>
        </p:txBody>
      </p:sp>
      <p:pic>
        <p:nvPicPr>
          <p:cNvPr id="8" name="Picture 7" descr="gavel2.bmp"/>
          <p:cNvPicPr>
            <a:picLocks noChangeAspect="1"/>
          </p:cNvPicPr>
          <p:nvPr/>
        </p:nvPicPr>
        <p:blipFill>
          <a:blip r:embed="rId3" cstate="print"/>
          <a:srcRect l="54864" t="56726" r="9167" b="8525"/>
          <a:stretch>
            <a:fillRect/>
          </a:stretch>
        </p:blipFill>
        <p:spPr>
          <a:xfrm>
            <a:off x="2667000" y="3810000"/>
            <a:ext cx="3925529" cy="2819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6600" y="3505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 space and top peaks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ball_paramspace.jpg"/>
          <p:cNvPicPr>
            <a:picLocks noChangeAspect="1"/>
          </p:cNvPicPr>
          <p:nvPr/>
        </p:nvPicPr>
        <p:blipFill>
          <a:blip r:embed="rId3" cstate="print"/>
          <a:srcRect l="12783" t="6899" r="8234" b="10164"/>
          <a:stretch>
            <a:fillRect/>
          </a:stretch>
        </p:blipFill>
        <p:spPr>
          <a:xfrm>
            <a:off x="117414" y="3357812"/>
            <a:ext cx="4060817" cy="2700124"/>
          </a:xfrm>
          <a:prstGeom prst="rect">
            <a:avLst/>
          </a:prstGeom>
        </p:spPr>
      </p:pic>
      <p:pic>
        <p:nvPicPr>
          <p:cNvPr id="3" name="Picture 2" descr="footb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31787"/>
            <a:ext cx="4572000" cy="2545237"/>
          </a:xfrm>
          <a:prstGeom prst="rect">
            <a:avLst/>
          </a:prstGeom>
        </p:spPr>
      </p:pic>
      <p:pic>
        <p:nvPicPr>
          <p:cNvPr id="4" name="Picture 3" descr="football_edges.jpg"/>
          <p:cNvPicPr>
            <a:picLocks noChangeAspect="1"/>
          </p:cNvPicPr>
          <p:nvPr/>
        </p:nvPicPr>
        <p:blipFill>
          <a:blip r:embed="rId5" cstate="print"/>
          <a:srcRect l="11850" t="4406" r="11127" b="11684"/>
          <a:stretch>
            <a:fillRect/>
          </a:stretch>
        </p:blipFill>
        <p:spPr>
          <a:xfrm>
            <a:off x="4608513" y="282513"/>
            <a:ext cx="4746690" cy="2781357"/>
          </a:xfrm>
          <a:prstGeom prst="rect">
            <a:avLst/>
          </a:prstGeom>
        </p:spPr>
      </p:pic>
      <p:pic>
        <p:nvPicPr>
          <p:cNvPr id="5" name="Picture 4" descr="football_lines.jpg"/>
          <p:cNvPicPr>
            <a:picLocks noChangeAspect="1"/>
          </p:cNvPicPr>
          <p:nvPr/>
        </p:nvPicPr>
        <p:blipFill>
          <a:blip r:embed="rId6" cstate="print"/>
          <a:srcRect l="9163" t="19237" r="9893" b="26623"/>
          <a:stretch>
            <a:fillRect/>
          </a:stretch>
        </p:blipFill>
        <p:spPr>
          <a:xfrm>
            <a:off x="4272663" y="3357811"/>
            <a:ext cx="4871338" cy="26654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0617" y="5984910"/>
            <a:ext cx="401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Showing longest segments found</a:t>
            </a:r>
          </a:p>
        </p:txBody>
      </p:sp>
      <p:sp>
        <p:nvSpPr>
          <p:cNvPr id="7" name="Oval 6"/>
          <p:cNvSpPr/>
          <p:nvPr/>
        </p:nvSpPr>
        <p:spPr>
          <a:xfrm>
            <a:off x="6172200" y="4876800"/>
            <a:ext cx="2667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30831733-B0D0-47CC-8E41-1BC2273882A3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3724" y="1384272"/>
            <a:ext cx="69469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itle 4"/>
          <p:cNvSpPr>
            <a:spLocks noGrp="1"/>
          </p:cNvSpPr>
          <p:nvPr>
            <p:ph type="title"/>
          </p:nvPr>
        </p:nvSpPr>
        <p:spPr>
          <a:xfrm>
            <a:off x="446031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Impact of noise on Hough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74695" y="4953000"/>
            <a:ext cx="27320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Image space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edge coordinates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76929" y="5191097"/>
            <a:ext cx="335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Votes</a:t>
            </a:r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6145161" y="4668810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Symbol" pitchFamily="18" charset="2"/>
              </a:rPr>
              <a:t></a:t>
            </a:r>
            <a:endParaRPr lang="en-US" i="1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2792361" y="4592610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kern="1200">
                <a:solidFill>
                  <a:srgbClr val="000000"/>
                </a:solidFill>
                <a:latin typeface="Arial" charset="0"/>
                <a:ea typeface="+mn-ea"/>
                <a:cs typeface="+mn-cs"/>
                <a:sym typeface="Symbol" pitchFamily="18" charset="2"/>
              </a:rPr>
              <a:t>x</a:t>
            </a:r>
            <a:endParaRPr lang="en-US" i="1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811161" y="2916210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y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897761" y="2828897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7674" y="5943600"/>
            <a:ext cx="9347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What difficulty does this present for an implementation?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81800" y="6245225"/>
            <a:ext cx="2133600" cy="476250"/>
          </a:xfrm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2F36629A-99BA-43CE-910B-DE79E020FC06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z="14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81001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 credit: Kristen </a:t>
            </a:r>
            <a:r>
              <a:rPr lang="en-US" sz="1200" dirty="0" err="1"/>
              <a:t>Grauman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752" y="1347759"/>
            <a:ext cx="6946900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17628" y="4808537"/>
            <a:ext cx="27320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Image space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edge coordinates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32520" y="4926033"/>
            <a:ext cx="335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Votes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446031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Impact of noise on Hough</a:t>
            </a:r>
            <a:endParaRPr lang="en-US" sz="44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7213" y="5715000"/>
            <a:ext cx="759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Here, everything appears to be “noise”, or random edge points, but we still see peaks in the vote space.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2F36629A-99BA-43CE-910B-DE79E020FC06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581001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 credit: Kristen </a:t>
            </a:r>
            <a:r>
              <a:rPr lang="en-US" sz="1200" dirty="0" err="1"/>
              <a:t>Grauman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Extensions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486400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sz="2000" dirty="0"/>
              <a:t>Extension 1:  Use the image gradient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/>
              <a:t>same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/>
              <a:t>for each edge point I[</a:t>
            </a:r>
            <a:r>
              <a:rPr lang="en-US" sz="1800" dirty="0" err="1"/>
              <a:t>x,y</a:t>
            </a:r>
            <a:r>
              <a:rPr lang="en-US" sz="1800" dirty="0"/>
              <a:t>] in the image</a:t>
            </a:r>
          </a:p>
          <a:p>
            <a:pPr marL="1238250" lvl="2" indent="-381000" eaLnBrk="1" hangingPunct="1">
              <a:spcBef>
                <a:spcPts val="0"/>
              </a:spcBef>
              <a:buNone/>
            </a:pPr>
            <a:r>
              <a:rPr lang="en-US" sz="2200" dirty="0">
                <a:solidFill>
                  <a:srgbClr val="C00000"/>
                </a:solidFill>
              </a:rPr>
              <a:t>   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 = gradient at (</a:t>
            </a:r>
            <a:r>
              <a:rPr lang="en-US" sz="2000" dirty="0" err="1">
                <a:solidFill>
                  <a:srgbClr val="C00000"/>
                </a:solidFill>
                <a:sym typeface="Symbol" pitchFamily="18" charset="2"/>
              </a:rPr>
              <a:t>x,y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)</a:t>
            </a:r>
          </a:p>
          <a:p>
            <a:pPr marL="1238250" lvl="2" indent="-381000" eaLnBrk="1" hangingPunct="1">
              <a:buNone/>
            </a:pPr>
            <a:endParaRPr lang="en-US" sz="2200" dirty="0"/>
          </a:p>
          <a:p>
            <a:pPr marL="1257300" lvl="2" indent="-342900" eaLnBrk="1" hangingPunct="1">
              <a:spcBef>
                <a:spcPts val="0"/>
              </a:spcBef>
              <a:buFontTx/>
              <a:buNone/>
            </a:pPr>
            <a:r>
              <a:rPr lang="en-US" sz="1800" dirty="0"/>
              <a:t>    H[d,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sz="1800" dirty="0"/>
              <a:t>] += 1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/>
              <a:t>same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/>
              <a:t>same</a:t>
            </a:r>
          </a:p>
          <a:p>
            <a:pPr marL="457200" indent="-457200" eaLnBrk="1" hangingPunct="1">
              <a:buFontTx/>
              <a:buNone/>
            </a:pPr>
            <a:r>
              <a:rPr lang="en-US" sz="2000" dirty="0"/>
              <a:t>(Reduces degrees of freedom)</a:t>
            </a:r>
          </a:p>
          <a:p>
            <a:pPr marL="457200" indent="-457200" eaLnBrk="1" hangingPunct="1">
              <a:buFontTx/>
              <a:buNone/>
            </a:pPr>
            <a:endParaRPr lang="en-US" sz="2000" dirty="0"/>
          </a:p>
          <a:p>
            <a:pPr marL="457200" indent="-457200" eaLnBrk="1" hangingPunct="1"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Extension 2</a:t>
            </a:r>
          </a:p>
          <a:p>
            <a:pPr marL="838200" lvl="1" indent="-381000" eaLnBrk="1" hangingPunct="1"/>
            <a:r>
              <a:rPr lang="en-US" sz="1800" dirty="0">
                <a:solidFill>
                  <a:schemeClr val="bg1"/>
                </a:solidFill>
              </a:rPr>
              <a:t>give more votes for stronger edges</a:t>
            </a:r>
          </a:p>
          <a:p>
            <a:pPr marL="457200" indent="-457200" eaLnBrk="1" hangingPunct="1"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Extension 3</a:t>
            </a:r>
          </a:p>
          <a:p>
            <a:pPr marL="838200" lvl="1" indent="-381000" eaLnBrk="1" hangingPunct="1"/>
            <a:r>
              <a:rPr lang="en-US" sz="1800" dirty="0">
                <a:solidFill>
                  <a:schemeClr val="bg1"/>
                </a:solidFill>
              </a:rPr>
              <a:t>change the sampling of (d, </a:t>
            </a:r>
            <a:r>
              <a:rPr lang="en-US" sz="1800" dirty="0">
                <a:solidFill>
                  <a:schemeClr val="bg1"/>
                </a:solidFill>
                <a:sym typeface="Symbol" pitchFamily="18" charset="2"/>
              </a:rPr>
              <a:t>) to give more/less resolution</a:t>
            </a:r>
            <a:endParaRPr lang="en-US" sz="1800" dirty="0">
              <a:solidFill>
                <a:schemeClr val="bg1"/>
              </a:solidFill>
            </a:endParaRPr>
          </a:p>
          <a:p>
            <a:pPr marL="457200" indent="-457200" eaLnBrk="1" hangingPunct="1"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Extension 4</a:t>
            </a:r>
          </a:p>
          <a:p>
            <a:pPr marL="838200" lvl="1" indent="-381000" eaLnBrk="1" hangingPunct="1"/>
            <a:r>
              <a:rPr lang="en-US" sz="1800" dirty="0">
                <a:solidFill>
                  <a:schemeClr val="bg1"/>
                </a:solidFill>
              </a:rPr>
              <a:t>The same procedure can be used with circles, squares, or any other shape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105546" y="1066800"/>
            <a:ext cx="2352654" cy="828654"/>
            <a:chOff x="3840" y="1392"/>
            <a:chExt cx="1632" cy="62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0" y="1392"/>
              <a:ext cx="1632" cy="624"/>
              <a:chOff x="3840" y="1776"/>
              <a:chExt cx="1632" cy="624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3840" y="1776"/>
                <a:ext cx="1632" cy="624"/>
                <a:chOff x="3840" y="1776"/>
                <a:chExt cx="1632" cy="624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3840" y="1776"/>
                  <a:ext cx="624" cy="624"/>
                  <a:chOff x="3840" y="1776"/>
                  <a:chExt cx="624" cy="624"/>
                </a:xfrm>
              </p:grpSpPr>
              <p:sp>
                <p:nvSpPr>
                  <p:cNvPr id="1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776"/>
                    <a:ext cx="624" cy="62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tx1"/>
                      </a:gs>
                      <a:gs pos="100000">
                        <a:schemeClr val="tx1">
                          <a:gamma/>
                          <a:tint val="0"/>
                          <a:invGamma/>
                        </a:schemeClr>
                      </a:gs>
                    </a:gsLst>
                    <a:lin ang="1890000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800" b="1" kern="1200">
                      <a:solidFill>
                        <a:srgbClr val="000000"/>
                      </a:solidFill>
                      <a:latin typeface="Arial" pitchFamily="34" charset="0"/>
                      <a:ea typeface="+mn-ea"/>
                      <a:cs typeface="Arial" pitchFamily="34" charset="0"/>
                    </a:endParaRPr>
                  </a:p>
                </p:txBody>
              </p:sp>
              <p:sp>
                <p:nvSpPr>
                  <p:cNvPr id="16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61" y="1872"/>
                    <a:ext cx="207" cy="207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800" b="1" kern="1200">
                      <a:solidFill>
                        <a:srgbClr val="000000"/>
                      </a:solidFill>
                      <a:latin typeface="Arial" pitchFamily="34" charset="0"/>
                      <a:ea typeface="+mn-ea"/>
                      <a:cs typeface="Arial" pitchFamily="34" charset="0"/>
                    </a:endParaRPr>
                  </a:p>
                </p:txBody>
              </p:sp>
            </p:grpSp>
            <p:pic>
              <p:nvPicPr>
                <p:cNvPr id="14" name="Picture 9" descr="Edittex"/>
                <p:cNvPicPr>
                  <a:picLocks noChangeAspect="1" noChangeArrowheads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505" y="1824"/>
                  <a:ext cx="967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="1" kern="120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146" y="1399"/>
              <a:ext cx="306" cy="321"/>
              <a:chOff x="4152" y="1776"/>
              <a:chExt cx="306" cy="321"/>
            </a:xfrm>
          </p:grpSpPr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>
                <a:off x="4155" y="2088"/>
                <a:ext cx="3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="1" kern="120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4152" y="1776"/>
                <a:ext cx="0" cy="3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="1" kern="120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" name="Freeform 14"/>
              <p:cNvSpPr>
                <a:spLocks/>
              </p:cNvSpPr>
              <p:nvPr/>
            </p:nvSpPr>
            <p:spPr bwMode="auto">
              <a:xfrm flipV="1">
                <a:off x="4216" y="2032"/>
                <a:ext cx="27" cy="5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4" y="33"/>
                  </a:cxn>
                  <a:cxn ang="0">
                    <a:pos x="0" y="51"/>
                  </a:cxn>
                </a:cxnLst>
                <a:rect l="0" t="0" r="r" b="b"/>
                <a:pathLst>
                  <a:path w="27" h="51">
                    <a:moveTo>
                      <a:pt x="18" y="0"/>
                    </a:moveTo>
                    <a:cubicBezTo>
                      <a:pt x="22" y="12"/>
                      <a:pt x="27" y="25"/>
                      <a:pt x="24" y="33"/>
                    </a:cubicBezTo>
                    <a:cubicBezTo>
                      <a:pt x="21" y="41"/>
                      <a:pt x="10" y="46"/>
                      <a:pt x="0" y="51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="1" kern="120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pic>
            <p:nvPicPr>
              <p:cNvPr id="10" name="Picture 15" descr="Edittex"/>
              <p:cNvPicPr>
                <a:picLocks noChangeAspect="1"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99" y="1968"/>
                <a:ext cx="69" cy="1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1870038" y="2333610"/>
          <a:ext cx="24463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9" imgW="1218671" imgH="203112" progId="Equation.3">
                  <p:embed/>
                </p:oleObj>
              </mc:Choice>
              <mc:Fallback>
                <p:oleObj name="Equation" r:id="rId9" imgW="1218671" imgH="203112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38" y="2333610"/>
                        <a:ext cx="2446337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42059" y="2114532"/>
            <a:ext cx="23622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73018B4-3933-4F62-A5FA-67D0DCE8653B}" type="slidenum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581001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 credit: Kristen </a:t>
            </a:r>
            <a:r>
              <a:rPr lang="en-US" sz="1200" dirty="0" err="1"/>
              <a:t>Grauman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Extensions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486400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sz="2000" dirty="0"/>
              <a:t>Extension 1:  Use the image gradient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/>
              <a:t>same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/>
              <a:t>for each edge point I[</a:t>
            </a:r>
            <a:r>
              <a:rPr lang="en-US" sz="1800" dirty="0" err="1"/>
              <a:t>x,y</a:t>
            </a:r>
            <a:r>
              <a:rPr lang="en-US" sz="1800" dirty="0"/>
              <a:t>] in the image</a:t>
            </a:r>
          </a:p>
          <a:p>
            <a:pPr marL="1257300" lvl="2" indent="-342900" eaLnBrk="1" hangingPunct="1">
              <a:buFontTx/>
              <a:buNone/>
            </a:pPr>
            <a:r>
              <a:rPr lang="en-US" sz="1800" dirty="0"/>
              <a:t>        compute unique (d, </a:t>
            </a:r>
            <a:r>
              <a:rPr lang="en-US" sz="1800" dirty="0">
                <a:sym typeface="Symbol" pitchFamily="18" charset="2"/>
              </a:rPr>
              <a:t></a:t>
            </a:r>
            <a:r>
              <a:rPr lang="en-US" sz="1600" dirty="0">
                <a:sym typeface="Symbol" pitchFamily="18" charset="2"/>
              </a:rPr>
              <a:t>) </a:t>
            </a:r>
            <a:r>
              <a:rPr lang="en-US" sz="1800" dirty="0">
                <a:sym typeface="Symbol" pitchFamily="18" charset="2"/>
              </a:rPr>
              <a:t>based on image gradient at (</a:t>
            </a:r>
            <a:r>
              <a:rPr lang="en-US" sz="1800" dirty="0" err="1">
                <a:sym typeface="Symbol" pitchFamily="18" charset="2"/>
              </a:rPr>
              <a:t>x,y</a:t>
            </a:r>
            <a:r>
              <a:rPr lang="en-US" sz="1800" dirty="0">
                <a:sym typeface="Symbol" pitchFamily="18" charset="2"/>
              </a:rPr>
              <a:t>)</a:t>
            </a:r>
            <a:r>
              <a:rPr lang="en-US" sz="1800" dirty="0"/>
              <a:t> </a:t>
            </a:r>
          </a:p>
          <a:p>
            <a:pPr marL="1371600" lvl="3" indent="0" eaLnBrk="1" hangingPunct="1">
              <a:buFontTx/>
              <a:buNone/>
            </a:pPr>
            <a:r>
              <a:rPr lang="en-US" sz="1800" dirty="0"/>
              <a:t> H[d, </a:t>
            </a:r>
            <a:r>
              <a:rPr lang="en-US" sz="1800" dirty="0">
                <a:sym typeface="Symbol" pitchFamily="18" charset="2"/>
              </a:rPr>
              <a:t></a:t>
            </a:r>
            <a:r>
              <a:rPr lang="en-US" sz="1800" dirty="0"/>
              <a:t>] += 1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/>
              <a:t>same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1800" dirty="0"/>
              <a:t>same</a:t>
            </a:r>
          </a:p>
          <a:p>
            <a:pPr marL="457200" indent="-457200" eaLnBrk="1" hangingPunct="1">
              <a:buFontTx/>
              <a:buNone/>
            </a:pPr>
            <a:r>
              <a:rPr lang="en-US" sz="2000" dirty="0"/>
              <a:t>(Reduces degrees of freedom)</a:t>
            </a:r>
          </a:p>
          <a:p>
            <a:pPr marL="457200" indent="-457200" eaLnBrk="1" hangingPunct="1">
              <a:buFontTx/>
              <a:buNone/>
            </a:pPr>
            <a:endParaRPr lang="en-US" sz="1600" dirty="0"/>
          </a:p>
          <a:p>
            <a:pPr marL="457200" indent="-457200" eaLnBrk="1" hangingPunct="1">
              <a:buFontTx/>
              <a:buNone/>
            </a:pPr>
            <a:r>
              <a:rPr lang="en-US" sz="2000" dirty="0"/>
              <a:t>Extension 2</a:t>
            </a:r>
          </a:p>
          <a:p>
            <a:pPr marL="838200" lvl="1" indent="-381000" eaLnBrk="1" hangingPunct="1"/>
            <a:r>
              <a:rPr lang="en-US" sz="1800" dirty="0"/>
              <a:t>give more votes for stronger edges (use magnitude of gradient)</a:t>
            </a:r>
          </a:p>
          <a:p>
            <a:pPr marL="457200" indent="-457200" eaLnBrk="1" hangingPunct="1">
              <a:buFontTx/>
              <a:buNone/>
            </a:pPr>
            <a:r>
              <a:rPr lang="en-US" sz="2000" dirty="0"/>
              <a:t>Extension 3</a:t>
            </a:r>
          </a:p>
          <a:p>
            <a:pPr marL="838200" lvl="1" indent="-381000" eaLnBrk="1" hangingPunct="1"/>
            <a:r>
              <a:rPr lang="en-US" sz="1800" dirty="0"/>
              <a:t>change the sampling of (d, </a:t>
            </a:r>
            <a:r>
              <a:rPr lang="en-US" sz="1800" dirty="0">
                <a:sym typeface="Symbol" pitchFamily="18" charset="2"/>
              </a:rPr>
              <a:t>) to give more/less resolution</a:t>
            </a:r>
            <a:endParaRPr lang="en-US" sz="1800" dirty="0"/>
          </a:p>
          <a:p>
            <a:pPr marL="457200" indent="-457200" eaLnBrk="1" hangingPunct="1">
              <a:buFontTx/>
              <a:buNone/>
            </a:pPr>
            <a:r>
              <a:rPr lang="en-US" sz="2000" dirty="0"/>
              <a:t>Extension 4</a:t>
            </a:r>
          </a:p>
          <a:p>
            <a:pPr marL="838200" lvl="1" indent="-381000" eaLnBrk="1" hangingPunct="1"/>
            <a:r>
              <a:rPr lang="en-US" sz="1800" dirty="0"/>
              <a:t>The same procedure can be used with circles, squares, or any other shape…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3800" y="6553200"/>
            <a:ext cx="3048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Source: Steve Seitz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73018B4-3933-4F62-A5FA-67D0DCE8653B}" type="slidenum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519057" y="0"/>
            <a:ext cx="8229600" cy="1143000"/>
          </a:xfrm>
        </p:spPr>
        <p:txBody>
          <a:bodyPr/>
          <a:lstStyle/>
          <a:p>
            <a:r>
              <a:rPr lang="en-US" dirty="0"/>
              <a:t>Hough transform for circles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57" y="2297097"/>
            <a:ext cx="8229600" cy="4525962"/>
          </a:xfrm>
        </p:spPr>
        <p:txBody>
          <a:bodyPr/>
          <a:lstStyle/>
          <a:p>
            <a:r>
              <a:rPr lang="en-US" sz="2400" dirty="0"/>
              <a:t>For a fixed radius </a:t>
            </a:r>
            <a:r>
              <a:rPr lang="en-US" sz="2400" dirty="0" err="1"/>
              <a:t>r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9057" y="116519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Circle: center (</a:t>
            </a:r>
            <a:r>
              <a:rPr lang="en-US" sz="24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a,b</a:t>
            </a:r>
            <a:r>
              <a:rPr lang="en-US" sz="2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) and radius r</a:t>
            </a:r>
          </a:p>
          <a:p>
            <a:pPr marL="742950" lvl="1" indent="-285750" algn="l" rtl="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09837" y="1639863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9" name="Equation" r:id="rId4" imgW="1473200" imgH="241300" progId="Equation.3">
                  <p:embed/>
                </p:oleObj>
              </mc:Choice>
              <mc:Fallback>
                <p:oleObj name="Equation" r:id="rId4" imgW="1473200" imgH="2413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37" y="1639863"/>
                        <a:ext cx="32766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601843" y="6086471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Image space</a:t>
            </a:r>
          </a:p>
        </p:txBody>
      </p:sp>
      <p:pic>
        <p:nvPicPr>
          <p:cNvPr id="9" name="Picture 8" descr="img007"/>
          <p:cNvPicPr>
            <a:picLocks noChangeAspect="1" noChangeArrowheads="1"/>
          </p:cNvPicPr>
          <p:nvPr/>
        </p:nvPicPr>
        <p:blipFill>
          <a:blip r:embed="rId6" cstate="print"/>
          <a:srcRect r="52785"/>
          <a:stretch>
            <a:fillRect/>
          </a:stretch>
        </p:blipFill>
        <p:spPr bwMode="auto">
          <a:xfrm>
            <a:off x="847674" y="3081375"/>
            <a:ext cx="3728983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auto">
          <a:xfrm rot="16200000">
            <a:off x="6306369" y="5017315"/>
            <a:ext cx="365130" cy="20082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069033" y="6057936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Hough space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4097331" y="4487877"/>
            <a:ext cx="284801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521338" y="5911884"/>
            <a:ext cx="2951208" cy="63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5123" name="Object 2"/>
          <p:cNvGraphicFramePr>
            <a:graphicFrameLocks noChangeAspect="1"/>
          </p:cNvGraphicFramePr>
          <p:nvPr/>
        </p:nvGraphicFramePr>
        <p:xfrm>
          <a:off x="8113761" y="5984910"/>
          <a:ext cx="392048" cy="43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0" name="Equation" r:id="rId7" imgW="126835" imgH="139518" progId="Equation.3">
                  <p:embed/>
                </p:oleObj>
              </mc:Choice>
              <mc:Fallback>
                <p:oleObj name="Equation" r:id="rId7" imgW="126835" imgH="139518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761" y="5984910"/>
                        <a:ext cx="392048" cy="431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2"/>
          <p:cNvGraphicFramePr>
            <a:graphicFrameLocks noChangeAspect="1"/>
          </p:cNvGraphicFramePr>
          <p:nvPr/>
        </p:nvGraphicFramePr>
        <p:xfrm>
          <a:off x="4973638" y="3005138"/>
          <a:ext cx="3921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" name="Equation" r:id="rId9" imgW="126725" imgH="177415" progId="Equation.3">
                  <p:embed/>
                </p:oleObj>
              </mc:Choice>
              <mc:Fallback>
                <p:oleObj name="Equation" r:id="rId9" imgW="126725" imgH="177415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3005138"/>
                        <a:ext cx="392112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/>
          <p:cNvSpPr/>
          <p:nvPr/>
        </p:nvSpPr>
        <p:spPr bwMode="auto">
          <a:xfrm>
            <a:off x="2162141" y="4560903"/>
            <a:ext cx="693747" cy="438156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0223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Adapted by Devi Parikh from: 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B6C3202-6032-4398-816A-8AC20E230ECE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0800" y="1295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of circle?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0" y="2438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of set of circles that all pass through a point?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33" grpId="0"/>
      <p:bldP spid="12" grpId="0" animBg="1"/>
      <p:bldP spid="1032" grpId="0"/>
      <p:bldP spid="17" grpId="0"/>
      <p:bldP spid="18" grpId="0"/>
      <p:bldP spid="1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519057" y="0"/>
            <a:ext cx="8229600" cy="1143000"/>
          </a:xfrm>
        </p:spPr>
        <p:txBody>
          <a:bodyPr/>
          <a:lstStyle/>
          <a:p>
            <a:r>
              <a:rPr lang="en-US" dirty="0"/>
              <a:t>Hough transform for circles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57" y="2297097"/>
            <a:ext cx="8229600" cy="4525962"/>
          </a:xfrm>
        </p:spPr>
        <p:txBody>
          <a:bodyPr/>
          <a:lstStyle/>
          <a:p>
            <a:r>
              <a:rPr lang="en-US" sz="2400" dirty="0"/>
              <a:t>For a fixed radius </a:t>
            </a:r>
            <a:r>
              <a:rPr lang="en-US" sz="2400" dirty="0" err="1"/>
              <a:t>r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9057" y="116519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Circle: center (</a:t>
            </a:r>
            <a:r>
              <a:rPr lang="en-US" sz="24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a,b</a:t>
            </a:r>
            <a:r>
              <a:rPr lang="en-US" sz="2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) and radius r</a:t>
            </a:r>
          </a:p>
          <a:p>
            <a:pPr marL="742950" lvl="1" indent="-285750" algn="l" rtl="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09837" y="1639863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4" imgW="1473200" imgH="241300" progId="Equation.3">
                  <p:embed/>
                </p:oleObj>
              </mc:Choice>
              <mc:Fallback>
                <p:oleObj name="Equation" r:id="rId4" imgW="1473200" imgH="2413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37" y="1639863"/>
                        <a:ext cx="32766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601843" y="6086471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Image space</a:t>
            </a:r>
          </a:p>
        </p:txBody>
      </p:sp>
      <p:pic>
        <p:nvPicPr>
          <p:cNvPr id="9" name="Picture 8" descr="img007"/>
          <p:cNvPicPr>
            <a:picLocks noChangeAspect="1" noChangeArrowheads="1"/>
          </p:cNvPicPr>
          <p:nvPr/>
        </p:nvPicPr>
        <p:blipFill>
          <a:blip r:embed="rId6" cstate="print"/>
          <a:srcRect r="52785"/>
          <a:stretch>
            <a:fillRect/>
          </a:stretch>
        </p:blipFill>
        <p:spPr bwMode="auto">
          <a:xfrm>
            <a:off x="847674" y="3081375"/>
            <a:ext cx="3728983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069033" y="6057936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Hough space</a:t>
            </a:r>
          </a:p>
        </p:txBody>
      </p:sp>
      <p:pic>
        <p:nvPicPr>
          <p:cNvPr id="14" name="Picture 13" descr="img007"/>
          <p:cNvPicPr>
            <a:picLocks noChangeAspect="1" noChangeArrowheads="1"/>
          </p:cNvPicPr>
          <p:nvPr/>
        </p:nvPicPr>
        <p:blipFill>
          <a:blip r:embed="rId6" cstate="print"/>
          <a:srcRect l="53306"/>
          <a:stretch>
            <a:fillRect/>
          </a:stretch>
        </p:blipFill>
        <p:spPr bwMode="auto">
          <a:xfrm>
            <a:off x="4608513" y="3081375"/>
            <a:ext cx="3687813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 bwMode="auto">
          <a:xfrm>
            <a:off x="2162141" y="4560903"/>
            <a:ext cx="693747" cy="438156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996007" y="4451364"/>
            <a:ext cx="693747" cy="62072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96231" y="3810000"/>
            <a:ext cx="1623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Intersection: most votes for center occur here.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B6C3202-6032-4398-816A-8AC20E230ECE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519057" y="0"/>
            <a:ext cx="8229600" cy="1143000"/>
          </a:xfrm>
        </p:spPr>
        <p:txBody>
          <a:bodyPr/>
          <a:lstStyle/>
          <a:p>
            <a:r>
              <a:rPr lang="en-US" dirty="0"/>
              <a:t>Hough transform for circles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57" y="2297097"/>
            <a:ext cx="8229600" cy="693747"/>
          </a:xfrm>
        </p:spPr>
        <p:txBody>
          <a:bodyPr/>
          <a:lstStyle/>
          <a:p>
            <a:r>
              <a:rPr lang="en-US" sz="2400" dirty="0"/>
              <a:t>For an unknown radius </a:t>
            </a:r>
            <a:r>
              <a:rPr lang="en-US" sz="2400" dirty="0" err="1"/>
              <a:t>r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9057" y="116519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Circle: center (</a:t>
            </a:r>
            <a:r>
              <a:rPr lang="en-US" sz="24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a,b</a:t>
            </a:r>
            <a:r>
              <a:rPr lang="en-US" sz="2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) and radius r</a:t>
            </a:r>
          </a:p>
          <a:p>
            <a:pPr marL="742950" lvl="1" indent="-285750" algn="l" rtl="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09837" y="1639863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4" imgW="1473200" imgH="241300" progId="Equation.3">
                  <p:embed/>
                </p:oleObj>
              </mc:Choice>
              <mc:Fallback>
                <p:oleObj name="Equation" r:id="rId4" imgW="1473200" imgH="2413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37" y="1639863"/>
                        <a:ext cx="32766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img007"/>
          <p:cNvPicPr>
            <a:picLocks noChangeAspect="1" noChangeArrowheads="1"/>
          </p:cNvPicPr>
          <p:nvPr/>
        </p:nvPicPr>
        <p:blipFill>
          <a:blip r:embed="rId6" cstate="print"/>
          <a:srcRect r="52724"/>
          <a:stretch>
            <a:fillRect/>
          </a:stretch>
        </p:blipFill>
        <p:spPr bwMode="auto">
          <a:xfrm>
            <a:off x="1066800" y="3100383"/>
            <a:ext cx="3124200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867400" y="5691183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Hough space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447800" y="5705471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Image space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447800" y="3328983"/>
            <a:ext cx="2971800" cy="198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905000" y="3709983"/>
            <a:ext cx="1371600" cy="12954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810000" y="431958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2514600" y="492918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4864105" y="2954332"/>
            <a:ext cx="4279895" cy="3249655"/>
            <a:chOff x="4864105" y="2954332"/>
            <a:chExt cx="4279895" cy="3249655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V="1">
              <a:off x="6032520" y="4999059"/>
              <a:ext cx="2482884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rot="5400000" flipH="1" flipV="1">
              <a:off x="5010156" y="3976695"/>
              <a:ext cx="2044728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rot="5400000">
              <a:off x="4845848" y="5017315"/>
              <a:ext cx="1204929" cy="11684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8588430" y="4743468"/>
              <a:ext cx="5555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2600" i="1" kern="1200" dirty="0">
                  <a:solidFill>
                    <a:srgbClr val="000000"/>
                  </a:solidFill>
                  <a:latin typeface="Arial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0617" y="5327676"/>
              <a:ext cx="55557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2600" i="1" kern="1200" dirty="0">
                  <a:solidFill>
                    <a:srgbClr val="000000"/>
                  </a:solidFill>
                  <a:latin typeface="Arial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42059" y="2954332"/>
              <a:ext cx="6285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/>
              <a:r>
                <a:rPr lang="en-US" sz="2600" i="1" kern="1200" dirty="0">
                  <a:solidFill>
                    <a:srgbClr val="000000"/>
                  </a:solidFill>
                  <a:latin typeface="Arial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2133600" y="41148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2286000" y="4343400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40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3" name="Oval 13"/>
          <p:cNvSpPr>
            <a:spLocks noChangeArrowheads="1"/>
          </p:cNvSpPr>
          <p:nvPr/>
        </p:nvSpPr>
        <p:spPr bwMode="auto">
          <a:xfrm>
            <a:off x="2438400" y="48768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B6C3202-6032-4398-816A-8AC20E230ECE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21" grpId="0" animBg="1"/>
      <p:bldP spid="23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519057" y="0"/>
            <a:ext cx="8229600" cy="1143000"/>
          </a:xfrm>
        </p:spPr>
        <p:txBody>
          <a:bodyPr/>
          <a:lstStyle/>
          <a:p>
            <a:r>
              <a:rPr lang="en-US" dirty="0"/>
              <a:t>Hough transform for circles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57" y="2297097"/>
            <a:ext cx="8229600" cy="693747"/>
          </a:xfrm>
        </p:spPr>
        <p:txBody>
          <a:bodyPr/>
          <a:lstStyle/>
          <a:p>
            <a:r>
              <a:rPr lang="en-US" sz="2400" dirty="0"/>
              <a:t>For an unknown radius </a:t>
            </a:r>
            <a:r>
              <a:rPr lang="en-US" sz="2400" dirty="0" err="1"/>
              <a:t>r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9057" y="116519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Circle: center (</a:t>
            </a:r>
            <a:r>
              <a:rPr lang="en-US" sz="24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a,b</a:t>
            </a:r>
            <a:r>
              <a:rPr lang="en-US" sz="2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) and radius r</a:t>
            </a:r>
          </a:p>
          <a:p>
            <a:pPr marL="742950" lvl="1" indent="-285750" algn="l" rtl="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09837" y="1639863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Equation" r:id="rId4" imgW="1473200" imgH="241300" progId="Equation.3">
                  <p:embed/>
                </p:oleObj>
              </mc:Choice>
              <mc:Fallback>
                <p:oleObj name="Equation" r:id="rId4" imgW="1473200" imgH="2413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37" y="1639863"/>
                        <a:ext cx="32766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 cstate="print"/>
          <a:srcRect l="34584" t="60902" r="49167" b="11839"/>
          <a:stretch>
            <a:fillRect/>
          </a:stretch>
        </p:blipFill>
        <p:spPr bwMode="auto">
          <a:xfrm>
            <a:off x="5105400" y="3100383"/>
            <a:ext cx="274796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img007"/>
          <p:cNvPicPr>
            <a:picLocks noChangeAspect="1" noChangeArrowheads="1"/>
          </p:cNvPicPr>
          <p:nvPr/>
        </p:nvPicPr>
        <p:blipFill>
          <a:blip r:embed="rId7" cstate="print"/>
          <a:srcRect r="52724"/>
          <a:stretch>
            <a:fillRect/>
          </a:stretch>
        </p:blipFill>
        <p:spPr bwMode="auto">
          <a:xfrm>
            <a:off x="1066800" y="3100383"/>
            <a:ext cx="3124200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867400" y="5691183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Hough space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447800" y="5705471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Image space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447800" y="3328983"/>
            <a:ext cx="2971800" cy="198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2514600" y="363378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810000" y="431958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640" t="68269" r="50998" b="18469"/>
          <a:stretch>
            <a:fillRect/>
          </a:stretch>
        </p:blipFill>
        <p:spPr bwMode="auto">
          <a:xfrm>
            <a:off x="6477000" y="3862383"/>
            <a:ext cx="175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2514600" y="492918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32839" y="4670442"/>
            <a:ext cx="5555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600" i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2281" y="5327676"/>
            <a:ext cx="5555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600" i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4623" y="2954332"/>
            <a:ext cx="446031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/>
            <a:r>
              <a:rPr lang="en-US" sz="2600" i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B6C3202-6032-4398-816A-8AC20E230ECE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175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Topics overview</a:t>
            </a:r>
          </a:p>
        </p:txBody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47253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Intro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Features &amp; filters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Multiple views and motion</a:t>
            </a:r>
          </a:p>
          <a:p>
            <a:pPr eaLnBrk="1" hangingPunct="1"/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Grouping &amp; fitting</a:t>
            </a:r>
          </a:p>
          <a:p>
            <a:pPr lvl="1" eaLnBrk="1" hangingPunct="1"/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Segmentation and clustering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Hough transform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Deformable contours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Recognition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Video processing</a:t>
            </a:r>
          </a:p>
        </p:txBody>
      </p:sp>
      <p:sp>
        <p:nvSpPr>
          <p:cNvPr id="149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59C71F-5CA6-4F44-A4A2-543A30CBDC16}" type="slidenum">
              <a:rPr lang="en-US" sz="1400" b="0"/>
              <a:pPr eaLnBrk="1" hangingPunct="1"/>
              <a:t>3</a:t>
            </a:fld>
            <a:endParaRPr lang="en-US" sz="1400" b="0"/>
          </a:p>
        </p:txBody>
      </p:sp>
      <p:sp>
        <p:nvSpPr>
          <p:cNvPr id="149508" name="TextBox 5"/>
          <p:cNvSpPr txBox="1">
            <a:spLocks noChangeArrowheads="1"/>
          </p:cNvSpPr>
          <p:nvPr/>
        </p:nvSpPr>
        <p:spPr bwMode="auto">
          <a:xfrm>
            <a:off x="0" y="6488113"/>
            <a:ext cx="3198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/>
              <a:t>Slide credit: Kristen Grauman</a:t>
            </a:r>
          </a:p>
        </p:txBody>
      </p:sp>
    </p:spTree>
    <p:extLst>
      <p:ext uri="{BB962C8B-B14F-4D97-AF65-F5344CB8AC3E}">
        <p14:creationId xmlns:p14="http://schemas.microsoft.com/office/powerpoint/2010/main" val="264013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519057" y="0"/>
            <a:ext cx="8229600" cy="1143000"/>
          </a:xfrm>
        </p:spPr>
        <p:txBody>
          <a:bodyPr/>
          <a:lstStyle/>
          <a:p>
            <a:r>
              <a:rPr lang="en-US" dirty="0"/>
              <a:t>Hough transform for circles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57" y="2297097"/>
            <a:ext cx="8229600" cy="693747"/>
          </a:xfrm>
        </p:spPr>
        <p:txBody>
          <a:bodyPr/>
          <a:lstStyle/>
          <a:p>
            <a:r>
              <a:rPr lang="en-US" sz="2400" dirty="0"/>
              <a:t>For an unknown radius r, </a:t>
            </a:r>
            <a:r>
              <a:rPr lang="en-US" sz="2400" b="1" dirty="0"/>
              <a:t>known</a:t>
            </a:r>
            <a:r>
              <a:rPr lang="en-US" sz="2400" dirty="0"/>
              <a:t> gradient direction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9057" y="116519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Circle: center (</a:t>
            </a:r>
            <a:r>
              <a:rPr lang="en-US" sz="24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a,b</a:t>
            </a:r>
            <a:r>
              <a:rPr lang="en-US" sz="2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) and radius r</a:t>
            </a:r>
          </a:p>
          <a:p>
            <a:pPr marL="742950" lvl="1" indent="-285750" algn="l" rtl="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28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09837" y="1639863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4" imgW="1473200" imgH="241300" progId="Equation.3">
                  <p:embed/>
                </p:oleObj>
              </mc:Choice>
              <mc:Fallback>
                <p:oleObj name="Equation" r:id="rId4" imgW="1473200" imgH="2413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37" y="1639863"/>
                        <a:ext cx="32766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 descr="img007"/>
          <p:cNvPicPr>
            <a:picLocks noChangeAspect="1" noChangeArrowheads="1"/>
          </p:cNvPicPr>
          <p:nvPr/>
        </p:nvPicPr>
        <p:blipFill>
          <a:blip r:embed="rId6" cstate="print"/>
          <a:srcRect r="52724"/>
          <a:stretch>
            <a:fillRect/>
          </a:stretch>
        </p:blipFill>
        <p:spPr bwMode="auto">
          <a:xfrm>
            <a:off x="1173213" y="2990844"/>
            <a:ext cx="3124200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973813" y="5581644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Hough space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833525" y="5581685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Image space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554213" y="3219444"/>
            <a:ext cx="2743200" cy="1981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2011413" y="3600444"/>
            <a:ext cx="1371600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4373613" y="4210044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pic>
        <p:nvPicPr>
          <p:cNvPr id="27" name="Picture 16"/>
          <p:cNvPicPr>
            <a:picLocks noChangeAspect="1" noChangeArrowheads="1"/>
          </p:cNvPicPr>
          <p:nvPr/>
        </p:nvPicPr>
        <p:blipFill>
          <a:blip r:embed="rId7" cstate="print"/>
          <a:srcRect l="36250" t="66354" r="50417" b="5707"/>
          <a:stretch>
            <a:fillRect/>
          </a:stretch>
        </p:blipFill>
        <p:spPr bwMode="auto">
          <a:xfrm>
            <a:off x="5821413" y="3067044"/>
            <a:ext cx="20224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Line 17"/>
          <p:cNvSpPr>
            <a:spLocks noChangeShapeType="1"/>
          </p:cNvSpPr>
          <p:nvPr/>
        </p:nvSpPr>
        <p:spPr bwMode="auto">
          <a:xfrm rot="2717577">
            <a:off x="1875681" y="4663276"/>
            <a:ext cx="6397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 rot="2717577" flipV="1">
            <a:off x="2347963" y="42640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 rot="2717577">
            <a:off x="2108251" y="457675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1630413" y="4667244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201913" y="4468807"/>
            <a:ext cx="266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sz="1200" i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θ</a:t>
            </a:r>
            <a:endParaRPr lang="en-US" sz="1200" i="1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2544813" y="4133844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8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B6C3202-6032-4398-816A-8AC20E230ECE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446031" y="14283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Hough transform for circles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For every edge pixel (</a:t>
            </a:r>
            <a:r>
              <a:rPr lang="en-US" sz="2800" i="1" dirty="0" err="1"/>
              <a:t>x,y</a:t>
            </a:r>
            <a:r>
              <a:rPr lang="en-US" sz="2800" dirty="0"/>
              <a:t>) : </a:t>
            </a:r>
          </a:p>
          <a:p>
            <a:pPr eaLnBrk="1" hangingPunct="1">
              <a:buFontTx/>
              <a:buNone/>
            </a:pPr>
            <a:r>
              <a:rPr lang="en-US" sz="2800" dirty="0"/>
              <a:t>	For each possible radius value </a:t>
            </a:r>
            <a:r>
              <a:rPr lang="en-US" sz="2800" i="1" dirty="0"/>
              <a:t>r</a:t>
            </a:r>
            <a:r>
              <a:rPr lang="en-US" sz="2800" dirty="0"/>
              <a:t>:</a:t>
            </a:r>
          </a:p>
          <a:p>
            <a:pPr eaLnBrk="1" hangingPunct="1">
              <a:buFontTx/>
              <a:buNone/>
            </a:pPr>
            <a:r>
              <a:rPr lang="en-US" sz="2800" dirty="0"/>
              <a:t>	    For each possible gradient direction </a:t>
            </a:r>
            <a:r>
              <a:rPr lang="el-GR" sz="2800" i="1" dirty="0"/>
              <a:t>θ</a:t>
            </a:r>
            <a:r>
              <a:rPr lang="en-US" sz="2800" i="1" dirty="0"/>
              <a:t>: </a:t>
            </a:r>
          </a:p>
          <a:p>
            <a:pPr eaLnBrk="1" hangingPunct="1">
              <a:buFontTx/>
              <a:buNone/>
            </a:pPr>
            <a:r>
              <a:rPr lang="en-US" sz="2800" i="1" dirty="0">
                <a:solidFill>
                  <a:srgbClr val="92D050"/>
                </a:solidFill>
              </a:rPr>
              <a:t>		// or use estimated gradient at (</a:t>
            </a:r>
            <a:r>
              <a:rPr lang="en-US" sz="2800" i="1" dirty="0" err="1">
                <a:solidFill>
                  <a:srgbClr val="92D050"/>
                </a:solidFill>
              </a:rPr>
              <a:t>x,y</a:t>
            </a:r>
            <a:r>
              <a:rPr lang="en-US" sz="2800" i="1" dirty="0">
                <a:solidFill>
                  <a:srgbClr val="92D050"/>
                </a:solidFill>
              </a:rPr>
              <a:t>)</a:t>
            </a:r>
            <a:endParaRPr lang="en-US" sz="2800" dirty="0">
              <a:solidFill>
                <a:srgbClr val="92D050"/>
              </a:solidFill>
            </a:endParaRPr>
          </a:p>
          <a:p>
            <a:pPr eaLnBrk="1" hangingPunct="1">
              <a:buFontTx/>
              <a:buNone/>
            </a:pPr>
            <a:r>
              <a:rPr lang="en-US" sz="2800" dirty="0"/>
              <a:t>	    		</a:t>
            </a:r>
            <a:r>
              <a:rPr lang="en-US" sz="2800" i="1" dirty="0"/>
              <a:t>a</a:t>
            </a:r>
            <a:r>
              <a:rPr lang="en-US" sz="2800" dirty="0"/>
              <a:t> = </a:t>
            </a:r>
            <a:r>
              <a:rPr lang="en-US" sz="2800" i="1" dirty="0"/>
              <a:t>x</a:t>
            </a:r>
            <a:r>
              <a:rPr lang="en-US" sz="2800" dirty="0"/>
              <a:t> – </a:t>
            </a:r>
            <a:r>
              <a:rPr lang="en-US" sz="2800" i="1" dirty="0"/>
              <a:t>r</a:t>
            </a:r>
            <a:r>
              <a:rPr lang="en-US" sz="2800" dirty="0"/>
              <a:t> </a:t>
            </a:r>
            <a:r>
              <a:rPr lang="en-US" sz="2800" dirty="0" err="1"/>
              <a:t>cos</a:t>
            </a:r>
            <a:r>
              <a:rPr lang="en-US" sz="2800" dirty="0"/>
              <a:t>(</a:t>
            </a:r>
            <a:r>
              <a:rPr lang="el-GR" sz="2800" i="1" dirty="0"/>
              <a:t>θ</a:t>
            </a:r>
            <a:r>
              <a:rPr lang="en-US" sz="2800" dirty="0"/>
              <a:t>) </a:t>
            </a:r>
            <a:r>
              <a:rPr lang="en-US" sz="2800" dirty="0">
                <a:solidFill>
                  <a:srgbClr val="92D050"/>
                </a:solidFill>
              </a:rPr>
              <a:t>// column</a:t>
            </a:r>
          </a:p>
          <a:p>
            <a:pPr eaLnBrk="1" hangingPunct="1">
              <a:buFontTx/>
              <a:buNone/>
            </a:pPr>
            <a:r>
              <a:rPr lang="en-US" sz="2800" dirty="0"/>
              <a:t>	    		</a:t>
            </a:r>
            <a:r>
              <a:rPr lang="en-US" sz="2800" i="1" dirty="0"/>
              <a:t>b</a:t>
            </a:r>
            <a:r>
              <a:rPr lang="en-US" sz="2800" dirty="0"/>
              <a:t> = </a:t>
            </a:r>
            <a:r>
              <a:rPr lang="en-US" sz="2800" i="1" dirty="0"/>
              <a:t>y</a:t>
            </a:r>
            <a:r>
              <a:rPr lang="en-US" sz="2800" dirty="0"/>
              <a:t> + </a:t>
            </a:r>
            <a:r>
              <a:rPr lang="en-US" sz="2800" i="1" dirty="0"/>
              <a:t>r</a:t>
            </a:r>
            <a:r>
              <a:rPr lang="en-US" sz="2800" dirty="0"/>
              <a:t> sin(</a:t>
            </a:r>
            <a:r>
              <a:rPr lang="el-GR" sz="2800" i="1" dirty="0"/>
              <a:t>θ</a:t>
            </a:r>
            <a:r>
              <a:rPr lang="en-US" sz="2800" dirty="0"/>
              <a:t>)  </a:t>
            </a:r>
            <a:r>
              <a:rPr lang="en-US" sz="2800" dirty="0">
                <a:solidFill>
                  <a:srgbClr val="92D050"/>
                </a:solidFill>
              </a:rPr>
              <a:t>// row</a:t>
            </a:r>
          </a:p>
          <a:p>
            <a:pPr eaLnBrk="1" hangingPunct="1">
              <a:buFontTx/>
              <a:buNone/>
            </a:pPr>
            <a:r>
              <a:rPr lang="en-US" sz="2800" dirty="0"/>
              <a:t>	    		H[</a:t>
            </a:r>
            <a:r>
              <a:rPr lang="en-US" sz="2800" i="1" dirty="0" err="1"/>
              <a:t>a,b,r</a:t>
            </a:r>
            <a:r>
              <a:rPr lang="en-US" sz="2800" dirty="0"/>
              <a:t>] += 1</a:t>
            </a:r>
          </a:p>
          <a:p>
            <a:pPr eaLnBrk="1" hangingPunct="1">
              <a:buFontTx/>
              <a:buNone/>
            </a:pPr>
            <a:r>
              <a:rPr lang="en-US" sz="2800" dirty="0"/>
              <a:t>	end</a:t>
            </a:r>
          </a:p>
          <a:p>
            <a:pPr eaLnBrk="1" hangingPunct="1">
              <a:buFontTx/>
              <a:buNone/>
            </a:pPr>
            <a:r>
              <a:rPr lang="en-US" sz="2800" dirty="0"/>
              <a:t>end</a:t>
            </a:r>
          </a:p>
          <a:p>
            <a:pPr eaLnBrk="1" hangingPunct="1">
              <a:buFontTx/>
              <a:buNone/>
            </a:pPr>
            <a:r>
              <a:rPr lang="en-US" dirty="0"/>
              <a:t>		</a:t>
            </a:r>
          </a:p>
          <a:p>
            <a:pPr lvl="1" eaLnBrk="1" hangingPunct="1">
              <a:buFontTx/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" y="6477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 out online demo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lang="en-US" dirty="0">
                <a:hlinkClick r:id="rId3"/>
              </a:rPr>
              <a:t>http://www.markschulze.net/java/hough/</a:t>
            </a:r>
            <a:endParaRPr lang="en-US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B6C3202-6032-4398-816A-8AC20E230ECE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0740" y="1590646"/>
            <a:ext cx="2783001" cy="370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927" y="1584862"/>
            <a:ext cx="2783001" cy="370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981034" y="1184811"/>
            <a:ext cx="1441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kern="1200" dirty="0">
                <a:solidFill>
                  <a:srgbClr val="000000"/>
                </a:solidFill>
                <a:latin typeface="Arial" charset="0"/>
                <a:ea typeface="SimSun" pitchFamily="2" charset="-122"/>
                <a:cs typeface="+mn-cs"/>
              </a:rPr>
              <a:t>Original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3987792" y="1201707"/>
            <a:ext cx="2698750" cy="34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kern="1200" dirty="0">
                <a:solidFill>
                  <a:srgbClr val="000000"/>
                </a:solidFill>
                <a:latin typeface="Arial" charset="0"/>
                <a:ea typeface="SimSun" pitchFamily="2" charset="-122"/>
                <a:cs typeface="+mn-cs"/>
              </a:rPr>
              <a:t>Edges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Example: detecting circles with Hough</a:t>
            </a:r>
            <a:endParaRPr lang="en-US" sz="40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 r="46982"/>
          <a:stretch>
            <a:fillRect/>
          </a:stretch>
        </p:blipFill>
        <p:spPr bwMode="auto">
          <a:xfrm>
            <a:off x="6032520" y="1603351"/>
            <a:ext cx="2957553" cy="371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653241" y="1223345"/>
            <a:ext cx="2104972" cy="34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kern="1200" dirty="0">
                <a:solidFill>
                  <a:srgbClr val="000000"/>
                </a:solidFill>
                <a:latin typeface="Arial" charset="0"/>
                <a:ea typeface="SimSun" pitchFamily="2" charset="-122"/>
                <a:cs typeface="+mn-cs"/>
              </a:rPr>
              <a:t>Votes: Penny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440" y="5473728"/>
            <a:ext cx="9310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sz="2400" kern="1200" dirty="0">
                <a:solidFill>
                  <a:srgbClr val="000000"/>
                </a:solidFill>
                <a:latin typeface="Arial" charset="0"/>
                <a:ea typeface="SimSun" pitchFamily="2" charset="-122"/>
                <a:cs typeface="+mn-cs"/>
              </a:rPr>
              <a:t>Note: a different Hough transform (with separate accumulators) was used for each circle radius (quarters vs. penny).</a:t>
            </a:r>
          </a:p>
          <a:p>
            <a:pPr algn="l" rtl="0"/>
            <a:endParaRPr lang="en-US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2F36629A-99BA-43CE-910B-DE79E020FC06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581001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 credit: Kristen </a:t>
            </a:r>
            <a:r>
              <a:rPr lang="en-US" sz="1200" dirty="0" err="1"/>
              <a:t>Grauman</a:t>
            </a:r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0740" y="1590646"/>
            <a:ext cx="2783001" cy="370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927" y="1584862"/>
            <a:ext cx="2783001" cy="370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981034" y="1184811"/>
            <a:ext cx="1441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kern="1200" dirty="0">
                <a:solidFill>
                  <a:srgbClr val="000000"/>
                </a:solidFill>
                <a:latin typeface="Arial" charset="0"/>
                <a:ea typeface="SimSun" pitchFamily="2" charset="-122"/>
                <a:cs typeface="+mn-cs"/>
              </a:rPr>
              <a:t>Original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3987792" y="1201707"/>
            <a:ext cx="2698750" cy="34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kern="1200" dirty="0">
                <a:solidFill>
                  <a:srgbClr val="000000"/>
                </a:solidFill>
                <a:latin typeface="Arial" charset="0"/>
                <a:ea typeface="SimSun" pitchFamily="2" charset="-122"/>
                <a:cs typeface="+mn-cs"/>
              </a:rPr>
              <a:t>Edges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Example: detecting circles with Hough</a:t>
            </a:r>
            <a:endParaRPr lang="en-US" sz="40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507189" y="1223345"/>
            <a:ext cx="2104972" cy="34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kern="1200" dirty="0">
                <a:solidFill>
                  <a:srgbClr val="000000"/>
                </a:solidFill>
                <a:latin typeface="Arial" charset="0"/>
                <a:ea typeface="SimSun" pitchFamily="2" charset="-122"/>
                <a:cs typeface="+mn-cs"/>
              </a:rPr>
              <a:t>Votes: Quarter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 l="45650"/>
          <a:stretch>
            <a:fillRect/>
          </a:stretch>
        </p:blipFill>
        <p:spPr bwMode="auto">
          <a:xfrm>
            <a:off x="5996007" y="1566837"/>
            <a:ext cx="3036274" cy="37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928" y="1603350"/>
            <a:ext cx="2774988" cy="369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90440" y="1201707"/>
            <a:ext cx="3392497" cy="34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kern="1200" dirty="0">
                <a:solidFill>
                  <a:srgbClr val="000000"/>
                </a:solidFill>
                <a:latin typeface="Arial" charset="0"/>
                <a:ea typeface="SimSun" pitchFamily="2" charset="-122"/>
                <a:cs typeface="+mn-cs"/>
              </a:rPr>
              <a:t>Combined detections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145087" y="6657624"/>
            <a:ext cx="3846513" cy="20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400" kern="1200" dirty="0">
                <a:solidFill>
                  <a:srgbClr val="000000"/>
                </a:solidFill>
                <a:latin typeface="Arial" charset="0"/>
                <a:ea typeface="SimSun" pitchFamily="2" charset="-122"/>
                <a:cs typeface="+mn-cs"/>
              </a:rPr>
              <a:t>Coin finding sample images from: </a:t>
            </a:r>
            <a:r>
              <a:rPr lang="en-GB" sz="1400" kern="1200" dirty="0" err="1">
                <a:solidFill>
                  <a:srgbClr val="000000"/>
                </a:solidFill>
                <a:latin typeface="Arial" charset="0"/>
                <a:ea typeface="SimSun" pitchFamily="2" charset="-122"/>
                <a:cs typeface="+mn-cs"/>
              </a:rPr>
              <a:t>Vivek</a:t>
            </a:r>
            <a:r>
              <a:rPr lang="en-GB" sz="1400" kern="1200" dirty="0">
                <a:solidFill>
                  <a:srgbClr val="000000"/>
                </a:solidFill>
                <a:latin typeface="Arial" charset="0"/>
                <a:ea typeface="SimSun" pitchFamily="2" charset="-122"/>
                <a:cs typeface="+mn-cs"/>
              </a:rPr>
              <a:t> </a:t>
            </a:r>
            <a:r>
              <a:rPr lang="en-GB" sz="1400" kern="1200" dirty="0" err="1">
                <a:solidFill>
                  <a:srgbClr val="000000"/>
                </a:solidFill>
                <a:latin typeface="Arial" charset="0"/>
                <a:ea typeface="SimSun" pitchFamily="2" charset="-122"/>
                <a:cs typeface="+mn-cs"/>
              </a:rPr>
              <a:t>Kwatra</a:t>
            </a:r>
            <a:endParaRPr lang="en-GB" sz="1400" kern="1200" dirty="0">
              <a:solidFill>
                <a:srgbClr val="000000"/>
              </a:solidFill>
              <a:latin typeface="Arial" charset="0"/>
              <a:ea typeface="SimSun" pitchFamily="2" charset="-122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2F36629A-99BA-43CE-910B-DE79E020FC06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581001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 credit: Kristen </a:t>
            </a:r>
            <a:r>
              <a:rPr lang="en-US" sz="1200" dirty="0" err="1"/>
              <a:t>Grauman</a:t>
            </a:r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iris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0"/>
            <a:ext cx="8229600" cy="685800"/>
          </a:xfrm>
        </p:spPr>
        <p:txBody>
          <a:bodyPr/>
          <a:lstStyle/>
          <a:p>
            <a:r>
              <a:rPr lang="en-US" sz="1800" dirty="0" err="1"/>
              <a:t>Hemerson</a:t>
            </a:r>
            <a:r>
              <a:rPr lang="en-US" sz="1800" dirty="0"/>
              <a:t> </a:t>
            </a:r>
            <a:r>
              <a:rPr lang="en-US" sz="1800" dirty="0" err="1"/>
              <a:t>Pistori</a:t>
            </a:r>
            <a:r>
              <a:rPr lang="en-US" sz="1800" dirty="0"/>
              <a:t> and Eduardo Rocha Costa http://rsbweb.nih.gov/ij/plugins/hough-circles.html</a:t>
            </a:r>
          </a:p>
        </p:txBody>
      </p:sp>
      <p:pic>
        <p:nvPicPr>
          <p:cNvPr id="290818" name="Picture 2" descr="[original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1600200"/>
            <a:ext cx="2315104" cy="1905001"/>
          </a:xfrm>
          <a:prstGeom prst="rect">
            <a:avLst/>
          </a:prstGeom>
          <a:noFill/>
        </p:spPr>
      </p:pic>
      <p:pic>
        <p:nvPicPr>
          <p:cNvPr id="290820" name="Picture 4" descr="[preprocessed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600200"/>
            <a:ext cx="2315104" cy="1905001"/>
          </a:xfrm>
          <a:prstGeom prst="rect">
            <a:avLst/>
          </a:prstGeom>
          <a:noFill/>
        </p:spPr>
      </p:pic>
      <p:pic>
        <p:nvPicPr>
          <p:cNvPr id="290822" name="Picture 6" descr="[houghspace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600200"/>
            <a:ext cx="2315104" cy="1905001"/>
          </a:xfrm>
          <a:prstGeom prst="rect">
            <a:avLst/>
          </a:prstGeom>
          <a:noFill/>
        </p:spPr>
      </p:pic>
      <p:pic>
        <p:nvPicPr>
          <p:cNvPr id="290824" name="Picture 8" descr="[circles marked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600200"/>
            <a:ext cx="2315104" cy="19050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09800" y="3581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Gradient+threshold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3581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Hough space (fixed radius)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9000" y="3581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detections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B6C3202-6032-4398-816A-8AC20E230ECE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iris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944563"/>
          </a:xfrm>
        </p:spPr>
        <p:txBody>
          <a:bodyPr/>
          <a:lstStyle/>
          <a:p>
            <a:r>
              <a:rPr lang="en-US" sz="1800" dirty="0"/>
              <a:t>An Iris Detection Method Using the Hough Transform and Its Evaluation for Facial and Eye Movement, by Hideki Kashima, Hitoshi </a:t>
            </a:r>
            <a:r>
              <a:rPr lang="en-US" sz="1800" dirty="0" err="1"/>
              <a:t>Hongo</a:t>
            </a:r>
            <a:r>
              <a:rPr lang="en-US" sz="1800" dirty="0"/>
              <a:t>, </a:t>
            </a:r>
            <a:r>
              <a:rPr lang="en-US" sz="1800" dirty="0" err="1"/>
              <a:t>Kunihito</a:t>
            </a:r>
            <a:r>
              <a:rPr lang="en-US" sz="1800" dirty="0"/>
              <a:t> Kato, Kazuhiko Yamamoto, ACCV 2002.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/>
          <a:srcRect l="17969" t="17251" r="57031" b="59029"/>
          <a:stretch>
            <a:fillRect/>
          </a:stretch>
        </p:blipFill>
        <p:spPr bwMode="auto">
          <a:xfrm>
            <a:off x="3581400" y="15240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4130" name="Picture 2"/>
          <p:cNvPicPr>
            <a:picLocks noChangeAspect="1" noChangeArrowheads="1"/>
          </p:cNvPicPr>
          <p:nvPr/>
        </p:nvPicPr>
        <p:blipFill>
          <a:blip r:embed="rId4" cstate="print"/>
          <a:srcRect l="12500" t="51918" r="49219" b="6089"/>
          <a:stretch>
            <a:fillRect/>
          </a:stretch>
        </p:blipFill>
        <p:spPr bwMode="auto">
          <a:xfrm>
            <a:off x="304800" y="1447800"/>
            <a:ext cx="2971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 l="17969" t="40971" r="57031" b="36388"/>
          <a:stretch>
            <a:fillRect/>
          </a:stretch>
        </p:blipFill>
        <p:spPr bwMode="auto">
          <a:xfrm>
            <a:off x="6172200" y="1524000"/>
            <a:ext cx="2438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/>
          <a:srcRect l="17969" t="63612" r="57031" b="12668"/>
          <a:stretch>
            <a:fillRect/>
          </a:stretch>
        </p:blipFill>
        <p:spPr bwMode="auto">
          <a:xfrm>
            <a:off x="5181600" y="36576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B6C3202-6032-4398-816A-8AC20E230ECE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31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Voting: practical tips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30" y="1311246"/>
            <a:ext cx="8545570" cy="4525963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800" dirty="0"/>
              <a:t>Minimize irrelevant tokens first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/>
              <a:t>Choose a good grid / </a:t>
            </a:r>
            <a:r>
              <a:rPr lang="en-US" sz="2800" dirty="0" err="1"/>
              <a:t>discretization</a:t>
            </a:r>
            <a:endParaRPr lang="en-US" sz="2800" dirty="0"/>
          </a:p>
          <a:p>
            <a:pPr eaLnBrk="1" hangingPunct="1">
              <a:spcBef>
                <a:spcPts val="1800"/>
              </a:spcBef>
              <a:buNone/>
            </a:pPr>
            <a:endParaRPr lang="en-US" sz="2800" dirty="0"/>
          </a:p>
          <a:p>
            <a:pPr eaLnBrk="1" hangingPunct="1">
              <a:spcBef>
                <a:spcPts val="1800"/>
              </a:spcBef>
            </a:pPr>
            <a:r>
              <a:rPr lang="en-US" sz="2800" dirty="0"/>
              <a:t>Vote for neighbors, also (smoothing in accumulator array)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/>
              <a:t>Use direction of edge to reduce parameters by 1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/>
              <a:t>To read back which points voted for “winning” peaks, keep tags on the votes.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7800" y="2514600"/>
            <a:ext cx="6553200" cy="430887"/>
            <a:chOff x="1295400" y="2590800"/>
            <a:chExt cx="6553200" cy="430887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1295400" y="2971800"/>
              <a:ext cx="6553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6477000" y="26024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 coarse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5400" y="2590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 fine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2590800"/>
              <a:ext cx="1447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?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FED13BAD-D3CD-4709-A2BF-5D45E7943025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PS3</a:t>
            </a:r>
          </a:p>
        </p:txBody>
      </p:sp>
      <p:sp>
        <p:nvSpPr>
          <p:cNvPr id="147459" name="Content Placeholder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</p:spPr>
        <p:txBody>
          <a:bodyPr>
            <a:noAutofit/>
          </a:bodyPr>
          <a:lstStyle/>
          <a:p>
            <a:endParaRPr lang="en-US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200" dirty="0">
              <a:latin typeface="Arial" charset="0"/>
              <a:ea typeface="ＭＳ Ｐゴシック" charset="0"/>
            </a:endParaRPr>
          </a:p>
          <a:p>
            <a:pPr>
              <a:spcAft>
                <a:spcPts val="600"/>
              </a:spcAft>
            </a:pPr>
            <a:r>
              <a:rPr lang="en-US" sz="2600" dirty="0"/>
              <a:t>Regarding detecting circles</a:t>
            </a:r>
          </a:p>
          <a:p>
            <a:pPr lvl="1">
              <a:spcAft>
                <a:spcPts val="600"/>
              </a:spcAft>
            </a:pPr>
            <a:r>
              <a:rPr lang="en-US" sz="2600" dirty="0"/>
              <a:t>Origin in MATLAB/Python vs. math</a:t>
            </a:r>
          </a:p>
          <a:p>
            <a:pPr lvl="1">
              <a:spcAft>
                <a:spcPts val="600"/>
              </a:spcAft>
            </a:pPr>
            <a:r>
              <a:rPr lang="en-US" sz="2600" dirty="0"/>
              <a:t>Consider trying code on a simple image first</a:t>
            </a:r>
            <a:endParaRPr lang="en-US" sz="2600" dirty="0">
              <a:latin typeface="Arial" charset="0"/>
              <a:ea typeface="ＭＳ Ｐゴシック" charset="0"/>
            </a:endParaRPr>
          </a:p>
        </p:txBody>
      </p:sp>
      <p:sp>
        <p:nvSpPr>
          <p:cNvPr id="148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27EE47-1932-5F4F-A356-4612674B7E51}" type="slidenum">
              <a:rPr lang="en-US" sz="1400" b="0"/>
              <a:pPr eaLnBrk="1" hangingPunct="1"/>
              <a:t>37</a:t>
            </a:fld>
            <a:endParaRPr lang="en-US" sz="1400" b="0"/>
          </a:p>
        </p:txBody>
      </p:sp>
      <p:sp>
        <p:nvSpPr>
          <p:cNvPr id="148484" name="TextBox 4"/>
          <p:cNvSpPr txBox="1">
            <a:spLocks noChangeArrowheads="1"/>
          </p:cNvSpPr>
          <p:nvPr/>
        </p:nvSpPr>
        <p:spPr bwMode="auto">
          <a:xfrm>
            <a:off x="-36513" y="6611938"/>
            <a:ext cx="40751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b="0"/>
              <a:t>Slide credit: Adapted by Devi Parikh from Kristen Grauman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191000"/>
            <a:ext cx="245968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175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82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800" dirty="0"/>
              <a:t>Hough transform: pros and cons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31" y="1128681"/>
            <a:ext cx="8229600" cy="4924456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u="sng" dirty="0"/>
              <a:t>Pros</a:t>
            </a:r>
          </a:p>
          <a:p>
            <a:pPr eaLnBrk="1" hangingPunct="1"/>
            <a:r>
              <a:rPr lang="en-US" sz="2400" dirty="0"/>
              <a:t>All points are processed independently, so can cope with occlusion, gaps</a:t>
            </a:r>
          </a:p>
          <a:p>
            <a:pPr eaLnBrk="1" hangingPunct="1"/>
            <a:r>
              <a:rPr lang="en-US" sz="2400" dirty="0"/>
              <a:t>Some robustness to noise: noise points unlikely to contribute </a:t>
            </a:r>
            <a:r>
              <a:rPr lang="en-US" sz="2400" i="1" dirty="0"/>
              <a:t>consistently</a:t>
            </a:r>
            <a:r>
              <a:rPr lang="en-US" sz="2400" dirty="0"/>
              <a:t> to any single bin</a:t>
            </a:r>
          </a:p>
          <a:p>
            <a:pPr eaLnBrk="1" hangingPunct="1"/>
            <a:r>
              <a:rPr lang="en-US" sz="2400" dirty="0"/>
              <a:t>Can detect multiple instances of a model in a single pass</a:t>
            </a:r>
          </a:p>
          <a:p>
            <a:pPr eaLnBrk="1" hangingPunct="1"/>
            <a:endParaRPr lang="en-US" sz="800" dirty="0"/>
          </a:p>
          <a:p>
            <a:pPr eaLnBrk="1" hangingPunct="1">
              <a:buNone/>
            </a:pPr>
            <a:r>
              <a:rPr lang="en-US" sz="2800" u="sng" dirty="0"/>
              <a:t>Cons</a:t>
            </a:r>
          </a:p>
          <a:p>
            <a:pPr eaLnBrk="1" hangingPunct="1"/>
            <a:r>
              <a:rPr lang="en-US" sz="2400" dirty="0"/>
              <a:t>Complexity of search time increases exponentially with the number of model parameters </a:t>
            </a:r>
          </a:p>
          <a:p>
            <a:pPr eaLnBrk="1" hangingPunct="1"/>
            <a:r>
              <a:rPr lang="en-US" sz="2400" dirty="0"/>
              <a:t>Non-target shapes can produce spurious peaks in parameter space</a:t>
            </a:r>
          </a:p>
          <a:p>
            <a:pPr eaLnBrk="1" hangingPunct="1"/>
            <a:r>
              <a:rPr lang="en-US" sz="2400" dirty="0"/>
              <a:t>Quantization: can be tricky to pick a good grid size</a:t>
            </a:r>
          </a:p>
          <a:p>
            <a:pPr eaLnBrk="1" hangingPunct="1">
              <a:buNone/>
            </a:pPr>
            <a:endParaRPr lang="en-US" sz="2800" u="sng" dirty="0"/>
          </a:p>
          <a:p>
            <a:pPr eaLnBrk="1" hangingPunct="1"/>
            <a:endParaRPr lang="en-US" sz="2400" dirty="0"/>
          </a:p>
          <a:p>
            <a:pPr lvl="1" eaLnBrk="1" hangingPunct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FED13BAD-D3CD-4709-A2BF-5D45E7943025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800" dirty="0"/>
              <a:t>Generalized Hough Transform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11560" y="2903860"/>
            <a:ext cx="2232248" cy="2582540"/>
            <a:chOff x="719572" y="3609020"/>
            <a:chExt cx="2232248" cy="2582540"/>
          </a:xfrm>
        </p:grpSpPr>
        <p:sp>
          <p:nvSpPr>
            <p:cNvPr id="19" name="Rectangle 18"/>
            <p:cNvSpPr/>
            <p:nvPr/>
          </p:nvSpPr>
          <p:spPr>
            <a:xfrm>
              <a:off x="719572" y="3609020"/>
              <a:ext cx="2232248" cy="21242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16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1157303" y="5822256"/>
              <a:ext cx="1505480" cy="369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10" tIns="45706" rIns="91410" bIns="45706">
              <a:spAutoFit/>
            </a:bodyPr>
            <a:lstStyle/>
            <a:p>
              <a:pPr defTabSz="91411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Model image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5596" y="5149788"/>
              <a:ext cx="32403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16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39752" y="4311588"/>
              <a:ext cx="324036" cy="2880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16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1691680" y="4427984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6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6948264" y="5117068"/>
            <a:ext cx="1326008" cy="36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0" tIns="45706" rIns="91410" bIns="45706">
            <a:spAutoFit/>
          </a:bodyPr>
          <a:lstStyle/>
          <a:p>
            <a:pPr defTabSz="91411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Vote space</a:t>
            </a:r>
          </a:p>
        </p:txBody>
      </p:sp>
      <p:cxnSp>
        <p:nvCxnSpPr>
          <p:cNvPr id="22" name="Straight Arrow Connector 21"/>
          <p:cNvCxnSpPr>
            <a:endCxn id="18" idx="7"/>
          </p:cNvCxnSpPr>
          <p:nvPr/>
        </p:nvCxnSpPr>
        <p:spPr>
          <a:xfrm rot="5400000">
            <a:off x="1706594" y="3779912"/>
            <a:ext cx="777175" cy="5611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2"/>
          </p:cNvCxnSpPr>
          <p:nvPr/>
        </p:nvCxnSpPr>
        <p:spPr>
          <a:xfrm>
            <a:off x="971600" y="4499992"/>
            <a:ext cx="7200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352800" y="2884820"/>
            <a:ext cx="2232248" cy="2601580"/>
            <a:chOff x="3455876" y="3609020"/>
            <a:chExt cx="2232248" cy="2601580"/>
          </a:xfrm>
        </p:grpSpPr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3923928" y="5841268"/>
              <a:ext cx="14670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10" tIns="45706" rIns="91410" bIns="45706">
              <a:spAutoFit/>
            </a:bodyPr>
            <a:lstStyle/>
            <a:p>
              <a:pPr defTabSz="91411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Novel image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55876" y="3609020"/>
              <a:ext cx="2232248" cy="21242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16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23928" y="3825044"/>
              <a:ext cx="324036" cy="2880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16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52020" y="4041068"/>
              <a:ext cx="324036" cy="2880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16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07904" y="4689140"/>
              <a:ext cx="32403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16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44008" y="5373216"/>
              <a:ext cx="32403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16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20072" y="5049180"/>
              <a:ext cx="324036" cy="2880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16"/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rot="5400000">
            <a:off x="4129844" y="3568896"/>
            <a:ext cx="777175" cy="5611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33800" y="4108956"/>
            <a:ext cx="7200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80012" y="4793032"/>
            <a:ext cx="7200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572000" y="4541004"/>
            <a:ext cx="777175" cy="5611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275856" y="3352872"/>
            <a:ext cx="777175" cy="5611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444208" y="2884820"/>
            <a:ext cx="2232248" cy="2124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6"/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80312" y="389293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6"/>
            <a:r>
              <a:rPr lang="en-US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52320" y="381163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6"/>
            <a:r>
              <a:rPr lang="en-US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8204" y="371291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6"/>
            <a:r>
              <a:rPr lang="en-US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920372" y="4901044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6"/>
            <a:r>
              <a:rPr lang="en-US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16416" y="457700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6"/>
            <a:r>
              <a:rPr lang="en-US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46" name="Oval 45"/>
          <p:cNvSpPr/>
          <p:nvPr/>
        </p:nvSpPr>
        <p:spPr>
          <a:xfrm>
            <a:off x="7380312" y="3784920"/>
            <a:ext cx="468052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6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827693"/>
            <a:ext cx="8606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suppose those colors encode gradient directions…</a:t>
            </a: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2793" indent="-34279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719" indent="-28566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2646" indent="-22852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599702" indent="-228529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6760" indent="-228529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3818" indent="-228529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0876" indent="-228529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7934" indent="-228529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4991" indent="-228529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What if we want to detect arbitrary shapes?</a:t>
            </a:r>
          </a:p>
        </p:txBody>
      </p:sp>
      <p:sp>
        <p:nvSpPr>
          <p:cNvPr id="50" name="Oval 49"/>
          <p:cNvSpPr/>
          <p:nvPr/>
        </p:nvSpPr>
        <p:spPr>
          <a:xfrm rot="2659186">
            <a:off x="3715036" y="2989875"/>
            <a:ext cx="1197856" cy="174292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6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205740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Intuition: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61050" y="4468996"/>
            <a:ext cx="166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Ref. point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6651" y="3544669"/>
            <a:ext cx="166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Displacement vectors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CAE69-3076-4B39-866B-3FD3C1A408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38" grpId="0" animBg="1"/>
      <p:bldP spid="39" grpId="0"/>
      <p:bldP spid="40" grpId="0"/>
      <p:bldP spid="41" grpId="0"/>
      <p:bldP spid="42" grpId="0"/>
      <p:bldP spid="43" grpId="0"/>
      <p:bldP spid="46" grpId="0" animBg="1"/>
      <p:bldP spid="5" grpId="0"/>
      <p:bldP spid="50" grpId="0" animBg="1"/>
      <p:bldP spid="8" grpId="0"/>
      <p:bldP spid="9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56" y="69804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31" y="1165194"/>
            <a:ext cx="8229600" cy="4525963"/>
          </a:xfrm>
        </p:spPr>
        <p:txBody>
          <a:bodyPr/>
          <a:lstStyle/>
          <a:p>
            <a:r>
              <a:rPr lang="en-US" sz="2800" dirty="0"/>
              <a:t>Segmentation to find object boundaries or mid-level regions, tokens.</a:t>
            </a:r>
          </a:p>
          <a:p>
            <a:r>
              <a:rPr lang="en-US" sz="2800" dirty="0"/>
              <a:t> Bottom-up segmentation via clustering</a:t>
            </a:r>
          </a:p>
          <a:p>
            <a:pPr lvl="1"/>
            <a:r>
              <a:rPr lang="en-US" sz="2400" dirty="0"/>
              <a:t>General choices -- features, affinity functions, and clustering algorithms</a:t>
            </a:r>
          </a:p>
          <a:p>
            <a:r>
              <a:rPr lang="en-US" sz="2800" dirty="0"/>
              <a:t>Grouping also useful for quantization, can create new feature summaries</a:t>
            </a:r>
          </a:p>
          <a:p>
            <a:pPr lvl="1"/>
            <a:r>
              <a:rPr lang="en-US" sz="2400" dirty="0" err="1"/>
              <a:t>Texton</a:t>
            </a:r>
            <a:r>
              <a:rPr lang="en-US" sz="2400" dirty="0"/>
              <a:t> histograms for texture within local region</a:t>
            </a:r>
          </a:p>
          <a:p>
            <a:r>
              <a:rPr lang="en-US" sz="2800" dirty="0"/>
              <a:t>Example clustering methods</a:t>
            </a:r>
          </a:p>
          <a:p>
            <a:pPr lvl="1"/>
            <a:r>
              <a:rPr lang="en-US" sz="2400" dirty="0"/>
              <a:t>K-means</a:t>
            </a:r>
          </a:p>
          <a:p>
            <a:pPr lvl="1"/>
            <a:r>
              <a:rPr lang="en-US" sz="2400" dirty="0"/>
              <a:t>Mean shift</a:t>
            </a:r>
          </a:p>
          <a:p>
            <a:pPr lvl="1"/>
            <a:r>
              <a:rPr lang="en-US" sz="2400" dirty="0"/>
              <a:t>Graph cut, normalized cuts</a:t>
            </a:r>
          </a:p>
          <a:p>
            <a:pPr lvl="1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30A40219-1A97-4199-8C25-861CEEC90279}" type="slidenum">
              <a:rPr lang="en-US" sz="1400" kern="120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z="1400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81001"/>
            <a:ext cx="594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 credit: Kristen </a:t>
            </a:r>
            <a:r>
              <a:rPr lang="en-US" sz="1200" dirty="0" err="1"/>
              <a:t>Grauman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702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544" y="1165194"/>
            <a:ext cx="8229600" cy="4525963"/>
          </a:xfrm>
        </p:spPr>
        <p:txBody>
          <a:bodyPr/>
          <a:lstStyle/>
          <a:p>
            <a:r>
              <a:rPr lang="en-US" sz="2800" dirty="0"/>
              <a:t>Define a model shape by its boundary points and a reference point.</a:t>
            </a:r>
          </a:p>
        </p:txBody>
      </p:sp>
      <p:sp>
        <p:nvSpPr>
          <p:cNvPr id="341006" name="Text Box 14"/>
          <p:cNvSpPr txBox="1">
            <a:spLocks noChangeArrowheads="1"/>
          </p:cNvSpPr>
          <p:nvPr/>
        </p:nvSpPr>
        <p:spPr bwMode="auto">
          <a:xfrm>
            <a:off x="0" y="6550223"/>
            <a:ext cx="899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[Dana H. Ballard, Generalizing the Hough Transform to Detect Arbitrary Shapes, 1980]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811161" y="2044687"/>
            <a:ext cx="3124200" cy="2582863"/>
            <a:chOff x="2688" y="2064"/>
            <a:chExt cx="1968" cy="1627"/>
          </a:xfrm>
        </p:grpSpPr>
        <p:pic>
          <p:nvPicPr>
            <p:cNvPr id="4" name="Picture 3" descr="img007"/>
            <p:cNvPicPr>
              <a:picLocks noChangeAspect="1" noChangeArrowheads="1"/>
            </p:cNvPicPr>
            <p:nvPr/>
          </p:nvPicPr>
          <p:blipFill>
            <a:blip r:embed="rId3" cstate="print"/>
            <a:srcRect r="52724"/>
            <a:stretch>
              <a:fillRect/>
            </a:stretch>
          </p:blipFill>
          <p:spPr bwMode="auto">
            <a:xfrm>
              <a:off x="2688" y="2064"/>
              <a:ext cx="1968" cy="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1011" name="Rectangle 19"/>
            <p:cNvSpPr>
              <a:spLocks noChangeArrowheads="1"/>
            </p:cNvSpPr>
            <p:nvPr/>
          </p:nvSpPr>
          <p:spPr bwMode="auto">
            <a:xfrm>
              <a:off x="2928" y="2208"/>
              <a:ext cx="1728" cy="124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1019" name="Freeform 27"/>
            <p:cNvSpPr>
              <a:spLocks/>
            </p:cNvSpPr>
            <p:nvPr/>
          </p:nvSpPr>
          <p:spPr bwMode="auto">
            <a:xfrm>
              <a:off x="3120" y="2400"/>
              <a:ext cx="928" cy="952"/>
            </a:xfrm>
            <a:custGeom>
              <a:avLst/>
              <a:gdLst/>
              <a:ahLst/>
              <a:cxnLst>
                <a:cxn ang="0">
                  <a:pos x="16" y="352"/>
                </a:cxn>
                <a:cxn ang="0">
                  <a:pos x="112" y="112"/>
                </a:cxn>
                <a:cxn ang="0">
                  <a:pos x="304" y="208"/>
                </a:cxn>
                <a:cxn ang="0">
                  <a:pos x="544" y="16"/>
                </a:cxn>
                <a:cxn ang="0">
                  <a:pos x="880" y="304"/>
                </a:cxn>
                <a:cxn ang="0">
                  <a:pos x="832" y="544"/>
                </a:cxn>
                <a:cxn ang="0">
                  <a:pos x="880" y="832"/>
                </a:cxn>
                <a:cxn ang="0">
                  <a:pos x="640" y="928"/>
                </a:cxn>
                <a:cxn ang="0">
                  <a:pos x="304" y="928"/>
                </a:cxn>
                <a:cxn ang="0">
                  <a:pos x="256" y="784"/>
                </a:cxn>
                <a:cxn ang="0">
                  <a:pos x="64" y="688"/>
                </a:cxn>
                <a:cxn ang="0">
                  <a:pos x="16" y="592"/>
                </a:cxn>
                <a:cxn ang="0">
                  <a:pos x="16" y="352"/>
                </a:cxn>
              </a:cxnLst>
              <a:rect l="0" t="0" r="r" b="b"/>
              <a:pathLst>
                <a:path w="928" h="952">
                  <a:moveTo>
                    <a:pt x="16" y="352"/>
                  </a:moveTo>
                  <a:cubicBezTo>
                    <a:pt x="32" y="272"/>
                    <a:pt x="64" y="136"/>
                    <a:pt x="112" y="112"/>
                  </a:cubicBezTo>
                  <a:cubicBezTo>
                    <a:pt x="160" y="88"/>
                    <a:pt x="232" y="224"/>
                    <a:pt x="304" y="208"/>
                  </a:cubicBezTo>
                  <a:cubicBezTo>
                    <a:pt x="376" y="192"/>
                    <a:pt x="448" y="0"/>
                    <a:pt x="544" y="16"/>
                  </a:cubicBezTo>
                  <a:cubicBezTo>
                    <a:pt x="640" y="32"/>
                    <a:pt x="832" y="216"/>
                    <a:pt x="880" y="304"/>
                  </a:cubicBezTo>
                  <a:cubicBezTo>
                    <a:pt x="928" y="392"/>
                    <a:pt x="832" y="456"/>
                    <a:pt x="832" y="544"/>
                  </a:cubicBezTo>
                  <a:cubicBezTo>
                    <a:pt x="832" y="632"/>
                    <a:pt x="912" y="768"/>
                    <a:pt x="880" y="832"/>
                  </a:cubicBezTo>
                  <a:cubicBezTo>
                    <a:pt x="848" y="896"/>
                    <a:pt x="736" y="912"/>
                    <a:pt x="640" y="928"/>
                  </a:cubicBezTo>
                  <a:cubicBezTo>
                    <a:pt x="544" y="944"/>
                    <a:pt x="368" y="952"/>
                    <a:pt x="304" y="928"/>
                  </a:cubicBezTo>
                  <a:cubicBezTo>
                    <a:pt x="240" y="904"/>
                    <a:pt x="296" y="824"/>
                    <a:pt x="256" y="784"/>
                  </a:cubicBezTo>
                  <a:cubicBezTo>
                    <a:pt x="216" y="744"/>
                    <a:pt x="104" y="720"/>
                    <a:pt x="64" y="688"/>
                  </a:cubicBezTo>
                  <a:cubicBezTo>
                    <a:pt x="24" y="656"/>
                    <a:pt x="24" y="648"/>
                    <a:pt x="16" y="592"/>
                  </a:cubicBezTo>
                  <a:cubicBezTo>
                    <a:pt x="8" y="536"/>
                    <a:pt x="0" y="432"/>
                    <a:pt x="16" y="352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1014" name="Line 22"/>
            <p:cNvSpPr>
              <a:spLocks noChangeShapeType="1"/>
            </p:cNvSpPr>
            <p:nvPr/>
          </p:nvSpPr>
          <p:spPr bwMode="auto">
            <a:xfrm rot="2717577" flipV="1">
              <a:off x="3428" y="2928"/>
              <a:ext cx="0" cy="28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1015" name="Oval 23"/>
            <p:cNvSpPr>
              <a:spLocks noChangeArrowheads="1"/>
            </p:cNvSpPr>
            <p:nvPr/>
          </p:nvSpPr>
          <p:spPr bwMode="auto">
            <a:xfrm rot="2717577">
              <a:off x="3277" y="31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1016" name="Line 24"/>
            <p:cNvSpPr>
              <a:spLocks noChangeShapeType="1"/>
            </p:cNvSpPr>
            <p:nvPr/>
          </p:nvSpPr>
          <p:spPr bwMode="auto">
            <a:xfrm>
              <a:off x="2976" y="3161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1017" name="Rectangle 25"/>
            <p:cNvSpPr>
              <a:spLocks noChangeArrowheads="1"/>
            </p:cNvSpPr>
            <p:nvPr/>
          </p:nvSpPr>
          <p:spPr bwMode="auto">
            <a:xfrm>
              <a:off x="3336" y="3036"/>
              <a:ext cx="1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i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1018" name="Text Box 26"/>
            <p:cNvSpPr txBox="1">
              <a:spLocks noChangeArrowheads="1"/>
            </p:cNvSpPr>
            <p:nvPr/>
          </p:nvSpPr>
          <p:spPr bwMode="auto">
            <a:xfrm>
              <a:off x="3516" y="2639"/>
              <a:ext cx="14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800" b="1" kern="1200" dirty="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x</a:t>
              </a:r>
            </a:p>
          </p:txBody>
        </p:sp>
      </p:grpSp>
      <p:sp>
        <p:nvSpPr>
          <p:cNvPr id="341024" name="Text Box 32"/>
          <p:cNvSpPr txBox="1">
            <a:spLocks noChangeArrowheads="1"/>
          </p:cNvSpPr>
          <p:nvPr/>
        </p:nvSpPr>
        <p:spPr bwMode="auto">
          <a:xfrm>
            <a:off x="9856738" y="4175113"/>
            <a:ext cx="247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41028" name="Text Box 36"/>
          <p:cNvSpPr txBox="1">
            <a:spLocks noChangeArrowheads="1"/>
          </p:cNvSpPr>
          <p:nvPr/>
        </p:nvSpPr>
        <p:spPr bwMode="auto">
          <a:xfrm>
            <a:off x="2641603" y="1752600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41041" name="Text Box 49"/>
          <p:cNvSpPr txBox="1">
            <a:spLocks noChangeArrowheads="1"/>
          </p:cNvSpPr>
          <p:nvPr/>
        </p:nvSpPr>
        <p:spPr bwMode="auto">
          <a:xfrm>
            <a:off x="2243115" y="2882904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3" name="Group 43"/>
          <p:cNvGrpSpPr/>
          <p:nvPr/>
        </p:nvGrpSpPr>
        <p:grpSpPr>
          <a:xfrm>
            <a:off x="1496961" y="3592521"/>
            <a:ext cx="660468" cy="509566"/>
            <a:chOff x="5529213" y="4086234"/>
            <a:chExt cx="660468" cy="509566"/>
          </a:xfrm>
        </p:grpSpPr>
        <p:sp>
          <p:nvSpPr>
            <p:cNvPr id="341043" name="Text Box 51"/>
            <p:cNvSpPr txBox="1">
              <a:spLocks noChangeArrowheads="1"/>
            </p:cNvSpPr>
            <p:nvPr/>
          </p:nvSpPr>
          <p:spPr bwMode="auto">
            <a:xfrm>
              <a:off x="5529213" y="42910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p</a:t>
              </a:r>
              <a:r>
                <a:rPr lang="en-US" sz="1400" b="1" kern="1200" baseline="-250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5922981" y="4086234"/>
              <a:ext cx="2667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sz="1200" i="1" kern="1200" dirty="0">
                  <a:solidFill>
                    <a:srgbClr val="00B050"/>
                  </a:solidFill>
                  <a:latin typeface="Arial" charset="0"/>
                  <a:ea typeface="+mn-ea"/>
                  <a:cs typeface="+mn-cs"/>
                </a:rPr>
                <a:t>θ</a:t>
              </a:r>
              <a:endParaRPr lang="en-US" sz="1200" i="1" kern="1200" dirty="0">
                <a:solidFill>
                  <a:srgbClr val="00B05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42"/>
          <p:cNvGrpSpPr/>
          <p:nvPr/>
        </p:nvGrpSpPr>
        <p:grpSpPr>
          <a:xfrm>
            <a:off x="2328885" y="3665547"/>
            <a:ext cx="1225476" cy="436540"/>
            <a:chOff x="6361137" y="4159260"/>
            <a:chExt cx="1225476" cy="436540"/>
          </a:xfrm>
        </p:grpSpPr>
        <p:sp>
          <p:nvSpPr>
            <p:cNvPr id="341034" name="Line 42"/>
            <p:cNvSpPr>
              <a:spLocks noChangeShapeType="1"/>
            </p:cNvSpPr>
            <p:nvPr/>
          </p:nvSpPr>
          <p:spPr bwMode="auto">
            <a:xfrm rot="17646248" flipV="1">
              <a:off x="6722934" y="4097479"/>
              <a:ext cx="0" cy="4572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ln>
                  <a:solidFill>
                    <a:srgbClr val="7030A0"/>
                  </a:solidFill>
                </a:ln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1035" name="Oval 43"/>
            <p:cNvSpPr>
              <a:spLocks noChangeArrowheads="1"/>
            </p:cNvSpPr>
            <p:nvPr/>
          </p:nvSpPr>
          <p:spPr bwMode="auto">
            <a:xfrm rot="17646248">
              <a:off x="6855322" y="434440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1044" name="Text Box 52"/>
            <p:cNvSpPr txBox="1">
              <a:spLocks noChangeArrowheads="1"/>
            </p:cNvSpPr>
            <p:nvPr/>
          </p:nvSpPr>
          <p:spPr bwMode="auto">
            <a:xfrm>
              <a:off x="6977013" y="4291000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 b="1" kern="12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p</a:t>
              </a:r>
              <a:r>
                <a:rPr lang="en-US" sz="1400" b="1" kern="1200" baseline="-25000">
                  <a:solidFill>
                    <a:srgbClr val="000000"/>
                  </a:solidFill>
                  <a:latin typeface="Arial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6361137" y="4414851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6908832" y="4159260"/>
              <a:ext cx="2667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sz="1200" i="1" kern="1200" dirty="0">
                  <a:solidFill>
                    <a:srgbClr val="7030A0"/>
                  </a:solidFill>
                  <a:latin typeface="Arial" charset="0"/>
                  <a:ea typeface="+mn-ea"/>
                  <a:cs typeface="+mn-cs"/>
                </a:rPr>
                <a:t>θ</a:t>
              </a:r>
              <a:endParaRPr lang="en-US" sz="1200" i="1" kern="1200" dirty="0">
                <a:solidFill>
                  <a:srgbClr val="7030A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00600" y="2911257"/>
            <a:ext cx="39845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kern="1200" dirty="0">
                <a:solidFill>
                  <a:srgbClr val="000000"/>
                </a:solidFill>
                <a:latin typeface="Arial"/>
                <a:ea typeface="+mn-ea"/>
              </a:rPr>
              <a:t>At each boundary point, compute displacement vector: </a:t>
            </a:r>
            <a:r>
              <a:rPr lang="en-US" sz="2800" b="1" kern="1200" dirty="0">
                <a:solidFill>
                  <a:srgbClr val="FF0000"/>
                </a:solidFill>
                <a:latin typeface="Arial"/>
                <a:ea typeface="+mn-ea"/>
              </a:rPr>
              <a:t>r</a:t>
            </a:r>
            <a:r>
              <a:rPr lang="en-US" sz="2800" b="1" kern="1200" dirty="0">
                <a:solidFill>
                  <a:srgbClr val="000000"/>
                </a:solidFill>
                <a:latin typeface="Arial"/>
                <a:ea typeface="+mn-ea"/>
              </a:rPr>
              <a:t> = a – p</a:t>
            </a:r>
            <a:r>
              <a:rPr lang="en-US" sz="2800" b="1" kern="1200" baseline="-25000" dirty="0">
                <a:solidFill>
                  <a:srgbClr val="000000"/>
                </a:solidFill>
                <a:latin typeface="Arial"/>
                <a:ea typeface="+mn-ea"/>
              </a:rPr>
              <a:t>i</a:t>
            </a:r>
            <a:r>
              <a:rPr lang="en-US" sz="2800" kern="1200" dirty="0">
                <a:solidFill>
                  <a:srgbClr val="000000"/>
                </a:solidFill>
                <a:latin typeface="Arial"/>
                <a:ea typeface="+mn-ea"/>
              </a:rPr>
              <a:t>.</a:t>
            </a:r>
          </a:p>
          <a:p>
            <a:pPr algn="l" rtl="0"/>
            <a:endParaRPr lang="en-US" sz="2800" kern="1200" dirty="0">
              <a:solidFill>
                <a:srgbClr val="000000"/>
              </a:solidFill>
              <a:latin typeface="Arial"/>
              <a:ea typeface="+mn-ea"/>
            </a:endParaRP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Arial"/>
              </a:rPr>
              <a:t>S</a:t>
            </a:r>
            <a:r>
              <a:rPr lang="en-US" sz="2800" kern="1200" dirty="0">
                <a:solidFill>
                  <a:srgbClr val="000000"/>
                </a:solidFill>
                <a:latin typeface="Arial"/>
                <a:ea typeface="+mn-ea"/>
              </a:rPr>
              <a:t>tore these vectors in a table indexed by gradient orientation </a:t>
            </a:r>
            <a:r>
              <a:rPr lang="el-GR" sz="28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θ</a:t>
            </a:r>
            <a:r>
              <a:rPr lang="en-US" sz="28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en-US" sz="105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47" name="Straight Arrow Connector 46"/>
          <p:cNvCxnSpPr>
            <a:endCxn id="341041" idx="1"/>
          </p:cNvCxnSpPr>
          <p:nvPr/>
        </p:nvCxnSpPr>
        <p:spPr bwMode="auto">
          <a:xfrm rot="5400000" flipH="1" flipV="1">
            <a:off x="1659303" y="3211919"/>
            <a:ext cx="729470" cy="4381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endCxn id="341041" idx="1"/>
          </p:cNvCxnSpPr>
          <p:nvPr/>
        </p:nvCxnSpPr>
        <p:spPr bwMode="auto">
          <a:xfrm rot="16200000" flipV="1">
            <a:off x="2152230" y="3157146"/>
            <a:ext cx="839009" cy="657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800"/>
              <a:t>Generalized Hough Transform</a:t>
            </a:r>
            <a:endParaRPr lang="en-US" sz="38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22098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Offline procedure: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4392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shape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295400" y="4800600"/>
            <a:ext cx="2514600" cy="1676400"/>
            <a:chOff x="1066800" y="4800600"/>
            <a:chExt cx="2514600" cy="1676400"/>
          </a:xfrm>
        </p:grpSpPr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1371601" y="5029199"/>
              <a:ext cx="3241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sz="2000" i="1" kern="1200" dirty="0">
                  <a:solidFill>
                    <a:srgbClr val="00B050"/>
                  </a:solidFill>
                  <a:latin typeface="Arial" charset="0"/>
                  <a:ea typeface="+mn-ea"/>
                  <a:cs typeface="+mn-cs"/>
                </a:rPr>
                <a:t>θ</a:t>
              </a:r>
              <a:endParaRPr lang="en-US" sz="2000" i="1" kern="1200" dirty="0">
                <a:solidFill>
                  <a:srgbClr val="00B05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rot="2717577" flipV="1">
              <a:off x="1457868" y="4885217"/>
              <a:ext cx="0" cy="4572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 flipH="1" flipV="1">
              <a:off x="2209801" y="4952999"/>
              <a:ext cx="457200" cy="3048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 rot="17646248" flipV="1">
              <a:off x="1351667" y="5503560"/>
              <a:ext cx="0" cy="4572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ln>
                  <a:solidFill>
                    <a:srgbClr val="7030A0"/>
                  </a:solidFill>
                </a:ln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1537565" y="5565341"/>
              <a:ext cx="3241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sz="2000" i="1" kern="1200" dirty="0">
                  <a:solidFill>
                    <a:srgbClr val="7030A0"/>
                  </a:solidFill>
                  <a:latin typeface="Arial" charset="0"/>
                  <a:ea typeface="+mn-ea"/>
                  <a:cs typeface="+mn-cs"/>
                </a:rPr>
                <a:t>θ</a:t>
              </a:r>
              <a:endParaRPr lang="en-US" sz="2000" i="1" kern="1200" dirty="0">
                <a:solidFill>
                  <a:srgbClr val="7030A0"/>
                </a:solidFill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16200000" flipV="1">
              <a:off x="2286000" y="5562600"/>
              <a:ext cx="533400" cy="381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" name="Rectangle 51"/>
            <p:cNvSpPr/>
            <p:nvPr/>
          </p:nvSpPr>
          <p:spPr bwMode="auto">
            <a:xfrm>
              <a:off x="1066800" y="4800600"/>
              <a:ext cx="2514600" cy="609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066800" y="5410200"/>
              <a:ext cx="2514600" cy="609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rot="5400000">
              <a:off x="1066800" y="5638800"/>
              <a:ext cx="1676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 rot="5400000">
              <a:off x="1289566" y="60256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1066800" y="6019800"/>
              <a:ext cx="25146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3200" y="502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43200" y="5562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B6C3202-6032-4398-816A-8AC20E230ECE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007"/>
          <p:cNvPicPr>
            <a:picLocks noChangeAspect="1" noChangeArrowheads="1"/>
          </p:cNvPicPr>
          <p:nvPr/>
        </p:nvPicPr>
        <p:blipFill>
          <a:blip r:embed="rId3" cstate="print"/>
          <a:srcRect r="52724"/>
          <a:stretch>
            <a:fillRect/>
          </a:stretch>
        </p:blipFill>
        <p:spPr bwMode="auto">
          <a:xfrm>
            <a:off x="5410200" y="1828800"/>
            <a:ext cx="3124200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1011" name="Rectangle 19"/>
          <p:cNvSpPr>
            <a:spLocks noChangeArrowheads="1"/>
          </p:cNvSpPr>
          <p:nvPr/>
        </p:nvSpPr>
        <p:spPr bwMode="auto">
          <a:xfrm>
            <a:off x="5791200" y="2057400"/>
            <a:ext cx="2743200" cy="1981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41019" name="Freeform 27"/>
          <p:cNvSpPr>
            <a:spLocks/>
          </p:cNvSpPr>
          <p:nvPr/>
        </p:nvSpPr>
        <p:spPr bwMode="auto">
          <a:xfrm>
            <a:off x="6990680" y="2095871"/>
            <a:ext cx="1473200" cy="1511300"/>
          </a:xfrm>
          <a:custGeom>
            <a:avLst/>
            <a:gdLst/>
            <a:ahLst/>
            <a:cxnLst>
              <a:cxn ang="0">
                <a:pos x="16" y="352"/>
              </a:cxn>
              <a:cxn ang="0">
                <a:pos x="112" y="112"/>
              </a:cxn>
              <a:cxn ang="0">
                <a:pos x="304" y="208"/>
              </a:cxn>
              <a:cxn ang="0">
                <a:pos x="544" y="16"/>
              </a:cxn>
              <a:cxn ang="0">
                <a:pos x="880" y="304"/>
              </a:cxn>
              <a:cxn ang="0">
                <a:pos x="832" y="544"/>
              </a:cxn>
              <a:cxn ang="0">
                <a:pos x="880" y="832"/>
              </a:cxn>
              <a:cxn ang="0">
                <a:pos x="640" y="928"/>
              </a:cxn>
              <a:cxn ang="0">
                <a:pos x="304" y="928"/>
              </a:cxn>
              <a:cxn ang="0">
                <a:pos x="256" y="784"/>
              </a:cxn>
              <a:cxn ang="0">
                <a:pos x="64" y="688"/>
              </a:cxn>
              <a:cxn ang="0">
                <a:pos x="16" y="592"/>
              </a:cxn>
              <a:cxn ang="0">
                <a:pos x="16" y="352"/>
              </a:cxn>
            </a:cxnLst>
            <a:rect l="0" t="0" r="r" b="b"/>
            <a:pathLst>
              <a:path w="928" h="952">
                <a:moveTo>
                  <a:pt x="16" y="352"/>
                </a:moveTo>
                <a:cubicBezTo>
                  <a:pt x="32" y="272"/>
                  <a:pt x="64" y="136"/>
                  <a:pt x="112" y="112"/>
                </a:cubicBezTo>
                <a:cubicBezTo>
                  <a:pt x="160" y="88"/>
                  <a:pt x="232" y="224"/>
                  <a:pt x="304" y="208"/>
                </a:cubicBezTo>
                <a:cubicBezTo>
                  <a:pt x="376" y="192"/>
                  <a:pt x="448" y="0"/>
                  <a:pt x="544" y="16"/>
                </a:cubicBezTo>
                <a:cubicBezTo>
                  <a:pt x="640" y="32"/>
                  <a:pt x="832" y="216"/>
                  <a:pt x="880" y="304"/>
                </a:cubicBezTo>
                <a:cubicBezTo>
                  <a:pt x="928" y="392"/>
                  <a:pt x="832" y="456"/>
                  <a:pt x="832" y="544"/>
                </a:cubicBezTo>
                <a:cubicBezTo>
                  <a:pt x="832" y="632"/>
                  <a:pt x="912" y="768"/>
                  <a:pt x="880" y="832"/>
                </a:cubicBezTo>
                <a:cubicBezTo>
                  <a:pt x="848" y="896"/>
                  <a:pt x="736" y="912"/>
                  <a:pt x="640" y="928"/>
                </a:cubicBezTo>
                <a:cubicBezTo>
                  <a:pt x="544" y="944"/>
                  <a:pt x="368" y="952"/>
                  <a:pt x="304" y="928"/>
                </a:cubicBezTo>
                <a:cubicBezTo>
                  <a:pt x="240" y="904"/>
                  <a:pt x="296" y="824"/>
                  <a:pt x="256" y="784"/>
                </a:cubicBezTo>
                <a:cubicBezTo>
                  <a:pt x="216" y="744"/>
                  <a:pt x="104" y="720"/>
                  <a:pt x="64" y="688"/>
                </a:cubicBezTo>
                <a:cubicBezTo>
                  <a:pt x="24" y="656"/>
                  <a:pt x="24" y="648"/>
                  <a:pt x="16" y="592"/>
                </a:cubicBezTo>
                <a:cubicBezTo>
                  <a:pt x="8" y="536"/>
                  <a:pt x="0" y="432"/>
                  <a:pt x="16" y="352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41017" name="Rectangle 25"/>
          <p:cNvSpPr>
            <a:spLocks noChangeArrowheads="1"/>
          </p:cNvSpPr>
          <p:nvPr/>
        </p:nvSpPr>
        <p:spPr bwMode="auto">
          <a:xfrm>
            <a:off x="7333580" y="3105521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i="1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41024" name="Text Box 32"/>
          <p:cNvSpPr txBox="1">
            <a:spLocks noChangeArrowheads="1"/>
          </p:cNvSpPr>
          <p:nvPr/>
        </p:nvSpPr>
        <p:spPr bwMode="auto">
          <a:xfrm>
            <a:off x="8255868" y="3270621"/>
            <a:ext cx="247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41028" name="Text Box 36"/>
          <p:cNvSpPr txBox="1">
            <a:spLocks noChangeArrowheads="1"/>
          </p:cNvSpPr>
          <p:nvPr/>
        </p:nvSpPr>
        <p:spPr bwMode="auto">
          <a:xfrm>
            <a:off x="2821042" y="17018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41043" name="Text Box 51"/>
          <p:cNvSpPr txBox="1">
            <a:spLocks noChangeArrowheads="1"/>
          </p:cNvSpPr>
          <p:nvPr/>
        </p:nvSpPr>
        <p:spPr bwMode="auto">
          <a:xfrm>
            <a:off x="6990680" y="3288096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p</a:t>
            </a:r>
            <a:r>
              <a:rPr lang="en-US" sz="1400" b="1" kern="1200" baseline="-250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1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239917" y="3083330"/>
            <a:ext cx="468313" cy="282541"/>
            <a:chOff x="7259637" y="4200559"/>
            <a:chExt cx="468313" cy="282541"/>
          </a:xfrm>
        </p:grpSpPr>
        <p:sp>
          <p:nvSpPr>
            <p:cNvPr id="341014" name="Line 22"/>
            <p:cNvSpPr>
              <a:spLocks noChangeShapeType="1"/>
            </p:cNvSpPr>
            <p:nvPr/>
          </p:nvSpPr>
          <p:spPr bwMode="auto">
            <a:xfrm rot="2717577" flipV="1">
              <a:off x="7499350" y="4051300"/>
              <a:ext cx="0" cy="4572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1015" name="Oval 23"/>
            <p:cNvSpPr>
              <a:spLocks noChangeArrowheads="1"/>
            </p:cNvSpPr>
            <p:nvPr/>
          </p:nvSpPr>
          <p:spPr bwMode="auto">
            <a:xfrm rot="2717577">
              <a:off x="7259637" y="43307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7404168" y="4200559"/>
              <a:ext cx="2667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sz="1200" i="1" kern="1200" dirty="0">
                  <a:solidFill>
                    <a:srgbClr val="00B050"/>
                  </a:solidFill>
                  <a:latin typeface="Arial" charset="0"/>
                  <a:ea typeface="+mn-ea"/>
                  <a:cs typeface="+mn-cs"/>
                </a:rPr>
                <a:t>θ</a:t>
              </a:r>
              <a:endParaRPr lang="en-US" sz="1200" i="1" kern="1200" dirty="0">
                <a:solidFill>
                  <a:srgbClr val="00B05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955801" y="3156356"/>
            <a:ext cx="681198" cy="337547"/>
            <a:chOff x="7975521" y="4273585"/>
            <a:chExt cx="681198" cy="337547"/>
          </a:xfrm>
        </p:grpSpPr>
        <p:sp>
          <p:nvSpPr>
            <p:cNvPr id="341034" name="Line 42"/>
            <p:cNvSpPr>
              <a:spLocks noChangeShapeType="1"/>
            </p:cNvSpPr>
            <p:nvPr/>
          </p:nvSpPr>
          <p:spPr bwMode="auto">
            <a:xfrm rot="17646248" flipV="1">
              <a:off x="8204121" y="4211804"/>
              <a:ext cx="0" cy="4572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1035" name="Oval 43"/>
            <p:cNvSpPr>
              <a:spLocks noChangeArrowheads="1"/>
            </p:cNvSpPr>
            <p:nvPr/>
          </p:nvSpPr>
          <p:spPr bwMode="auto">
            <a:xfrm rot="17646248">
              <a:off x="8336509" y="4458732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8390019" y="4273585"/>
              <a:ext cx="2667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sz="1200" i="1" kern="1200" dirty="0">
                  <a:solidFill>
                    <a:srgbClr val="7030A0"/>
                  </a:solidFill>
                  <a:latin typeface="Arial" charset="0"/>
                  <a:ea typeface="+mn-ea"/>
                  <a:cs typeface="+mn-cs"/>
                </a:rPr>
                <a:t>θ</a:t>
              </a:r>
              <a:endParaRPr lang="en-US" sz="1200" i="1" kern="1200" dirty="0">
                <a:solidFill>
                  <a:srgbClr val="7030A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85800" y="2010454"/>
            <a:ext cx="4495800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45000"/>
              </a:spcBef>
            </a:pPr>
            <a:r>
              <a:rPr lang="en-US" sz="2800" dirty="0"/>
              <a:t>For each edge point:</a:t>
            </a:r>
          </a:p>
          <a:p>
            <a:pPr marL="342900" indent="-342900">
              <a:spcBef>
                <a:spcPct val="45000"/>
              </a:spcBef>
              <a:buFont typeface="Arial" pitchFamily="34" charset="0"/>
              <a:buChar char="•"/>
            </a:pPr>
            <a:r>
              <a:rPr lang="en-US" sz="2400" dirty="0"/>
              <a:t>Use its gradient orientation </a:t>
            </a:r>
            <a:r>
              <a:rPr lang="el-GR" sz="2400" i="1" dirty="0"/>
              <a:t>θ</a:t>
            </a:r>
            <a:r>
              <a:rPr lang="en-US" sz="2400" dirty="0"/>
              <a:t> to index into stored table </a:t>
            </a:r>
          </a:p>
          <a:p>
            <a:pPr marL="342900" indent="-342900">
              <a:spcBef>
                <a:spcPct val="45000"/>
              </a:spcBef>
              <a:buFont typeface="Arial" pitchFamily="34" charset="0"/>
              <a:buChar char="•"/>
            </a:pPr>
            <a:r>
              <a:rPr lang="en-US" sz="2400" dirty="0"/>
              <a:t>Use retrieved </a:t>
            </a:r>
            <a:r>
              <a:rPr lang="en-US" sz="2400" b="1" dirty="0"/>
              <a:t>r</a:t>
            </a:r>
            <a:r>
              <a:rPr lang="en-US" sz="2400" dirty="0"/>
              <a:t> vectors to vote for reference point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rot="5400000" flipH="1" flipV="1">
            <a:off x="7153022" y="2702728"/>
            <a:ext cx="729470" cy="4381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rot="16200000" flipV="1">
            <a:off x="7645949" y="2647955"/>
            <a:ext cx="839009" cy="657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800" dirty="0"/>
              <a:t>Generalized Hough Transform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385197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Detection procedure: 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685800" y="6367046"/>
            <a:ext cx="845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i="1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Assuming translation is the only transformation here, i.e., orientation and scale are fixed.</a:t>
            </a:r>
          </a:p>
        </p:txBody>
      </p:sp>
      <p:sp>
        <p:nvSpPr>
          <p:cNvPr id="33" name="Freeform 27"/>
          <p:cNvSpPr>
            <a:spLocks/>
          </p:cNvSpPr>
          <p:nvPr/>
        </p:nvSpPr>
        <p:spPr bwMode="auto">
          <a:xfrm>
            <a:off x="5923880" y="2451458"/>
            <a:ext cx="1473200" cy="1511300"/>
          </a:xfrm>
          <a:custGeom>
            <a:avLst/>
            <a:gdLst/>
            <a:ahLst/>
            <a:cxnLst>
              <a:cxn ang="0">
                <a:pos x="16" y="352"/>
              </a:cxn>
              <a:cxn ang="0">
                <a:pos x="112" y="112"/>
              </a:cxn>
              <a:cxn ang="0">
                <a:pos x="304" y="208"/>
              </a:cxn>
              <a:cxn ang="0">
                <a:pos x="544" y="16"/>
              </a:cxn>
              <a:cxn ang="0">
                <a:pos x="880" y="304"/>
              </a:cxn>
              <a:cxn ang="0">
                <a:pos x="832" y="544"/>
              </a:cxn>
              <a:cxn ang="0">
                <a:pos x="880" y="832"/>
              </a:cxn>
              <a:cxn ang="0">
                <a:pos x="640" y="928"/>
              </a:cxn>
              <a:cxn ang="0">
                <a:pos x="304" y="928"/>
              </a:cxn>
              <a:cxn ang="0">
                <a:pos x="256" y="784"/>
              </a:cxn>
              <a:cxn ang="0">
                <a:pos x="64" y="688"/>
              </a:cxn>
              <a:cxn ang="0">
                <a:pos x="16" y="592"/>
              </a:cxn>
              <a:cxn ang="0">
                <a:pos x="16" y="352"/>
              </a:cxn>
            </a:cxnLst>
            <a:rect l="0" t="0" r="r" b="b"/>
            <a:pathLst>
              <a:path w="928" h="952">
                <a:moveTo>
                  <a:pt x="16" y="352"/>
                </a:moveTo>
                <a:cubicBezTo>
                  <a:pt x="32" y="272"/>
                  <a:pt x="64" y="136"/>
                  <a:pt x="112" y="112"/>
                </a:cubicBezTo>
                <a:cubicBezTo>
                  <a:pt x="160" y="88"/>
                  <a:pt x="232" y="224"/>
                  <a:pt x="304" y="208"/>
                </a:cubicBezTo>
                <a:cubicBezTo>
                  <a:pt x="376" y="192"/>
                  <a:pt x="448" y="0"/>
                  <a:pt x="544" y="16"/>
                </a:cubicBezTo>
                <a:cubicBezTo>
                  <a:pt x="640" y="32"/>
                  <a:pt x="832" y="216"/>
                  <a:pt x="880" y="304"/>
                </a:cubicBezTo>
                <a:cubicBezTo>
                  <a:pt x="928" y="392"/>
                  <a:pt x="832" y="456"/>
                  <a:pt x="832" y="544"/>
                </a:cubicBezTo>
                <a:cubicBezTo>
                  <a:pt x="832" y="632"/>
                  <a:pt x="912" y="768"/>
                  <a:pt x="880" y="832"/>
                </a:cubicBezTo>
                <a:cubicBezTo>
                  <a:pt x="848" y="896"/>
                  <a:pt x="736" y="912"/>
                  <a:pt x="640" y="928"/>
                </a:cubicBezTo>
                <a:cubicBezTo>
                  <a:pt x="544" y="944"/>
                  <a:pt x="368" y="952"/>
                  <a:pt x="304" y="928"/>
                </a:cubicBezTo>
                <a:cubicBezTo>
                  <a:pt x="240" y="904"/>
                  <a:pt x="296" y="824"/>
                  <a:pt x="256" y="784"/>
                </a:cubicBezTo>
                <a:cubicBezTo>
                  <a:pt x="216" y="744"/>
                  <a:pt x="104" y="720"/>
                  <a:pt x="64" y="688"/>
                </a:cubicBezTo>
                <a:cubicBezTo>
                  <a:pt x="24" y="656"/>
                  <a:pt x="24" y="648"/>
                  <a:pt x="16" y="592"/>
                </a:cubicBezTo>
                <a:cubicBezTo>
                  <a:pt x="8" y="536"/>
                  <a:pt x="0" y="432"/>
                  <a:pt x="16" y="352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6266780" y="3461108"/>
            <a:ext cx="184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i="1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6629400" y="1828800"/>
            <a:ext cx="228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kern="1200" dirty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x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173117" y="3438917"/>
            <a:ext cx="468313" cy="282541"/>
            <a:chOff x="6192837" y="4556146"/>
            <a:chExt cx="468313" cy="282541"/>
          </a:xfrm>
        </p:grpSpPr>
        <p:sp>
          <p:nvSpPr>
            <p:cNvPr id="34" name="Line 22"/>
            <p:cNvSpPr>
              <a:spLocks noChangeShapeType="1"/>
            </p:cNvSpPr>
            <p:nvPr/>
          </p:nvSpPr>
          <p:spPr bwMode="auto">
            <a:xfrm rot="2717577" flipV="1">
              <a:off x="6432550" y="4406887"/>
              <a:ext cx="0" cy="4572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Oval 23"/>
            <p:cNvSpPr>
              <a:spLocks noChangeArrowheads="1"/>
            </p:cNvSpPr>
            <p:nvPr/>
          </p:nvSpPr>
          <p:spPr bwMode="auto">
            <a:xfrm rot="2717577">
              <a:off x="6192837" y="468628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6337368" y="4556146"/>
              <a:ext cx="2667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sz="1200" i="1" kern="1200" dirty="0">
                  <a:solidFill>
                    <a:srgbClr val="00B050"/>
                  </a:solidFill>
                  <a:latin typeface="Arial" charset="0"/>
                  <a:ea typeface="+mn-ea"/>
                  <a:cs typeface="+mn-cs"/>
                </a:rPr>
                <a:t>θ</a:t>
              </a:r>
              <a:endParaRPr lang="en-US" sz="1200" i="1" kern="1200" dirty="0">
                <a:solidFill>
                  <a:srgbClr val="00B05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889001" y="3511943"/>
            <a:ext cx="681198" cy="337547"/>
            <a:chOff x="6908721" y="4629172"/>
            <a:chExt cx="681198" cy="337547"/>
          </a:xfrm>
        </p:grpSpPr>
        <p:sp>
          <p:nvSpPr>
            <p:cNvPr id="50" name="Line 42"/>
            <p:cNvSpPr>
              <a:spLocks noChangeShapeType="1"/>
            </p:cNvSpPr>
            <p:nvPr/>
          </p:nvSpPr>
          <p:spPr bwMode="auto">
            <a:xfrm rot="17646248" flipV="1">
              <a:off x="7137321" y="4567391"/>
              <a:ext cx="0" cy="4572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 rot="17646248">
              <a:off x="7269709" y="481431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7323219" y="4629172"/>
              <a:ext cx="2667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sz="1200" i="1" kern="1200" dirty="0">
                  <a:solidFill>
                    <a:srgbClr val="7030A0"/>
                  </a:solidFill>
                  <a:latin typeface="Arial" charset="0"/>
                  <a:ea typeface="+mn-ea"/>
                  <a:cs typeface="+mn-cs"/>
                </a:rPr>
                <a:t>θ</a:t>
              </a:r>
              <a:endParaRPr lang="en-US" sz="1200" i="1" kern="1200" dirty="0">
                <a:solidFill>
                  <a:srgbClr val="7030A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 bwMode="auto">
          <a:xfrm rot="5400000" flipH="1" flipV="1">
            <a:off x="6086222" y="3058315"/>
            <a:ext cx="729470" cy="4381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rot="16200000" flipV="1">
            <a:off x="6579149" y="3003542"/>
            <a:ext cx="839009" cy="657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943600" y="4191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Novel image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295400" y="4800600"/>
            <a:ext cx="2514600" cy="1676400"/>
            <a:chOff x="1066800" y="4800600"/>
            <a:chExt cx="2514600" cy="1676400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1371601" y="5029199"/>
              <a:ext cx="3241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sz="2000" i="1" kern="1200" dirty="0">
                  <a:solidFill>
                    <a:srgbClr val="00B050"/>
                  </a:solidFill>
                  <a:latin typeface="Arial" charset="0"/>
                  <a:ea typeface="+mn-ea"/>
                  <a:cs typeface="+mn-cs"/>
                </a:rPr>
                <a:t>θ</a:t>
              </a:r>
              <a:endParaRPr lang="en-US" sz="2000" i="1" kern="1200" dirty="0">
                <a:solidFill>
                  <a:srgbClr val="00B05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 rot="2717577" flipV="1">
              <a:off x="1457868" y="4885217"/>
              <a:ext cx="0" cy="4572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 rot="5400000" flipH="1" flipV="1">
              <a:off x="2209801" y="4952999"/>
              <a:ext cx="457200" cy="3048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Line 42"/>
            <p:cNvSpPr>
              <a:spLocks noChangeShapeType="1"/>
            </p:cNvSpPr>
            <p:nvPr/>
          </p:nvSpPr>
          <p:spPr bwMode="auto">
            <a:xfrm rot="17646248" flipV="1">
              <a:off x="1351667" y="5503560"/>
              <a:ext cx="0" cy="4572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ln>
                  <a:solidFill>
                    <a:srgbClr val="7030A0"/>
                  </a:solidFill>
                </a:ln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1" name="Rectangle 12"/>
            <p:cNvSpPr>
              <a:spLocks noChangeArrowheads="1"/>
            </p:cNvSpPr>
            <p:nvPr/>
          </p:nvSpPr>
          <p:spPr bwMode="auto">
            <a:xfrm>
              <a:off x="1537565" y="5565341"/>
              <a:ext cx="3241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sz="2000" i="1" kern="1200" dirty="0">
                  <a:solidFill>
                    <a:srgbClr val="7030A0"/>
                  </a:solidFill>
                  <a:latin typeface="Arial" charset="0"/>
                  <a:ea typeface="+mn-ea"/>
                  <a:cs typeface="+mn-cs"/>
                </a:rPr>
                <a:t>θ</a:t>
              </a:r>
              <a:endParaRPr lang="en-US" sz="2000" i="1" kern="1200" dirty="0">
                <a:solidFill>
                  <a:srgbClr val="7030A0"/>
                </a:solidFill>
                <a:latin typeface="Arial" charset="0"/>
                <a:ea typeface="+mn-ea"/>
                <a:cs typeface="+mn-cs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 bwMode="auto">
            <a:xfrm rot="16200000" flipV="1">
              <a:off x="2286000" y="5562600"/>
              <a:ext cx="533400" cy="381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3" name="Rectangle 72"/>
            <p:cNvSpPr/>
            <p:nvPr/>
          </p:nvSpPr>
          <p:spPr bwMode="auto">
            <a:xfrm>
              <a:off x="1066800" y="4800600"/>
              <a:ext cx="2514600" cy="609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1066800" y="5410200"/>
              <a:ext cx="2514600" cy="609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rot="5400000">
              <a:off x="1066800" y="5638800"/>
              <a:ext cx="1676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 rot="5400000">
              <a:off x="1289566" y="60256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066800" y="6019800"/>
              <a:ext cx="25146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43200" y="5029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43200" y="5562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1" name="Freeform 27"/>
          <p:cNvSpPr>
            <a:spLocks/>
          </p:cNvSpPr>
          <p:nvPr/>
        </p:nvSpPr>
        <p:spPr bwMode="auto">
          <a:xfrm rot="1022208">
            <a:off x="6096000" y="2133600"/>
            <a:ext cx="762000" cy="609600"/>
          </a:xfrm>
          <a:custGeom>
            <a:avLst/>
            <a:gdLst/>
            <a:ahLst/>
            <a:cxnLst>
              <a:cxn ang="0">
                <a:pos x="16" y="352"/>
              </a:cxn>
              <a:cxn ang="0">
                <a:pos x="112" y="112"/>
              </a:cxn>
              <a:cxn ang="0">
                <a:pos x="304" y="208"/>
              </a:cxn>
              <a:cxn ang="0">
                <a:pos x="544" y="16"/>
              </a:cxn>
              <a:cxn ang="0">
                <a:pos x="880" y="304"/>
              </a:cxn>
              <a:cxn ang="0">
                <a:pos x="832" y="544"/>
              </a:cxn>
              <a:cxn ang="0">
                <a:pos x="880" y="832"/>
              </a:cxn>
              <a:cxn ang="0">
                <a:pos x="640" y="928"/>
              </a:cxn>
              <a:cxn ang="0">
                <a:pos x="304" y="928"/>
              </a:cxn>
              <a:cxn ang="0">
                <a:pos x="256" y="784"/>
              </a:cxn>
              <a:cxn ang="0">
                <a:pos x="64" y="688"/>
              </a:cxn>
              <a:cxn ang="0">
                <a:pos x="16" y="592"/>
              </a:cxn>
              <a:cxn ang="0">
                <a:pos x="16" y="352"/>
              </a:cxn>
            </a:cxnLst>
            <a:rect l="0" t="0" r="r" b="b"/>
            <a:pathLst>
              <a:path w="928" h="952">
                <a:moveTo>
                  <a:pt x="16" y="352"/>
                </a:moveTo>
                <a:cubicBezTo>
                  <a:pt x="32" y="272"/>
                  <a:pt x="64" y="136"/>
                  <a:pt x="112" y="112"/>
                </a:cubicBezTo>
                <a:cubicBezTo>
                  <a:pt x="160" y="88"/>
                  <a:pt x="232" y="224"/>
                  <a:pt x="304" y="208"/>
                </a:cubicBezTo>
                <a:cubicBezTo>
                  <a:pt x="376" y="192"/>
                  <a:pt x="448" y="0"/>
                  <a:pt x="544" y="16"/>
                </a:cubicBezTo>
                <a:cubicBezTo>
                  <a:pt x="640" y="32"/>
                  <a:pt x="832" y="216"/>
                  <a:pt x="880" y="304"/>
                </a:cubicBezTo>
                <a:cubicBezTo>
                  <a:pt x="928" y="392"/>
                  <a:pt x="832" y="456"/>
                  <a:pt x="832" y="544"/>
                </a:cubicBezTo>
                <a:cubicBezTo>
                  <a:pt x="832" y="632"/>
                  <a:pt x="912" y="768"/>
                  <a:pt x="880" y="832"/>
                </a:cubicBezTo>
                <a:cubicBezTo>
                  <a:pt x="848" y="896"/>
                  <a:pt x="736" y="912"/>
                  <a:pt x="640" y="928"/>
                </a:cubicBezTo>
                <a:cubicBezTo>
                  <a:pt x="544" y="944"/>
                  <a:pt x="368" y="952"/>
                  <a:pt x="304" y="928"/>
                </a:cubicBezTo>
                <a:cubicBezTo>
                  <a:pt x="240" y="904"/>
                  <a:pt x="296" y="824"/>
                  <a:pt x="256" y="784"/>
                </a:cubicBezTo>
                <a:cubicBezTo>
                  <a:pt x="216" y="744"/>
                  <a:pt x="104" y="720"/>
                  <a:pt x="64" y="688"/>
                </a:cubicBezTo>
                <a:cubicBezTo>
                  <a:pt x="24" y="656"/>
                  <a:pt x="24" y="648"/>
                  <a:pt x="16" y="592"/>
                </a:cubicBezTo>
                <a:cubicBezTo>
                  <a:pt x="8" y="536"/>
                  <a:pt x="0" y="432"/>
                  <a:pt x="16" y="352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248400" y="2514600"/>
            <a:ext cx="468313" cy="282541"/>
            <a:chOff x="6192837" y="4556146"/>
            <a:chExt cx="468313" cy="282541"/>
          </a:xfrm>
        </p:grpSpPr>
        <p:sp>
          <p:nvSpPr>
            <p:cNvPr id="83" name="Line 22"/>
            <p:cNvSpPr>
              <a:spLocks noChangeShapeType="1"/>
            </p:cNvSpPr>
            <p:nvPr/>
          </p:nvSpPr>
          <p:spPr bwMode="auto">
            <a:xfrm rot="2717577" flipV="1">
              <a:off x="6432550" y="4406887"/>
              <a:ext cx="0" cy="4572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 rot="2717577">
              <a:off x="6192837" y="468628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1200">
                <a:solidFill>
                  <a:srgbClr val="00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5" name="Rectangle 12"/>
            <p:cNvSpPr>
              <a:spLocks noChangeArrowheads="1"/>
            </p:cNvSpPr>
            <p:nvPr/>
          </p:nvSpPr>
          <p:spPr bwMode="auto">
            <a:xfrm>
              <a:off x="6337368" y="4556146"/>
              <a:ext cx="2667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sz="1200" i="1" kern="1200" dirty="0">
                  <a:solidFill>
                    <a:srgbClr val="00B050"/>
                  </a:solidFill>
                  <a:latin typeface="Arial" charset="0"/>
                  <a:ea typeface="+mn-ea"/>
                  <a:cs typeface="+mn-cs"/>
                </a:rPr>
                <a:t>θ</a:t>
              </a:r>
              <a:endParaRPr lang="en-US" sz="1200" i="1" kern="1200" dirty="0">
                <a:solidFill>
                  <a:srgbClr val="00B05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86" name="Straight Arrow Connector 85"/>
          <p:cNvCxnSpPr/>
          <p:nvPr/>
        </p:nvCxnSpPr>
        <p:spPr bwMode="auto">
          <a:xfrm rot="5400000" flipH="1" flipV="1">
            <a:off x="6178942" y="2126858"/>
            <a:ext cx="729470" cy="4381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1018" name="Text Box 26"/>
          <p:cNvSpPr txBox="1">
            <a:spLocks noChangeArrowheads="1"/>
          </p:cNvSpPr>
          <p:nvPr/>
        </p:nvSpPr>
        <p:spPr bwMode="auto">
          <a:xfrm>
            <a:off x="6477000" y="2816423"/>
            <a:ext cx="228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kern="1200" dirty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x</a:t>
            </a:r>
          </a:p>
        </p:txBody>
      </p:sp>
      <p:sp>
        <p:nvSpPr>
          <p:cNvPr id="87" name="Text Box 26"/>
          <p:cNvSpPr txBox="1">
            <a:spLocks noChangeArrowheads="1"/>
          </p:cNvSpPr>
          <p:nvPr/>
        </p:nvSpPr>
        <p:spPr bwMode="auto">
          <a:xfrm>
            <a:off x="6553200" y="2819400"/>
            <a:ext cx="228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kern="1200" dirty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x</a:t>
            </a:r>
          </a:p>
        </p:txBody>
      </p:sp>
      <p:sp>
        <p:nvSpPr>
          <p:cNvPr id="88" name="Text Box 26"/>
          <p:cNvSpPr txBox="1">
            <a:spLocks noChangeArrowheads="1"/>
          </p:cNvSpPr>
          <p:nvPr/>
        </p:nvSpPr>
        <p:spPr bwMode="auto">
          <a:xfrm>
            <a:off x="7543800" y="2438400"/>
            <a:ext cx="228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kern="1200" dirty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x</a:t>
            </a:r>
          </a:p>
        </p:txBody>
      </p:sp>
      <p:sp>
        <p:nvSpPr>
          <p:cNvPr id="90" name="Text Box 26"/>
          <p:cNvSpPr txBox="1">
            <a:spLocks noChangeArrowheads="1"/>
          </p:cNvSpPr>
          <p:nvPr/>
        </p:nvSpPr>
        <p:spPr bwMode="auto">
          <a:xfrm>
            <a:off x="7620000" y="2438400"/>
            <a:ext cx="228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kern="1200" dirty="0">
                <a:solidFill>
                  <a:srgbClr val="0070C0"/>
                </a:solidFill>
                <a:latin typeface="Arial" charset="0"/>
                <a:ea typeface="+mn-ea"/>
                <a:cs typeface="+mn-cs"/>
              </a:rPr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B6C3202-6032-4398-816A-8AC20E230ECE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45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41018" grpId="0"/>
      <p:bldP spid="87" grpId="0"/>
      <p:bldP spid="88" grpId="0"/>
      <p:bldP spid="9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Hough for object detection</a:t>
            </a:r>
          </a:p>
        </p:txBody>
      </p:sp>
      <p:sp>
        <p:nvSpPr>
          <p:cNvPr id="14397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Instead of indexing displacements by gradient orientation, index by matched local patterns.</a:t>
            </a:r>
          </a:p>
        </p:txBody>
      </p:sp>
      <p:sp>
        <p:nvSpPr>
          <p:cNvPr id="1439748" name="Rectangle 4"/>
          <p:cNvSpPr>
            <a:spLocks noChangeArrowheads="1"/>
          </p:cNvSpPr>
          <p:nvPr/>
        </p:nvSpPr>
        <p:spPr bwMode="auto">
          <a:xfrm>
            <a:off x="304800" y="5715000"/>
            <a:ext cx="8610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B. Leibe, A. Leonardis, and B. Schiele, </a:t>
            </a:r>
            <a:r>
              <a:rPr lang="en-US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hlinkClick r:id="rId4"/>
              </a:rPr>
              <a:t>Combined Object Categorization and Segmentation with an Implicit Shape Model</a:t>
            </a:r>
            <a:r>
              <a:rPr lang="en-US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ECCV Workshop on Statistical Learning in Computer Vision 2004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33400" y="2159000"/>
            <a:ext cx="4648200" cy="3389313"/>
            <a:chOff x="336" y="1360"/>
            <a:chExt cx="2928" cy="2135"/>
          </a:xfrm>
        </p:grpSpPr>
        <p:pic>
          <p:nvPicPr>
            <p:cNvPr id="1439752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6" y="1360"/>
              <a:ext cx="2928" cy="1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39754" name="Rectangle 10"/>
            <p:cNvSpPr>
              <a:spLocks noChangeArrowheads="1"/>
            </p:cNvSpPr>
            <p:nvPr/>
          </p:nvSpPr>
          <p:spPr bwMode="auto">
            <a:xfrm>
              <a:off x="913" y="2121"/>
              <a:ext cx="495" cy="464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39755" name="Rectangle 11"/>
            <p:cNvSpPr>
              <a:spLocks noChangeArrowheads="1"/>
            </p:cNvSpPr>
            <p:nvPr/>
          </p:nvSpPr>
          <p:spPr bwMode="auto">
            <a:xfrm>
              <a:off x="2522" y="2159"/>
              <a:ext cx="495" cy="464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39756" name="Line 12"/>
            <p:cNvSpPr>
              <a:spLocks noChangeShapeType="1"/>
            </p:cNvSpPr>
            <p:nvPr/>
          </p:nvSpPr>
          <p:spPr bwMode="auto">
            <a:xfrm flipV="1">
              <a:off x="1161" y="2198"/>
              <a:ext cx="742" cy="155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39757" name="Freeform 13"/>
            <p:cNvSpPr>
              <a:spLocks/>
            </p:cNvSpPr>
            <p:nvPr/>
          </p:nvSpPr>
          <p:spPr bwMode="auto">
            <a:xfrm>
              <a:off x="1976" y="2202"/>
              <a:ext cx="779" cy="189"/>
            </a:xfrm>
            <a:custGeom>
              <a:avLst/>
              <a:gdLst/>
              <a:ahLst/>
              <a:cxnLst>
                <a:cxn ang="0">
                  <a:pos x="907" y="235"/>
                </a:cxn>
                <a:cxn ang="0">
                  <a:pos x="0" y="0"/>
                </a:cxn>
              </a:cxnLst>
              <a:rect l="0" t="0" r="r" b="b"/>
              <a:pathLst>
                <a:path w="907" h="235">
                  <a:moveTo>
                    <a:pt x="907" y="235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39758" name="Oval 14"/>
            <p:cNvSpPr>
              <a:spLocks noChangeArrowheads="1"/>
            </p:cNvSpPr>
            <p:nvPr/>
          </p:nvSpPr>
          <p:spPr bwMode="auto">
            <a:xfrm>
              <a:off x="1903" y="2159"/>
              <a:ext cx="83" cy="7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39760" name="Text Box 16"/>
            <p:cNvSpPr txBox="1">
              <a:spLocks noChangeArrowheads="1"/>
            </p:cNvSpPr>
            <p:nvPr/>
          </p:nvSpPr>
          <p:spPr bwMode="auto">
            <a:xfrm>
              <a:off x="1344" y="3264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kern="120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training image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43600" y="3429001"/>
            <a:ext cx="2592388" cy="1712913"/>
            <a:chOff x="3744" y="2160"/>
            <a:chExt cx="1633" cy="1079"/>
          </a:xfrm>
        </p:grpSpPr>
        <p:graphicFrame>
          <p:nvGraphicFramePr>
            <p:cNvPr id="1439761" name="Object 17"/>
            <p:cNvGraphicFramePr>
              <a:graphicFrameLocks noChangeAspect="1"/>
            </p:cNvGraphicFramePr>
            <p:nvPr/>
          </p:nvGraphicFramePr>
          <p:xfrm>
            <a:off x="4320" y="2160"/>
            <a:ext cx="480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3" name="Image" r:id="rId6" imgW="1066291" imgH="1041270" progId="">
                    <p:embed/>
                  </p:oleObj>
                </mc:Choice>
                <mc:Fallback>
                  <p:oleObj name="Image" r:id="rId6" imgW="1066291" imgH="1041270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160"/>
                          <a:ext cx="480" cy="468"/>
                        </a:xfrm>
                        <a:prstGeom prst="rect">
                          <a:avLst/>
                        </a:prstGeom>
                        <a:noFill/>
                        <a:ln w="50800">
                          <a:solidFill>
                            <a:srgbClr val="00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763" name="Line 19"/>
            <p:cNvSpPr>
              <a:spLocks noChangeShapeType="1"/>
            </p:cNvSpPr>
            <p:nvPr/>
          </p:nvSpPr>
          <p:spPr bwMode="auto">
            <a:xfrm flipV="1">
              <a:off x="4635" y="2233"/>
              <a:ext cx="742" cy="155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39764" name="Freeform 20"/>
            <p:cNvSpPr>
              <a:spLocks/>
            </p:cNvSpPr>
            <p:nvPr/>
          </p:nvSpPr>
          <p:spPr bwMode="auto">
            <a:xfrm>
              <a:off x="3744" y="2200"/>
              <a:ext cx="779" cy="189"/>
            </a:xfrm>
            <a:custGeom>
              <a:avLst/>
              <a:gdLst/>
              <a:ahLst/>
              <a:cxnLst>
                <a:cxn ang="0">
                  <a:pos x="907" y="235"/>
                </a:cxn>
                <a:cxn ang="0">
                  <a:pos x="0" y="0"/>
                </a:cxn>
              </a:cxnLst>
              <a:rect l="0" t="0" r="r" b="b"/>
              <a:pathLst>
                <a:path w="907" h="235">
                  <a:moveTo>
                    <a:pt x="907" y="235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FF99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39765" name="Text Box 21"/>
            <p:cNvSpPr txBox="1">
              <a:spLocks noChangeArrowheads="1"/>
            </p:cNvSpPr>
            <p:nvPr/>
          </p:nvSpPr>
          <p:spPr bwMode="auto">
            <a:xfrm>
              <a:off x="3767" y="2832"/>
              <a:ext cx="15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“visual codeword” with</a:t>
              </a:r>
              <a:br>
                <a:rPr lang="en-US" kern="1200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rPr>
              </a:br>
              <a:r>
                <a:rPr lang="en-US" kern="1200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rPr>
                <a:t>displacement vectors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391400" y="64770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Source: L. </a:t>
            </a:r>
            <a:r>
              <a:rPr lang="en-US" sz="14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Lazebnik</a:t>
            </a:r>
            <a:endParaRPr lang="en-US" sz="14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378EC12-D0E0-4B4A-A0DE-A2D7FD048EF1}" type="slidenum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4316" name="Picture 12"/>
          <p:cNvPicPr>
            <a:picLocks noChangeAspect="1" noChangeArrowheads="1"/>
          </p:cNvPicPr>
          <p:nvPr/>
        </p:nvPicPr>
        <p:blipFill>
          <a:blip r:embed="rId3" cstate="print"/>
          <a:srcRect t="25597" b="25597"/>
          <a:stretch>
            <a:fillRect/>
          </a:stretch>
        </p:blipFill>
        <p:spPr bwMode="auto">
          <a:xfrm>
            <a:off x="228600" y="1981200"/>
            <a:ext cx="8763000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Instead of indexing displacements by gradient orientation, index by “visual codeword”</a:t>
            </a:r>
          </a:p>
        </p:txBody>
      </p:sp>
      <p:sp>
        <p:nvSpPr>
          <p:cNvPr id="1634308" name="Rectangle 4"/>
          <p:cNvSpPr>
            <a:spLocks noChangeArrowheads="1"/>
          </p:cNvSpPr>
          <p:nvPr/>
        </p:nvSpPr>
        <p:spPr bwMode="auto">
          <a:xfrm>
            <a:off x="304800" y="5715000"/>
            <a:ext cx="8610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B. Leibe, A. Leonardis, and B. Schiele, </a:t>
            </a:r>
            <a:r>
              <a:rPr lang="en-US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  <a:hlinkClick r:id="rId4"/>
              </a:rPr>
              <a:t>Combined Object Categorization and Segmentation with an Implicit Shape Model</a:t>
            </a:r>
            <a:r>
              <a:rPr lang="en-US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ECCV Workshop on Statistical Learning in Computer Vision 2004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914400" y="3532188"/>
            <a:ext cx="7239000" cy="762000"/>
            <a:chOff x="576" y="2225"/>
            <a:chExt cx="4560" cy="480"/>
          </a:xfrm>
        </p:grpSpPr>
        <p:sp>
          <p:nvSpPr>
            <p:cNvPr id="1634310" name="Rectangle 6"/>
            <p:cNvSpPr>
              <a:spLocks noChangeArrowheads="1"/>
            </p:cNvSpPr>
            <p:nvPr/>
          </p:nvSpPr>
          <p:spPr bwMode="auto">
            <a:xfrm>
              <a:off x="576" y="2225"/>
              <a:ext cx="384" cy="384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34317" name="Rectangle 13"/>
            <p:cNvSpPr>
              <a:spLocks noChangeArrowheads="1"/>
            </p:cNvSpPr>
            <p:nvPr/>
          </p:nvSpPr>
          <p:spPr bwMode="auto">
            <a:xfrm>
              <a:off x="1680" y="2273"/>
              <a:ext cx="384" cy="384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34318" name="Rectangle 14"/>
            <p:cNvSpPr>
              <a:spLocks noChangeArrowheads="1"/>
            </p:cNvSpPr>
            <p:nvPr/>
          </p:nvSpPr>
          <p:spPr bwMode="auto">
            <a:xfrm>
              <a:off x="3648" y="2321"/>
              <a:ext cx="384" cy="384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34319" name="Rectangle 15"/>
            <p:cNvSpPr>
              <a:spLocks noChangeArrowheads="1"/>
            </p:cNvSpPr>
            <p:nvPr/>
          </p:nvSpPr>
          <p:spPr bwMode="auto">
            <a:xfrm>
              <a:off x="4752" y="2273"/>
              <a:ext cx="384" cy="384"/>
            </a:xfrm>
            <a:prstGeom prst="rect">
              <a:avLst/>
            </a:prstGeom>
            <a:noFill/>
            <a:ln w="50800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04800" y="3684588"/>
            <a:ext cx="8458200" cy="304800"/>
            <a:chOff x="192" y="2321"/>
            <a:chExt cx="5328" cy="192"/>
          </a:xfrm>
        </p:grpSpPr>
        <p:sp>
          <p:nvSpPr>
            <p:cNvPr id="1634312" name="Line 8"/>
            <p:cNvSpPr>
              <a:spLocks noChangeShapeType="1"/>
            </p:cNvSpPr>
            <p:nvPr/>
          </p:nvSpPr>
          <p:spPr bwMode="auto">
            <a:xfrm flipV="1">
              <a:off x="768" y="2321"/>
              <a:ext cx="528" cy="96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34313" name="Freeform 9"/>
            <p:cNvSpPr>
              <a:spLocks/>
            </p:cNvSpPr>
            <p:nvPr/>
          </p:nvSpPr>
          <p:spPr bwMode="auto">
            <a:xfrm>
              <a:off x="3264" y="2417"/>
              <a:ext cx="576" cy="96"/>
            </a:xfrm>
            <a:custGeom>
              <a:avLst/>
              <a:gdLst/>
              <a:ahLst/>
              <a:cxnLst>
                <a:cxn ang="0">
                  <a:pos x="907" y="235"/>
                </a:cxn>
                <a:cxn ang="0">
                  <a:pos x="0" y="0"/>
                </a:cxn>
              </a:cxnLst>
              <a:rect l="0" t="0" r="r" b="b"/>
              <a:pathLst>
                <a:path w="907" h="235">
                  <a:moveTo>
                    <a:pt x="907" y="235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34320" name="Line 16"/>
            <p:cNvSpPr>
              <a:spLocks noChangeShapeType="1"/>
            </p:cNvSpPr>
            <p:nvPr/>
          </p:nvSpPr>
          <p:spPr bwMode="auto">
            <a:xfrm flipV="1">
              <a:off x="1920" y="2369"/>
              <a:ext cx="528" cy="96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34321" name="Line 17"/>
            <p:cNvSpPr>
              <a:spLocks noChangeShapeType="1"/>
            </p:cNvSpPr>
            <p:nvPr/>
          </p:nvSpPr>
          <p:spPr bwMode="auto">
            <a:xfrm flipV="1">
              <a:off x="3888" y="2417"/>
              <a:ext cx="528" cy="96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34322" name="Line 18"/>
            <p:cNvSpPr>
              <a:spLocks noChangeShapeType="1"/>
            </p:cNvSpPr>
            <p:nvPr/>
          </p:nvSpPr>
          <p:spPr bwMode="auto">
            <a:xfrm flipV="1">
              <a:off x="4992" y="2369"/>
              <a:ext cx="528" cy="96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34324" name="Freeform 20"/>
            <p:cNvSpPr>
              <a:spLocks/>
            </p:cNvSpPr>
            <p:nvPr/>
          </p:nvSpPr>
          <p:spPr bwMode="auto">
            <a:xfrm>
              <a:off x="4368" y="2369"/>
              <a:ext cx="576" cy="96"/>
            </a:xfrm>
            <a:custGeom>
              <a:avLst/>
              <a:gdLst/>
              <a:ahLst/>
              <a:cxnLst>
                <a:cxn ang="0">
                  <a:pos x="907" y="235"/>
                </a:cxn>
                <a:cxn ang="0">
                  <a:pos x="0" y="0"/>
                </a:cxn>
              </a:cxnLst>
              <a:rect l="0" t="0" r="r" b="b"/>
              <a:pathLst>
                <a:path w="907" h="235">
                  <a:moveTo>
                    <a:pt x="907" y="235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34325" name="Freeform 21"/>
            <p:cNvSpPr>
              <a:spLocks/>
            </p:cNvSpPr>
            <p:nvPr/>
          </p:nvSpPr>
          <p:spPr bwMode="auto">
            <a:xfrm>
              <a:off x="1296" y="2369"/>
              <a:ext cx="576" cy="96"/>
            </a:xfrm>
            <a:custGeom>
              <a:avLst/>
              <a:gdLst/>
              <a:ahLst/>
              <a:cxnLst>
                <a:cxn ang="0">
                  <a:pos x="907" y="235"/>
                </a:cxn>
                <a:cxn ang="0">
                  <a:pos x="0" y="0"/>
                </a:cxn>
              </a:cxnLst>
              <a:rect l="0" t="0" r="r" b="b"/>
              <a:pathLst>
                <a:path w="907" h="235">
                  <a:moveTo>
                    <a:pt x="907" y="235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34326" name="Freeform 22"/>
            <p:cNvSpPr>
              <a:spLocks/>
            </p:cNvSpPr>
            <p:nvPr/>
          </p:nvSpPr>
          <p:spPr bwMode="auto">
            <a:xfrm>
              <a:off x="192" y="2321"/>
              <a:ext cx="576" cy="96"/>
            </a:xfrm>
            <a:custGeom>
              <a:avLst/>
              <a:gdLst/>
              <a:ahLst/>
              <a:cxnLst>
                <a:cxn ang="0">
                  <a:pos x="907" y="235"/>
                </a:cxn>
                <a:cxn ang="0">
                  <a:pos x="0" y="0"/>
                </a:cxn>
              </a:cxnLst>
              <a:rect l="0" t="0" r="r" b="b"/>
              <a:pathLst>
                <a:path w="907" h="235">
                  <a:moveTo>
                    <a:pt x="907" y="235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634328" name="Text Box 24"/>
          <p:cNvSpPr txBox="1">
            <a:spLocks noChangeArrowheads="1"/>
          </p:cNvSpPr>
          <p:nvPr/>
        </p:nvSpPr>
        <p:spPr bwMode="auto">
          <a:xfrm>
            <a:off x="3962400" y="5181600"/>
            <a:ext cx="123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test image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981200" y="3608388"/>
            <a:ext cx="5105400" cy="228600"/>
            <a:chOff x="1248" y="2273"/>
            <a:chExt cx="3216" cy="144"/>
          </a:xfrm>
        </p:grpSpPr>
        <p:sp>
          <p:nvSpPr>
            <p:cNvPr id="1634314" name="Oval 10"/>
            <p:cNvSpPr>
              <a:spLocks noChangeArrowheads="1"/>
            </p:cNvSpPr>
            <p:nvPr/>
          </p:nvSpPr>
          <p:spPr bwMode="auto">
            <a:xfrm>
              <a:off x="1248" y="2273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34327" name="Oval 23"/>
            <p:cNvSpPr>
              <a:spLocks noChangeArrowheads="1"/>
            </p:cNvSpPr>
            <p:nvPr/>
          </p:nvSpPr>
          <p:spPr bwMode="auto">
            <a:xfrm>
              <a:off x="4368" y="2321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="1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1400" y="64770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Source: L. </a:t>
            </a:r>
            <a:r>
              <a:rPr lang="en-US" sz="14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Lazebnik</a:t>
            </a:r>
            <a:endParaRPr lang="en-US" sz="14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dirty="0"/>
              <a:t>Generalized Hough for object detection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378EC12-D0E0-4B4A-A0DE-A2D7FD048EF1}" type="slidenum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031" y="-39735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92168"/>
            <a:ext cx="8229600" cy="4778404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400" b="1" dirty="0"/>
              <a:t>Grouping/segmentation </a:t>
            </a:r>
            <a:r>
              <a:rPr lang="en-US" sz="2400" dirty="0"/>
              <a:t>useful to</a:t>
            </a:r>
            <a:r>
              <a:rPr lang="en-US" sz="2400" b="1" dirty="0"/>
              <a:t> </a:t>
            </a:r>
            <a:r>
              <a:rPr lang="en-US" sz="2400" dirty="0"/>
              <a:t>make a compact representation and merge similar features</a:t>
            </a:r>
          </a:p>
          <a:p>
            <a:pPr marL="742950" lvl="2" indent="-342900">
              <a:buFont typeface="Arial" pitchFamily="34" charset="0"/>
              <a:buChar char="–"/>
            </a:pPr>
            <a:r>
              <a:rPr lang="en-US" sz="2000" dirty="0">
                <a:solidFill>
                  <a:srgbClr val="002060"/>
                </a:solidFill>
              </a:rPr>
              <a:t>associate features based on defined similarity measure and clustering objective</a:t>
            </a:r>
          </a:p>
          <a:p>
            <a:pPr marL="742950" lvl="2" indent="-342900"/>
            <a:endParaRPr lang="en-US" sz="2000" b="1" dirty="0"/>
          </a:p>
          <a:p>
            <a:r>
              <a:rPr lang="en-US" sz="2400" b="1" dirty="0"/>
              <a:t>Fitting</a:t>
            </a:r>
            <a:r>
              <a:rPr lang="en-US" sz="2400" dirty="0"/>
              <a:t> problems require finding any supporting evidence for a model, even within clutter and missing features.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associate features with an explicit model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Voting</a:t>
            </a:r>
            <a:r>
              <a:rPr lang="en-US" sz="2400" dirty="0"/>
              <a:t> approaches, such as the </a:t>
            </a:r>
            <a:r>
              <a:rPr lang="en-US" sz="2400" b="1" dirty="0"/>
              <a:t>Hough transform</a:t>
            </a:r>
            <a:r>
              <a:rPr lang="en-US" sz="2400" dirty="0"/>
              <a:t>, make it possible to find likely model parameters without searching all combinations of features.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Hough transform approach for lines, circles, …, arbitrary shapes defined by a set of boundary points, recognition from patches.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B6C3202-6032-4398-816A-8AC20E230ECE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z="14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B6C3202-6032-4398-816A-8AC20E230ECE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z="14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47253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Intro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Features &amp; filters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Multiple views and motion</a:t>
            </a:r>
          </a:p>
          <a:p>
            <a:pPr eaLnBrk="1" hangingPunct="1"/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Grouping &amp; fitting</a:t>
            </a:r>
          </a:p>
          <a:p>
            <a:pPr lvl="1" eaLnBrk="1" hangingPunct="1"/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Segmentation and clustering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Hough transform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Deformable contours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Recognition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Video processing</a:t>
            </a:r>
          </a:p>
        </p:txBody>
      </p:sp>
      <p:sp>
        <p:nvSpPr>
          <p:cNvPr id="149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59C71F-5CA6-4F44-A4A2-543A30CBDC16}" type="slidenum">
              <a:rPr lang="en-US" sz="1400" b="0"/>
              <a:pPr eaLnBrk="1" hangingPunct="1"/>
              <a:t>5</a:t>
            </a:fld>
            <a:endParaRPr lang="en-US" sz="1400" b="0"/>
          </a:p>
        </p:txBody>
      </p:sp>
      <p:sp>
        <p:nvSpPr>
          <p:cNvPr id="149508" name="TextBox 5"/>
          <p:cNvSpPr txBox="1">
            <a:spLocks noChangeArrowheads="1"/>
          </p:cNvSpPr>
          <p:nvPr/>
        </p:nvSpPr>
        <p:spPr bwMode="auto">
          <a:xfrm>
            <a:off x="0" y="6488113"/>
            <a:ext cx="3198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/>
              <a:t>Slide credit: Kristen Grauman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EEFFBD-25EE-D948-9BC4-7BDCA9B20F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-31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Topics overview</a:t>
            </a:r>
            <a:endParaRPr lang="en-US" sz="4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0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175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Topics overview</a:t>
            </a:r>
          </a:p>
        </p:txBody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47253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Intro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Features &amp; filters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Multiple views and motion</a:t>
            </a:r>
          </a:p>
          <a:p>
            <a:pPr eaLnBrk="1" hangingPunct="1"/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Grouping &amp; fitting</a:t>
            </a:r>
          </a:p>
          <a:p>
            <a:pPr lvl="1" eaLnBrk="1" hangingPunct="1"/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Segmentation and clustering</a:t>
            </a:r>
          </a:p>
          <a:p>
            <a:pPr lvl="1" eaLnBrk="1" hangingPunct="1"/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Hough transform</a:t>
            </a:r>
          </a:p>
          <a:p>
            <a:pPr lvl="1"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Deformable contours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Recognition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Video processing</a:t>
            </a:r>
          </a:p>
        </p:txBody>
      </p:sp>
      <p:sp>
        <p:nvSpPr>
          <p:cNvPr id="149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59C71F-5CA6-4F44-A4A2-543A30CBDC16}" type="slidenum">
              <a:rPr lang="en-US" sz="1400" b="0"/>
              <a:pPr eaLnBrk="1" hangingPunct="1"/>
              <a:t>6</a:t>
            </a:fld>
            <a:endParaRPr lang="en-US" sz="1400" b="0"/>
          </a:p>
        </p:txBody>
      </p:sp>
      <p:sp>
        <p:nvSpPr>
          <p:cNvPr id="149508" name="TextBox 5"/>
          <p:cNvSpPr txBox="1">
            <a:spLocks noChangeArrowheads="1"/>
          </p:cNvSpPr>
          <p:nvPr/>
        </p:nvSpPr>
        <p:spPr bwMode="auto">
          <a:xfrm>
            <a:off x="0" y="6488113"/>
            <a:ext cx="3198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/>
              <a:t>Slide credit: Kristen Grauman</a:t>
            </a:r>
          </a:p>
        </p:txBody>
      </p:sp>
    </p:spTree>
    <p:extLst>
      <p:ext uri="{BB962C8B-B14F-4D97-AF65-F5344CB8AC3E}">
        <p14:creationId xmlns:p14="http://schemas.microsoft.com/office/powerpoint/2010/main" val="156965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Now: Fitting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Want to associate a model with observed features</a:t>
            </a:r>
          </a:p>
        </p:txBody>
      </p:sp>
      <p:pic>
        <p:nvPicPr>
          <p:cNvPr id="52228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0" y="1981200"/>
            <a:ext cx="144145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050" y="1981200"/>
            <a:ext cx="144145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1981200"/>
            <a:ext cx="144145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7882" name="Picture 26"/>
          <p:cNvPicPr>
            <a:picLocks noChangeAspect="1" noChangeArrowheads="1"/>
          </p:cNvPicPr>
          <p:nvPr/>
        </p:nvPicPr>
        <p:blipFill>
          <a:blip r:embed="rId6" cstate="print"/>
          <a:srcRect b="22198"/>
          <a:stretch>
            <a:fillRect/>
          </a:stretch>
        </p:blipFill>
        <p:spPr bwMode="auto">
          <a:xfrm>
            <a:off x="5257800" y="1905000"/>
            <a:ext cx="3124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7883" name="Picture 27"/>
          <p:cNvPicPr>
            <a:picLocks noChangeAspect="1" noChangeArrowheads="1"/>
          </p:cNvPicPr>
          <p:nvPr/>
        </p:nvPicPr>
        <p:blipFill>
          <a:blip r:embed="rId7" cstate="print"/>
          <a:srcRect t="43298"/>
          <a:stretch>
            <a:fillRect/>
          </a:stretch>
        </p:blipFill>
        <p:spPr bwMode="auto">
          <a:xfrm>
            <a:off x="533400" y="3886200"/>
            <a:ext cx="2209800" cy="166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7884" name="Picture 28"/>
          <p:cNvPicPr>
            <a:picLocks noChangeAspect="1" noChangeArrowheads="1"/>
          </p:cNvPicPr>
          <p:nvPr/>
        </p:nvPicPr>
        <p:blipFill>
          <a:blip r:embed="rId8" cstate="print"/>
          <a:srcRect l="20000" t="21381" r="50000" b="63628"/>
          <a:stretch>
            <a:fillRect/>
          </a:stretch>
        </p:blipFill>
        <p:spPr bwMode="auto">
          <a:xfrm>
            <a:off x="3048000" y="3886200"/>
            <a:ext cx="548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7885" name="Text Box 29"/>
          <p:cNvSpPr txBox="1">
            <a:spLocks noChangeArrowheads="1"/>
          </p:cNvSpPr>
          <p:nvPr/>
        </p:nvSpPr>
        <p:spPr bwMode="auto">
          <a:xfrm>
            <a:off x="6019800" y="5486400"/>
            <a:ext cx="3124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[Fig from Marszalek &amp; Schmid, 2007]</a:t>
            </a:r>
          </a:p>
        </p:txBody>
      </p:sp>
      <p:sp>
        <p:nvSpPr>
          <p:cNvPr id="52235" name="Text Box 33"/>
          <p:cNvSpPr txBox="1">
            <a:spLocks noChangeArrowheads="1"/>
          </p:cNvSpPr>
          <p:nvPr/>
        </p:nvSpPr>
        <p:spPr bwMode="auto">
          <a:xfrm>
            <a:off x="4708525" y="8266113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2236" name="Text Box 35"/>
          <p:cNvSpPr txBox="1">
            <a:spLocks noChangeArrowheads="1"/>
          </p:cNvSpPr>
          <p:nvPr/>
        </p:nvSpPr>
        <p:spPr bwMode="auto">
          <a:xfrm>
            <a:off x="-3825875" y="2703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57912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Aft>
                <a:spcPts val="1200"/>
              </a:spcAft>
            </a:pPr>
            <a:r>
              <a:rPr lang="en-US" sz="20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For example, the model could be a line, a circle, or an arbitrary shape.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FED13BAD-D3CD-4709-A2BF-5D45E7943025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85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Fitting: Main idea</a:t>
            </a:r>
          </a:p>
        </p:txBody>
      </p:sp>
      <p:sp>
        <p:nvSpPr>
          <p:cNvPr id="1642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486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Choose a parametric model to represent a set of features</a:t>
            </a:r>
          </a:p>
          <a:p>
            <a:pPr>
              <a:buFontTx/>
              <a:buChar char="•"/>
            </a:pPr>
            <a:r>
              <a:rPr lang="en-US" dirty="0"/>
              <a:t>Membership criterion is not local</a:t>
            </a:r>
          </a:p>
          <a:p>
            <a:pPr lvl="1"/>
            <a:r>
              <a:rPr lang="en-US" dirty="0"/>
              <a:t>Can’t tell whether a point belongs to a given model just by looking at that point</a:t>
            </a:r>
          </a:p>
          <a:p>
            <a:pPr>
              <a:buFontTx/>
              <a:buChar char="•"/>
            </a:pPr>
            <a:r>
              <a:rPr lang="en-US" dirty="0"/>
              <a:t>Three main questions:</a:t>
            </a:r>
          </a:p>
          <a:p>
            <a:pPr lvl="1"/>
            <a:r>
              <a:rPr lang="en-US" dirty="0"/>
              <a:t>What model represents this set of features best?</a:t>
            </a:r>
          </a:p>
          <a:p>
            <a:pPr lvl="1"/>
            <a:r>
              <a:rPr lang="en-US" dirty="0"/>
              <a:t>Which of several model instances gets which feature?</a:t>
            </a:r>
          </a:p>
          <a:p>
            <a:pPr lvl="1"/>
            <a:r>
              <a:rPr lang="en-US" dirty="0"/>
              <a:t>How many model instances are there?</a:t>
            </a:r>
          </a:p>
          <a:p>
            <a:pPr>
              <a:buFontTx/>
              <a:buChar char="•"/>
            </a:pPr>
            <a:r>
              <a:rPr lang="en-US" dirty="0"/>
              <a:t>Computational complexity is important</a:t>
            </a:r>
          </a:p>
          <a:p>
            <a:pPr lvl="1"/>
            <a:r>
              <a:rPr lang="en-US" dirty="0"/>
              <a:t>It is infeasible to examine every possible set of parameters and every possible combination of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400" y="65502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Slide credit: L. </a:t>
            </a:r>
            <a:r>
              <a:rPr lang="en-US" sz="1400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Lazebnik</a:t>
            </a:r>
            <a:endParaRPr lang="en-US" sz="1400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378EC12-D0E0-4B4A-A0DE-A2D7FD048EF1}" type="slidenum">
              <a:rPr lang="en-US" sz="1400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Example: Line 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31" y="1201707"/>
            <a:ext cx="8229600" cy="609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Why fit lines? 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	Many objects characterized by presence of straight lines</a:t>
            </a:r>
          </a:p>
        </p:txBody>
      </p:sp>
      <p:pic>
        <p:nvPicPr>
          <p:cNvPr id="219138" name="Picture 2" descr="http://www.talonmorris.com/Photos/Memories/07%20UT%20Tow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55" y="2187558"/>
            <a:ext cx="2686050" cy="358140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 bwMode="auto">
          <a:xfrm>
            <a:off x="592155" y="4321158"/>
            <a:ext cx="2362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1125555" y="4016358"/>
            <a:ext cx="1752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 flipH="1" flipV="1">
            <a:off x="1239855" y="3521058"/>
            <a:ext cx="838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 flipH="1" flipV="1">
            <a:off x="1774049" y="3596464"/>
            <a:ext cx="8382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354155" y="4778358"/>
            <a:ext cx="914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33400" y="5948397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Wait, why aren’t we done just by running edge detection?</a:t>
            </a:r>
          </a:p>
        </p:txBody>
      </p:sp>
      <p:pic>
        <p:nvPicPr>
          <p:cNvPr id="219140" name="Picture 4" descr="http://www.segger.com/jpg/EvalBoards/Explorer_16_Microchip_600x46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5355" y="2720958"/>
            <a:ext cx="2246923" cy="1752600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 bwMode="auto">
          <a:xfrm>
            <a:off x="3868755" y="3101958"/>
            <a:ext cx="990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021155" y="2797158"/>
            <a:ext cx="713232" cy="13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097355" y="3482958"/>
            <a:ext cx="6096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9142" name="Picture 6" descr="http://www.apwa.net/Images/Publications/Reporter/Sidewalk%20-%20Enlarged%20Tree%20We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49955" y="2416158"/>
            <a:ext cx="2682240" cy="2514600"/>
          </a:xfrm>
          <a:prstGeom prst="rect">
            <a:avLst/>
          </a:prstGeom>
          <a:noFill/>
        </p:spPr>
      </p:pic>
      <p:cxnSp>
        <p:nvCxnSpPr>
          <p:cNvPr id="41" name="Straight Connector 40"/>
          <p:cNvCxnSpPr/>
          <p:nvPr/>
        </p:nvCxnSpPr>
        <p:spPr bwMode="auto">
          <a:xfrm rot="16200000" flipV="1">
            <a:off x="6460349" y="4169552"/>
            <a:ext cx="1143000" cy="2270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5400000" flipH="1" flipV="1">
            <a:off x="5468161" y="3482164"/>
            <a:ext cx="1600200" cy="8397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6916755" y="3711558"/>
            <a:ext cx="6858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696200" y="65502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Kristen </a:t>
            </a:r>
            <a:r>
              <a:rPr lang="en-US" sz="1400" dirty="0" err="1"/>
              <a:t>Grauman</a:t>
            </a:r>
            <a:endParaRPr lang="en-US" sz="1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FED13BAD-D3CD-4709-A2BF-5D45E7943025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1400" kern="120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y = m_0 x + b_0&#10;\]&#10;\end{document}&#10;"/>
  <p:tag name="EXTERNALNAME" val="Edittex"/>
  <p:tag name="BLEND" val="False"/>
  <p:tag name="TRANSPARENT" val="False"/>
  <p:tag name="BITMAPFORMAT" val="bmp256"/>
  <p:tag name="DEBUGINTERACTIVE" val="True"/>
  <p:tag name="ORIGWIDTH" val="49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b = -x_0 m  +y_0&#10;\]&#10;\end{document}&#10;"/>
  <p:tag name="EXTERNALNAME" val="Edittex"/>
  <p:tag name="BLEND" val="False"/>
  <p:tag name="TRANSPARENT" val="False"/>
  <p:tag name="BITMAPFORMAT" val="bmp256"/>
  <p:tag name="DEBUGINTERACTIVE" val="True"/>
  <p:tag name="ORIGWIDTH" val="547.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b = -x_0 m  +y_0&#10;\]&#10;\end{document}&#10;"/>
  <p:tag name="EXTERNALNAME" val="Edittex"/>
  <p:tag name="BLEND" val="False"/>
  <p:tag name="TRANSPARENT" val="False"/>
  <p:tag name="BITMAPFORMAT" val="bmp256"/>
  <p:tag name="DEBUGINTERACTIVE" val="True"/>
  <p:tag name="ORIGWIDTH" val="547.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 = \tan^{-1} \left(\frac{\partial f}{\partial y}/\frac{\partial f}{\partial x}\right)$&#10;\end{document}&#10;"/>
  <p:tag name="EXTERNALNAME" val="Edittex"/>
  <p:tag name="BLEND" val="False"/>
  <p:tag name="TRANSPARENT" val="False"/>
  <p:tag name="BITMAPFORMAT" val="bmpmono"/>
  <p:tag name="DEBUGINTERACTIVE" val="True"/>
  <p:tag name="ORIGWIDTH" val="659.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Edittex"/>
  <p:tag name="BLEND" val="False"/>
  <p:tag name="TRANSPARENT" val="True"/>
  <p:tag name="BITMAPFORMAT" val="bmpmono"/>
  <p:tag name="DEBUGINTERACTIVE" val="True"/>
  <p:tag name="ORIGWIDTH" val="33.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79.7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Default Design">
  <a:themeElements>
    <a:clrScheme name="4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5833</TotalTime>
  <Words>2655</Words>
  <Application>Microsoft Macintosh PowerPoint</Application>
  <PresentationFormat>On-screen Show (4:3)</PresentationFormat>
  <Paragraphs>557</Paragraphs>
  <Slides>45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65" baseType="lpstr">
      <vt:lpstr>ＭＳ Ｐゴシック</vt:lpstr>
      <vt:lpstr>SimSun</vt:lpstr>
      <vt:lpstr>Arial</vt:lpstr>
      <vt:lpstr>Calibri</vt:lpstr>
      <vt:lpstr>Helvetica</vt:lpstr>
      <vt:lpstr>Symbol</vt:lpstr>
      <vt:lpstr>Times</vt:lpstr>
      <vt:lpstr>Times New Roman</vt:lpstr>
      <vt:lpstr>Wingdings</vt:lpstr>
      <vt:lpstr>Office Theme</vt:lpstr>
      <vt:lpstr>Default Design</vt:lpstr>
      <vt:lpstr>1_Default Design</vt:lpstr>
      <vt:lpstr>2_Blank Presentation</vt:lpstr>
      <vt:lpstr>3_Blank Presentation</vt:lpstr>
      <vt:lpstr>4_Blank Presentation</vt:lpstr>
      <vt:lpstr>5_Default Design</vt:lpstr>
      <vt:lpstr>13_Default Design</vt:lpstr>
      <vt:lpstr>9_Default Design</vt:lpstr>
      <vt:lpstr>Equation</vt:lpstr>
      <vt:lpstr>Image</vt:lpstr>
      <vt:lpstr>Fitting:  Voting and the Hough Transform</vt:lpstr>
      <vt:lpstr>Announcements</vt:lpstr>
      <vt:lpstr>Topics overview</vt:lpstr>
      <vt:lpstr>Summary</vt:lpstr>
      <vt:lpstr>PowerPoint Presentation</vt:lpstr>
      <vt:lpstr>Topics overview</vt:lpstr>
      <vt:lpstr>Now: Fitting</vt:lpstr>
      <vt:lpstr>Fitting: Main idea</vt:lpstr>
      <vt:lpstr>Example: Line fitting</vt:lpstr>
      <vt:lpstr>PowerPoint Presentation</vt:lpstr>
      <vt:lpstr>Voting</vt:lpstr>
      <vt:lpstr>Fitting lines: Hough transform</vt:lpstr>
      <vt:lpstr>Finding lines in an image: Hough space</vt:lpstr>
      <vt:lpstr>Finding lines in an image: Hough space</vt:lpstr>
      <vt:lpstr>Finding lines in an image: Hough space</vt:lpstr>
      <vt:lpstr>Finding lines in an image: Hough algorithm</vt:lpstr>
      <vt:lpstr>Polar representation for lines</vt:lpstr>
      <vt:lpstr>PowerPoint Presentation</vt:lpstr>
      <vt:lpstr>Hough transform algorithm</vt:lpstr>
      <vt:lpstr>PowerPoint Presentation</vt:lpstr>
      <vt:lpstr>PowerPoint Presentation</vt:lpstr>
      <vt:lpstr>Impact of noise on Hough</vt:lpstr>
      <vt:lpstr>PowerPoint Presentation</vt:lpstr>
      <vt:lpstr>Extensions</vt:lpstr>
      <vt:lpstr>Extensions</vt:lpstr>
      <vt:lpstr>Hough transform for circles</vt:lpstr>
      <vt:lpstr>Hough transform for circles</vt:lpstr>
      <vt:lpstr>Hough transform for circles</vt:lpstr>
      <vt:lpstr>Hough transform for circles</vt:lpstr>
      <vt:lpstr>Hough transform for circles</vt:lpstr>
      <vt:lpstr>Hough transform for circles</vt:lpstr>
      <vt:lpstr>PowerPoint Presentation</vt:lpstr>
      <vt:lpstr>PowerPoint Presentation</vt:lpstr>
      <vt:lpstr>Example: iris detection</vt:lpstr>
      <vt:lpstr>Example: iris detection</vt:lpstr>
      <vt:lpstr>Voting: practical tips</vt:lpstr>
      <vt:lpstr>PS3</vt:lpstr>
      <vt:lpstr>Hough transform: pros and cons</vt:lpstr>
      <vt:lpstr>Generalized Hough Transform</vt:lpstr>
      <vt:lpstr>PowerPoint Presentation</vt:lpstr>
      <vt:lpstr>PowerPoint Presentation</vt:lpstr>
      <vt:lpstr>Generalized Hough for object detection</vt:lpstr>
      <vt:lpstr>Generalized Hough for object detection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Fitting:  Voting and the Hough Transform</dc:title>
  <dc:creator/>
  <cp:lastModifiedBy>Devi Parikh</cp:lastModifiedBy>
  <cp:revision>176</cp:revision>
  <cp:lastPrinted>2011-02-15T14:44:24Z</cp:lastPrinted>
  <dcterms:created xsi:type="dcterms:W3CDTF">2013-10-08T21:52:44Z</dcterms:created>
  <dcterms:modified xsi:type="dcterms:W3CDTF">2018-10-13T16:42:43Z</dcterms:modified>
</cp:coreProperties>
</file>