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5580A8-F061-4B09-904B-2BABD864CFB8}">
  <a:tblStyle styleId="{285580A8-F061-4B09-904B-2BABD864CF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pace_telescope" TargetMode="External"/><Relationship Id="rId3" Type="http://schemas.openxmlformats.org/officeDocument/2006/relationships/hyperlink" Target="https://en.wikipedia.org/wiki/NASA" TargetMode="External"/><Relationship Id="rId4" Type="http://schemas.openxmlformats.org/officeDocument/2006/relationships/hyperlink" Target="https://en.wikipedia.org/wiki/Explorer_program" TargetMode="External"/><Relationship Id="rId5" Type="http://schemas.openxmlformats.org/officeDocument/2006/relationships/hyperlink" Target="https://en.wikipedia.org/wiki/Exoplanet" TargetMode="External"/><Relationship Id="rId6" Type="http://schemas.openxmlformats.org/officeDocument/2006/relationships/hyperlink" Target="https://en.wikipedia.org/wiki/Transit_method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5c787ddb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5c787ddb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5c787dd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5c787dd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5d56c103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5d56c103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5c787dd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5c787dd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cddb2a44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cddb2a44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b750f9d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b750f9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Transiting Exoplanet Survey Satellite is a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space telescope</a:t>
            </a: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for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NASA</a:t>
            </a: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's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Explorer program</a:t>
            </a: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designed to search for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exoplanets</a:t>
            </a: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using the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transit method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Where E</a:t>
            </a: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xoplanets are </a:t>
            </a: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Planets that orbit around other stars beyond the solar system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transit method can be used when the planet passing in front of its star ever so slightly dims its light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Exoplanet Follow-up Observing Program  (EXOFOP) is the dataset we used in this project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5d56c103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5d56c103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dataset, there are many columns of information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position information are in celestial coordinates which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b750f9d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b750f9d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750f9d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b750f9d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5d56c10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5d56c10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5d56c103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5d56c103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5c787dd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5c787dd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5c787dd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5c787dd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nasa.gov/sites/default/files/images/656348main_ToV_transit_diag_full.jpg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Project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66"/>
              <a:t>Exoplanet E</a:t>
            </a:r>
            <a:r>
              <a:rPr lang="en-GB" sz="3866"/>
              <a:t>xploration with Machine Learning</a:t>
            </a:r>
            <a:endParaRPr sz="3866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Jingbo Zhao &amp; Ge Shen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24" y="642675"/>
            <a:ext cx="4173506" cy="41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5" y="642675"/>
            <a:ext cx="3504010" cy="41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6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RandomizedSearchCV</a:t>
            </a:r>
            <a:endParaRPr/>
          </a:p>
        </p:txBody>
      </p:sp>
      <p:grpSp>
        <p:nvGrpSpPr>
          <p:cNvPr id="137" name="Google Shape;137;p22"/>
          <p:cNvGrpSpPr/>
          <p:nvPr/>
        </p:nvGrpSpPr>
        <p:grpSpPr>
          <a:xfrm>
            <a:off x="352325" y="4162302"/>
            <a:ext cx="2101700" cy="676218"/>
            <a:chOff x="352325" y="4162346"/>
            <a:chExt cx="2101700" cy="583500"/>
          </a:xfrm>
        </p:grpSpPr>
        <p:cxnSp>
          <p:nvCxnSpPr>
            <p:cNvPr id="138" name="Google Shape;138;p22"/>
            <p:cNvCxnSpPr/>
            <p:nvPr/>
          </p:nvCxnSpPr>
          <p:spPr>
            <a:xfrm>
              <a:off x="364225" y="4176425"/>
              <a:ext cx="20898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2"/>
            <p:cNvCxnSpPr/>
            <p:nvPr/>
          </p:nvCxnSpPr>
          <p:spPr>
            <a:xfrm>
              <a:off x="2446225" y="4167025"/>
              <a:ext cx="3900" cy="568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2"/>
            <p:cNvCxnSpPr/>
            <p:nvPr/>
          </p:nvCxnSpPr>
          <p:spPr>
            <a:xfrm flipH="1" rot="10800000">
              <a:off x="352325" y="4723000"/>
              <a:ext cx="2093400" cy="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2"/>
            <p:cNvCxnSpPr/>
            <p:nvPr/>
          </p:nvCxnSpPr>
          <p:spPr>
            <a:xfrm>
              <a:off x="358185" y="4162346"/>
              <a:ext cx="300" cy="583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2" name="Google Shape;142;p22"/>
          <p:cNvGrpSpPr/>
          <p:nvPr/>
        </p:nvGrpSpPr>
        <p:grpSpPr>
          <a:xfrm>
            <a:off x="4668821" y="2514761"/>
            <a:ext cx="4038627" cy="1146169"/>
            <a:chOff x="352325" y="4162346"/>
            <a:chExt cx="2101700" cy="583500"/>
          </a:xfrm>
        </p:grpSpPr>
        <p:cxnSp>
          <p:nvCxnSpPr>
            <p:cNvPr id="143" name="Google Shape;143;p22"/>
            <p:cNvCxnSpPr/>
            <p:nvPr/>
          </p:nvCxnSpPr>
          <p:spPr>
            <a:xfrm>
              <a:off x="364225" y="4176425"/>
              <a:ext cx="20898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2"/>
            <p:cNvCxnSpPr/>
            <p:nvPr/>
          </p:nvCxnSpPr>
          <p:spPr>
            <a:xfrm>
              <a:off x="2446225" y="4167025"/>
              <a:ext cx="3900" cy="568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22"/>
            <p:cNvCxnSpPr/>
            <p:nvPr/>
          </p:nvCxnSpPr>
          <p:spPr>
            <a:xfrm flipH="1" rot="10800000">
              <a:off x="352325" y="4723000"/>
              <a:ext cx="2093400" cy="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22"/>
            <p:cNvCxnSpPr/>
            <p:nvPr/>
          </p:nvCxnSpPr>
          <p:spPr>
            <a:xfrm>
              <a:off x="358185" y="4162346"/>
              <a:ext cx="300" cy="583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" name="Google Shape;147;p22"/>
          <p:cNvGrpSpPr/>
          <p:nvPr/>
        </p:nvGrpSpPr>
        <p:grpSpPr>
          <a:xfrm>
            <a:off x="4668828" y="4162426"/>
            <a:ext cx="2266894" cy="676218"/>
            <a:chOff x="352325" y="4162346"/>
            <a:chExt cx="2101700" cy="583500"/>
          </a:xfrm>
        </p:grpSpPr>
        <p:cxnSp>
          <p:nvCxnSpPr>
            <p:cNvPr id="148" name="Google Shape;148;p22"/>
            <p:cNvCxnSpPr/>
            <p:nvPr/>
          </p:nvCxnSpPr>
          <p:spPr>
            <a:xfrm>
              <a:off x="364225" y="4176425"/>
              <a:ext cx="20898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2"/>
            <p:cNvCxnSpPr/>
            <p:nvPr/>
          </p:nvCxnSpPr>
          <p:spPr>
            <a:xfrm>
              <a:off x="2446225" y="4167025"/>
              <a:ext cx="3900" cy="568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2"/>
            <p:cNvCxnSpPr/>
            <p:nvPr/>
          </p:nvCxnSpPr>
          <p:spPr>
            <a:xfrm flipH="1" rot="10800000">
              <a:off x="352325" y="4723000"/>
              <a:ext cx="2093400" cy="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2"/>
            <p:cNvCxnSpPr/>
            <p:nvPr/>
          </p:nvCxnSpPr>
          <p:spPr>
            <a:xfrm>
              <a:off x="358185" y="4162346"/>
              <a:ext cx="300" cy="583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240275" y="6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Keras - tuner results</a:t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256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RandomizedSearchCV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50" y="627150"/>
            <a:ext cx="8062725" cy="17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285975"/>
            <a:ext cx="5532526" cy="9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701" y="3245800"/>
            <a:ext cx="2409416" cy="170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 flipH="1" rot="10800000">
            <a:off x="3996825" y="2231400"/>
            <a:ext cx="1872600" cy="1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2180325" y="4106463"/>
            <a:ext cx="1816500" cy="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240275" y="6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with PC data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1597" r="3309" t="17088"/>
          <a:stretch/>
        </p:blipFill>
        <p:spPr>
          <a:xfrm>
            <a:off x="2060600" y="642675"/>
            <a:ext cx="4417375" cy="18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600" y="2855450"/>
            <a:ext cx="4417374" cy="181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4"/>
          <p:cNvGrpSpPr/>
          <p:nvPr/>
        </p:nvGrpSpPr>
        <p:grpSpPr>
          <a:xfrm>
            <a:off x="2113979" y="2855461"/>
            <a:ext cx="1699224" cy="370522"/>
            <a:chOff x="352325" y="4162346"/>
            <a:chExt cx="2101700" cy="583500"/>
          </a:xfrm>
        </p:grpSpPr>
        <p:cxnSp>
          <p:nvCxnSpPr>
            <p:cNvPr id="171" name="Google Shape;171;p24"/>
            <p:cNvCxnSpPr/>
            <p:nvPr/>
          </p:nvCxnSpPr>
          <p:spPr>
            <a:xfrm>
              <a:off x="364225" y="4176425"/>
              <a:ext cx="20898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4"/>
            <p:cNvCxnSpPr/>
            <p:nvPr/>
          </p:nvCxnSpPr>
          <p:spPr>
            <a:xfrm>
              <a:off x="2446225" y="4167025"/>
              <a:ext cx="3900" cy="568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4"/>
            <p:cNvCxnSpPr/>
            <p:nvPr/>
          </p:nvCxnSpPr>
          <p:spPr>
            <a:xfrm flipH="1" rot="10800000">
              <a:off x="352325" y="4723000"/>
              <a:ext cx="2093400" cy="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4"/>
            <p:cNvCxnSpPr/>
            <p:nvPr/>
          </p:nvCxnSpPr>
          <p:spPr>
            <a:xfrm>
              <a:off x="358185" y="4162346"/>
              <a:ext cx="300" cy="583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" name="Google Shape;175;p24"/>
          <p:cNvGrpSpPr/>
          <p:nvPr/>
        </p:nvGrpSpPr>
        <p:grpSpPr>
          <a:xfrm>
            <a:off x="2113979" y="4296286"/>
            <a:ext cx="1699224" cy="370522"/>
            <a:chOff x="352325" y="4162346"/>
            <a:chExt cx="2101700" cy="583500"/>
          </a:xfrm>
        </p:grpSpPr>
        <p:cxnSp>
          <p:nvCxnSpPr>
            <p:cNvPr id="176" name="Google Shape;176;p24"/>
            <p:cNvCxnSpPr/>
            <p:nvPr/>
          </p:nvCxnSpPr>
          <p:spPr>
            <a:xfrm>
              <a:off x="364225" y="4176425"/>
              <a:ext cx="20898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4"/>
            <p:cNvCxnSpPr/>
            <p:nvPr/>
          </p:nvCxnSpPr>
          <p:spPr>
            <a:xfrm>
              <a:off x="2446225" y="4167025"/>
              <a:ext cx="3900" cy="568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4"/>
            <p:cNvCxnSpPr/>
            <p:nvPr/>
          </p:nvCxnSpPr>
          <p:spPr>
            <a:xfrm flipH="1" rot="10800000">
              <a:off x="352325" y="4723000"/>
              <a:ext cx="2093400" cy="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4"/>
            <p:cNvCxnSpPr/>
            <p:nvPr/>
          </p:nvCxnSpPr>
          <p:spPr>
            <a:xfrm>
              <a:off x="358185" y="4162346"/>
              <a:ext cx="300" cy="583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16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Future improvement</a:t>
            </a:r>
            <a:endParaRPr/>
          </a:p>
        </p:txBody>
      </p:sp>
      <p:graphicFrame>
        <p:nvGraphicFramePr>
          <p:cNvPr id="185" name="Google Shape;185;p25"/>
          <p:cNvGraphicFramePr/>
          <p:nvPr/>
        </p:nvGraphicFramePr>
        <p:xfrm>
          <a:off x="523875" y="7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{285580A8-F061-4B09-904B-2BABD864CFB8}</a:tableStyleId>
              </a:tblPr>
              <a:tblGrid>
                <a:gridCol w="2019300"/>
                <a:gridCol w="1600200"/>
                <a:gridCol w="1809750"/>
                <a:gridCol w="1809750"/>
              </a:tblGrid>
              <a:tr h="441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Evaluation Methods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Tested Data (PC)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Result Data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logistic regression</a:t>
                      </a:r>
                      <a:endParaRPr sz="15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3759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74.6%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RandomizedSearchCV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3759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83.8%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B2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p25"/>
          <p:cNvGraphicFramePr/>
          <p:nvPr/>
        </p:nvGraphicFramePr>
        <p:xfrm>
          <a:off x="533400" y="23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{285580A8-F061-4B09-904B-2BABD864CFB8}</a:tableStyleId>
              </a:tblPr>
              <a:tblGrid>
                <a:gridCol w="3619500"/>
                <a:gridCol w="3619500"/>
              </a:tblGrid>
              <a:tr h="34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Future Improvement Aspects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lphaUcPeriod"/>
                      </a:pPr>
                      <a:r>
                        <a:rPr lang="en-GB"/>
                        <a:t>Data Collection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</a:t>
                      </a:r>
                      <a:r>
                        <a:rPr lang="en-GB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ore astronomical observation datasets.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B.      Feature Engineering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Deepering into interrelationships and create new synthetic features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C.      Combine Evaluation Methods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LR and Random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</a:t>
                      </a:r>
                      <a:r>
                        <a:rPr lang="en-GB"/>
                        <a:t>.      New Evaluation Methods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K-Fold,Cross-Validation,GridSearchCV</a:t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2588175" y="3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Watching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00" y="1092800"/>
            <a:ext cx="8572500" cy="35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TESS Project 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17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TESS is surveying the sky for two years to find transiting exoplanets around the brightest stars near Eart</a:t>
            </a:r>
            <a:r>
              <a:rPr lang="en-GB"/>
              <a:t>h.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0" y="2708725"/>
            <a:ext cx="4364400" cy="185826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215450" y="4666750"/>
            <a:ext cx="308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 from: Transit via </a:t>
            </a:r>
            <a:r>
              <a:rPr lang="en-GB" sz="9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NASA</a:t>
            </a:r>
            <a:endParaRPr sz="9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400" y="572625"/>
            <a:ext cx="4415600" cy="42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 Dataset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973625"/>
            <a:ext cx="3723600" cy="408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TESS Identification Columns: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29">
                <a:solidFill>
                  <a:srgbClr val="000000"/>
                </a:solidFill>
                <a:highlight>
                  <a:srgbClr val="E2EEFF"/>
                </a:highlight>
                <a:latin typeface="Arial"/>
                <a:ea typeface="Arial"/>
                <a:cs typeface="Arial"/>
                <a:sym typeface="Arial"/>
              </a:rPr>
              <a:t>TESS Object of Interest ID, TESS Input Catalog ID, …</a:t>
            </a:r>
            <a:endParaRPr sz="1729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/>
              <a:t>Position Columns (</a:t>
            </a:r>
            <a:r>
              <a:rPr i="1" lang="en-GB" sz="1600">
                <a:solidFill>
                  <a:srgbClr val="FF0000"/>
                </a:solidFill>
              </a:rPr>
              <a:t>celestial coordinates</a:t>
            </a:r>
            <a:r>
              <a:rPr lang="en-GB" sz="1600"/>
              <a:t>)</a:t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29">
                <a:solidFill>
                  <a:srgbClr val="000000"/>
                </a:solidFill>
                <a:highlight>
                  <a:srgbClr val="E2EEFF"/>
                </a:highlight>
                <a:latin typeface="Arial"/>
                <a:ea typeface="Arial"/>
                <a:cs typeface="Arial"/>
                <a:sym typeface="Arial"/>
              </a:rPr>
              <a:t>Right ascension, Declination, …</a:t>
            </a:r>
            <a:endParaRPr sz="1729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/>
              <a:t>Planet Properties Columns</a:t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29">
                <a:solidFill>
                  <a:srgbClr val="000000"/>
                </a:solidFill>
                <a:highlight>
                  <a:srgbClr val="E2EEFF"/>
                </a:highlight>
                <a:latin typeface="Arial"/>
                <a:ea typeface="Arial"/>
                <a:cs typeface="Arial"/>
                <a:sym typeface="Arial"/>
              </a:rPr>
              <a:t>Planet Orbital Period, Planet Transit Duration, Planet Radius, …</a:t>
            </a:r>
            <a:endParaRPr sz="1729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600"/>
              <a:t>Stellar Properties Columns</a:t>
            </a:r>
            <a:endParaRPr sz="1600"/>
          </a:p>
          <a:p>
            <a:pPr indent="0" lvl="0" marL="0" rtl="0" algn="l">
              <a:spcBef>
                <a:spcPts val="1500"/>
              </a:spcBef>
              <a:spcAft>
                <a:spcPts val="200"/>
              </a:spcAft>
              <a:buNone/>
            </a:pPr>
            <a:r>
              <a:rPr lang="en-GB" sz="1229">
                <a:solidFill>
                  <a:srgbClr val="000000"/>
                </a:solidFill>
                <a:highlight>
                  <a:srgbClr val="E2EEFF"/>
                </a:highlight>
                <a:latin typeface="Arial"/>
                <a:ea typeface="Arial"/>
                <a:cs typeface="Arial"/>
                <a:sym typeface="Arial"/>
              </a:rPr>
              <a:t>Stellar Distance, Stellar Effective Temperature, Stellar Radius, …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372875" y="1152475"/>
            <a:ext cx="4329600" cy="155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-GB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Drop non-beneficial ID columns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-GB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Assign TESS Disposition as the labels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4357175" y="20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{285580A8-F061-4B09-904B-2BABD864CFB8}</a:tableStyleId>
              </a:tblPr>
              <a:tblGrid>
                <a:gridCol w="595875"/>
                <a:gridCol w="2069500"/>
                <a:gridCol w="605375"/>
                <a:gridCol w="1090250"/>
              </a:tblGrid>
              <a:tr h="4293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Acronym of TESS Disposition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4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KP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Known planet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True: 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rowSpan="2" hMerge="1"/>
              </a:tr>
              <a:tr h="4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CP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Confirmed planet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gridSpan="2" vMerge="1"/>
                <a:tc hMerge="1" vMerge="1"/>
              </a:tr>
              <a:tr h="42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FP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False positive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False: 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rowSpan="2" hMerge="1"/>
              </a:tr>
              <a:tr h="42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FA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False alarm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gridSpan="2" vMerge="1"/>
                <a:tc hMerge="1" vMerge="1"/>
              </a:tr>
              <a:tr h="429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PC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Planetary candidate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To be predicted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25" y="2355525"/>
            <a:ext cx="3384926" cy="1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 by Tableau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0" y="3875400"/>
            <a:ext cx="23385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900"/>
              <a:t>https://public.tableau.com/app/profile/jingbo.zhao/viz/Project4_16854590883040/Story1?publish=yes</a:t>
            </a:r>
            <a:endParaRPr sz="9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437" y="1017726"/>
            <a:ext cx="4467125" cy="39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 Dataset and Assumptions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position columns (assume the universe is homogeneous)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Assume the </a:t>
            </a:r>
            <a:r>
              <a:rPr lang="en-GB"/>
              <a:t>existence</a:t>
            </a:r>
            <a:r>
              <a:rPr lang="en-GB"/>
              <a:t> of exoplanet is highly related to the properties of stellar and planet itself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800"/>
              <a:t>Image from: https://images.app.goo.gl/gDH4HaFmcPCjz3Ww8</a:t>
            </a:r>
            <a:endParaRPr sz="8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639" y="2277775"/>
            <a:ext cx="4208710" cy="23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Machine Learning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first model we trained is a </a:t>
            </a:r>
            <a:r>
              <a:rPr b="1" lang="en-GB" sz="1700"/>
              <a:t>supervised learning model</a:t>
            </a:r>
            <a:r>
              <a:rPr lang="en-GB" sz="1600"/>
              <a:t>, since the data and answers are known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Given this dataset has continuous valued variables, the </a:t>
            </a:r>
            <a:r>
              <a:rPr b="1" lang="en-GB" sz="1700"/>
              <a:t>logistic regression</a:t>
            </a:r>
            <a:r>
              <a:rPr lang="en-GB" sz="1600"/>
              <a:t> </a:t>
            </a:r>
            <a:r>
              <a:rPr lang="en-GB" sz="1600"/>
              <a:t>prediction</a:t>
            </a:r>
            <a:r>
              <a:rPr lang="en-GB" sz="1600"/>
              <a:t> is adopted</a:t>
            </a:r>
            <a:endParaRPr sz="160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9285" l="7798" r="7713" t="16552"/>
          <a:stretch/>
        </p:blipFill>
        <p:spPr>
          <a:xfrm>
            <a:off x="2644050" y="2164800"/>
            <a:ext cx="3731950" cy="272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of Logistic Regression Prediction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8675"/>
            <a:ext cx="43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Accuracy: 74.6%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False positive: 58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False negative: 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 this case the </a:t>
            </a:r>
            <a:r>
              <a:rPr b="1" lang="en-GB"/>
              <a:t>false negative</a:t>
            </a:r>
            <a:r>
              <a:rPr lang="en-GB"/>
              <a:t> number is what we want to minimize.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825" y="1017725"/>
            <a:ext cx="386075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67050" y="23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Prediction with Deep Neural Network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126875" y="1150725"/>
            <a:ext cx="2445600" cy="728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Model Evaluation Methods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672225" y="2343325"/>
            <a:ext cx="1486800" cy="57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Keras-tuner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432825" y="2284825"/>
            <a:ext cx="2493600" cy="63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RandomizedSearchCV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826725" y="2132425"/>
            <a:ext cx="980400" cy="916200"/>
          </a:xfrm>
          <a:prstGeom prst="leftRightArrowCallout">
            <a:avLst>
              <a:gd fmla="val 25000" name="adj1"/>
              <a:gd fmla="val 25000" name="adj2"/>
              <a:gd fmla="val 25000" name="adj3"/>
              <a:gd fmla="val 48123" name="adj4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126875" y="3436775"/>
            <a:ext cx="2445600" cy="728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Prediction with PC data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40275" y="6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Keras - tuner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0" y="642675"/>
            <a:ext cx="4146074" cy="419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549" y="652803"/>
            <a:ext cx="4362126" cy="3497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-3035200" y="109825"/>
            <a:ext cx="46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5" name="Google Shape;125;p21"/>
          <p:cNvGrpSpPr/>
          <p:nvPr/>
        </p:nvGrpSpPr>
        <p:grpSpPr>
          <a:xfrm>
            <a:off x="384726" y="1543195"/>
            <a:ext cx="4066579" cy="2368426"/>
            <a:chOff x="352325" y="4162346"/>
            <a:chExt cx="2101700" cy="583500"/>
          </a:xfrm>
        </p:grpSpPr>
        <p:cxnSp>
          <p:nvCxnSpPr>
            <p:cNvPr id="126" name="Google Shape;126;p21"/>
            <p:cNvCxnSpPr/>
            <p:nvPr/>
          </p:nvCxnSpPr>
          <p:spPr>
            <a:xfrm>
              <a:off x="364225" y="4176425"/>
              <a:ext cx="20898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21"/>
            <p:cNvCxnSpPr/>
            <p:nvPr/>
          </p:nvCxnSpPr>
          <p:spPr>
            <a:xfrm>
              <a:off x="2446225" y="4167025"/>
              <a:ext cx="3900" cy="568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21"/>
            <p:cNvCxnSpPr/>
            <p:nvPr/>
          </p:nvCxnSpPr>
          <p:spPr>
            <a:xfrm flipH="1" rot="10800000">
              <a:off x="352325" y="4723000"/>
              <a:ext cx="2093400" cy="8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21"/>
            <p:cNvCxnSpPr/>
            <p:nvPr/>
          </p:nvCxnSpPr>
          <p:spPr>
            <a:xfrm>
              <a:off x="358185" y="4162346"/>
              <a:ext cx="300" cy="583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