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2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7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9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3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0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6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8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01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4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1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挑选差异基因</a:t>
            </a:r>
          </a:p>
          <a:p>
            <a:pPr marL="0" indent="0">
              <a:buNone/>
            </a:pPr>
            <a:r>
              <a:rPr lang="en-CA" altLang="zh-CN" dirty="0" smtClean="0"/>
              <a:t>FPKM&gt;1,</a:t>
            </a:r>
            <a:r>
              <a:rPr lang="zh-CN" altLang="en-US" dirty="0" smtClean="0"/>
              <a:t>删除</a:t>
            </a:r>
            <a:r>
              <a:rPr lang="en-CA" altLang="zh-CN" dirty="0" err="1" smtClean="0"/>
              <a:t>BGI_novel,logFC</a:t>
            </a:r>
            <a:r>
              <a:rPr lang="en-CA" altLang="zh-CN" dirty="0" smtClean="0"/>
              <a:t>&gt;2,Qvalue&lt;0.01</a:t>
            </a:r>
          </a:p>
          <a:p>
            <a:pPr marL="0" indent="0">
              <a:buNone/>
            </a:pPr>
            <a:r>
              <a:rPr lang="en-CA" altLang="zh-CN" dirty="0" smtClean="0"/>
              <a:t>2.</a:t>
            </a:r>
            <a:r>
              <a:rPr lang="zh-CN" altLang="en-US" dirty="0" smtClean="0"/>
              <a:t>做</a:t>
            </a:r>
            <a:r>
              <a:rPr lang="en-CA" altLang="zh-CN" dirty="0" err="1" smtClean="0"/>
              <a:t>kegg</a:t>
            </a:r>
            <a:r>
              <a:rPr lang="zh-CN" altLang="en-US" dirty="0" smtClean="0"/>
              <a:t>通路分析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挑选</a:t>
            </a:r>
            <a:r>
              <a:rPr lang="en-CA" altLang="zh-CN" dirty="0" err="1" smtClean="0"/>
              <a:t>kegg</a:t>
            </a:r>
            <a:r>
              <a:rPr lang="zh-CN" altLang="en-US" dirty="0" smtClean="0"/>
              <a:t>通路，做</a:t>
            </a:r>
            <a:r>
              <a:rPr lang="en-CA" altLang="zh-CN" dirty="0" err="1" smtClean="0"/>
              <a:t>ppi</a:t>
            </a:r>
            <a:endParaRPr lang="en-CA" altLang="zh-CN" dirty="0" smtClean="0"/>
          </a:p>
          <a:p>
            <a:pPr marL="0" indent="0">
              <a:buNone/>
            </a:pPr>
            <a:r>
              <a:rPr lang="en-CA" altLang="zh-CN" dirty="0" smtClean="0"/>
              <a:t>4.</a:t>
            </a:r>
            <a:r>
              <a:rPr lang="zh-CN" altLang="en-US" dirty="0" smtClean="0"/>
              <a:t>挑选节点，做</a:t>
            </a:r>
            <a:r>
              <a:rPr lang="en-CA" altLang="zh-CN" dirty="0" smtClean="0"/>
              <a:t>GO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25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0" y="466725"/>
            <a:ext cx="6117874" cy="4351338"/>
          </a:xfrm>
        </p:spPr>
      </p:pic>
      <p:sp>
        <p:nvSpPr>
          <p:cNvPr id="11" name="文本框 10"/>
          <p:cNvSpPr txBox="1"/>
          <p:nvPr/>
        </p:nvSpPr>
        <p:spPr>
          <a:xfrm>
            <a:off x="399989" y="5435600"/>
            <a:ext cx="1179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选取可能相关的通路，提取其中的差异基因。利用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数据库对蛋白之间的相互作用进行注释，并进行</a:t>
            </a:r>
            <a:r>
              <a:rPr lang="en-US" altLang="zh-CN" dirty="0" smtClean="0"/>
              <a:t>PPI</a:t>
            </a:r>
            <a:r>
              <a:rPr lang="zh-CN" altLang="en-US" dirty="0" smtClean="0"/>
              <a:t>作图。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10" y="785019"/>
            <a:ext cx="529929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9" y="365125"/>
            <a:ext cx="8304719" cy="5130800"/>
          </a:xfrm>
        </p:spPr>
      </p:pic>
      <p:sp>
        <p:nvSpPr>
          <p:cNvPr id="7" name="文本框 6"/>
          <p:cNvSpPr txBox="1"/>
          <p:nvPr/>
        </p:nvSpPr>
        <p:spPr>
          <a:xfrm>
            <a:off x="8775680" y="1828800"/>
            <a:ext cx="34163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寻找节点蛋白，对应的基因有：</a:t>
            </a:r>
            <a:endParaRPr lang="en-US" altLang="zh-CN" dirty="0" smtClean="0"/>
          </a:p>
          <a:p>
            <a:r>
              <a:rPr lang="en-CA" altLang="zh-CN" dirty="0" smtClean="0"/>
              <a:t>OCLN</a:t>
            </a:r>
          </a:p>
          <a:p>
            <a:r>
              <a:rPr lang="en-CA" altLang="zh-CN" dirty="0" smtClean="0"/>
              <a:t>CLDN8</a:t>
            </a:r>
          </a:p>
          <a:p>
            <a:r>
              <a:rPr lang="en-CA" altLang="zh-CN" dirty="0" smtClean="0"/>
              <a:t>INADL</a:t>
            </a:r>
          </a:p>
          <a:p>
            <a:r>
              <a:rPr lang="en-CA" altLang="zh-CN" dirty="0" smtClean="0"/>
              <a:t>CLDN10</a:t>
            </a:r>
          </a:p>
          <a:p>
            <a:r>
              <a:rPr lang="en-CA" altLang="zh-CN" dirty="0" smtClean="0"/>
              <a:t>CLDN4</a:t>
            </a:r>
          </a:p>
          <a:p>
            <a:r>
              <a:rPr lang="en-CA" altLang="zh-CN" dirty="0" smtClean="0"/>
              <a:t>CLDN7</a:t>
            </a:r>
          </a:p>
          <a:p>
            <a:r>
              <a:rPr lang="en-CA" altLang="zh-CN" dirty="0" smtClean="0"/>
              <a:t>CDH1</a:t>
            </a:r>
          </a:p>
          <a:p>
            <a:r>
              <a:rPr lang="en-CA" altLang="zh-CN" dirty="0" smtClean="0"/>
              <a:t>PIK3R1</a:t>
            </a:r>
          </a:p>
          <a:p>
            <a:r>
              <a:rPr lang="en-CA" altLang="zh-CN" dirty="0" smtClean="0"/>
              <a:t>ERBB2</a:t>
            </a:r>
          </a:p>
          <a:p>
            <a:r>
              <a:rPr lang="en-CA" altLang="zh-CN" dirty="0" smtClean="0"/>
              <a:t>PIK3CB</a:t>
            </a:r>
          </a:p>
          <a:p>
            <a:r>
              <a:rPr lang="en-CA" altLang="zh-CN" dirty="0" smtClean="0"/>
              <a:t>SLC2A4</a:t>
            </a:r>
          </a:p>
          <a:p>
            <a:r>
              <a:rPr lang="en-CA" altLang="zh-CN" dirty="0" smtClean="0"/>
              <a:t>PRKACB</a:t>
            </a:r>
          </a:p>
          <a:p>
            <a:r>
              <a:rPr lang="en-CA" altLang="zh-CN" dirty="0" smtClean="0"/>
              <a:t>HIF1A</a:t>
            </a:r>
          </a:p>
          <a:p>
            <a:r>
              <a:rPr lang="en-CA" altLang="zh-CN" dirty="0" smtClean="0"/>
              <a:t>PFKFB3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0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0"/>
            <a:ext cx="4647268" cy="6654800"/>
          </a:xfrm>
        </p:spPr>
      </p:pic>
      <p:sp>
        <p:nvSpPr>
          <p:cNvPr id="5" name="文本框 4"/>
          <p:cNvSpPr txBox="1"/>
          <p:nvPr/>
        </p:nvSpPr>
        <p:spPr>
          <a:xfrm>
            <a:off x="5803900" y="2311400"/>
            <a:ext cx="60324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GSEA</a:t>
            </a:r>
            <a:r>
              <a:rPr lang="zh-CN" altLang="en-US" dirty="0" smtClean="0"/>
              <a:t>通路分析的</a:t>
            </a:r>
            <a:r>
              <a:rPr lang="en-US" altLang="zh-CN" dirty="0" smtClean="0"/>
              <a:t>ranked gene list</a:t>
            </a:r>
            <a:r>
              <a:rPr lang="zh-CN" altLang="en-US" dirty="0" smtClean="0"/>
              <a:t>。取</a:t>
            </a:r>
            <a:r>
              <a:rPr lang="en-US" altLang="zh-CN" dirty="0" smtClean="0"/>
              <a:t>HN</a:t>
            </a:r>
            <a:r>
              <a:rPr lang="zh-CN" altLang="en-US" dirty="0" smtClean="0"/>
              <a:t>组前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个做热图。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PPI</a:t>
            </a:r>
            <a:r>
              <a:rPr lang="zh-CN" altLang="en-US" dirty="0" smtClean="0"/>
              <a:t>的节点基因中，</a:t>
            </a:r>
            <a:r>
              <a:rPr lang="en-CA" altLang="zh-CN" dirty="0" smtClean="0"/>
              <a:t>PRKACB</a:t>
            </a:r>
            <a:r>
              <a:rPr lang="zh-CN" altLang="en-US" dirty="0" smtClean="0"/>
              <a:t>和</a:t>
            </a:r>
            <a:r>
              <a:rPr lang="en-CA" altLang="zh-CN" dirty="0" smtClean="0"/>
              <a:t>HIF1A</a:t>
            </a:r>
            <a:r>
              <a:rPr lang="zh-CN" altLang="en-US" dirty="0" smtClean="0"/>
              <a:t>这两个基因出现</a:t>
            </a:r>
            <a:endParaRPr lang="en-US" altLang="zh-CN" dirty="0" smtClean="0"/>
          </a:p>
          <a:p>
            <a:r>
              <a:rPr lang="zh-CN" altLang="en-US" dirty="0" smtClean="0"/>
              <a:t>在了</a:t>
            </a:r>
            <a:r>
              <a:rPr lang="en-US" altLang="zh-CN" dirty="0" smtClean="0"/>
              <a:t>GSEA</a:t>
            </a:r>
            <a:r>
              <a:rPr lang="zh-CN" altLang="en-US" dirty="0" smtClean="0"/>
              <a:t>前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基因中。为潜在靶标。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下一步计划：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资料查阅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分子生物学实验验证其表达及功能。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776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63" y="619125"/>
            <a:ext cx="6117874" cy="4351338"/>
          </a:xfrm>
        </p:spPr>
      </p:pic>
    </p:spTree>
    <p:extLst>
      <p:ext uri="{BB962C8B-B14F-4D97-AF65-F5344CB8AC3E}">
        <p14:creationId xmlns:p14="http://schemas.microsoft.com/office/powerpoint/2010/main" val="281961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64600" y="1472406"/>
            <a:ext cx="791029" cy="4272756"/>
          </a:xfrm>
        </p:spPr>
        <p:txBody>
          <a:bodyPr>
            <a:noAutofit/>
          </a:bodyPr>
          <a:lstStyle/>
          <a:p>
            <a:r>
              <a:rPr lang="en-CA" altLang="zh-CN" sz="1100" dirty="0"/>
              <a:t>CXCR4</a:t>
            </a:r>
            <a:br>
              <a:rPr lang="en-CA" altLang="zh-CN" sz="1100" dirty="0"/>
            </a:br>
            <a:r>
              <a:rPr lang="en-CA" altLang="zh-CN" sz="1100" dirty="0"/>
              <a:t>GNAI2</a:t>
            </a:r>
            <a:br>
              <a:rPr lang="en-CA" altLang="zh-CN" sz="1100" dirty="0"/>
            </a:br>
            <a:r>
              <a:rPr lang="en-CA" altLang="zh-CN" sz="1100" dirty="0"/>
              <a:t>CCL20</a:t>
            </a:r>
            <a:br>
              <a:rPr lang="en-CA" altLang="zh-CN" sz="1100" dirty="0"/>
            </a:br>
            <a:r>
              <a:rPr lang="en-CA" altLang="zh-CN" sz="1100" dirty="0"/>
              <a:t>GNG11</a:t>
            </a:r>
            <a:br>
              <a:rPr lang="en-CA" altLang="zh-CN" sz="1100" dirty="0"/>
            </a:br>
            <a:r>
              <a:rPr lang="en-CA" altLang="zh-CN" sz="1100" dirty="0"/>
              <a:t>GNG2</a:t>
            </a:r>
            <a:br>
              <a:rPr lang="en-CA" altLang="zh-CN" sz="1100" dirty="0"/>
            </a:br>
            <a:r>
              <a:rPr lang="en-CA" altLang="zh-CN" sz="1100" dirty="0"/>
              <a:t>CCL27</a:t>
            </a:r>
            <a:br>
              <a:rPr lang="en-CA" altLang="zh-CN" sz="1100" dirty="0"/>
            </a:br>
            <a:r>
              <a:rPr lang="en-CA" altLang="zh-CN" sz="1100" dirty="0"/>
              <a:t>CCL21</a:t>
            </a:r>
            <a:br>
              <a:rPr lang="en-CA" altLang="zh-CN" sz="1100" dirty="0"/>
            </a:br>
            <a:r>
              <a:rPr lang="en-CA" altLang="zh-CN" sz="1100" dirty="0"/>
              <a:t>CCL19</a:t>
            </a:r>
            <a:br>
              <a:rPr lang="en-CA" altLang="zh-CN" sz="1100" dirty="0"/>
            </a:br>
            <a:r>
              <a:rPr lang="en-CA" altLang="zh-CN" sz="1100" dirty="0"/>
              <a:t>CXCR7</a:t>
            </a:r>
            <a:br>
              <a:rPr lang="en-CA" altLang="zh-CN" sz="1100" dirty="0"/>
            </a:br>
            <a:r>
              <a:rPr lang="en-CA" altLang="zh-CN" sz="1100" dirty="0"/>
              <a:t>ADCY3</a:t>
            </a:r>
            <a:br>
              <a:rPr lang="en-CA" altLang="zh-CN" sz="1100" dirty="0"/>
            </a:br>
            <a:r>
              <a:rPr lang="en-CA" altLang="zh-CN" sz="1100" dirty="0"/>
              <a:t>ADCY4</a:t>
            </a:r>
            <a:br>
              <a:rPr lang="en-CA" altLang="zh-CN" sz="1100" dirty="0"/>
            </a:br>
            <a:r>
              <a:rPr lang="en-CA" altLang="zh-CN" sz="1100" dirty="0"/>
              <a:t>CXCL12</a:t>
            </a:r>
            <a:br>
              <a:rPr lang="en-CA" altLang="zh-CN" sz="1100" dirty="0"/>
            </a:br>
            <a:r>
              <a:rPr lang="en-CA" altLang="zh-CN" sz="1100" dirty="0"/>
              <a:t>CCL5</a:t>
            </a:r>
            <a:br>
              <a:rPr lang="en-CA" altLang="zh-CN" sz="1100" dirty="0"/>
            </a:br>
            <a:r>
              <a:rPr lang="en-CA" altLang="zh-CN" sz="1100" dirty="0"/>
              <a:t>CCL2</a:t>
            </a:r>
            <a:br>
              <a:rPr lang="en-CA" altLang="zh-CN" sz="1100" dirty="0"/>
            </a:br>
            <a:r>
              <a:rPr lang="en-CA" altLang="zh-CN" sz="1100" dirty="0"/>
              <a:t>ICAM1</a:t>
            </a:r>
            <a:br>
              <a:rPr lang="en-CA" altLang="zh-CN" sz="1100" dirty="0"/>
            </a:br>
            <a:r>
              <a:rPr lang="en-CA" altLang="zh-CN" sz="1100" dirty="0"/>
              <a:t>VCAM1</a:t>
            </a:r>
            <a:br>
              <a:rPr lang="en-CA" altLang="zh-CN" sz="1100" dirty="0"/>
            </a:br>
            <a:r>
              <a:rPr lang="en-CA" altLang="zh-CN" sz="1100" dirty="0"/>
              <a:t>GBP1</a:t>
            </a:r>
            <a:br>
              <a:rPr lang="en-CA" altLang="zh-CN" sz="1100" dirty="0"/>
            </a:br>
            <a:r>
              <a:rPr lang="en-CA" altLang="zh-CN" sz="1100" dirty="0"/>
              <a:t>GBP4</a:t>
            </a:r>
            <a:br>
              <a:rPr lang="en-CA" altLang="zh-CN" sz="1100" dirty="0"/>
            </a:br>
            <a:r>
              <a:rPr lang="en-CA" altLang="zh-CN" sz="1100" dirty="0"/>
              <a:t>IRF9</a:t>
            </a:r>
            <a:br>
              <a:rPr lang="en-CA" altLang="zh-CN" sz="1100" dirty="0"/>
            </a:br>
            <a:r>
              <a:rPr lang="en-CA" altLang="zh-CN" sz="1100" dirty="0"/>
              <a:t>OAS3</a:t>
            </a:r>
            <a:br>
              <a:rPr lang="en-CA" altLang="zh-CN" sz="1100" dirty="0"/>
            </a:br>
            <a:r>
              <a:rPr lang="en-CA" altLang="zh-CN" sz="1100" dirty="0"/>
              <a:t>PRKCD</a:t>
            </a:r>
            <a:br>
              <a:rPr lang="en-CA" altLang="zh-CN" sz="1100" dirty="0"/>
            </a:br>
            <a:r>
              <a:rPr lang="en-CA" altLang="zh-CN" sz="1100" dirty="0"/>
              <a:t>MAPK3</a:t>
            </a:r>
            <a:br>
              <a:rPr lang="en-CA" altLang="zh-CN" sz="1100" dirty="0"/>
            </a:br>
            <a:r>
              <a:rPr lang="en-CA" altLang="zh-CN" sz="1100" dirty="0"/>
              <a:t>IGF1</a:t>
            </a:r>
            <a:br>
              <a:rPr lang="en-CA" altLang="zh-CN" sz="1100" dirty="0"/>
            </a:br>
            <a:r>
              <a:rPr lang="en-CA" altLang="zh-CN" sz="1100" dirty="0"/>
              <a:t>HGF</a:t>
            </a:r>
            <a:br>
              <a:rPr lang="en-CA" altLang="zh-CN" sz="1100" dirty="0"/>
            </a:br>
            <a:endParaRPr lang="zh-CN" altLang="en-US" sz="11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28" y="1434306"/>
            <a:ext cx="6981144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8310881" y="19354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91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365125"/>
            <a:ext cx="4287942" cy="6140252"/>
          </a:xfrm>
        </p:spPr>
      </p:pic>
      <p:sp>
        <p:nvSpPr>
          <p:cNvPr id="5" name="文本框 4"/>
          <p:cNvSpPr txBox="1"/>
          <p:nvPr/>
        </p:nvSpPr>
        <p:spPr>
          <a:xfrm>
            <a:off x="5380142" y="1981200"/>
            <a:ext cx="7109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GSEA</a:t>
            </a:r>
            <a:r>
              <a:rPr lang="zh-CN" altLang="en-US" dirty="0" smtClean="0"/>
              <a:t>通路分析。</a:t>
            </a:r>
            <a:endParaRPr lang="en-US" altLang="zh-CN" dirty="0" smtClean="0"/>
          </a:p>
          <a:p>
            <a:r>
              <a:rPr lang="en-US" altLang="zh-CN" dirty="0" smtClean="0"/>
              <a:t>HN</a:t>
            </a:r>
            <a:r>
              <a:rPr lang="zh-CN" altLang="en-US" dirty="0" smtClean="0"/>
              <a:t>组下调的前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个基因。与节点基因无交集。</a:t>
            </a:r>
            <a:endParaRPr lang="en-US" altLang="zh-CN" dirty="0" smtClean="0"/>
          </a:p>
          <a:p>
            <a:r>
              <a:rPr lang="zh-CN" altLang="en-US" dirty="0" smtClean="0"/>
              <a:t>可扩大</a:t>
            </a:r>
            <a:r>
              <a:rPr lang="en-US" altLang="zh-CN" dirty="0" smtClean="0"/>
              <a:t>GSEA</a:t>
            </a:r>
            <a:r>
              <a:rPr lang="zh-CN" altLang="en-US" dirty="0" smtClean="0"/>
              <a:t>范围，比如前</a:t>
            </a:r>
            <a:r>
              <a:rPr lang="en-US" altLang="zh-CN" dirty="0" smtClean="0"/>
              <a:t>500</a:t>
            </a:r>
            <a:r>
              <a:rPr lang="zh-CN" altLang="en-US" dirty="0" smtClean="0"/>
              <a:t>进行寻找。也可不与</a:t>
            </a:r>
            <a:r>
              <a:rPr lang="en-US" altLang="zh-CN" dirty="0" smtClean="0"/>
              <a:t>GSEA</a:t>
            </a:r>
            <a:endParaRPr lang="en-US" altLang="zh-CN" dirty="0"/>
          </a:p>
          <a:p>
            <a:r>
              <a:rPr lang="zh-CN" altLang="en-US" dirty="0" smtClean="0"/>
              <a:t>分析进行比较，因为</a:t>
            </a:r>
            <a:r>
              <a:rPr lang="en-US" altLang="zh-CN" dirty="0" err="1" smtClean="0"/>
              <a:t>kegg</a:t>
            </a:r>
            <a:r>
              <a:rPr lang="zh-CN" altLang="en-US" dirty="0" smtClean="0"/>
              <a:t>通路分析和</a:t>
            </a:r>
            <a:r>
              <a:rPr lang="en-US" altLang="zh-CN" dirty="0" err="1" smtClean="0"/>
              <a:t>gsea</a:t>
            </a:r>
            <a:r>
              <a:rPr lang="zh-CN" altLang="en-US" dirty="0" smtClean="0"/>
              <a:t>通路分析原理不同，</a:t>
            </a:r>
            <a:endParaRPr lang="en-US" altLang="zh-CN" dirty="0" smtClean="0"/>
          </a:p>
          <a:p>
            <a:r>
              <a:rPr lang="zh-CN" altLang="en-US" smtClean="0"/>
              <a:t>但二者都属于预测性质的分析，最终还是需要分子生物学实验验证。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31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206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CXCR4 GNAI2 CCL20 GNG11 GNG2 CCL27 CCL21 CCL19 CXCR7 ADCY3 ADCY4 CXCL12 CCL5 CCL2 ICAM1 VCAM1 GBP1 GBP4 IRF9 OAS3 PRKCD MAPK3 IGF1 HGF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Jingchao Wei</dc:creator>
  <cp:lastModifiedBy>Jingchao Wei</cp:lastModifiedBy>
  <cp:revision>10</cp:revision>
  <dcterms:created xsi:type="dcterms:W3CDTF">2018-12-16T03:42:07Z</dcterms:created>
  <dcterms:modified xsi:type="dcterms:W3CDTF">2018-12-16T04:43:08Z</dcterms:modified>
</cp:coreProperties>
</file>