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Default Extension="xlsx" ContentType="application/vnd.openxmlformats-officedocument.spreadsheetml.sheet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61"/>
  </p:notesMasterIdLst>
  <p:sldIdLst>
    <p:sldId id="259" r:id="rId3"/>
    <p:sldId id="262" r:id="rId4"/>
    <p:sldId id="263" r:id="rId5"/>
    <p:sldId id="264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334" r:id="rId14"/>
    <p:sldId id="342" r:id="rId15"/>
    <p:sldId id="343" r:id="rId16"/>
    <p:sldId id="344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356" r:id="rId30"/>
    <p:sldId id="345" r:id="rId31"/>
    <p:sldId id="296" r:id="rId32"/>
    <p:sldId id="297" r:id="rId33"/>
    <p:sldId id="359" r:id="rId34"/>
    <p:sldId id="346" r:id="rId35"/>
    <p:sldId id="303" r:id="rId36"/>
    <p:sldId id="304" r:id="rId37"/>
    <p:sldId id="305" r:id="rId38"/>
    <p:sldId id="306" r:id="rId39"/>
    <p:sldId id="354" r:id="rId40"/>
    <p:sldId id="355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58" r:id="rId51"/>
    <p:sldId id="318" r:id="rId52"/>
    <p:sldId id="319" r:id="rId53"/>
    <p:sldId id="347" r:id="rId54"/>
    <p:sldId id="327" r:id="rId55"/>
    <p:sldId id="328" r:id="rId56"/>
    <p:sldId id="329" r:id="rId57"/>
    <p:sldId id="330" r:id="rId58"/>
    <p:sldId id="333" r:id="rId59"/>
    <p:sldId id="357" r:id="rId60"/>
  </p:sldIdLst>
  <p:sldSz cx="24384000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BA"/>
    <a:srgbClr val="B2B2B2"/>
    <a:srgbClr val="797979"/>
    <a:srgbClr val="7F7F7F"/>
    <a:srgbClr val="008040"/>
    <a:srgbClr val="FF0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882" y="-11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autoTitleDeleted val="1"/>
    <c:plotArea>
      <c:layout>
        <c:manualLayout>
          <c:layoutTarget val="inner"/>
          <c:xMode val="edge"/>
          <c:yMode val="edge"/>
          <c:x val="0.18194940129525206"/>
          <c:y val="0.11275964391691402"/>
          <c:w val="0.77958906024320906"/>
          <c:h val="0.60854599406528209"/>
        </c:manualLayout>
      </c:layout>
      <c:barChart>
        <c:barDir val="col"/>
        <c:grouping val="clustered"/>
        <c:ser>
          <c:idx val="1"/>
          <c:order val="0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dLbls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118.84012353600001</c:v>
                </c:pt>
                <c:pt idx="1">
                  <c:v>57.482512750000005</c:v>
                </c:pt>
                <c:pt idx="2">
                  <c:v>56.488576379000001</c:v>
                </c:pt>
                <c:pt idx="3">
                  <c:v>58.410185256999995</c:v>
                </c:pt>
                <c:pt idx="4">
                  <c:v>58.282009992000006</c:v>
                </c:pt>
                <c:pt idx="5">
                  <c:v>80.58479724599998</c:v>
                </c:pt>
                <c:pt idx="6">
                  <c:v>56.952982058999993</c:v>
                </c:pt>
                <c:pt idx="7">
                  <c:v>58.836493967999999</c:v>
                </c:pt>
                <c:pt idx="8">
                  <c:v>57.031772900000007</c:v>
                </c:pt>
                <c:pt idx="9">
                  <c:v>58.680599745000002</c:v>
                </c:pt>
              </c:numCache>
            </c:numRef>
          </c:val>
        </c:ser>
        <c:dLbls/>
        <c:axId val="207046912"/>
        <c:axId val="213537152"/>
      </c:barChart>
      <c:catAx>
        <c:axId val="2070469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>
                    <a:cs typeface="Arial"/>
                  </a:rPr>
                  <a:t>Iteration</a:t>
                </a:r>
              </a:p>
            </c:rich>
          </c:tx>
          <c:layout/>
        </c:title>
        <c:majorTickMark val="none"/>
        <c:tickLblPos val="nextTo"/>
        <c:crossAx val="213537152"/>
        <c:crosses val="autoZero"/>
        <c:auto val="1"/>
        <c:lblAlgn val="ctr"/>
        <c:lblOffset val="100"/>
      </c:catAx>
      <c:valAx>
        <c:axId val="21353715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>
                    <a:cs typeface="Arial"/>
                  </a:rPr>
                  <a:t>Iteratrion</a:t>
                </a:r>
                <a:r>
                  <a:rPr lang="en-US" dirty="0">
                    <a:cs typeface="Arial"/>
                  </a:rPr>
                  <a:t> time (s)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207046912"/>
        <c:crosses val="autoZero"/>
        <c:crossBetween val="between"/>
      </c:valAx>
    </c:plotArea>
    <c:plotVisOnly val="1"/>
    <c:dispBlanksAs val="gap"/>
  </c:chart>
  <c:spPr>
    <a:ln>
      <a:noFill/>
    </a:ln>
  </c:spPr>
  <c:txPr>
    <a:bodyPr/>
    <a:lstStyle/>
    <a:p>
      <a:pPr>
        <a:defRPr sz="3800">
          <a:latin typeface="+mn-lt"/>
          <a:cs typeface="Corbe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0"/>
  <c:chart>
    <c:plotArea>
      <c:layout>
        <c:manualLayout>
          <c:layoutTarget val="inner"/>
          <c:xMode val="edge"/>
          <c:yMode val="edge"/>
          <c:x val="0.11562410336152203"/>
          <c:y val="4.4144087823053513E-2"/>
          <c:w val="0.87572204131185905"/>
          <c:h val="0.74603933532552313"/>
        </c:manualLayout>
      </c:layout>
      <c:barChart>
        <c:barDir val="col"/>
        <c:grouping val="clustered"/>
        <c:ser>
          <c:idx val="0"/>
          <c:order val="0"/>
          <c:dLbls>
            <c:dLbl>
              <c:idx val="0"/>
              <c:layout>
                <c:manualLayout>
                  <c:x val="0"/>
                  <c:y val="-2.6315789473684202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69</a:t>
                    </a:r>
                  </a:p>
                </c:rich>
              </c:tx>
              <c:dLblPos val="outEnd"/>
              <c:showVal val="1"/>
            </c:dLbl>
            <c:dLbl>
              <c:idx val="1"/>
              <c:layout>
                <c:manualLayout>
                  <c:x val="-2.7777777777777805E-3"/>
                  <c:y val="-3.7037037037037007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58</a:t>
                    </a:r>
                  </a:p>
                </c:rich>
              </c:tx>
              <c:dLblPos val="outEnd"/>
              <c:showVal val="1"/>
            </c:dLbl>
            <c:dLbl>
              <c:idx val="2"/>
              <c:layout>
                <c:manualLayout>
                  <c:x val="0"/>
                  <c:y val="-3.2407407407407399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41</a:t>
                    </a:r>
                  </a:p>
                </c:rich>
              </c:tx>
              <c:dLblPos val="outEnd"/>
              <c:showVal val="1"/>
            </c:dLbl>
            <c:dLbl>
              <c:idx val="3"/>
              <c:layout>
                <c:manualLayout>
                  <c:x val="0"/>
                  <c:y val="-1.8518518518518604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30</a:t>
                    </a:r>
                  </a:p>
                </c:rich>
              </c:tx>
              <c:dLblPos val="outEnd"/>
              <c:showVal val="1"/>
            </c:dLbl>
            <c:dLbl>
              <c:idx val="4"/>
              <c:layout>
                <c:manualLayout>
                  <c:x val="-1.0185067526416008E-16"/>
                  <c:y val="-1.8518518518518504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12</a:t>
                    </a:r>
                  </a:p>
                </c:rich>
              </c:tx>
              <c:dLblPos val="outEnd"/>
              <c:showVal val="1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Val val="1"/>
          </c:dLbls>
          <c:errBars>
            <c:errBarType val="both"/>
            <c:errValType val="cust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5.1945332998512663</c:v>
                  </c:pt>
                  <c:pt idx="2">
                    <c:v>2.8121085073747016</c:v>
                  </c:pt>
                  <c:pt idx="3">
                    <c:v>2.0895510250169473</c:v>
                  </c:pt>
                  <c:pt idx="4">
                    <c:v>1.3500007226615562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5.1945332998512663</c:v>
                  </c:pt>
                  <c:pt idx="2">
                    <c:v>2.8121085073747016</c:v>
                  </c:pt>
                  <c:pt idx="3">
                    <c:v>2.0895510250169473</c:v>
                  </c:pt>
                  <c:pt idx="4">
                    <c:v>1.3500007226615562</c:v>
                  </c:pt>
                </c:numCache>
              </c:numRef>
            </c:minus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68.84140598833342</c:v>
                </c:pt>
                <c:pt idx="1">
                  <c:v>58.061375029777778</c:v>
                </c:pt>
                <c:pt idx="2">
                  <c:v>40.74074024355555</c:v>
                </c:pt>
                <c:pt idx="3">
                  <c:v>29.747077791333325</c:v>
                </c:pt>
                <c:pt idx="4">
                  <c:v>11.530431902111109</c:v>
                </c:pt>
              </c:numCache>
            </c:numRef>
          </c:val>
        </c:ser>
        <c:dLbls/>
        <c:gapWidth val="100"/>
        <c:axId val="213572224"/>
        <c:axId val="214426368"/>
      </c:barChart>
      <c:catAx>
        <c:axId val="2135722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of working set in cache</a:t>
                </a:r>
              </a:p>
            </c:rich>
          </c:tx>
          <c:layout/>
        </c:title>
        <c:tickLblPos val="nextTo"/>
        <c:crossAx val="214426368"/>
        <c:crosses val="autoZero"/>
        <c:auto val="1"/>
        <c:lblAlgn val="ctr"/>
        <c:lblOffset val="100"/>
      </c:catAx>
      <c:valAx>
        <c:axId val="21442636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9.2749801567763735E-3"/>
              <c:y val="0.135160473361882"/>
            </c:manualLayout>
          </c:layout>
        </c:title>
        <c:numFmt formatCode="General" sourceLinked="1"/>
        <c:tickLblPos val="nextTo"/>
        <c:crossAx val="21357222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3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0806089812543904"/>
          <c:y val="9.0798515050483516E-2"/>
          <c:w val="0.53520473875191787"/>
          <c:h val="0.63942990234328823"/>
        </c:manualLayout>
      </c:layout>
      <c:barChart>
        <c:barDir val="col"/>
        <c:grouping val="clustered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dLbls>
            <c:dLbl>
              <c:idx val="0"/>
              <c:layout>
                <c:manualLayout>
                  <c:x val="9.10746812386156E-4"/>
                  <c:y val="-2.1021021021021005E-2"/>
                </c:manualLayout>
              </c:layout>
              <c:showVal val="1"/>
            </c:dLbl>
            <c:dLbl>
              <c:idx val="1"/>
              <c:layout>
                <c:manualLayout>
                  <c:x val="-4.5537340619307811E-3"/>
                  <c:y val="-5.4054054054054002E-2"/>
                </c:manualLayout>
              </c:layout>
              <c:showVal val="1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errBars>
            <c:errBarType val="both"/>
            <c:errValType val="cust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6.8303620807279408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6.8303620807279408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dLbls>
            <c:dLbl>
              <c:idx val="0"/>
              <c:layout>
                <c:manualLayout>
                  <c:x val="9.10746812386156E-4"/>
                  <c:y val="-5.4054054054054002E-2"/>
                </c:manualLayout>
              </c:layout>
              <c:showVal val="1"/>
            </c:dLbl>
            <c:dLbl>
              <c:idx val="1"/>
              <c:layout>
                <c:manualLayout>
                  <c:x val="-9.10746812386156E-4"/>
                  <c:y val="-3.4534534534534499E-2"/>
                </c:manualLayout>
              </c:layout>
              <c:showVal val="1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errBars>
            <c:errBarType val="both"/>
            <c:errValType val="cust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10.034974788735116</c:v>
                  </c:pt>
                  <c:pt idx="1">
                    <c:v>3.4699999999999998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10.034974788735116</c:v>
                  </c:pt>
                  <c:pt idx="1">
                    <c:v>3.4699999999999998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13.739999999999998</c:v>
                </c:pt>
              </c:numCache>
            </c:numRef>
          </c:val>
        </c:ser>
        <c:dLbls/>
        <c:axId val="123943552"/>
        <c:axId val="123966208"/>
      </c:barChart>
      <c:catAx>
        <c:axId val="1239435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799"/>
              <c:y val="0.86427407722683314"/>
            </c:manualLayout>
          </c:layout>
        </c:title>
        <c:numFmt formatCode="General" sourceLinked="1"/>
        <c:tickLblPos val="nextTo"/>
        <c:crossAx val="123966208"/>
        <c:crosses val="autoZero"/>
        <c:auto val="1"/>
        <c:lblAlgn val="ctr"/>
        <c:lblOffset val="100"/>
      </c:catAx>
      <c:valAx>
        <c:axId val="12396620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6.8941382327209113E-3"/>
              <c:y val="0.18642217020169802"/>
            </c:manualLayout>
          </c:layout>
        </c:title>
        <c:numFmt formatCode="General" sourceLinked="1"/>
        <c:tickLblPos val="nextTo"/>
        <c:crossAx val="123943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26"/>
          <c:y val="0.16695721601233404"/>
          <c:w val="0.23655120978730104"/>
          <c:h val="0.22999917240074702"/>
        </c:manualLayout>
      </c:layout>
    </c:legend>
    <c:plotVisOnly val="1"/>
    <c:dispBlanksAs val="gap"/>
  </c:chart>
  <c:txPr>
    <a:bodyPr/>
    <a:lstStyle/>
    <a:p>
      <a:pPr>
        <a:defRPr sz="43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>
        <c:manualLayout>
          <c:layoutTarget val="inner"/>
          <c:xMode val="edge"/>
          <c:yMode val="edge"/>
          <c:x val="0.27752113570891401"/>
          <c:y val="0.10957038586561903"/>
          <c:w val="0.60874602798576305"/>
          <c:h val="0.55857270469619602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0.96000000000000008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</c:ser>
        <c:dLbls/>
        <c:gapWidth val="20"/>
        <c:axId val="226324480"/>
        <c:axId val="226326016"/>
      </c:barChart>
      <c:catAx>
        <c:axId val="226324480"/>
        <c:scaling>
          <c:orientation val="minMax"/>
        </c:scaling>
        <c:axPos val="l"/>
        <c:tickLblPos val="nextTo"/>
        <c:crossAx val="226326016"/>
        <c:crosses val="autoZero"/>
        <c:auto val="1"/>
        <c:lblAlgn val="ctr"/>
        <c:lblOffset val="100"/>
      </c:catAx>
      <c:valAx>
        <c:axId val="226326016"/>
        <c:scaling>
          <c:orientation val="minMax"/>
        </c:scaling>
        <c:axPos val="b"/>
        <c:majorGridlines/>
        <c:numFmt formatCode="General" sourceLinked="1"/>
        <c:tickLblPos val="nextTo"/>
        <c:crossAx val="226324480"/>
        <c:crosses val="autoZero"/>
        <c:crossBetween val="between"/>
        <c:majorUnit val="25"/>
      </c:valAx>
    </c:plotArea>
    <c:plotVisOnly val="1"/>
    <c:dispBlanksAs val="gap"/>
  </c:chart>
  <c:txPr>
    <a:bodyPr/>
    <a:lstStyle/>
    <a:p>
      <a:pPr>
        <a:defRPr sz="4000">
          <a:latin typeface="Arial"/>
          <a:cs typeface="Arial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>
        <c:manualLayout>
          <c:layoutTarget val="inner"/>
          <c:xMode val="edge"/>
          <c:yMode val="edge"/>
          <c:x val="0.24177493438320202"/>
          <c:y val="0.10957038586561903"/>
          <c:w val="0.52609333989501295"/>
          <c:h val="0.55857270469619602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</c:ser>
        <c:dLbls/>
        <c:gapWidth val="20"/>
        <c:axId val="226453376"/>
        <c:axId val="226454912"/>
      </c:barChart>
      <c:catAx>
        <c:axId val="226453376"/>
        <c:scaling>
          <c:orientation val="minMax"/>
        </c:scaling>
        <c:axPos val="l"/>
        <c:tickLblPos val="nextTo"/>
        <c:crossAx val="226454912"/>
        <c:crosses val="autoZero"/>
        <c:auto val="1"/>
        <c:lblAlgn val="ctr"/>
        <c:lblOffset val="100"/>
      </c:catAx>
      <c:valAx>
        <c:axId val="226454912"/>
        <c:scaling>
          <c:orientation val="minMax"/>
          <c:min val="0"/>
        </c:scaling>
        <c:axPos val="b"/>
        <c:majorGridlines/>
        <c:numFmt formatCode="General" sourceLinked="1"/>
        <c:tickLblPos val="nextTo"/>
        <c:crossAx val="226453376"/>
        <c:crosses val="autoZero"/>
        <c:crossBetween val="between"/>
        <c:majorUnit val="30"/>
      </c:valAx>
    </c:plotArea>
    <c:legend>
      <c:legendPos val="r"/>
      <c:layout>
        <c:manualLayout>
          <c:xMode val="edge"/>
          <c:yMode val="edge"/>
          <c:x val="0.8111731346081742"/>
          <c:y val="6.8804118284059704E-2"/>
          <c:w val="0.13525543682039706"/>
          <c:h val="0.65767706898074307"/>
        </c:manualLayout>
      </c:layout>
    </c:legend>
    <c:plotVisOnly val="1"/>
    <c:dispBlanksAs val="gap"/>
  </c:chart>
  <c:txPr>
    <a:bodyPr/>
    <a:lstStyle/>
    <a:p>
      <a:pPr>
        <a:defRPr sz="4000">
          <a:latin typeface="Arial"/>
          <a:cs typeface="Arial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84C9-53A7-4144-9959-D70C4B5880D0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1CF2E-E304-C74D-9D4D-7AF94BECA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828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high-level distributed collection stuff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11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02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025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4887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466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0729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025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Ankur’s</a:t>
            </a:r>
            <a:r>
              <a:rPr lang="en-US" dirty="0" smtClean="0"/>
              <a:t> debugger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488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02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 smtClean="0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 smtClean="0">
              <a:ea typeface="ＭＳ Ｐゴシック" charset="-128"/>
              <a:cs typeface="ＭＳ Ｐゴシック" charset="-128"/>
            </a:endParaRP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</a:t>
            </a:r>
            <a:r>
              <a:rPr lang="en-US" dirty="0" err="1" smtClean="0"/>
              <a:t>recomputing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63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025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98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38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76576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00450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1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50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579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0"/>
            <a:ext cx="2194560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9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40700" y="0"/>
            <a:ext cx="15328900" cy="764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0700" y="7772400"/>
            <a:ext cx="153289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4064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8636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208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7780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235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692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49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06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774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Wingdings" charset="0"/>
        <a:buChar char="§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marL="1219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2pPr>
      <a:lvl3pPr marL="1663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3pPr>
      <a:lvl4pPr marL="2108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4pPr>
      <a:lvl5pPr marL="2552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5pPr>
      <a:lvl6pPr marL="30099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6pPr>
      <a:lvl7pPr marL="34671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7pPr>
      <a:lvl8pPr marL="39243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8pPr>
      <a:lvl9pPr marL="43815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-lang.or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ark-project.org/documentation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-project.org/docs/0.6.0/running-on-yarn.html" TargetMode="External"/><Relationship Id="rId2" Type="http://schemas.openxmlformats.org/officeDocument/2006/relationships/hyperlink" Target="http://www.spark-project.org/docs/latest/running-on-mesos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spark-emr" TargetMode="External"/><Relationship Id="rId2" Type="http://schemas.openxmlformats.org/officeDocument/2006/relationships/hyperlink" Target="http://spark-project.org/docs/latest/ec2-scripts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spark-user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www.meetup.com/spark-users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" Type="http://schemas.openxmlformats.org/officeDocument/2006/relationships/hyperlink" Target="http://www.spark-project.org" TargetMode="External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Parallel Programming With Spark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Matei Zaharia</a:t>
            </a:r>
          </a:p>
          <a:p>
            <a:pPr marL="0" indent="0" eaLnBrk="1" hangingPunct="1">
              <a:defRPr/>
            </a:pPr>
            <a:r>
              <a:rPr lang="en-US" dirty="0" smtClean="0"/>
              <a:t>UC Berkeley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Test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61342333"/>
              </p:ext>
            </p:extLst>
          </p:nvPr>
        </p:nvGraphicFramePr>
        <p:xfrm>
          <a:off x="1292059" y="2976347"/>
          <a:ext cx="21132800" cy="9087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2896691" y="5856702"/>
            <a:ext cx="513344" cy="9144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160000" y="4933373"/>
            <a:ext cx="3934379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3800" dirty="0" smtClean="0">
                <a:latin typeface="+mn-lt"/>
                <a:cs typeface="Arial"/>
              </a:rPr>
              <a:t>Failure happens</a:t>
            </a:r>
            <a:endParaRPr lang="en-US" sz="38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72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50653840"/>
              </p:ext>
            </p:extLst>
          </p:nvPr>
        </p:nvGraphicFramePr>
        <p:xfrm>
          <a:off x="3713553" y="3505199"/>
          <a:ext cx="16527896" cy="7963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with Less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05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 Java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17500" indent="0">
              <a:buNone/>
            </a:pPr>
            <a:r>
              <a:rPr lang="en-US" sz="4300" dirty="0" smtClean="0">
                <a:cs typeface="Consolas"/>
              </a:rPr>
              <a:t>Java API:</a:t>
            </a:r>
          </a:p>
          <a:p>
            <a:pPr marL="317500" indent="0">
              <a:buNone/>
            </a:pPr>
            <a:endParaRPr lang="en-US" sz="3200" dirty="0" smtClean="0">
              <a:latin typeface="Consolas"/>
              <a:cs typeface="Consolas"/>
            </a:endParaRPr>
          </a:p>
          <a:p>
            <a:pPr marL="317500" indent="0">
              <a:buNone/>
            </a:pPr>
            <a:r>
              <a:rPr lang="en-US" sz="3200" dirty="0" err="1" smtClean="0">
                <a:latin typeface="Consolas"/>
                <a:cs typeface="Consolas"/>
              </a:rPr>
              <a:t>JavaRDD</a:t>
            </a:r>
            <a:r>
              <a:rPr lang="en-US" sz="3200" dirty="0" smtClean="0">
                <a:latin typeface="Consolas"/>
                <a:cs typeface="Consolas"/>
              </a:rPr>
              <a:t>&lt;String&gt; lines </a:t>
            </a:r>
            <a:r>
              <a:rPr lang="en-US" sz="3200" dirty="0">
                <a:latin typeface="Consolas"/>
                <a:cs typeface="Consolas"/>
              </a:rPr>
              <a:t>= </a:t>
            </a:r>
            <a:r>
              <a:rPr lang="en-US" sz="3200" dirty="0" err="1" smtClean="0">
                <a:latin typeface="Consolas"/>
                <a:cs typeface="Consolas"/>
              </a:rPr>
              <a:t>spark.textFile</a:t>
            </a:r>
            <a:r>
              <a:rPr lang="en-US" sz="3200" dirty="0" smtClean="0">
                <a:latin typeface="Consolas"/>
                <a:cs typeface="Consolas"/>
              </a:rPr>
              <a:t>(…);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/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errors = </a:t>
            </a:r>
            <a:r>
              <a:rPr lang="en-US" sz="3200" dirty="0" err="1" smtClean="0">
                <a:latin typeface="Consolas"/>
                <a:cs typeface="Consolas"/>
              </a:rPr>
              <a:t>lines.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200" dirty="0" smtClean="0">
                <a:latin typeface="Consolas"/>
                <a:cs typeface="Consolas"/>
              </a:rPr>
              <a:t>(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  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new Function&lt;String, Boolean&gt;() {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public Boolean call(String s) {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  return </a:t>
            </a:r>
            <a:r>
              <a:rPr lang="en-US" sz="32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(“ERROR”);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}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}</a:t>
            </a:r>
            <a:r>
              <a:rPr lang="en-US" sz="3200" dirty="0" smtClean="0">
                <a:latin typeface="Consolas"/>
                <a:cs typeface="Consolas"/>
              </a:rPr>
              <a:t>);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 err="1" smtClean="0">
                <a:latin typeface="Consolas"/>
                <a:cs typeface="Consolas"/>
              </a:rPr>
              <a:t>errors.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200" dirty="0" smtClean="0">
                <a:latin typeface="Consolas"/>
                <a:cs typeface="Consolas"/>
              </a:rPr>
              <a:t>()</a:t>
            </a: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1150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300" dirty="0" err="1" smtClean="0">
                <a:cs typeface="Consolas"/>
              </a:rPr>
              <a:t>Scala</a:t>
            </a:r>
            <a:r>
              <a:rPr lang="en-US" sz="4300" dirty="0" smtClean="0">
                <a:cs typeface="Consolas"/>
              </a:rPr>
              <a:t> API:</a:t>
            </a:r>
          </a:p>
          <a:p>
            <a:pPr marL="317500" indent="0">
              <a:buNone/>
            </a:pPr>
            <a:endParaRPr lang="en-US" sz="3200" dirty="0" smtClean="0">
              <a:latin typeface="Consolas"/>
              <a:cs typeface="Consolas"/>
            </a:endParaRPr>
          </a:p>
          <a:p>
            <a:pPr marL="317500" indent="0">
              <a:buNone/>
            </a:pPr>
            <a:r>
              <a:rPr lang="en-US" sz="3200" dirty="0" err="1" smtClean="0">
                <a:latin typeface="Consolas"/>
                <a:cs typeface="Consolas"/>
              </a:rPr>
              <a:t>val</a:t>
            </a:r>
            <a:r>
              <a:rPr lang="en-US" sz="3200" dirty="0" smtClean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lines = </a:t>
            </a:r>
            <a:r>
              <a:rPr lang="en-US" sz="3200" dirty="0" err="1">
                <a:latin typeface="Consolas"/>
                <a:cs typeface="Consolas"/>
              </a:rPr>
              <a:t>spark.textFile</a:t>
            </a:r>
            <a:r>
              <a:rPr lang="en-US" sz="3200" dirty="0">
                <a:latin typeface="Consolas"/>
                <a:cs typeface="Consolas"/>
              </a:rPr>
              <a:t>(…</a:t>
            </a:r>
            <a:r>
              <a:rPr lang="en-US" sz="3200" dirty="0" smtClean="0">
                <a:latin typeface="Consolas"/>
                <a:cs typeface="Consolas"/>
              </a:rPr>
              <a:t>)</a:t>
            </a: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errors = </a:t>
            </a:r>
            <a:r>
              <a:rPr lang="en-US" sz="3200" dirty="0" err="1">
                <a:latin typeface="Consolas"/>
                <a:cs typeface="Consolas"/>
              </a:rPr>
              <a:t>lines.</a:t>
            </a:r>
            <a:r>
              <a:rPr lang="en-US" sz="32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200" dirty="0" smtClean="0">
                <a:latin typeface="Consolas"/>
                <a:cs typeface="Consolas"/>
              </a:rPr>
              <a:t>(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s =&gt; </a:t>
            </a:r>
            <a:r>
              <a:rPr lang="en-US" sz="32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3200" dirty="0" smtClean="0">
                <a:latin typeface="Consolas"/>
                <a:cs typeface="Consolas"/>
              </a:rPr>
              <a:t>)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008040"/>
                </a:solidFill>
                <a:latin typeface="Consolas"/>
                <a:cs typeface="Consolas"/>
              </a:rPr>
              <a:t>// can also write filter(_.contains(“ERROR”))</a:t>
            </a:r>
            <a:br>
              <a:rPr lang="en-US" sz="32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/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err="1" smtClean="0">
                <a:latin typeface="Consolas"/>
                <a:cs typeface="Consolas"/>
              </a:rPr>
              <a:t>errors.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/>
          </a:p>
          <a:p>
            <a:pPr marL="317500" indent="0">
              <a:buNone/>
            </a:pP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1844148" y="3200400"/>
            <a:ext cx="0" cy="82296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0623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Language Should I Use?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 programs can be written in any, but console is only Python &amp;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b="1" dirty="0" smtClean="0"/>
              <a:t>Python developers:</a:t>
            </a:r>
            <a:r>
              <a:rPr lang="en-US" dirty="0" smtClean="0"/>
              <a:t> can stay with Python for both</a:t>
            </a:r>
          </a:p>
          <a:p>
            <a:r>
              <a:rPr lang="en-US" b="1" dirty="0" smtClean="0"/>
              <a:t>Java developers:</a:t>
            </a:r>
            <a:r>
              <a:rPr lang="en-US" dirty="0" smtClean="0"/>
              <a:t> consider using </a:t>
            </a:r>
            <a:r>
              <a:rPr lang="en-US" dirty="0" err="1" smtClean="0"/>
              <a:t>Scala</a:t>
            </a:r>
            <a:r>
              <a:rPr lang="en-US" dirty="0" smtClean="0"/>
              <a:t> for console (to learn the API)</a:t>
            </a:r>
          </a:p>
          <a:p>
            <a:endParaRPr lang="en-US" dirty="0" smtClean="0"/>
          </a:p>
          <a:p>
            <a:r>
              <a:rPr lang="en-US" dirty="0" smtClean="0"/>
              <a:t>Performance: Java / </a:t>
            </a:r>
            <a:r>
              <a:rPr lang="en-US" dirty="0" err="1" smtClean="0"/>
              <a:t>Scala</a:t>
            </a:r>
            <a:r>
              <a:rPr lang="en-US" dirty="0" smtClean="0"/>
              <a:t> will be faster (statically typed), but Python can do well for numerical work with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365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Cheat Sheet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1219199" y="2895600"/>
            <a:ext cx="8166299" cy="3048000"/>
          </a:xfrm>
        </p:spPr>
        <p:txBody>
          <a:bodyPr lIns="91440" rIns="91440"/>
          <a:lstStyle/>
          <a:p>
            <a:pPr marL="0" indent="0">
              <a:spcBef>
                <a:spcPts val="2600"/>
              </a:spcBef>
              <a:buNone/>
            </a:pPr>
            <a:r>
              <a:rPr lang="en-US" dirty="0" smtClean="0"/>
              <a:t>Variables:</a:t>
            </a:r>
          </a:p>
          <a:p>
            <a:pPr marL="0" indent="0">
              <a:spcBef>
                <a:spcPts val="2600"/>
              </a:spcBef>
              <a:buNone/>
            </a:pPr>
            <a:r>
              <a:rPr lang="en-US" sz="3300" b="1" dirty="0" err="1">
                <a:latin typeface="Consolas"/>
                <a:cs typeface="Consolas"/>
              </a:rPr>
              <a:t>var</a:t>
            </a:r>
            <a:r>
              <a:rPr lang="en-US" sz="3300" dirty="0">
                <a:latin typeface="Consolas"/>
                <a:cs typeface="Consolas"/>
              </a:rPr>
              <a:t> 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7</a:t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b="1" dirty="0" err="1">
                <a:latin typeface="Consolas"/>
                <a:cs typeface="Consolas"/>
              </a:rPr>
              <a:t>var</a:t>
            </a:r>
            <a:r>
              <a:rPr lang="en-US" sz="3300" dirty="0">
                <a:latin typeface="Consolas"/>
                <a:cs typeface="Consolas"/>
              </a:rPr>
              <a:t> x = 7  </a:t>
            </a:r>
            <a:r>
              <a:rPr lang="en-US" sz="3300" dirty="0" smtClean="0">
                <a:latin typeface="Consolas"/>
                <a:cs typeface="Consolas"/>
              </a:rPr>
              <a:t>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type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inferred</a:t>
            </a:r>
          </a:p>
          <a:p>
            <a:pPr marL="0" indent="0">
              <a:spcBef>
                <a:spcPts val="2600"/>
              </a:spcBef>
              <a:buNone/>
            </a:pPr>
            <a:r>
              <a:rPr lang="en-US" sz="3300" b="1" dirty="0" err="1" smtClean="0">
                <a:latin typeface="Consolas"/>
                <a:cs typeface="Consolas"/>
              </a:rPr>
              <a:t>val</a:t>
            </a:r>
            <a:r>
              <a:rPr lang="en-US" sz="3300" dirty="0" smtClean="0">
                <a:latin typeface="Consolas"/>
                <a:cs typeface="Consolas"/>
              </a:rPr>
              <a:t> y = 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“hi”</a:t>
            </a:r>
            <a:r>
              <a:rPr lang="en-US" sz="3300" dirty="0" smtClean="0">
                <a:latin typeface="Consolas"/>
                <a:cs typeface="Consolas"/>
              </a:rPr>
              <a:t>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read-only</a:t>
            </a: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1219199" y="6781800"/>
            <a:ext cx="81662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600"/>
              </a:spcBef>
            </a:pPr>
            <a:r>
              <a:rPr lang="en-US" sz="4300" dirty="0" smtClean="0"/>
              <a:t>Functions:</a:t>
            </a:r>
          </a:p>
          <a:p>
            <a:pPr>
              <a:spcBef>
                <a:spcPts val="2600"/>
              </a:spcBef>
            </a:pPr>
            <a:r>
              <a:rPr lang="en-US" sz="3300" b="1" dirty="0" err="1">
                <a:latin typeface="Consolas"/>
                <a:cs typeface="Consolas"/>
              </a:rPr>
              <a:t>def</a:t>
            </a:r>
            <a:r>
              <a:rPr lang="en-US" sz="3300" dirty="0">
                <a:latin typeface="Consolas"/>
                <a:cs typeface="Consolas"/>
              </a:rPr>
              <a:t> square(x: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):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x*x</a:t>
            </a:r>
          </a:p>
          <a:p>
            <a:pPr>
              <a:spcBef>
                <a:spcPts val="2600"/>
              </a:spcBef>
            </a:pPr>
            <a:r>
              <a:rPr lang="en-US" sz="3300" b="1" dirty="0" err="1">
                <a:latin typeface="Consolas"/>
                <a:cs typeface="Consolas"/>
              </a:rPr>
              <a:t>def</a:t>
            </a:r>
            <a:r>
              <a:rPr lang="en-US" sz="3300" dirty="0">
                <a:latin typeface="Consolas"/>
                <a:cs typeface="Consolas"/>
              </a:rPr>
              <a:t> square(x: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):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{</a:t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>
                <a:latin typeface="Consolas"/>
                <a:cs typeface="Consolas"/>
              </a:rPr>
              <a:t>  x*</a:t>
            </a:r>
            <a:r>
              <a:rPr lang="en-US" sz="3300" dirty="0" smtClean="0">
                <a:latin typeface="Consolas"/>
                <a:cs typeface="Consolas"/>
              </a:rPr>
              <a:t>x   </a:t>
            </a:r>
            <a:r>
              <a:rPr lang="en-US" sz="3300" dirty="0" smtClean="0">
                <a:solidFill>
                  <a:srgbClr val="008000"/>
                </a:solidFill>
                <a:latin typeface="Consolas"/>
                <a:cs typeface="Consolas"/>
              </a:rPr>
              <a:t>// last line returned</a:t>
            </a:r>
            <a:r>
              <a:rPr lang="en-US" sz="3300" dirty="0">
                <a:latin typeface="Consolas"/>
                <a:cs typeface="Consolas"/>
              </a:rPr>
              <a:t/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9829800" y="2895600"/>
            <a:ext cx="1181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600"/>
              </a:spcBef>
            </a:pPr>
            <a:r>
              <a:rPr lang="en-US" sz="4300" dirty="0" smtClean="0"/>
              <a:t>Collections and closures:</a:t>
            </a:r>
          </a:p>
          <a:p>
            <a:pPr>
              <a:spcBef>
                <a:spcPts val="2600"/>
              </a:spcBef>
            </a:pPr>
            <a:r>
              <a:rPr lang="en-US" sz="3300" b="1" dirty="0" err="1" smtClean="0">
                <a:latin typeface="Consolas"/>
                <a:cs typeface="Consolas"/>
              </a:rPr>
              <a:t>val</a:t>
            </a:r>
            <a:r>
              <a:rPr lang="en-US" sz="3300" dirty="0" smtClean="0">
                <a:latin typeface="Consolas"/>
                <a:cs typeface="Consolas"/>
              </a:rPr>
              <a:t> </a:t>
            </a:r>
            <a:r>
              <a:rPr lang="en-US" sz="3300" dirty="0" err="1" smtClean="0">
                <a:latin typeface="Consolas"/>
                <a:cs typeface="Consolas"/>
              </a:rPr>
              <a:t>nums</a:t>
            </a:r>
            <a:r>
              <a:rPr lang="en-US" sz="3300" dirty="0" smtClean="0">
                <a:latin typeface="Consolas"/>
                <a:cs typeface="Consolas"/>
              </a:rPr>
              <a:t> = Array(1, 2, 3)</a:t>
            </a:r>
            <a:endParaRPr lang="en-US" sz="3300" dirty="0"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(x: </a:t>
            </a:r>
            <a:r>
              <a:rPr lang="en-US" sz="3300" dirty="0" err="1" smtClean="0">
                <a:solidFill>
                  <a:srgbClr val="FF0080"/>
                </a:solidFill>
                <a:latin typeface="Consolas"/>
                <a:cs typeface="Consolas"/>
              </a:rPr>
              <a:t>Int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) =&gt; x + 2</a:t>
            </a:r>
            <a:r>
              <a:rPr lang="en-US" sz="3300" dirty="0" smtClean="0">
                <a:latin typeface="Consolas"/>
                <a:cs typeface="Consolas"/>
              </a:rPr>
              <a:t>)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Array(3, 4, 5)</a:t>
            </a: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x =&gt; x + 2</a:t>
            </a:r>
            <a:r>
              <a:rPr lang="en-US" sz="3300" dirty="0" smtClean="0">
                <a:latin typeface="Consolas"/>
                <a:cs typeface="Consolas"/>
              </a:rPr>
              <a:t>)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  <a:b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_ + 2</a:t>
            </a:r>
            <a:r>
              <a:rPr lang="en-US" sz="3300" dirty="0" smtClean="0">
                <a:latin typeface="Consolas"/>
                <a:cs typeface="Consolas"/>
              </a:rPr>
              <a:t>)    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nums.reduce</a:t>
            </a:r>
            <a:r>
              <a:rPr lang="en-US" sz="3300" dirty="0">
                <a:latin typeface="Consolas"/>
                <a:cs typeface="Consolas"/>
              </a:rPr>
              <a:t>(</a:t>
            </a:r>
            <a:r>
              <a:rPr lang="en-US" sz="3300" dirty="0">
                <a:solidFill>
                  <a:srgbClr val="FF0080"/>
                </a:solidFill>
                <a:latin typeface="Consolas"/>
                <a:cs typeface="Consolas"/>
              </a:rPr>
              <a:t>(x, y) =&gt; x + y</a:t>
            </a:r>
            <a:r>
              <a:rPr lang="en-US" sz="3300" dirty="0" smtClean="0">
                <a:latin typeface="Consolas"/>
                <a:cs typeface="Consolas"/>
              </a:rPr>
              <a:t>)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=&gt;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r>
              <a:rPr lang="en-US" sz="3300" dirty="0">
                <a:latin typeface="Consolas"/>
                <a:cs typeface="Consolas"/>
              </a:rPr>
              <a:t/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 err="1" smtClean="0">
                <a:latin typeface="Consolas"/>
                <a:cs typeface="Consolas"/>
              </a:rPr>
              <a:t>nums.reduce</a:t>
            </a:r>
            <a:r>
              <a:rPr lang="en-US" sz="3300" dirty="0">
                <a:latin typeface="Consolas"/>
                <a:cs typeface="Consolas"/>
              </a:rPr>
              <a:t>(</a:t>
            </a:r>
            <a:r>
              <a:rPr lang="en-US" sz="33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3300" dirty="0" smtClean="0">
                <a:latin typeface="Consolas"/>
                <a:cs typeface="Consolas"/>
              </a:rPr>
              <a:t>)        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=&gt;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endParaRPr lang="en-US" sz="3300" dirty="0">
              <a:latin typeface="Consolas"/>
              <a:cs typeface="Consola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9829800" y="8839200"/>
            <a:ext cx="9677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interop</a:t>
            </a:r>
            <a:r>
              <a:rPr lang="en-US" dirty="0" smtClean="0"/>
              <a:t>:</a:t>
            </a:r>
          </a:p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sz="3300" b="1" dirty="0">
                <a:latin typeface="Consolas"/>
                <a:cs typeface="Consolas"/>
              </a:rPr>
              <a:t>i</a:t>
            </a:r>
            <a:r>
              <a:rPr lang="en-US" sz="3300" b="1" dirty="0" smtClean="0">
                <a:latin typeface="Consolas"/>
                <a:cs typeface="Consolas"/>
              </a:rPr>
              <a:t>mport</a:t>
            </a:r>
            <a:r>
              <a:rPr lang="en-US" sz="3300" dirty="0" smtClean="0">
                <a:latin typeface="Consolas"/>
                <a:cs typeface="Consolas"/>
              </a:rPr>
              <a:t> </a:t>
            </a:r>
            <a:r>
              <a:rPr lang="en-US" sz="3300" dirty="0" err="1" smtClean="0">
                <a:latin typeface="Consolas"/>
                <a:cs typeface="Consolas"/>
              </a:rPr>
              <a:t>java.net.URL</a:t>
            </a:r>
            <a:endParaRPr lang="en-US" sz="3300" dirty="0" smtClean="0">
              <a:latin typeface="Consolas"/>
              <a:cs typeface="Consolas"/>
            </a:endParaRPr>
          </a:p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sz="3300" b="1" dirty="0">
                <a:solidFill>
                  <a:schemeClr val="tx1"/>
                </a:solidFill>
                <a:latin typeface="Consolas"/>
                <a:cs typeface="Consolas"/>
              </a:rPr>
              <a:t>n</a:t>
            </a:r>
            <a:r>
              <a:rPr lang="en-US" sz="3300" b="1" dirty="0" smtClean="0">
                <a:solidFill>
                  <a:schemeClr val="tx1"/>
                </a:solidFill>
                <a:latin typeface="Consolas"/>
                <a:cs typeface="Consolas"/>
              </a:rPr>
              <a:t>ew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 URL(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“http://</a:t>
            </a:r>
            <a:r>
              <a:rPr lang="en-US" sz="3300" dirty="0" err="1" smtClean="0">
                <a:solidFill>
                  <a:srgbClr val="000090"/>
                </a:solidFill>
                <a:latin typeface="Consolas"/>
                <a:cs typeface="Consolas"/>
              </a:rPr>
              <a:t>cnn.com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).</a:t>
            </a:r>
            <a:r>
              <a:rPr lang="en-US" sz="3300" dirty="0" err="1" smtClean="0">
                <a:solidFill>
                  <a:schemeClr val="tx1"/>
                </a:solidFill>
                <a:latin typeface="Consolas"/>
                <a:cs typeface="Consolas"/>
              </a:rPr>
              <a:t>openStream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  <a:endParaRPr lang="en-US" sz="33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050000" y="9138142"/>
            <a:ext cx="4102062" cy="1910858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b="1" dirty="0" smtClean="0"/>
              <a:t>More details:</a:t>
            </a:r>
          </a:p>
          <a:p>
            <a:pPr algn="ctr"/>
            <a:r>
              <a:rPr lang="en-US" sz="4300" dirty="0" smtClean="0">
                <a:hlinkClick r:id="rId2"/>
              </a:rPr>
              <a:t>scala-lang.org</a:t>
            </a:r>
            <a:r>
              <a:rPr lang="en-US" sz="4300" dirty="0" smtClean="0"/>
              <a:t> 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xmlns="" val="1501886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3345914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1389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way: Spark interpreter (</a:t>
            </a:r>
            <a:r>
              <a:rPr lang="en-US" dirty="0">
                <a:latin typeface="Consolas"/>
                <a:cs typeface="Consolas"/>
              </a:rPr>
              <a:t>spark-</a:t>
            </a:r>
            <a:r>
              <a:rPr lang="en-US" dirty="0" smtClean="0">
                <a:latin typeface="Consolas"/>
                <a:cs typeface="Consolas"/>
              </a:rPr>
              <a:t>shell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</a:t>
            </a:r>
            <a:r>
              <a:rPr lang="en-US" dirty="0" err="1" smtClean="0"/>
              <a:t>Scala</a:t>
            </a:r>
            <a:r>
              <a:rPr lang="en-US" dirty="0" smtClean="0"/>
              <a:t> and Python consoles for cluster use</a:t>
            </a:r>
          </a:p>
          <a:p>
            <a:r>
              <a:rPr lang="en-US" dirty="0" smtClean="0"/>
              <a:t>Runs in local mode on 1 thread by default, but can control with </a:t>
            </a:r>
            <a:r>
              <a:rPr lang="en-US" dirty="0">
                <a:latin typeface="Consolas"/>
                <a:cs typeface="Consolas"/>
              </a:rPr>
              <a:t>MASTER</a:t>
            </a:r>
            <a:r>
              <a:rPr lang="en-US" dirty="0" smtClean="0"/>
              <a:t> environment </a:t>
            </a:r>
            <a:r>
              <a:rPr lang="en-US" dirty="0" err="1" smtClean="0"/>
              <a:t>var</a:t>
            </a:r>
            <a:r>
              <a:rPr lang="en-US" dirty="0" smtClean="0"/>
              <a:t>:</a:t>
            </a:r>
          </a:p>
          <a:p>
            <a:pPr marL="685800" indent="0">
              <a:buNone/>
            </a:pPr>
            <a:r>
              <a:rPr lang="en-US" sz="3800" dirty="0" smtClean="0">
                <a:latin typeface="Consolas"/>
                <a:cs typeface="Consolas"/>
              </a:rPr>
              <a:t/>
            </a:r>
            <a:br>
              <a:rPr lang="en-US" sz="3800" dirty="0" smtClean="0">
                <a:latin typeface="Consolas"/>
                <a:cs typeface="Consolas"/>
              </a:rPr>
            </a:br>
            <a:r>
              <a:rPr lang="en-US" sz="3900" dirty="0" smtClean="0">
                <a:latin typeface="Consolas"/>
                <a:cs typeface="Consolas"/>
              </a:rPr>
              <a:t>MASTER</a:t>
            </a:r>
            <a:r>
              <a:rPr lang="en-US" sz="3900" dirty="0">
                <a:latin typeface="Consolas"/>
                <a:cs typeface="Consolas"/>
              </a:rPr>
              <a:t>=local    </a:t>
            </a:r>
            <a:r>
              <a:rPr lang="en-US" sz="3900" dirty="0" smtClean="0">
                <a:latin typeface="Consolas"/>
                <a:cs typeface="Consolas"/>
              </a:rPr>
              <a:t> .</a:t>
            </a:r>
            <a:r>
              <a:rPr lang="en-US" sz="3900" dirty="0">
                <a:latin typeface="Consolas"/>
                <a:cs typeface="Consolas"/>
              </a:rPr>
              <a:t>/spark-shell </a:t>
            </a:r>
            <a:r>
              <a:rPr lang="en-US" sz="3900" dirty="0" smtClean="0">
                <a:latin typeface="Consolas"/>
                <a:cs typeface="Consolas"/>
              </a:rPr>
              <a:t>       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local, 1 thread</a:t>
            </a:r>
            <a:b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900" dirty="0">
                <a:latin typeface="Consolas"/>
                <a:cs typeface="Consolas"/>
              </a:rPr>
              <a:t>MASTER=local[2] </a:t>
            </a:r>
            <a:r>
              <a:rPr lang="en-US" sz="3900" dirty="0" smtClean="0">
                <a:latin typeface="Consolas"/>
                <a:cs typeface="Consolas"/>
              </a:rPr>
              <a:t> .</a:t>
            </a:r>
            <a:r>
              <a:rPr lang="en-US" sz="3900" dirty="0">
                <a:latin typeface="Consolas"/>
                <a:cs typeface="Consolas"/>
              </a:rPr>
              <a:t>/spark-</a:t>
            </a:r>
            <a:r>
              <a:rPr lang="en-US" sz="3900" dirty="0" smtClean="0">
                <a:latin typeface="Consolas"/>
                <a:cs typeface="Consolas"/>
              </a:rPr>
              <a:t>shell        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local, 2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  <a:t>threads</a:t>
            </a:r>
            <a:b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900" dirty="0" smtClean="0">
                <a:latin typeface="Consolas"/>
                <a:cs typeface="Consolas"/>
              </a:rPr>
              <a:t>MASTER=spark:</a:t>
            </a:r>
            <a:r>
              <a:rPr lang="en-US" sz="3900" dirty="0">
                <a:latin typeface="Consolas"/>
                <a:cs typeface="Consolas"/>
              </a:rPr>
              <a:t>//</a:t>
            </a:r>
            <a:r>
              <a:rPr lang="en-US" sz="3900" dirty="0" err="1">
                <a:latin typeface="Consolas"/>
                <a:cs typeface="Consolas"/>
              </a:rPr>
              <a:t>host:port</a:t>
            </a:r>
            <a:r>
              <a:rPr lang="en-US" sz="3900" dirty="0">
                <a:latin typeface="Consolas"/>
                <a:cs typeface="Consolas"/>
              </a:rPr>
              <a:t> ./spark-shell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  <a:t>Spark standalone cluster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</a:br>
            <a:endParaRPr lang="en-US" sz="3900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xmlns="" val="165867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to Spark functionality</a:t>
            </a:r>
          </a:p>
          <a:p>
            <a:r>
              <a:rPr lang="en-US" dirty="0" smtClean="0"/>
              <a:t>Created </a:t>
            </a:r>
            <a:r>
              <a:rPr lang="en-US" dirty="0"/>
              <a:t>for </a:t>
            </a:r>
            <a:r>
              <a:rPr lang="en-US" dirty="0" smtClean="0"/>
              <a:t>you in Spark shells as variable </a:t>
            </a:r>
            <a:r>
              <a:rPr lang="en-US" dirty="0" err="1">
                <a:latin typeface="Consolas"/>
                <a:cs typeface="Consolas"/>
              </a:rPr>
              <a:t>sc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In standalone programs, you’d make your own (see later for details)</a:t>
            </a:r>
            <a:endParaRPr lang="en-US" dirty="0"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Stop: </a:t>
            </a:r>
            <a:r>
              <a:rPr lang="en-US" dirty="0" err="1" smtClean="0"/>
              <a:t>SparkContext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3667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59076"/>
            <a:ext cx="223520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Turn a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local collection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into an RDD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 smtClean="0">
                <a:latin typeface="Consolas"/>
                <a:cs typeface="Consolas"/>
              </a:rPr>
              <a:t>([1</a:t>
            </a:r>
            <a:r>
              <a:rPr lang="en-US" dirty="0">
                <a:latin typeface="Consolas"/>
                <a:cs typeface="Consolas"/>
              </a:rPr>
              <a:t>, 2, </a:t>
            </a:r>
            <a:r>
              <a:rPr lang="en-US" dirty="0" smtClean="0">
                <a:latin typeface="Consolas"/>
                <a:cs typeface="Consolas"/>
              </a:rPr>
              <a:t>3])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Load text file from local FS, HDFS, or S3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“directory/*.txt”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://namenode:9000/path/file”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Use any existing Hadoop </a:t>
            </a:r>
            <a:r>
              <a:rPr lang="en-US" dirty="0" err="1" smtClean="0">
                <a:solidFill>
                  <a:srgbClr val="008040"/>
                </a:solidFill>
                <a:latin typeface="Consolas"/>
                <a:cs typeface="Consolas"/>
              </a:rPr>
              <a:t>InputFormat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sc.hadoopFile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keyClass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valClass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inputFmt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conf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9235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971800"/>
            <a:ext cx="223520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nums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 smtClean="0">
                <a:latin typeface="Consolas"/>
                <a:cs typeface="Consolas"/>
              </a:rPr>
              <a:t>([1</a:t>
            </a:r>
            <a:r>
              <a:rPr lang="en-US" dirty="0">
                <a:latin typeface="Consolas"/>
                <a:cs typeface="Consolas"/>
              </a:rPr>
              <a:t>, 2, </a:t>
            </a:r>
            <a:r>
              <a:rPr lang="en-US" dirty="0" smtClean="0">
                <a:latin typeface="Consolas"/>
                <a:cs typeface="Consolas"/>
              </a:rPr>
              <a:t>3])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Pass each element through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squares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x*x</a:t>
            </a:r>
            <a:r>
              <a:rPr lang="en-US" dirty="0">
                <a:latin typeface="Consolas"/>
                <a:cs typeface="Consolas"/>
              </a:rPr>
              <a:t>)  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{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1, 4, 9}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Keep elements passing a predicate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even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squares.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x 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% 2 == 0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{4}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Map each element to zero or more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dirty="0" smtClean="0">
                <a:latin typeface="Consolas"/>
                <a:cs typeface="Consolas"/>
              </a:rPr>
              <a:t>) 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9255707" y="10439400"/>
            <a:ext cx="7584493" cy="1481054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dirty="0"/>
              <a:t>Range object (sequence of numbers </a:t>
            </a:r>
            <a:r>
              <a:rPr lang="en-US" sz="4300" dirty="0" smtClean="0"/>
              <a:t>0, 1, </a:t>
            </a:r>
            <a:r>
              <a:rPr lang="en-US" sz="4300" dirty="0"/>
              <a:t>…, </a:t>
            </a:r>
            <a:r>
              <a:rPr lang="en-US" sz="4300" dirty="0" smtClean="0"/>
              <a:t>x-1)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xmlns="" val="1401507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19400"/>
            <a:ext cx="22279288" cy="9204324"/>
          </a:xfrm>
        </p:spPr>
        <p:txBody>
          <a:bodyPr>
            <a:normAutofit/>
          </a:bodyPr>
          <a:lstStyle/>
          <a:p>
            <a:r>
              <a:rPr lang="en-US" dirty="0" smtClean="0"/>
              <a:t>Fast, expressive cluster computing system compatible with Apache Hadoop</a:t>
            </a:r>
          </a:p>
          <a:p>
            <a:pPr lvl="1"/>
            <a:r>
              <a:rPr lang="en-US" dirty="0" smtClean="0"/>
              <a:t>Works with any Hadoop-supported storage system (HDFS, S3, Avro, …)</a:t>
            </a:r>
          </a:p>
          <a:p>
            <a:r>
              <a:rPr lang="en-US" dirty="0" smtClean="0"/>
              <a:t>Improves </a:t>
            </a:r>
            <a:r>
              <a:rPr lang="en-US" b="1" dirty="0" smtClean="0"/>
              <a:t>efficiency</a:t>
            </a:r>
            <a:r>
              <a:rPr lang="en-US" dirty="0" smtClean="0"/>
              <a:t> through:</a:t>
            </a:r>
          </a:p>
          <a:p>
            <a:pPr lvl="1"/>
            <a:r>
              <a:rPr lang="en-US" dirty="0" smtClean="0"/>
              <a:t>In-memory computing primitives</a:t>
            </a:r>
          </a:p>
          <a:p>
            <a:pPr lvl="1"/>
            <a:r>
              <a:rPr lang="en-US" dirty="0" smtClean="0"/>
              <a:t>General computation graphs</a:t>
            </a:r>
          </a:p>
          <a:p>
            <a:r>
              <a:rPr lang="en-US" dirty="0" smtClean="0"/>
              <a:t>Improves </a:t>
            </a:r>
            <a:r>
              <a:rPr lang="en-US" b="1" dirty="0" smtClean="0"/>
              <a:t>usability</a:t>
            </a:r>
            <a:r>
              <a:rPr lang="en-US" dirty="0" smtClean="0"/>
              <a:t> through:</a:t>
            </a:r>
          </a:p>
          <a:p>
            <a:pPr lvl="1"/>
            <a:r>
              <a:rPr lang="en-US" dirty="0" smtClean="0"/>
              <a:t>Rich APIs in Java, </a:t>
            </a:r>
            <a:r>
              <a:rPr lang="en-US" dirty="0" err="1" smtClean="0"/>
              <a:t>Scala</a:t>
            </a:r>
            <a:r>
              <a:rPr lang="en-US" dirty="0" smtClean="0"/>
              <a:t>, Python</a:t>
            </a:r>
          </a:p>
          <a:p>
            <a:pPr lvl="1"/>
            <a:r>
              <a:rPr lang="en-US" dirty="0" smtClean="0"/>
              <a:t>Interactive shell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01361" y="5722202"/>
            <a:ext cx="6715039" cy="830998"/>
            <a:chOff x="6345652" y="4340090"/>
            <a:chExt cx="2518140" cy="41549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345652" y="4568690"/>
              <a:ext cx="613791" cy="0"/>
            </a:xfrm>
            <a:prstGeom prst="straightConnector1">
              <a:avLst/>
            </a:prstGeom>
            <a:ln w="76200" cmpd="sng">
              <a:solidFill>
                <a:schemeClr val="accent2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010400" y="4340090"/>
              <a:ext cx="1853392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Arial"/>
                  <a:cs typeface="Arial"/>
                </a:rPr>
                <a:t>Up to 100</a:t>
              </a:r>
              <a:r>
                <a:rPr lang="en-US" sz="4800" dirty="0">
                  <a:solidFill>
                    <a:schemeClr val="accent2"/>
                  </a:solidFill>
                  <a:latin typeface="Arial"/>
                  <a:cs typeface="Arial"/>
                </a:rPr>
                <a:t>× faster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59247" y="8465402"/>
            <a:ext cx="8028753" cy="830998"/>
            <a:chOff x="6374505" y="4405983"/>
            <a:chExt cx="3010782" cy="41549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6374505" y="4648200"/>
              <a:ext cx="613791" cy="0"/>
            </a:xfrm>
            <a:prstGeom prst="straightConnector1">
              <a:avLst/>
            </a:prstGeom>
            <a:ln w="76200" cmpd="sng">
              <a:solidFill>
                <a:srgbClr val="333399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51220" y="4405983"/>
              <a:ext cx="2334067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accent2"/>
                  </a:solidFill>
                  <a:latin typeface="Arial"/>
                  <a:cs typeface="Arial"/>
                </a:rPr>
                <a:t>Often 2-10</a:t>
              </a:r>
              <a:r>
                <a:rPr lang="en-US" sz="4800" dirty="0" smtClean="0">
                  <a:solidFill>
                    <a:schemeClr val="accent2"/>
                  </a:solidFill>
                  <a:latin typeface="Arial"/>
                  <a:cs typeface="Arial"/>
                </a:rPr>
                <a:t>× less </a:t>
              </a:r>
              <a:r>
                <a:rPr lang="en-US" sz="4800" dirty="0">
                  <a:solidFill>
                    <a:schemeClr val="accent2"/>
                  </a:solidFill>
                  <a:latin typeface="Arial"/>
                  <a:cs typeface="Arial"/>
                </a:rPr>
                <a:t>code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2137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2352000" cy="8966716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3800" dirty="0" err="1" smtClean="0">
                <a:latin typeface="Consolas"/>
                <a:cs typeface="Consolas"/>
              </a:rPr>
              <a:t>nums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>
                <a:latin typeface="Consolas"/>
                <a:cs typeface="Consolas"/>
              </a:rPr>
              <a:t>= </a:t>
            </a:r>
            <a:r>
              <a:rPr lang="en-US" sz="3800" dirty="0" err="1">
                <a:latin typeface="Consolas"/>
                <a:cs typeface="Consolas"/>
              </a:rPr>
              <a:t>sc.parallelize</a:t>
            </a:r>
            <a:r>
              <a:rPr lang="en-US" sz="3800" dirty="0" smtClean="0">
                <a:latin typeface="Consolas"/>
                <a:cs typeface="Consolas"/>
              </a:rPr>
              <a:t>([1, 2, 3])</a:t>
            </a:r>
            <a:endParaRPr lang="en-US" sz="38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Retrieve RDD contents as a local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collection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3800" dirty="0" smtClean="0">
                <a:latin typeface="Consolas"/>
                <a:cs typeface="Consolas"/>
              </a:rPr>
              <a:t>()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Return first K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elements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3800" dirty="0">
                <a:latin typeface="Consolas"/>
                <a:cs typeface="Consolas"/>
              </a:rPr>
              <a:t>(2) 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[1, 2]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Count number of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elements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800" dirty="0">
                <a:latin typeface="Consolas"/>
                <a:cs typeface="Consolas"/>
              </a:rPr>
              <a:t>() 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3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Merge elements with an associative function</a:t>
            </a:r>
            <a:b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>
                <a:latin typeface="Consolas"/>
                <a:cs typeface="Consolas"/>
              </a:rPr>
              <a:t>nums.</a:t>
            </a:r>
            <a:r>
              <a:rPr lang="en-US" sz="38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3800" dirty="0" smtClean="0">
                <a:latin typeface="Consolas"/>
                <a:cs typeface="Consolas"/>
              </a:rPr>
              <a:t>)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Write elements to a text file</a:t>
            </a:r>
            <a:b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>
                <a:latin typeface="Consolas"/>
                <a:cs typeface="Consolas"/>
              </a:rPr>
              <a:t>nums.</a:t>
            </a:r>
            <a:r>
              <a:rPr lang="en-US" sz="38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3800" dirty="0">
                <a:latin typeface="Consolas"/>
                <a:cs typeface="Consolas"/>
              </a:rPr>
              <a:t>(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latin typeface="Consolas"/>
                <a:cs typeface="Consolas"/>
              </a:rPr>
              <a:t>)</a:t>
            </a:r>
            <a:endParaRPr lang="en-US" sz="38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1614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Spark’s “distributed reduce” transformations act on RDDs of </a:t>
            </a:r>
            <a:r>
              <a:rPr lang="en-US" i="1" dirty="0" smtClean="0"/>
              <a:t>key-value pairs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Python: 	</a:t>
            </a:r>
            <a:r>
              <a:rPr lang="en-US" sz="3800" dirty="0" smtClean="0">
                <a:latin typeface="Consolas"/>
                <a:cs typeface="Consolas"/>
              </a:rPr>
              <a:t>pair = (a, b)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pair[0]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# 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pair[1]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3000"/>
              </a:spcBef>
            </a:pPr>
            <a:r>
              <a:rPr lang="en-US" dirty="0" err="1" smtClean="0"/>
              <a:t>Scala</a:t>
            </a:r>
            <a:r>
              <a:rPr lang="en-US" dirty="0" smtClean="0"/>
              <a:t>: 		</a:t>
            </a:r>
            <a:r>
              <a:rPr lang="en-US" sz="3800" b="1" dirty="0" err="1" smtClean="0">
                <a:latin typeface="Consolas"/>
                <a:cs typeface="Consolas"/>
              </a:rPr>
              <a:t>val</a:t>
            </a:r>
            <a:r>
              <a:rPr lang="en-US" sz="3800" dirty="0" smtClean="0">
                <a:latin typeface="Consolas"/>
                <a:cs typeface="Consolas"/>
              </a:rPr>
              <a:t> pair </a:t>
            </a:r>
            <a:r>
              <a:rPr lang="en-US" sz="3800" dirty="0">
                <a:latin typeface="Consolas"/>
                <a:cs typeface="Consolas"/>
              </a:rPr>
              <a:t>= (a, b)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pair._1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pair._2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endParaRPr lang="en-US" sz="3800" dirty="0">
              <a:solidFill>
                <a:srgbClr val="008000"/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 smtClean="0"/>
              <a:t>Java:		</a:t>
            </a:r>
            <a:r>
              <a:rPr lang="en-US" sz="3800" dirty="0" smtClean="0">
                <a:latin typeface="Consolas"/>
                <a:cs typeface="Consolas"/>
              </a:rPr>
              <a:t>Tuple2 pair </a:t>
            </a:r>
            <a:r>
              <a:rPr lang="en-US" sz="3800" dirty="0">
                <a:latin typeface="Consolas"/>
                <a:cs typeface="Consolas"/>
              </a:rPr>
              <a:t>= </a:t>
            </a:r>
            <a:r>
              <a:rPr lang="en-US" sz="3800" b="1" dirty="0" smtClean="0">
                <a:latin typeface="Consolas"/>
                <a:cs typeface="Consolas"/>
              </a:rPr>
              <a:t>new</a:t>
            </a:r>
            <a:r>
              <a:rPr lang="en-US" sz="3800" dirty="0" smtClean="0">
                <a:latin typeface="Consolas"/>
                <a:cs typeface="Consolas"/>
              </a:rPr>
              <a:t> Tuple2(a, b);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  // class scala.Tuple2</a:t>
            </a:r>
            <a:endParaRPr lang="en-US" sz="38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</a:t>
            </a:r>
            <a:r>
              <a:rPr lang="en-US" sz="3800" dirty="0">
                <a:latin typeface="Consolas"/>
                <a:cs typeface="Consolas"/>
              </a:rPr>
              <a:t>._1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</a:t>
            </a:r>
            <a:r>
              <a:rPr lang="en-US" sz="3800" dirty="0">
                <a:latin typeface="Consolas"/>
                <a:cs typeface="Consolas"/>
              </a:rPr>
              <a:t>._2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3800" dirty="0">
              <a:solidFill>
                <a:srgbClr val="008000"/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Key-Value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7916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Key-Value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2971800"/>
            <a:ext cx="22390100" cy="9690100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pets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4000" dirty="0">
                <a:latin typeface="Consolas"/>
                <a:cs typeface="Consolas"/>
              </a:rPr>
              <a:t>, 1),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“dog”</a:t>
            </a:r>
            <a:r>
              <a:rPr lang="en-US" sz="4000" dirty="0">
                <a:latin typeface="Consolas"/>
                <a:cs typeface="Consolas"/>
              </a:rPr>
              <a:t>, 1),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4000" dirty="0">
                <a:latin typeface="Consolas"/>
                <a:cs typeface="Consolas"/>
              </a:rPr>
              <a:t>, 2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 smtClean="0">
                <a:latin typeface="Consolas"/>
                <a:cs typeface="Consolas"/>
              </a:rPr>
              <a:t>pets.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3), (dog, 1)}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pets.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pets.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1), (cat, 2), (dog, 1)}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reduceByKey</a:t>
            </a:r>
            <a:r>
              <a:rPr lang="en-US" dirty="0" smtClean="0">
                <a:cs typeface="Consolas"/>
              </a:rPr>
              <a:t> </a:t>
            </a:r>
            <a:r>
              <a:rPr lang="en-US" dirty="0">
                <a:cs typeface="Consolas"/>
              </a:rPr>
              <a:t>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xmlns="" val="3304233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lines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sc.textFile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counts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lines.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40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4000" dirty="0" smtClean="0">
                <a:latin typeface="Consolas"/>
                <a:cs typeface="Consolas"/>
              </a:rPr>
              <a:t>) \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       </a:t>
            </a:r>
            <a:r>
              <a:rPr lang="en-US" sz="4000" dirty="0" smtClean="0">
                <a:latin typeface="Consolas"/>
                <a:cs typeface="Consolas"/>
              </a:rPr>
              <a:t>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word: 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(word, 1)</a:t>
            </a:r>
            <a:r>
              <a:rPr lang="en-US" sz="4000" dirty="0" smtClean="0">
                <a:latin typeface="Consolas"/>
                <a:cs typeface="Consolas"/>
              </a:rPr>
              <a:t>) \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       </a:t>
            </a:r>
            <a:r>
              <a:rPr lang="en-US" sz="4000" dirty="0" smtClean="0">
                <a:latin typeface="Consolas"/>
                <a:cs typeface="Consolas"/>
              </a:rPr>
              <a:t>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endParaRPr lang="en-US" sz="4000" dirty="0">
              <a:latin typeface="Consolas"/>
              <a:cs typeface="Consola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895600" y="7162800"/>
            <a:ext cx="17040627" cy="4220035"/>
            <a:chOff x="1364823" y="4724400"/>
            <a:chExt cx="5701093" cy="2068235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758049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844024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366969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“to”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“be”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414650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“not”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“to”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557774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(to,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(be,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605455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(not,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(to,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605455" cy="648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(be, 2)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510010" cy="648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40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2381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2759076"/>
            <a:ext cx="22183933" cy="8442324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visits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“1.2.3.4”</a:t>
            </a:r>
            <a:r>
              <a:rPr lang="en-US" sz="4000" dirty="0">
                <a:latin typeface="Consolas"/>
                <a:cs typeface="Consolas"/>
              </a:rPr>
              <a:t>)</a:t>
            </a:r>
            <a:r>
              <a:rPr lang="en-US" sz="4000" dirty="0" smtClean="0">
                <a:latin typeface="Consolas"/>
                <a:cs typeface="Consolas"/>
              </a:rPr>
              <a:t>,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dirty="0" smtClean="0">
                <a:latin typeface="Consolas"/>
                <a:cs typeface="Consolas"/>
              </a:rPr>
              <a:t>                      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“3.4.5.6”</a:t>
            </a:r>
            <a:r>
              <a:rPr lang="en-US" sz="4000" dirty="0">
                <a:latin typeface="Consolas"/>
                <a:cs typeface="Consolas"/>
              </a:rPr>
              <a:t>),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smtClean="0">
                <a:latin typeface="Consolas"/>
                <a:cs typeface="Consolas"/>
              </a:rPr>
              <a:t>                        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“1.3.3.1”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 smtClean="0">
                <a:latin typeface="Consolas"/>
                <a:cs typeface="Consolas"/>
              </a:rPr>
              <a:t>pageNames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“Home”</a:t>
            </a:r>
            <a:r>
              <a:rPr lang="en-US" sz="4000" dirty="0">
                <a:latin typeface="Consolas"/>
                <a:cs typeface="Consolas"/>
              </a:rPr>
              <a:t>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“About”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pageNames</a:t>
            </a:r>
            <a:r>
              <a:rPr lang="en-US" sz="4000" dirty="0">
                <a:latin typeface="Consolas"/>
                <a:cs typeface="Consolas"/>
              </a:rPr>
              <a:t>)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(“1.2.3.4”, “Home”))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(“1.3.3.1”, “Home”))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(“3.4.5.6”, “About”))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pageNames</a:t>
            </a:r>
            <a:r>
              <a:rPr lang="en-US" sz="4000" dirty="0">
                <a:latin typeface="Consolas"/>
                <a:cs typeface="Consolas"/>
              </a:rPr>
              <a:t>)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(“1.2.3.4”, “1.3.3.1”),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(“Home”)))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(“3.4.5.6”),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(“About”)))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717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Level of Parallelism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pair </a:t>
            </a:r>
            <a:r>
              <a:rPr lang="en-US" dirty="0" smtClean="0"/>
              <a:t>RDD operations </a:t>
            </a:r>
            <a:r>
              <a:rPr lang="en-US" dirty="0"/>
              <a:t>take an optional second parameter for </a:t>
            </a:r>
            <a:r>
              <a:rPr lang="en-US" dirty="0" smtClean="0"/>
              <a:t>number of </a:t>
            </a:r>
            <a:r>
              <a:rPr lang="en-US" dirty="0"/>
              <a:t>tasks</a:t>
            </a: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, </a:t>
            </a:r>
            <a:r>
              <a:rPr lang="en-US" sz="4000" dirty="0">
                <a:latin typeface="Consolas"/>
                <a:cs typeface="Consolas"/>
              </a:rPr>
              <a:t>5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4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  <a:endParaRPr lang="en-US" sz="4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  <a:p>
            <a:pPr marL="3175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9294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552700"/>
            <a:ext cx="22390100" cy="9258300"/>
          </a:xfrm>
        </p:spPr>
        <p:txBody>
          <a:bodyPr/>
          <a:lstStyle/>
          <a:p>
            <a:r>
              <a:rPr lang="en-US" dirty="0" smtClean="0"/>
              <a:t>External variables you use in a closure will automatically be shipped to the cluster:</a:t>
            </a:r>
          </a:p>
          <a:p>
            <a:pPr marL="1399032" lvl="1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query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 smtClean="0">
                <a:latin typeface="Consolas"/>
                <a:cs typeface="Consolas"/>
              </a:rPr>
              <a:t>raw_input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</a:p>
          <a:p>
            <a:pPr marL="1399032" lvl="1" indent="0">
              <a:buNone/>
            </a:pPr>
            <a:r>
              <a:rPr lang="en-US" sz="4000" dirty="0" err="1" smtClean="0">
                <a:latin typeface="Consolas"/>
                <a:cs typeface="Consolas"/>
              </a:rPr>
              <a:t>pages.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4000" dirty="0" err="1" smtClean="0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r>
              <a:rPr lang="en-US" sz="4000" dirty="0">
                <a:latin typeface="Consolas"/>
                <a:cs typeface="Consolas"/>
              </a:rPr>
              <a:t>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4000" dirty="0">
                <a:latin typeface="Consolas"/>
                <a:cs typeface="Consolas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Some caveats:</a:t>
            </a:r>
          </a:p>
          <a:p>
            <a:pPr lvl="1"/>
            <a:r>
              <a:rPr lang="en-US" dirty="0" smtClean="0"/>
              <a:t>Each task gets a new copy (updates aren’t sent back)</a:t>
            </a:r>
          </a:p>
          <a:p>
            <a:pPr lvl="1"/>
            <a:r>
              <a:rPr lang="en-US" dirty="0" smtClean="0"/>
              <a:t>Variable must be </a:t>
            </a:r>
            <a:r>
              <a:rPr lang="en-US" dirty="0" err="1" smtClean="0"/>
              <a:t>Serializable</a:t>
            </a:r>
            <a:r>
              <a:rPr lang="en-US" dirty="0" smtClean="0"/>
              <a:t> (Java/</a:t>
            </a:r>
            <a:r>
              <a:rPr lang="en-US" dirty="0" err="1" smtClean="0"/>
              <a:t>Scala</a:t>
            </a:r>
            <a:r>
              <a:rPr lang="en-US" dirty="0" smtClean="0"/>
              <a:t>) or Pickle-able (Python)</a:t>
            </a:r>
          </a:p>
          <a:p>
            <a:pPr lvl="1"/>
            <a:r>
              <a:rPr lang="en-US" dirty="0" smtClean="0"/>
              <a:t>Don’t use fields of an outer object (ships all of it!)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740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3429000"/>
            <a:ext cx="10769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000" b="1" dirty="0">
                <a:latin typeface="Consolas"/>
                <a:cs typeface="Consolas"/>
              </a:rPr>
              <a:t>class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MyCoolRddApp</a:t>
            </a:r>
            <a:r>
              <a:rPr lang="en-US" sz="4000" dirty="0">
                <a:latin typeface="Consolas"/>
                <a:cs typeface="Consolas"/>
              </a:rPr>
              <a:t>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param</a:t>
            </a:r>
            <a:r>
              <a:rPr lang="en-US" sz="4000" dirty="0">
                <a:latin typeface="Consolas"/>
                <a:cs typeface="Consolas"/>
              </a:rPr>
              <a:t> = 3.14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log = new Log(...)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...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def</a:t>
            </a:r>
            <a:r>
              <a:rPr lang="en-US" sz="4000" dirty="0">
                <a:latin typeface="Consolas"/>
                <a:cs typeface="Consolas"/>
              </a:rPr>
              <a:t> work(</a:t>
            </a:r>
            <a:r>
              <a:rPr lang="en-US" sz="4000" dirty="0" err="1">
                <a:latin typeface="Consolas"/>
                <a:cs typeface="Consolas"/>
              </a:rPr>
              <a:t>rdd</a:t>
            </a:r>
            <a:r>
              <a:rPr lang="en-US" sz="4000" dirty="0">
                <a:latin typeface="Consolas"/>
                <a:cs typeface="Consolas"/>
              </a:rPr>
              <a:t>: RDD[</a:t>
            </a:r>
            <a:r>
              <a:rPr lang="en-US" sz="4000" dirty="0" err="1">
                <a:latin typeface="Consolas"/>
                <a:cs typeface="Consolas"/>
              </a:rPr>
              <a:t>Int</a:t>
            </a:r>
            <a:r>
              <a:rPr lang="en-US" sz="4000" dirty="0">
                <a:latin typeface="Consolas"/>
                <a:cs typeface="Consolas"/>
              </a:rPr>
              <a:t>])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</a:t>
            </a:r>
            <a:r>
              <a:rPr lang="en-US" sz="4000" dirty="0" err="1">
                <a:latin typeface="Consolas"/>
                <a:cs typeface="Consolas"/>
              </a:rPr>
              <a:t>rdd.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4000" dirty="0" err="1">
                <a:solidFill>
                  <a:srgbClr val="FF0080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latin typeface="Consolas"/>
                <a:cs typeface="Consolas"/>
              </a:rPr>
              <a:t>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4000" dirty="0">
                <a:latin typeface="Consolas"/>
                <a:cs typeface="Consolas"/>
              </a:rPr>
              <a:t>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}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395200" y="3452739"/>
            <a:ext cx="10769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300" dirty="0" smtClean="0"/>
              <a:t>How to get around it:</a:t>
            </a:r>
          </a:p>
          <a:p>
            <a:pPr marL="317500" indent="0">
              <a:buNone/>
            </a:pPr>
            <a:r>
              <a:rPr lang="en-US" sz="2800" b="1" dirty="0" smtClean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2800" b="1" dirty="0" smtClean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b="1" dirty="0" smtClean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4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MyCoolRddApp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...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4000" b="1" dirty="0" err="1">
                <a:solidFill>
                  <a:prstClr val="black"/>
                </a:solidFill>
                <a:latin typeface="Consolas"/>
                <a:cs typeface="Consolas"/>
              </a:rPr>
              <a:t>def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work(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rdd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: RDD[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]) {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   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val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_ =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b="1" dirty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en-US" sz="4000" b="1" dirty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rdd.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_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     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}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4000" dirty="0"/>
          </a:p>
        </p:txBody>
      </p:sp>
      <p:sp>
        <p:nvSpPr>
          <p:cNvPr id="6" name="Rectangular Callout 5"/>
          <p:cNvSpPr/>
          <p:nvPr/>
        </p:nvSpPr>
        <p:spPr>
          <a:xfrm>
            <a:off x="3208798" y="9067800"/>
            <a:ext cx="6544802" cy="1481054"/>
          </a:xfrm>
          <a:prstGeom prst="wedgeRectCallout">
            <a:avLst>
              <a:gd name="adj1" fmla="val 27431"/>
              <a:gd name="adj2" fmla="val -12393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 err="1"/>
              <a:t>NotSerializableException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 err="1"/>
              <a:t>MyCoolRddApp</a:t>
            </a:r>
            <a:r>
              <a:rPr lang="en-US" sz="4000" dirty="0"/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4244680" y="9677400"/>
            <a:ext cx="7548520" cy="1481054"/>
          </a:xfrm>
          <a:prstGeom prst="wedgeRectCallout">
            <a:avLst>
              <a:gd name="adj1" fmla="val 20737"/>
              <a:gd name="adj2" fmla="val -12112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References only local variable instead of </a:t>
            </a:r>
            <a:r>
              <a:rPr lang="en-US" sz="4000" dirty="0" err="1">
                <a:latin typeface="Consolas"/>
                <a:cs typeface="Consolas"/>
              </a:rPr>
              <a:t>this.param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Mishap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986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supports lots of other operations!</a:t>
            </a:r>
          </a:p>
          <a:p>
            <a:r>
              <a:rPr lang="en-US" dirty="0" smtClean="0"/>
              <a:t>Full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spark-project.org/documentation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5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4227162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4064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multicore: just a library in your program</a:t>
            </a:r>
          </a:p>
          <a:p>
            <a:r>
              <a:rPr lang="en-US" dirty="0" smtClean="0"/>
              <a:t>EC2: scripts for launching a Spark cluster</a:t>
            </a:r>
          </a:p>
          <a:p>
            <a:r>
              <a:rPr lang="en-US" dirty="0" smtClean="0"/>
              <a:t>Private cluster: Mesos, YARN, Standalone Mode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155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12649200" cy="8594724"/>
          </a:xfrm>
        </p:spPr>
        <p:txBody>
          <a:bodyPr>
            <a:normAutofit/>
          </a:bodyPr>
          <a:lstStyle/>
          <a:p>
            <a:r>
              <a:rPr lang="en-US" dirty="0" smtClean="0"/>
              <a:t>Spark runs as a library in your program</a:t>
            </a:r>
            <a:br>
              <a:rPr lang="en-US" dirty="0" smtClean="0"/>
            </a:br>
            <a:r>
              <a:rPr lang="en-US" dirty="0" smtClean="0"/>
              <a:t>(one instance per app)</a:t>
            </a:r>
          </a:p>
          <a:p>
            <a:r>
              <a:rPr lang="en-US" dirty="0" smtClean="0"/>
              <a:t>Runs tasks locally or on a cluster</a:t>
            </a:r>
          </a:p>
          <a:p>
            <a:pPr lvl="1"/>
            <a:r>
              <a:rPr lang="en-US" dirty="0" smtClean="0"/>
              <a:t>Standalone deploy cluster, Mesos or YARN</a:t>
            </a:r>
          </a:p>
          <a:p>
            <a:r>
              <a:rPr lang="en-US" dirty="0" smtClean="0"/>
              <a:t>Accesses storage via Hadoop </a:t>
            </a:r>
            <a:r>
              <a:rPr lang="en-US" dirty="0" err="1" smtClean="0"/>
              <a:t>InputFormat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HBase</a:t>
            </a:r>
            <a:r>
              <a:rPr lang="en-US" dirty="0" smtClean="0"/>
              <a:t>, HDFS, S3,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06800" y="2667000"/>
            <a:ext cx="5336707" cy="180857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t"/>
          <a:lstStyle/>
          <a:p>
            <a:pPr algn="ctr"/>
            <a:r>
              <a:rPr lang="en-US" sz="3800" dirty="0"/>
              <a:t>Your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73734" y="3497545"/>
            <a:ext cx="4320599" cy="880229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err="1"/>
              <a:t>SparkContext</a:t>
            </a:r>
            <a:endParaRPr lang="en-US" sz="3800" dirty="0"/>
          </a:p>
        </p:txBody>
      </p:sp>
      <p:sp>
        <p:nvSpPr>
          <p:cNvPr id="6" name="Rectangle 5"/>
          <p:cNvSpPr/>
          <p:nvPr/>
        </p:nvSpPr>
        <p:spPr>
          <a:xfrm>
            <a:off x="19587851" y="5162871"/>
            <a:ext cx="2738749" cy="1443825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Local threads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43508" y="5154649"/>
            <a:ext cx="2738749" cy="1443825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Cluster manager</a:t>
            </a:r>
            <a:endParaRPr lang="en-US" sz="3800" dirty="0"/>
          </a:p>
        </p:txBody>
      </p:sp>
      <p:sp>
        <p:nvSpPr>
          <p:cNvPr id="8" name="Rectangle 7"/>
          <p:cNvSpPr/>
          <p:nvPr/>
        </p:nvSpPr>
        <p:spPr>
          <a:xfrm>
            <a:off x="14641589" y="7268937"/>
            <a:ext cx="2640188" cy="202160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108855" rIns="0" bIns="108855" rtlCol="0" anchor="t"/>
          <a:lstStyle/>
          <a:p>
            <a:pPr algn="ctr"/>
            <a:r>
              <a:rPr lang="en-US" sz="3800" dirty="0" smtClean="0"/>
              <a:t>Worker</a:t>
            </a:r>
            <a:endParaRPr lang="en-US" sz="3800" dirty="0"/>
          </a:p>
        </p:txBody>
      </p:sp>
      <p:sp>
        <p:nvSpPr>
          <p:cNvPr id="12" name="Rectangle 11"/>
          <p:cNvSpPr/>
          <p:nvPr/>
        </p:nvSpPr>
        <p:spPr>
          <a:xfrm>
            <a:off x="17731478" y="7268937"/>
            <a:ext cx="2668239" cy="202160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108855" rIns="0" bIns="108855" rtlCol="0" anchor="t"/>
          <a:lstStyle/>
          <a:p>
            <a:pPr algn="ctr"/>
            <a:r>
              <a:rPr lang="en-US" sz="3800" dirty="0" smtClean="0"/>
              <a:t>Worker</a:t>
            </a:r>
            <a:endParaRPr lang="en-US" sz="3800" dirty="0"/>
          </a:p>
        </p:txBody>
      </p:sp>
      <p:sp>
        <p:nvSpPr>
          <p:cNvPr id="16" name="Rectangle 15"/>
          <p:cNvSpPr/>
          <p:nvPr/>
        </p:nvSpPr>
        <p:spPr>
          <a:xfrm>
            <a:off x="14630400" y="9869680"/>
            <a:ext cx="7696199" cy="965831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HDFS or other storage</a:t>
            </a:r>
          </a:p>
        </p:txBody>
      </p: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17512883" y="4377775"/>
            <a:ext cx="1821151" cy="77687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9334035" y="4377774"/>
            <a:ext cx="1623191" cy="78509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15961682" y="6598475"/>
            <a:ext cx="1551200" cy="67046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2" idx="0"/>
          </p:cNvCxnSpPr>
          <p:nvPr/>
        </p:nvCxnSpPr>
        <p:spPr>
          <a:xfrm>
            <a:off x="17512882" y="6598475"/>
            <a:ext cx="1552715" cy="67046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963656" y="9140730"/>
            <a:ext cx="0" cy="74076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095274" y="9140730"/>
            <a:ext cx="6810" cy="74076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413684" y="6606697"/>
            <a:ext cx="0" cy="32629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753580" y="8027517"/>
            <a:ext cx="2420153" cy="1177788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Spark executor</a:t>
            </a:r>
            <a:endParaRPr lang="en-US" sz="3800" dirty="0"/>
          </a:p>
        </p:txBody>
      </p:sp>
      <p:sp>
        <p:nvSpPr>
          <p:cNvPr id="13" name="Rectangle 12"/>
          <p:cNvSpPr/>
          <p:nvPr/>
        </p:nvSpPr>
        <p:spPr>
          <a:xfrm>
            <a:off x="17885197" y="8027517"/>
            <a:ext cx="2420153" cy="1177788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Spark executor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xmlns="" val="280844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11582400" y="2438400"/>
            <a:ext cx="10972800" cy="7564892"/>
          </a:xfrm>
          <a:prstGeom prst="roundRect">
            <a:avLst>
              <a:gd name="adj" fmla="val 11363"/>
            </a:avLst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1901962" y="2721366"/>
            <a:ext cx="3547725" cy="2642413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1901962" y="5705494"/>
            <a:ext cx="7567741" cy="4012569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17650796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7832429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7832429" y="699123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7832429" y="766569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7832429" y="8361322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3950458" y="2924434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4132090" y="3079220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4132090" y="377485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14132090" y="443622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650796" y="2936075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7832429" y="3090862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7832429" y="3786493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7832429" y="4447863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21082085" y="4746456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21263720" y="4901245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1263720" y="5596876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21263720" y="625824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197" name="Straight Arrow Connector 196"/>
          <p:cNvCxnSpPr>
            <a:stCxn id="190" idx="3"/>
            <a:endCxn id="194" idx="1"/>
          </p:cNvCxnSpPr>
          <p:nvPr/>
        </p:nvCxnSpPr>
        <p:spPr>
          <a:xfrm>
            <a:off x="18621741" y="3344155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8" name="Straight Arrow Connector 197"/>
          <p:cNvCxnSpPr>
            <a:stCxn id="191" idx="3"/>
            <a:endCxn id="195" idx="1"/>
          </p:cNvCxnSpPr>
          <p:nvPr/>
        </p:nvCxnSpPr>
        <p:spPr>
          <a:xfrm>
            <a:off x="18621741" y="4039786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9" name="Straight Arrow Connector 198"/>
          <p:cNvCxnSpPr>
            <a:stCxn id="192" idx="3"/>
            <a:endCxn id="196" idx="1"/>
          </p:cNvCxnSpPr>
          <p:nvPr/>
        </p:nvCxnSpPr>
        <p:spPr>
          <a:xfrm>
            <a:off x="18621741" y="4701156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0" name="Straight Arrow Connector 199"/>
          <p:cNvCxnSpPr>
            <a:stCxn id="187" idx="3"/>
            <a:endCxn id="191" idx="1"/>
          </p:cNvCxnSpPr>
          <p:nvPr/>
        </p:nvCxnSpPr>
        <p:spPr>
          <a:xfrm>
            <a:off x="14921403" y="4028146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1" name="Straight Arrow Connector 200"/>
          <p:cNvCxnSpPr>
            <a:stCxn id="186" idx="3"/>
            <a:endCxn id="190" idx="1"/>
          </p:cNvCxnSpPr>
          <p:nvPr/>
        </p:nvCxnSpPr>
        <p:spPr>
          <a:xfrm>
            <a:off x="14921403" y="3332513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3" name="Straight Arrow Connector 202"/>
          <p:cNvCxnSpPr>
            <a:stCxn id="181" idx="3"/>
            <a:endCxn id="194" idx="1"/>
          </p:cNvCxnSpPr>
          <p:nvPr/>
        </p:nvCxnSpPr>
        <p:spPr>
          <a:xfrm flipV="1">
            <a:off x="18621741" y="5154536"/>
            <a:ext cx="2641979" cy="139435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4" name="Straight Arrow Connector 203"/>
          <p:cNvCxnSpPr>
            <a:stCxn id="188" idx="3"/>
            <a:endCxn id="192" idx="1"/>
          </p:cNvCxnSpPr>
          <p:nvPr/>
        </p:nvCxnSpPr>
        <p:spPr>
          <a:xfrm>
            <a:off x="14921403" y="4689514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5" name="Straight Arrow Connector 204"/>
          <p:cNvCxnSpPr>
            <a:stCxn id="183" idx="3"/>
            <a:endCxn id="194" idx="1"/>
          </p:cNvCxnSpPr>
          <p:nvPr/>
        </p:nvCxnSpPr>
        <p:spPr>
          <a:xfrm flipV="1">
            <a:off x="18621741" y="5154537"/>
            <a:ext cx="2641979" cy="276444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9" name="Straight Arrow Connector 208"/>
          <p:cNvCxnSpPr>
            <a:stCxn id="181" idx="3"/>
            <a:endCxn id="195" idx="1"/>
          </p:cNvCxnSpPr>
          <p:nvPr/>
        </p:nvCxnSpPr>
        <p:spPr>
          <a:xfrm flipV="1">
            <a:off x="18621741" y="5850168"/>
            <a:ext cx="2641979" cy="69872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0" name="Straight Arrow Connector 209"/>
          <p:cNvCxnSpPr>
            <a:stCxn id="182" idx="3"/>
            <a:endCxn id="195" idx="1"/>
          </p:cNvCxnSpPr>
          <p:nvPr/>
        </p:nvCxnSpPr>
        <p:spPr>
          <a:xfrm flipV="1">
            <a:off x="18621741" y="5850167"/>
            <a:ext cx="2641979" cy="139435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1" name="Straight Arrow Connector 210"/>
          <p:cNvCxnSpPr>
            <a:stCxn id="183" idx="3"/>
            <a:endCxn id="195" idx="1"/>
          </p:cNvCxnSpPr>
          <p:nvPr/>
        </p:nvCxnSpPr>
        <p:spPr>
          <a:xfrm flipV="1">
            <a:off x="18621741" y="5850167"/>
            <a:ext cx="2641979" cy="206881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2" name="Straight Arrow Connector 211"/>
          <p:cNvCxnSpPr>
            <a:stCxn id="184" idx="3"/>
            <a:endCxn id="195" idx="1"/>
          </p:cNvCxnSpPr>
          <p:nvPr/>
        </p:nvCxnSpPr>
        <p:spPr>
          <a:xfrm flipV="1">
            <a:off x="18621741" y="5850168"/>
            <a:ext cx="2641979" cy="276444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3" name="Straight Arrow Connector 212"/>
          <p:cNvCxnSpPr>
            <a:stCxn id="182" idx="3"/>
            <a:endCxn id="194" idx="1"/>
          </p:cNvCxnSpPr>
          <p:nvPr/>
        </p:nvCxnSpPr>
        <p:spPr>
          <a:xfrm flipV="1">
            <a:off x="18621741" y="5154537"/>
            <a:ext cx="2641979" cy="208998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4" name="Straight Arrow Connector 213"/>
          <p:cNvCxnSpPr>
            <a:stCxn id="187" idx="3"/>
            <a:endCxn id="192" idx="1"/>
          </p:cNvCxnSpPr>
          <p:nvPr/>
        </p:nvCxnSpPr>
        <p:spPr>
          <a:xfrm>
            <a:off x="14921403" y="4028145"/>
            <a:ext cx="2911024" cy="67301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5" name="Straight Arrow Connector 214"/>
          <p:cNvCxnSpPr>
            <a:stCxn id="187" idx="3"/>
            <a:endCxn id="190" idx="1"/>
          </p:cNvCxnSpPr>
          <p:nvPr/>
        </p:nvCxnSpPr>
        <p:spPr>
          <a:xfrm flipV="1">
            <a:off x="14921403" y="3344155"/>
            <a:ext cx="2911024" cy="68399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6" name="Straight Arrow Connector 215"/>
          <p:cNvCxnSpPr>
            <a:stCxn id="188" idx="3"/>
            <a:endCxn id="191" idx="1"/>
          </p:cNvCxnSpPr>
          <p:nvPr/>
        </p:nvCxnSpPr>
        <p:spPr>
          <a:xfrm flipV="1">
            <a:off x="14921403" y="4039787"/>
            <a:ext cx="2911024" cy="64972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7" name="Straight Arrow Connector 216"/>
          <p:cNvCxnSpPr>
            <a:stCxn id="186" idx="3"/>
            <a:endCxn id="192" idx="1"/>
          </p:cNvCxnSpPr>
          <p:nvPr/>
        </p:nvCxnSpPr>
        <p:spPr>
          <a:xfrm>
            <a:off x="14921403" y="3332512"/>
            <a:ext cx="2911024" cy="136864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8" name="Straight Arrow Connector 217"/>
          <p:cNvCxnSpPr>
            <a:stCxn id="184" idx="3"/>
            <a:endCxn id="194" idx="1"/>
          </p:cNvCxnSpPr>
          <p:nvPr/>
        </p:nvCxnSpPr>
        <p:spPr>
          <a:xfrm flipV="1">
            <a:off x="18621741" y="5154536"/>
            <a:ext cx="2641979" cy="346007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9" name="Straight Arrow Connector 218"/>
          <p:cNvCxnSpPr>
            <a:stCxn id="181" idx="3"/>
            <a:endCxn id="196" idx="1"/>
          </p:cNvCxnSpPr>
          <p:nvPr/>
        </p:nvCxnSpPr>
        <p:spPr>
          <a:xfrm flipV="1">
            <a:off x="18621741" y="6511536"/>
            <a:ext cx="2641979" cy="373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0" name="Straight Arrow Connector 219"/>
          <p:cNvCxnSpPr>
            <a:stCxn id="182" idx="3"/>
            <a:endCxn id="196" idx="1"/>
          </p:cNvCxnSpPr>
          <p:nvPr/>
        </p:nvCxnSpPr>
        <p:spPr>
          <a:xfrm flipV="1">
            <a:off x="18621741" y="6511535"/>
            <a:ext cx="2641979" cy="73299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1" name="Straight Arrow Connector 220"/>
          <p:cNvCxnSpPr>
            <a:stCxn id="183" idx="3"/>
            <a:endCxn id="196" idx="1"/>
          </p:cNvCxnSpPr>
          <p:nvPr/>
        </p:nvCxnSpPr>
        <p:spPr>
          <a:xfrm flipV="1">
            <a:off x="18621741" y="6511535"/>
            <a:ext cx="2641979" cy="140744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2" name="Straight Arrow Connector 221"/>
          <p:cNvCxnSpPr>
            <a:stCxn id="184" idx="3"/>
            <a:endCxn id="196" idx="1"/>
          </p:cNvCxnSpPr>
          <p:nvPr/>
        </p:nvCxnSpPr>
        <p:spPr>
          <a:xfrm flipV="1">
            <a:off x="18621741" y="6511536"/>
            <a:ext cx="2641979" cy="21030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19756728" y="7655044"/>
            <a:ext cx="930462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337230" y="8842299"/>
            <a:ext cx="103622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5490948" y="4716822"/>
            <a:ext cx="1718683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 err="1">
                <a:solidFill>
                  <a:sysClr val="windowText" lastClr="000000"/>
                </a:solidFill>
                <a:latin typeface="Arial"/>
                <a:cs typeface="Arial"/>
              </a:rPr>
              <a:t>groupBy</a:t>
            </a:r>
            <a:endParaRPr lang="en-US" sz="38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226" name="Straight Arrow Connector 225"/>
          <p:cNvCxnSpPr>
            <a:stCxn id="188" idx="3"/>
            <a:endCxn id="190" idx="1"/>
          </p:cNvCxnSpPr>
          <p:nvPr/>
        </p:nvCxnSpPr>
        <p:spPr>
          <a:xfrm flipV="1">
            <a:off x="14921403" y="3344156"/>
            <a:ext cx="2911024" cy="13453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7" name="Straight Arrow Connector 226"/>
          <p:cNvCxnSpPr>
            <a:stCxn id="186" idx="3"/>
            <a:endCxn id="191" idx="1"/>
          </p:cNvCxnSpPr>
          <p:nvPr/>
        </p:nvCxnSpPr>
        <p:spPr>
          <a:xfrm>
            <a:off x="14921403" y="3332513"/>
            <a:ext cx="2911024" cy="70727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34" name="TextBox 233"/>
          <p:cNvSpPr txBox="1"/>
          <p:nvPr/>
        </p:nvSpPr>
        <p:spPr>
          <a:xfrm>
            <a:off x="20400025" y="9002248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2168798" y="4582836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2129439" y="8948713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3170813" y="2704183"/>
            <a:ext cx="912919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A: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6824397" y="2606177"/>
            <a:ext cx="900095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B: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1936410" y="5762030"/>
            <a:ext cx="926983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C: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4205021" y="5762030"/>
            <a:ext cx="926983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r"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D: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6884036" y="5744958"/>
            <a:ext cx="900095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E: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20423944" y="4057021"/>
            <a:ext cx="872731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rgbClr val="333399"/>
                </a:solidFill>
                <a:latin typeface="Arial"/>
                <a:cs typeface="Arial"/>
              </a:rPr>
              <a:t>F: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7199228" y="10839536"/>
            <a:ext cx="797062" cy="51484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990648" y="10702913"/>
            <a:ext cx="3269152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34523" y="10537220"/>
            <a:ext cx="913634" cy="1197580"/>
            <a:chOff x="4181818" y="5635708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635708"/>
              <a:ext cx="571867" cy="77763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Text" lastClr="000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713996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" lastClr="FFFFFF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065833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" lastClr="FFFFFF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4677197" y="10702913"/>
            <a:ext cx="145619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= RDD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160083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341715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341715" y="6991234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5341715" y="7665691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5341715" y="8361322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202" name="Straight Arrow Connector 201"/>
          <p:cNvCxnSpPr>
            <a:stCxn id="90" idx="3"/>
            <a:endCxn id="182" idx="1"/>
          </p:cNvCxnSpPr>
          <p:nvPr/>
        </p:nvCxnSpPr>
        <p:spPr>
          <a:xfrm>
            <a:off x="16131028" y="7244525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6" name="Straight Arrow Connector 205"/>
          <p:cNvCxnSpPr>
            <a:stCxn id="89" idx="3"/>
            <a:endCxn id="181" idx="1"/>
          </p:cNvCxnSpPr>
          <p:nvPr/>
        </p:nvCxnSpPr>
        <p:spPr>
          <a:xfrm>
            <a:off x="16131028" y="6548894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7" name="Straight Arrow Connector 206"/>
          <p:cNvCxnSpPr>
            <a:stCxn id="91" idx="3"/>
            <a:endCxn id="183" idx="1"/>
          </p:cNvCxnSpPr>
          <p:nvPr/>
        </p:nvCxnSpPr>
        <p:spPr>
          <a:xfrm>
            <a:off x="16131028" y="7918982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8" name="Straight Arrow Connector 207"/>
          <p:cNvCxnSpPr>
            <a:stCxn id="92" idx="3"/>
            <a:endCxn id="184" idx="1"/>
          </p:cNvCxnSpPr>
          <p:nvPr/>
        </p:nvCxnSpPr>
        <p:spPr>
          <a:xfrm>
            <a:off x="16131028" y="8614613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97" name="Rounded Rectangle 96"/>
          <p:cNvSpPr/>
          <p:nvPr/>
        </p:nvSpPr>
        <p:spPr>
          <a:xfrm>
            <a:off x="12705203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2886836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2886836" y="699123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2886836" y="766569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2886836" y="8361322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102" name="Straight Arrow Connector 101"/>
          <p:cNvCxnSpPr>
            <a:stCxn id="99" idx="3"/>
            <a:endCxn id="90" idx="1"/>
          </p:cNvCxnSpPr>
          <p:nvPr/>
        </p:nvCxnSpPr>
        <p:spPr>
          <a:xfrm>
            <a:off x="13676146" y="7244525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3" name="Straight Arrow Connector 102"/>
          <p:cNvCxnSpPr>
            <a:stCxn id="98" idx="3"/>
            <a:endCxn id="89" idx="1"/>
          </p:cNvCxnSpPr>
          <p:nvPr/>
        </p:nvCxnSpPr>
        <p:spPr>
          <a:xfrm>
            <a:off x="13676146" y="6548894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4" name="Straight Arrow Connector 103"/>
          <p:cNvCxnSpPr>
            <a:stCxn id="100" idx="3"/>
            <a:endCxn id="91" idx="1"/>
          </p:cNvCxnSpPr>
          <p:nvPr/>
        </p:nvCxnSpPr>
        <p:spPr>
          <a:xfrm>
            <a:off x="13676146" y="7918982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101" idx="3"/>
            <a:endCxn id="92" idx="1"/>
          </p:cNvCxnSpPr>
          <p:nvPr/>
        </p:nvCxnSpPr>
        <p:spPr>
          <a:xfrm>
            <a:off x="13676146" y="8614613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3946342" y="8836383"/>
            <a:ext cx="1054958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map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9800" y="2552700"/>
            <a:ext cx="10109200" cy="9690100"/>
          </a:xfrm>
        </p:spPr>
        <p:txBody>
          <a:bodyPr/>
          <a:lstStyle/>
          <a:p>
            <a:r>
              <a:rPr lang="en-US" dirty="0" smtClean="0"/>
              <a:t>Supports </a:t>
            </a:r>
            <a:r>
              <a:rPr lang="en-US" dirty="0"/>
              <a:t>general task graphs</a:t>
            </a:r>
          </a:p>
          <a:p>
            <a:r>
              <a:rPr lang="en-US" dirty="0"/>
              <a:t>Pipelines functions where possible</a:t>
            </a:r>
          </a:p>
          <a:p>
            <a:r>
              <a:rPr lang="en-US" dirty="0"/>
              <a:t>Cache-aware data </a:t>
            </a:r>
            <a:r>
              <a:rPr lang="en-US" dirty="0" smtClean="0"/>
              <a:t>reuse &amp; locality</a:t>
            </a:r>
          </a:p>
          <a:p>
            <a:r>
              <a:rPr lang="en-US" dirty="0" smtClean="0"/>
              <a:t>Partitioning</a:t>
            </a:r>
            <a:r>
              <a:rPr lang="en-US" dirty="0"/>
              <a:t>-aware to avoid shuffles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3085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Compatibility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can read/write to any storage system / format that has a plugin for Hadoop!</a:t>
            </a:r>
          </a:p>
          <a:p>
            <a:pPr lvl="1"/>
            <a:r>
              <a:rPr lang="en-US" dirty="0" smtClean="0"/>
              <a:t>Examples: HDFS, S3, </a:t>
            </a:r>
            <a:r>
              <a:rPr lang="en-US" dirty="0" err="1" smtClean="0"/>
              <a:t>HBase</a:t>
            </a:r>
            <a:r>
              <a:rPr lang="en-US" dirty="0" smtClean="0"/>
              <a:t>, Cassandra, Avro,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lvl="1"/>
            <a:r>
              <a:rPr lang="en-US" dirty="0" smtClean="0"/>
              <a:t>Reuses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r>
              <a:rPr lang="en-US" dirty="0" smtClean="0"/>
              <a:t> and </a:t>
            </a:r>
            <a:r>
              <a:rPr lang="en-US" dirty="0" err="1" smtClean="0"/>
              <a:t>OutputFormat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APIs like </a:t>
            </a:r>
            <a:r>
              <a:rPr lang="en-US" sz="4100" dirty="0" err="1" smtClean="0">
                <a:latin typeface="Consolas"/>
                <a:cs typeface="Consolas"/>
              </a:rPr>
              <a:t>SparkContext.textFile</a:t>
            </a:r>
            <a:r>
              <a:rPr lang="en-US" dirty="0" smtClean="0"/>
              <a:t> support </a:t>
            </a:r>
            <a:r>
              <a:rPr lang="en-US" dirty="0" err="1" smtClean="0"/>
              <a:t>filesystems</a:t>
            </a:r>
            <a:r>
              <a:rPr lang="en-US" dirty="0" smtClean="0"/>
              <a:t>, while </a:t>
            </a:r>
            <a:r>
              <a:rPr lang="en-US" sz="4100" dirty="0" err="1" smtClean="0">
                <a:latin typeface="Consolas"/>
                <a:cs typeface="Consolas"/>
              </a:rPr>
              <a:t>SparkContext.hadoopRDD</a:t>
            </a:r>
            <a:r>
              <a:rPr lang="en-US" dirty="0" smtClean="0"/>
              <a:t> allows passing any Hadoop </a:t>
            </a:r>
            <a:r>
              <a:rPr lang="en-US" dirty="0" err="1" smtClean="0"/>
              <a:t>JobConf</a:t>
            </a:r>
            <a:r>
              <a:rPr lang="en-US" dirty="0" smtClean="0"/>
              <a:t> to configure an input 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27309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5086886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4064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Requires Java 6+, </a:t>
            </a:r>
            <a:r>
              <a:rPr lang="en-US" dirty="0" err="1" smtClean="0">
                <a:cs typeface="Consolas"/>
              </a:rPr>
              <a:t>Scala</a:t>
            </a:r>
            <a:r>
              <a:rPr lang="en-US" dirty="0" smtClean="0">
                <a:cs typeface="Consolas"/>
              </a:rPr>
              <a:t> 2.9.2</a:t>
            </a:r>
          </a:p>
          <a:p>
            <a:pPr marL="1399032" lvl="1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 clone </a:t>
            </a: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://</a:t>
            </a:r>
            <a:r>
              <a:rPr lang="en-US" sz="4000" dirty="0" err="1">
                <a:latin typeface="Consolas"/>
                <a:cs typeface="Consolas"/>
              </a:rPr>
              <a:t>github.com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mesos</a:t>
            </a:r>
            <a:r>
              <a:rPr lang="en-US" sz="4000" dirty="0">
                <a:latin typeface="Consolas"/>
                <a:cs typeface="Consolas"/>
              </a:rPr>
              <a:t>/spark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cd spark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smtClean="0">
                <a:latin typeface="Consolas"/>
                <a:cs typeface="Consolas"/>
              </a:rPr>
              <a:t>package</a:t>
            </a:r>
            <a:endParaRPr lang="en-US" sz="4000" dirty="0">
              <a:latin typeface="Consolas"/>
              <a:cs typeface="Consolas"/>
            </a:endParaRPr>
          </a:p>
          <a:p>
            <a:pPr marL="1399032" lvl="1" indent="0">
              <a:spcBef>
                <a:spcPts val="3000"/>
              </a:spcBef>
              <a:buNone/>
            </a:pP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Optional: publish to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local Maven cache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 publish-local</a:t>
            </a:r>
          </a:p>
        </p:txBody>
      </p:sp>
    </p:spTree>
    <p:extLst>
      <p:ext uri="{BB962C8B-B14F-4D97-AF65-F5344CB8AC3E}">
        <p14:creationId xmlns:p14="http://schemas.microsoft.com/office/powerpoint/2010/main" xmlns="" val="707484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Spark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and Java: add a Maven dependency on</a:t>
            </a:r>
          </a:p>
          <a:p>
            <a:pPr marL="960120" indent="0">
              <a:buNone/>
            </a:pPr>
            <a:r>
              <a:rPr lang="en-US" dirty="0" err="1" smtClean="0"/>
              <a:t>groupId</a:t>
            </a:r>
            <a:r>
              <a:rPr lang="en-US" dirty="0" smtClean="0"/>
              <a:t>:   	</a:t>
            </a:r>
            <a:r>
              <a:rPr lang="en-US" dirty="0" err="1" smtClean="0">
                <a:latin typeface="Consolas"/>
                <a:cs typeface="Consolas"/>
              </a:rPr>
              <a:t>org.spark</a:t>
            </a:r>
            <a:r>
              <a:rPr lang="en-US" dirty="0" smtClean="0">
                <a:latin typeface="Consolas"/>
                <a:cs typeface="Consolas"/>
              </a:rPr>
              <a:t>-project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/>
              <a:t>artifactId</a:t>
            </a:r>
            <a:r>
              <a:rPr lang="en-US" dirty="0" smtClean="0"/>
              <a:t>:	</a:t>
            </a:r>
            <a:r>
              <a:rPr lang="en-US" dirty="0" smtClean="0">
                <a:latin typeface="Consolas"/>
                <a:cs typeface="Consolas"/>
              </a:rPr>
              <a:t>spark-core_2.9.1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version:   	</a:t>
            </a:r>
            <a:r>
              <a:rPr lang="en-US" dirty="0" smtClean="0">
                <a:latin typeface="Consolas"/>
                <a:cs typeface="Consolas"/>
              </a:rPr>
              <a:t>0.7.0-SNAPSHOT</a:t>
            </a:r>
          </a:p>
          <a:p>
            <a:endParaRPr lang="en-US" dirty="0" smtClean="0"/>
          </a:p>
          <a:p>
            <a:r>
              <a:rPr lang="en-US" dirty="0" smtClean="0"/>
              <a:t>Python: run program with our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 script</a:t>
            </a:r>
            <a:endParaRPr lang="en-US" dirty="0"/>
          </a:p>
          <a:p>
            <a:pPr marL="960120" indent="0"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6198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22600" y="6324600"/>
            <a:ext cx="20523200" cy="29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800" b="1" dirty="0" smtClean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spark.api.java.JavaSparkContext</a:t>
            </a:r>
            <a:r>
              <a:rPr lang="en-US" sz="3800" dirty="0" smtClean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b="1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err="1" smtClean="0">
                <a:latin typeface="Consolas"/>
                <a:cs typeface="Consolas"/>
              </a:rPr>
              <a:t>JavaSparkContext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sc</a:t>
            </a:r>
            <a:r>
              <a:rPr lang="en-US" sz="3800" dirty="0" smtClean="0">
                <a:latin typeface="Consolas"/>
                <a:cs typeface="Consolas"/>
              </a:rPr>
              <a:t> = </a:t>
            </a:r>
            <a:r>
              <a:rPr lang="en-US" sz="3800" b="1" dirty="0" smtClean="0">
                <a:latin typeface="Consolas"/>
                <a:cs typeface="Consolas"/>
              </a:rPr>
              <a:t>new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JavaSparkContext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  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latin typeface="Consolas"/>
                <a:cs typeface="Consolas"/>
              </a:rPr>
              <a:t>, 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 smtClean="0">
                <a:latin typeface="Consolas"/>
                <a:cs typeface="Consolas"/>
              </a:rPr>
              <a:t>,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, new String[] {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987676"/>
            <a:ext cx="20523200" cy="29559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spark.SparkContext</a:t>
            </a:r>
            <a:endParaRPr lang="en-US" sz="38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spark.SparkContext</a:t>
            </a:r>
            <a:r>
              <a:rPr lang="en-US" sz="3800" dirty="0">
                <a:latin typeface="Consolas"/>
                <a:cs typeface="Consolas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38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800" b="1" dirty="0" err="1">
                <a:latin typeface="Consolas"/>
                <a:cs typeface="Consolas"/>
              </a:rPr>
              <a:t>val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sc</a:t>
            </a:r>
            <a:r>
              <a:rPr lang="en-US" sz="3800" dirty="0">
                <a:latin typeface="Consolas"/>
                <a:cs typeface="Consolas"/>
              </a:rPr>
              <a:t> = </a:t>
            </a:r>
            <a:r>
              <a:rPr lang="en-US" sz="3800" b="1" dirty="0">
                <a:latin typeface="Consolas"/>
                <a:cs typeface="Consolas"/>
              </a:rPr>
              <a:t>new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latin typeface="Consolas"/>
                <a:cs typeface="Consolas"/>
              </a:rPr>
              <a:t>, 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>
                <a:latin typeface="Consolas"/>
                <a:cs typeface="Consolas"/>
              </a:rPr>
              <a:t>,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Consolas"/>
                <a:cs typeface="Consolas"/>
              </a:rPr>
              <a:t>Seq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897331" y="6019800"/>
            <a:ext cx="4836235" cy="1532384"/>
          </a:xfrm>
          <a:prstGeom prst="wedgeRectCallout">
            <a:avLst>
              <a:gd name="adj1" fmla="val 28562"/>
              <a:gd name="adj2" fmla="val -9076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4000" dirty="0" smtClean="0"/>
              <a:t>Cluster </a:t>
            </a:r>
            <a:r>
              <a:rPr lang="en-US" sz="4000" dirty="0"/>
              <a:t>URL</a:t>
            </a:r>
            <a:r>
              <a:rPr lang="en-US" sz="4000" dirty="0" smtClean="0"/>
              <a:t>, or </a:t>
            </a:r>
            <a:r>
              <a:rPr lang="en-US" sz="4000" dirty="0"/>
              <a:t>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3062773" y="6019800"/>
            <a:ext cx="2032993" cy="1532384"/>
          </a:xfrm>
          <a:prstGeom prst="wedgeRectCallout">
            <a:avLst>
              <a:gd name="adj1" fmla="val -9207"/>
              <a:gd name="adj2" fmla="val -88413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4000" dirty="0" smtClean="0"/>
              <a:t>App name</a:t>
            </a:r>
            <a:endParaRPr lang="en-US" sz="4000" dirty="0"/>
          </a:p>
        </p:txBody>
      </p:sp>
      <p:sp>
        <p:nvSpPr>
          <p:cNvPr id="7" name="Rectangular Callout 6"/>
          <p:cNvSpPr/>
          <p:nvPr/>
        </p:nvSpPr>
        <p:spPr>
          <a:xfrm>
            <a:off x="15376987" y="6019800"/>
            <a:ext cx="4045847" cy="1532384"/>
          </a:xfrm>
          <a:prstGeom prst="wedgeRectCallout">
            <a:avLst>
              <a:gd name="adj1" fmla="val -25426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9698363" y="6019800"/>
            <a:ext cx="4543906" cy="1532384"/>
          </a:xfrm>
          <a:prstGeom prst="wedgeRectCallout">
            <a:avLst>
              <a:gd name="adj1" fmla="val -31673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List of JARs with </a:t>
            </a:r>
            <a:r>
              <a:rPr lang="en-US" sz="4000" dirty="0" smtClean="0"/>
              <a:t>app </a:t>
            </a:r>
            <a:r>
              <a:rPr lang="en-US" sz="4000" dirty="0"/>
              <a:t>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933389" y="3684051"/>
            <a:ext cx="1994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Scala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62169" y="708213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022600" y="9448800"/>
            <a:ext cx="20523200" cy="29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from </a:t>
            </a:r>
            <a:r>
              <a:rPr lang="en-US" sz="3800" dirty="0" err="1">
                <a:latin typeface="Consolas"/>
                <a:cs typeface="Consolas"/>
              </a:rPr>
              <a:t>pyspark</a:t>
            </a:r>
            <a:r>
              <a:rPr lang="en-US" sz="3800" b="1" dirty="0">
                <a:latin typeface="Consolas"/>
                <a:cs typeface="Consolas"/>
              </a:rPr>
              <a:t> import </a:t>
            </a:r>
            <a:r>
              <a:rPr lang="en-US" sz="3800" dirty="0" err="1" smtClean="0">
                <a:latin typeface="Consolas"/>
                <a:cs typeface="Consolas"/>
              </a:rPr>
              <a:t>SparkContext</a:t>
            </a:r>
            <a:endParaRPr lang="en-US" sz="38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800" b="1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err="1" smtClean="0">
                <a:latin typeface="Consolas"/>
                <a:cs typeface="Consolas"/>
              </a:rPr>
              <a:t>sc</a:t>
            </a:r>
            <a:r>
              <a:rPr lang="en-US" sz="3800" dirty="0" smtClean="0">
                <a:latin typeface="Consolas"/>
                <a:cs typeface="Consolas"/>
              </a:rPr>
              <a:t> = </a:t>
            </a:r>
            <a:r>
              <a:rPr lang="en-US" sz="3800" dirty="0" err="1" smtClean="0">
                <a:latin typeface="Consolas"/>
                <a:cs typeface="Consolas"/>
              </a:rPr>
              <a:t>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latin typeface="Consolas"/>
                <a:cs typeface="Consolas"/>
              </a:rPr>
              <a:t>, 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 smtClean="0">
                <a:latin typeface="Consolas"/>
                <a:cs typeface="Consolas"/>
              </a:rPr>
              <a:t>,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, [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library.py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chemeClr val="tx1"/>
                </a:solidFill>
                <a:latin typeface="Consolas"/>
                <a:cs typeface="Consolas"/>
              </a:rPr>
              <a:t>]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25429" y="10222211"/>
            <a:ext cx="335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Python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492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import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spark.SparkContext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import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spark.SparkContext</a:t>
            </a:r>
            <a:r>
              <a:rPr lang="en-US" sz="4000" dirty="0">
                <a:latin typeface="Consolas"/>
                <a:cs typeface="Consolas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object </a:t>
            </a:r>
            <a:r>
              <a:rPr lang="en-US" sz="4000" dirty="0" err="1">
                <a:latin typeface="Consolas"/>
                <a:cs typeface="Consolas"/>
              </a:rPr>
              <a:t>WordCount</a:t>
            </a:r>
            <a:r>
              <a:rPr lang="en-US" sz="4000" dirty="0">
                <a:latin typeface="Consolas"/>
                <a:cs typeface="Consolas"/>
              </a:rPr>
              <a:t>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def</a:t>
            </a:r>
            <a:r>
              <a:rPr lang="en-US" sz="4000" dirty="0">
                <a:latin typeface="Consolas"/>
                <a:cs typeface="Consolas"/>
              </a:rPr>
              <a:t> main(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: Array[String]) {</a:t>
            </a: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  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sc</a:t>
            </a:r>
            <a:r>
              <a:rPr lang="en-US" sz="4000" dirty="0">
                <a:latin typeface="Consolas"/>
                <a:cs typeface="Consolas"/>
              </a:rPr>
              <a:t> = </a:t>
            </a:r>
            <a:r>
              <a:rPr lang="en-US" sz="4000" b="1" dirty="0">
                <a:latin typeface="Consolas"/>
                <a:cs typeface="Consolas"/>
              </a:rPr>
              <a:t>new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SparkContext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local”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(0), </a:t>
            </a:r>
            <a:r>
              <a:rPr lang="en-US" sz="4000" dirty="0" err="1">
                <a:latin typeface="Consolas"/>
                <a:cs typeface="Consolas"/>
              </a:rPr>
              <a:t>Seq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(1)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4000" b="1" dirty="0" err="1">
                <a:solidFill>
                  <a:srgbClr val="000000"/>
                </a:solidFill>
                <a:latin typeface="Consolas"/>
                <a:cs typeface="Consolas"/>
              </a:rPr>
              <a:t>val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lines 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(2))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_.split(“ ”)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word =&gt; (word, 1)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(3))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8922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35276"/>
            <a:ext cx="219456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4000" b="1" dirty="0" smtClean="0">
                <a:latin typeface="Consolas"/>
                <a:cs typeface="Consolas"/>
              </a:rPr>
              <a:t>import </a:t>
            </a:r>
            <a:r>
              <a:rPr lang="en-US" sz="4000" dirty="0" smtClean="0">
                <a:latin typeface="Consolas"/>
                <a:cs typeface="Consolas"/>
              </a:rPr>
              <a:t>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 smtClean="0">
                <a:latin typeface="Consolas"/>
                <a:cs typeface="Consolas"/>
              </a:rPr>
              <a:t>from </a:t>
            </a:r>
            <a:r>
              <a:rPr lang="en-US" sz="4000" dirty="0" err="1" smtClean="0">
                <a:latin typeface="Consolas"/>
                <a:cs typeface="Consolas"/>
              </a:rPr>
              <a:t>pyspark</a:t>
            </a:r>
            <a:r>
              <a:rPr lang="en-US" sz="4000" b="1" dirty="0" smtClean="0">
                <a:latin typeface="Consolas"/>
                <a:cs typeface="Consolas"/>
              </a:rPr>
              <a:t> import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 err="1" smtClean="0">
                <a:latin typeface="Consolas"/>
                <a:cs typeface="Consolas"/>
              </a:rPr>
              <a:t>SparkContext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4000" b="1" dirty="0">
                <a:latin typeface="Consolas"/>
                <a:cs typeface="Consolas"/>
              </a:rPr>
              <a:t>if </a:t>
            </a:r>
            <a:r>
              <a:rPr lang="fr-FR" sz="4000" dirty="0">
                <a:latin typeface="Consolas"/>
                <a:cs typeface="Consolas"/>
              </a:rPr>
              <a:t>__</a:t>
            </a:r>
            <a:r>
              <a:rPr lang="fr-FR" sz="4000" dirty="0" err="1">
                <a:latin typeface="Consolas"/>
                <a:cs typeface="Consolas"/>
              </a:rPr>
              <a:t>name</a:t>
            </a:r>
            <a:r>
              <a:rPr lang="fr-FR" sz="4000" dirty="0">
                <a:latin typeface="Consolas"/>
                <a:cs typeface="Consolas"/>
              </a:rPr>
              <a:t>__</a:t>
            </a:r>
            <a:r>
              <a:rPr lang="fr-FR" sz="4000" b="1" dirty="0">
                <a:latin typeface="Consolas"/>
                <a:cs typeface="Consolas"/>
              </a:rPr>
              <a:t> </a:t>
            </a:r>
            <a:r>
              <a:rPr lang="fr-FR" sz="4000" dirty="0">
                <a:latin typeface="Consolas"/>
                <a:cs typeface="Consolas"/>
              </a:rPr>
              <a:t>== "__main__"</a:t>
            </a:r>
            <a:r>
              <a:rPr lang="fr-FR" sz="400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    </a:t>
            </a:r>
            <a:r>
              <a:rPr lang="en-US" sz="4000" dirty="0" err="1" smtClean="0">
                <a:latin typeface="Consolas"/>
                <a:cs typeface="Consolas"/>
              </a:rPr>
              <a:t>sc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 smtClean="0">
                <a:latin typeface="Consolas"/>
                <a:cs typeface="Consolas"/>
              </a:rPr>
              <a:t>SparkContext</a:t>
            </a:r>
            <a:r>
              <a:rPr lang="en-US" sz="4000" dirty="0" smtClean="0">
                <a:latin typeface="Consolas"/>
                <a:cs typeface="Consolas"/>
              </a:rPr>
              <a:t>( 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local”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 err="1" smtClean="0">
                <a:latin typeface="Consolas"/>
                <a:cs typeface="Consolas"/>
              </a:rPr>
              <a:t>sys.argv</a:t>
            </a:r>
            <a:r>
              <a:rPr lang="en-US" sz="4000" dirty="0" smtClean="0">
                <a:latin typeface="Consolas"/>
                <a:cs typeface="Consolas"/>
              </a:rPr>
              <a:t>[0], </a:t>
            </a:r>
            <a:r>
              <a:rPr lang="en-US" sz="4000" b="1" dirty="0" smtClean="0">
                <a:latin typeface="Consolas"/>
                <a:cs typeface="Consolas"/>
              </a:rPr>
              <a:t>None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lines 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[1])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4000" dirty="0" err="1" smtClean="0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“ ”)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word: 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(word, 1)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[2])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3242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73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in Java,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  <a:p>
            <a:r>
              <a:rPr lang="en-US" dirty="0" smtClean="0"/>
              <a:t>Interactive shells in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</p:txBody>
      </p:sp>
    </p:spTree>
    <p:extLst>
      <p:ext uri="{BB962C8B-B14F-4D97-AF65-F5344CB8AC3E}">
        <p14:creationId xmlns:p14="http://schemas.microsoft.com/office/powerpoint/2010/main" xmlns="" val="175567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PageRank?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a more complex algorithm</a:t>
            </a:r>
          </a:p>
          <a:p>
            <a:pPr lvl="1"/>
            <a:r>
              <a:rPr lang="en-US" dirty="0" smtClean="0"/>
              <a:t>Multiple stages of map &amp; reduce</a:t>
            </a:r>
          </a:p>
          <a:p>
            <a:r>
              <a:rPr lang="en-US" dirty="0" smtClean="0"/>
              <a:t>Benefits from Spark’s in-memory caching</a:t>
            </a:r>
          </a:p>
          <a:p>
            <a:pPr lvl="1"/>
            <a:r>
              <a:rPr lang="en-US" dirty="0" smtClean="0"/>
              <a:t>Multiple iterations over the same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064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90800"/>
            <a:ext cx="21945600" cy="8442324"/>
          </a:xfrm>
        </p:spPr>
        <p:txBody>
          <a:bodyPr/>
          <a:lstStyle/>
          <a:p>
            <a:r>
              <a:rPr lang="en-US" dirty="0"/>
              <a:t>Give pages ranks (scores) based on links to them</a:t>
            </a:r>
          </a:p>
          <a:p>
            <a:pPr lvl="1"/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pPr lvl="1"/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776" y="13106401"/>
            <a:ext cx="11024448" cy="727667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811000" y="4495800"/>
            <a:ext cx="10515600" cy="75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0544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0877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008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0877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1898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4400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08776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29428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07825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39716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83200" y="829812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28247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82627" y="601980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72355" y="10914214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809416" y="915339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208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83200" y="832080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82627" y="604248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72355" y="10936894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2461" y="6958179"/>
            <a:ext cx="746351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1" y="97238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64025" y="85046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73271" y="675663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238363" y="7832361"/>
            <a:ext cx="746351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973271" y="941015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xmlns="" val="3248069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68472" y="832080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35197" y="604248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88512" y="1093689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35855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86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316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86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2072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7484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860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2512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909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2800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58885" y="701817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89172" y="972311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44786" y="856746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04156" y="676479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29285" y="784052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472" y="832896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1816" y="831331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35197" y="605064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88512" y="1094505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809416" y="918423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73271" y="94157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xmlns="" val="87986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1299" y="832080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37054" y="604248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61339" y="1093689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934071" y="8498561"/>
            <a:ext cx="4121288" cy="1114386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7709" tIns="0" rIns="217709" bIns="108855" rtlCol="0" anchor="b"/>
          <a:lstStyle/>
          <a:p>
            <a:pPr algn="ctr"/>
            <a:r>
              <a:rPr lang="en-US" sz="43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3438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6035030"/>
            <a:ext cx="15314443" cy="5775970"/>
            <a:chOff x="3273879" y="7443800"/>
            <a:chExt cx="15314443" cy="5775970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04886" y="972212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075404" y="970647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98825" y="744380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061340" y="12338214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3879" y="7580970"/>
              <a:ext cx="3350579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b="1" dirty="0">
                  <a:latin typeface="Arial"/>
                  <a:cs typeface="Aria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832666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ct val="0"/>
              </a:spcBef>
              <a:buNone/>
            </a:pP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val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links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var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(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i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&lt;- 1 to ITERATIONS) {</a:t>
            </a: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val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 {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case 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ranks 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_ + _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                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0.15 + 0.85 * _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xmlns="" val="3502487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links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i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in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range(NUM_ITERATIONS):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3900" b="1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def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(pair):</a:t>
            </a:r>
            <a:b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</a:b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       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[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, [links, rank]] = pair  </a:t>
            </a:r>
            <a:r>
              <a:rPr lang="en-US" sz="3900" dirty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# split key-value pair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     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return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[(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len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(links))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in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links</a:t>
            </a: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]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3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err="1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</a:t>
            </a: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x, y: x + y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 \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             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x: 0.15 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+ 0.85 * 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x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xmlns="" val="222247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2514600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6257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21945600" cy="2286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78122002"/>
              </p:ext>
            </p:extLst>
          </p:nvPr>
        </p:nvGraphicFramePr>
        <p:xfrm>
          <a:off x="5257800" y="3581400"/>
          <a:ext cx="13944600" cy="845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658224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Iterative Algorithms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6400" y="3200400"/>
            <a:ext cx="21107400" cy="8001000"/>
            <a:chOff x="381000" y="2183436"/>
            <a:chExt cx="8534400" cy="2911702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xmlns="" val="1232900555"/>
                </p:ext>
              </p:extLst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xmlns="" val="1604677873"/>
                </p:ext>
              </p:extLst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215732" cy="257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+mn-lt"/>
                  <a:cs typeface="Gill Sans Light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85266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6022810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3659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pass </a:t>
            </a:r>
            <a:r>
              <a:rPr lang="en-US" dirty="0">
                <a:latin typeface="Consolas"/>
                <a:cs typeface="Consolas"/>
              </a:rPr>
              <a:t>local</a:t>
            </a:r>
            <a:r>
              <a:rPr lang="en-US" dirty="0" smtClean="0"/>
              <a:t> or </a:t>
            </a:r>
            <a:r>
              <a:rPr lang="en-US" dirty="0">
                <a:latin typeface="Consolas"/>
                <a:cs typeface="Consolas"/>
              </a:rPr>
              <a:t>local[k]</a:t>
            </a:r>
            <a:r>
              <a:rPr lang="en-US" dirty="0" smtClean="0"/>
              <a:t> as master URL</a:t>
            </a:r>
          </a:p>
          <a:p>
            <a:r>
              <a:rPr lang="en-US" dirty="0" smtClean="0"/>
              <a:t>Still serializes tasks to catch marshaling errors</a:t>
            </a:r>
          </a:p>
          <a:p>
            <a:r>
              <a:rPr lang="en-US" dirty="0" smtClean="0"/>
              <a:t>Debug using local debuggers</a:t>
            </a:r>
          </a:p>
          <a:p>
            <a:pPr lvl="1"/>
            <a:r>
              <a:rPr lang="en-US" dirty="0" smtClean="0"/>
              <a:t>For Java and </a:t>
            </a:r>
            <a:r>
              <a:rPr lang="en-US" dirty="0" err="1" smtClean="0"/>
              <a:t>Scala</a:t>
            </a:r>
            <a:r>
              <a:rPr lang="en-US" dirty="0" smtClean="0"/>
              <a:t>, just run your main program in a debugger</a:t>
            </a:r>
          </a:p>
          <a:p>
            <a:pPr lvl="1"/>
            <a:r>
              <a:rPr lang="en-US" dirty="0" smtClean="0"/>
              <a:t>For Python, use an attachable debugger (e.g. </a:t>
            </a:r>
            <a:r>
              <a:rPr lang="en-US" dirty="0" err="1" smtClean="0"/>
              <a:t>PyDev</a:t>
            </a:r>
            <a:r>
              <a:rPr lang="en-US" dirty="0" smtClean="0"/>
              <a:t>, </a:t>
            </a:r>
            <a:r>
              <a:rPr lang="en-US" dirty="0" err="1" smtClean="0"/>
              <a:t>winpdb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Great for unit testing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7715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run with one of:</a:t>
            </a:r>
          </a:p>
          <a:p>
            <a:pPr lvl="1"/>
            <a:r>
              <a:rPr lang="en-US" dirty="0" smtClean="0"/>
              <a:t>Standalone deploy mode (similar to Hadoop cluster scripts)</a:t>
            </a:r>
          </a:p>
          <a:p>
            <a:pPr lvl="1"/>
            <a:r>
              <a:rPr lang="en-US" dirty="0" smtClean="0"/>
              <a:t>Apache Mesos: </a:t>
            </a:r>
            <a:r>
              <a:rPr lang="en-US" dirty="0" smtClean="0">
                <a:hlinkClick r:id="rId2"/>
              </a:rPr>
              <a:t>spark</a:t>
            </a:r>
            <a:r>
              <a:rPr lang="en-US" dirty="0">
                <a:hlinkClick r:id="rId2"/>
              </a:rPr>
              <a:t>-project.org/docs/latest/running-on-</a:t>
            </a:r>
            <a:r>
              <a:rPr lang="en-US" dirty="0" smtClean="0">
                <a:hlinkClick r:id="rId2"/>
              </a:rPr>
              <a:t>mesos.html</a:t>
            </a:r>
            <a:endParaRPr lang="en-US" dirty="0" smtClean="0"/>
          </a:p>
          <a:p>
            <a:pPr lvl="1"/>
            <a:r>
              <a:rPr lang="en-US" dirty="0"/>
              <a:t>Hadoop YARN: </a:t>
            </a:r>
            <a:r>
              <a:rPr lang="en-US" dirty="0" smtClean="0">
                <a:hlinkClick r:id="rId3"/>
              </a:rPr>
              <a:t>spark</a:t>
            </a:r>
            <a:r>
              <a:rPr lang="en-US" dirty="0">
                <a:hlinkClick r:id="rId3"/>
              </a:rPr>
              <a:t>-project.org/docs/0.6.0/running-on-</a:t>
            </a:r>
            <a:r>
              <a:rPr lang="en-US" dirty="0" smtClean="0">
                <a:hlinkClick r:id="rId3"/>
              </a:rPr>
              <a:t>yarn.html</a:t>
            </a:r>
            <a:endParaRPr lang="en-US" dirty="0"/>
          </a:p>
          <a:p>
            <a:r>
              <a:rPr lang="en-US" dirty="0" smtClean="0"/>
              <a:t>Basically requires configuring a list of workers, running launch scripts, and passing a special cluster URL to </a:t>
            </a:r>
            <a:r>
              <a:rPr lang="en-US" dirty="0" err="1" smtClean="0"/>
              <a:t>SparkContext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1484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22352000" cy="8442324"/>
          </a:xfrm>
        </p:spPr>
        <p:txBody>
          <a:bodyPr/>
          <a:lstStyle/>
          <a:p>
            <a:r>
              <a:rPr lang="en-US" dirty="0">
                <a:cs typeface="Arial"/>
              </a:rPr>
              <a:t>Easiest way to </a:t>
            </a:r>
            <a:r>
              <a:rPr lang="en-US" dirty="0" smtClean="0">
                <a:cs typeface="Arial"/>
              </a:rPr>
              <a:t>launch a Spark cluster</a:t>
            </a:r>
            <a:endParaRPr lang="en-US" dirty="0" smtClean="0"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 clone </a:t>
            </a: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://</a:t>
            </a:r>
            <a:r>
              <a:rPr lang="en-US" sz="4000" dirty="0" err="1">
                <a:latin typeface="Consolas"/>
                <a:cs typeface="Consolas"/>
              </a:rPr>
              <a:t>github.com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mesos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spark.git</a:t>
            </a:r>
            <a:endParaRPr lang="en-US" sz="4000" dirty="0"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>
                <a:latin typeface="Consolas"/>
                <a:cs typeface="Consolas"/>
              </a:rPr>
              <a:t>cd spark/ec2</a:t>
            </a:r>
          </a:p>
          <a:p>
            <a:pPr marL="1399032" lvl="1" indent="0">
              <a:buNone/>
            </a:pPr>
            <a:r>
              <a:rPr lang="en-US" sz="4000" dirty="0">
                <a:latin typeface="Consolas"/>
                <a:cs typeface="Consolas"/>
              </a:rPr>
              <a:t>./spark-ec2 -k </a:t>
            </a:r>
            <a:r>
              <a:rPr lang="en-US" sz="4000" dirty="0" err="1">
                <a:latin typeface="Consolas"/>
                <a:cs typeface="Consolas"/>
              </a:rPr>
              <a:t>keypair</a:t>
            </a:r>
            <a:r>
              <a:rPr lang="en-US" sz="4000" dirty="0">
                <a:latin typeface="Consolas"/>
                <a:cs typeface="Consolas"/>
              </a:rPr>
              <a:t> –</a:t>
            </a:r>
            <a:r>
              <a:rPr lang="en-US" sz="4000" dirty="0" err="1">
                <a:latin typeface="Consolas"/>
                <a:cs typeface="Consolas"/>
              </a:rPr>
              <a:t>i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id_rsa.pem</a:t>
            </a:r>
            <a:r>
              <a:rPr lang="en-US" sz="4000" dirty="0">
                <a:latin typeface="Consolas"/>
                <a:cs typeface="Consolas"/>
              </a:rPr>
              <a:t> –s slaves \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[</a:t>
            </a:r>
            <a:r>
              <a:rPr lang="en-US" sz="4000" dirty="0" err="1">
                <a:latin typeface="Consolas"/>
                <a:cs typeface="Consolas"/>
              </a:rPr>
              <a:t>launch|stop|start|destroy</a:t>
            </a:r>
            <a:r>
              <a:rPr lang="en-US" sz="4000" dirty="0">
                <a:latin typeface="Consolas"/>
                <a:cs typeface="Consolas"/>
              </a:rPr>
              <a:t>] </a:t>
            </a:r>
            <a:r>
              <a:rPr lang="en-US" sz="4000" dirty="0" err="1">
                <a:latin typeface="Consolas"/>
                <a:cs typeface="Consolas"/>
              </a:rPr>
              <a:t>clusterName</a:t>
            </a:r>
            <a:endParaRPr lang="en-US" sz="4000" dirty="0">
              <a:latin typeface="Consolas"/>
              <a:cs typeface="Consolas"/>
            </a:endParaRPr>
          </a:p>
          <a:p>
            <a:endParaRPr lang="en-US" sz="1900" dirty="0">
              <a:latin typeface="Consolas"/>
              <a:cs typeface="Consolas"/>
            </a:endParaRPr>
          </a:p>
          <a:p>
            <a:r>
              <a:rPr lang="en-US" dirty="0" smtClean="0">
                <a:cs typeface="Arial"/>
              </a:rPr>
              <a:t>Details</a:t>
            </a:r>
            <a:r>
              <a:rPr lang="en-US" dirty="0">
                <a:cs typeface="Arial"/>
              </a:rPr>
              <a:t>: </a:t>
            </a:r>
            <a:r>
              <a:rPr lang="en-US" dirty="0" smtClean="0">
                <a:cs typeface="Arial"/>
                <a:hlinkClick r:id="rId2"/>
              </a:rPr>
              <a:t>spark</a:t>
            </a:r>
            <a:r>
              <a:rPr lang="en-US" dirty="0">
                <a:cs typeface="Arial"/>
                <a:hlinkClick r:id="rId2"/>
              </a:rPr>
              <a:t>-project.org/docs/latest/ec2-</a:t>
            </a:r>
            <a:r>
              <a:rPr lang="en-US" dirty="0" smtClean="0">
                <a:cs typeface="Arial"/>
                <a:hlinkClick r:id="rId2"/>
              </a:rPr>
              <a:t>scripts.html</a:t>
            </a:r>
            <a:r>
              <a:rPr lang="en-US" dirty="0" smtClean="0">
                <a:cs typeface="Arial"/>
              </a:rPr>
              <a:t> </a:t>
            </a:r>
          </a:p>
          <a:p>
            <a:endParaRPr lang="en-US" dirty="0">
              <a:cs typeface="Arial"/>
            </a:endParaRPr>
          </a:p>
          <a:p>
            <a:r>
              <a:rPr lang="en-US" b="1" dirty="0" smtClean="0">
                <a:cs typeface="Arial"/>
              </a:rPr>
              <a:t>New: run Spark on Elastic </a:t>
            </a:r>
            <a:r>
              <a:rPr lang="en-US" b="1" dirty="0" err="1" smtClean="0">
                <a:cs typeface="Arial"/>
              </a:rPr>
              <a:t>MapReduce</a:t>
            </a:r>
            <a:r>
              <a:rPr lang="en-US" b="1" dirty="0" smtClean="0">
                <a:cs typeface="Arial"/>
              </a:rPr>
              <a:t> – </a:t>
            </a:r>
            <a:r>
              <a:rPr lang="en-US" b="1" dirty="0" smtClean="0">
                <a:hlinkClick r:id="rId3"/>
              </a:rPr>
              <a:t>tinyurl.com</a:t>
            </a:r>
            <a:r>
              <a:rPr lang="en-US" b="1" dirty="0">
                <a:hlinkClick r:id="rId3"/>
              </a:rPr>
              <a:t>/spark-</a:t>
            </a:r>
            <a:r>
              <a:rPr lang="en-US" b="1" dirty="0" smtClean="0">
                <a:hlinkClick r:id="rId3"/>
              </a:rPr>
              <a:t>emr</a:t>
            </a:r>
            <a:r>
              <a:rPr lang="en-US" b="1" dirty="0" smtClean="0"/>
              <a:t> </a:t>
            </a:r>
            <a:r>
              <a:rPr lang="en-US" b="1" dirty="0" smtClean="0"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603930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through the web UI at </a:t>
            </a:r>
            <a:r>
              <a:rPr lang="en-US" dirty="0">
                <a:latin typeface="Consolas"/>
                <a:cs typeface="Consolas"/>
              </a:rPr>
              <a:t>master:8080</a:t>
            </a:r>
          </a:p>
          <a:p>
            <a:r>
              <a:rPr lang="en-US" dirty="0" smtClean="0">
                <a:cs typeface="Consolas"/>
              </a:rPr>
              <a:t>Or, look at </a:t>
            </a:r>
            <a:r>
              <a:rPr lang="en-US" dirty="0" err="1">
                <a:latin typeface="Consolas"/>
                <a:cs typeface="Consolas"/>
              </a:rPr>
              <a:t>stdout</a:t>
            </a:r>
            <a:r>
              <a:rPr lang="en-US" dirty="0" smtClean="0">
                <a:cs typeface="Consolas"/>
              </a:rPr>
              <a:t> and </a:t>
            </a:r>
            <a:r>
              <a:rPr lang="en-US" dirty="0" err="1">
                <a:latin typeface="Consolas"/>
                <a:cs typeface="Consolas"/>
              </a:rPr>
              <a:t>stdout</a:t>
            </a:r>
            <a:r>
              <a:rPr lang="en-US" dirty="0" smtClean="0">
                <a:cs typeface="Consolas"/>
              </a:rPr>
              <a:t> files in the Spark or Mesos “work” directory for your app:</a:t>
            </a:r>
          </a:p>
          <a:p>
            <a:pPr marL="1399032" lvl="1" indent="0">
              <a:buNone/>
            </a:pPr>
            <a:r>
              <a:rPr lang="en-US" dirty="0" smtClean="0">
                <a:latin typeface="Consolas"/>
                <a:cs typeface="Consolas"/>
              </a:rPr>
              <a:t>work/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ApplicationID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ExecutorID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stdout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Application ID (Framework ID in Mesos) is printed when Spark connects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3571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the Spark Users mailing list:</a:t>
            </a:r>
          </a:p>
          <a:p>
            <a:pPr marL="1399032" lvl="1" indent="0">
              <a:buNone/>
            </a:pPr>
            <a:r>
              <a:rPr lang="en-US" dirty="0">
                <a:hlinkClick r:id="rId3"/>
              </a:rPr>
              <a:t>groups.google.com/group/spark-</a:t>
            </a:r>
            <a:r>
              <a:rPr lang="en-US" dirty="0" smtClean="0">
                <a:hlinkClick r:id="rId3"/>
              </a:rPr>
              <a:t>users</a:t>
            </a:r>
            <a:r>
              <a:rPr lang="en-US" dirty="0" smtClean="0"/>
              <a:t> </a:t>
            </a:r>
            <a:endParaRPr lang="en-US" sz="2400" dirty="0"/>
          </a:p>
          <a:p>
            <a:endParaRPr lang="en-US" dirty="0" smtClean="0"/>
          </a:p>
          <a:p>
            <a:r>
              <a:rPr lang="en-US" dirty="0" smtClean="0"/>
              <a:t>Come to the Bay Area </a:t>
            </a:r>
            <a:r>
              <a:rPr lang="en-US" dirty="0" err="1" smtClean="0"/>
              <a:t>meetup</a:t>
            </a:r>
            <a:r>
              <a:rPr lang="en-US" dirty="0" smtClean="0"/>
              <a:t>:</a:t>
            </a:r>
          </a:p>
          <a:p>
            <a:pPr marL="1399032" lvl="1" indent="0">
              <a:buNone/>
            </a:pPr>
            <a:r>
              <a:rPr lang="en-US" dirty="0" smtClean="0">
                <a:hlinkClick r:id="rId4"/>
              </a:rPr>
              <a:t>www.meetup.com/spark-users</a:t>
            </a:r>
            <a:r>
              <a:rPr lang="en-US" dirty="0" smtClean="0"/>
              <a:t> </a:t>
            </a:r>
            <a:endParaRPr lang="en-US" sz="2400" dirty="0"/>
          </a:p>
        </p:txBody>
      </p:sp>
      <p:pic>
        <p:nvPicPr>
          <p:cNvPr id="4" name="Picture 3" descr="Screen Shot 2013-01-12 at 8.39.07 PM.pn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2725400" y="3265990"/>
            <a:ext cx="10020580" cy="6944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117869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offers a rich API to make data analytics </a:t>
            </a:r>
            <a:r>
              <a:rPr lang="en-US" i="1" dirty="0" smtClean="0"/>
              <a:t>fast</a:t>
            </a:r>
            <a:r>
              <a:rPr lang="en-US" dirty="0" smtClean="0"/>
              <a:t>: both fast to write and fast to run</a:t>
            </a:r>
            <a:endParaRPr lang="en-US" dirty="0"/>
          </a:p>
          <a:p>
            <a:r>
              <a:rPr lang="en-US" dirty="0" smtClean="0"/>
              <a:t>Achieves 100x speedups in real applications</a:t>
            </a:r>
          </a:p>
          <a:p>
            <a:r>
              <a:rPr lang="en-US" dirty="0" smtClean="0"/>
              <a:t>Growing community with 14 companies contributing</a:t>
            </a:r>
            <a:endParaRPr lang="en-US" dirty="0"/>
          </a:p>
          <a:p>
            <a:r>
              <a:rPr lang="en-US" dirty="0" smtClean="0"/>
              <a:t>Details, tutorials, videos: </a:t>
            </a:r>
            <a:r>
              <a:rPr lang="en-US" dirty="0" smtClean="0">
                <a:hlinkClick r:id="rId2"/>
              </a:rPr>
              <a:t>www.spark-project.org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Spark Logo #112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801574" y="7407733"/>
            <a:ext cx="7058426" cy="4482637"/>
          </a:xfrm>
          <a:prstGeom prst="rect">
            <a:avLst/>
          </a:prstGeom>
        </p:spPr>
      </p:pic>
      <p:pic>
        <p:nvPicPr>
          <p:cNvPr id="8" name="Picture 7" descr="conviva-logo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48145"/>
          <a:stretch/>
        </p:blipFill>
        <p:spPr>
          <a:xfrm>
            <a:off x="4971699" y="9554728"/>
            <a:ext cx="3490959" cy="601417"/>
          </a:xfrm>
          <a:prstGeom prst="rect">
            <a:avLst/>
          </a:prstGeom>
        </p:spPr>
      </p:pic>
      <p:pic>
        <p:nvPicPr>
          <p:cNvPr id="9" name="Picture 8" descr="quantifind_logo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82545" y="9150674"/>
            <a:ext cx="3460642" cy="1141545"/>
          </a:xfrm>
          <a:prstGeom prst="rect">
            <a:avLst/>
          </a:prstGeom>
        </p:spPr>
      </p:pic>
      <p:pic>
        <p:nvPicPr>
          <p:cNvPr id="10" name="Picture 9" descr="logo_princeton_292x8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855360" y="10588776"/>
            <a:ext cx="3158838" cy="865436"/>
          </a:xfrm>
          <a:prstGeom prst="rect">
            <a:avLst/>
          </a:prstGeom>
        </p:spPr>
      </p:pic>
      <p:pic>
        <p:nvPicPr>
          <p:cNvPr id="11" name="Picture 10" descr="berkeley_logo80-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69109" y="10614977"/>
            <a:ext cx="3016851" cy="908691"/>
          </a:xfrm>
          <a:prstGeom prst="rect">
            <a:avLst/>
          </a:prstGeom>
        </p:spPr>
      </p:pic>
      <p:pic>
        <p:nvPicPr>
          <p:cNvPr id="12" name="Picture 11" descr="yahoologo-1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473010" y="8174096"/>
            <a:ext cx="3200227" cy="917190"/>
          </a:xfrm>
          <a:prstGeom prst="rect">
            <a:avLst/>
          </a:prstGeom>
        </p:spPr>
      </p:pic>
      <p:pic>
        <p:nvPicPr>
          <p:cNvPr id="13" name="Picture 12" descr="images-1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2573000" y="10439077"/>
            <a:ext cx="1795515" cy="1164832"/>
          </a:xfrm>
          <a:prstGeom prst="rect">
            <a:avLst/>
          </a:prstGeom>
        </p:spPr>
      </p:pic>
      <p:pic>
        <p:nvPicPr>
          <p:cNvPr id="14" name="Picture 13" descr="Intel-logo.jp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902508" y="7848600"/>
            <a:ext cx="1688408" cy="1568183"/>
          </a:xfrm>
          <a:prstGeom prst="rect">
            <a:avLst/>
          </a:prstGeom>
        </p:spPr>
      </p:pic>
      <p:pic>
        <p:nvPicPr>
          <p:cNvPr id="15" name="Picture 14" descr="adobe-systems-incorporated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87856" y="7997183"/>
            <a:ext cx="1271019" cy="1271019"/>
          </a:xfrm>
          <a:prstGeom prst="rect">
            <a:avLst/>
          </a:prstGeom>
        </p:spPr>
      </p:pic>
      <p:pic>
        <p:nvPicPr>
          <p:cNvPr id="16" name="Picture 15" descr="bizo_283_224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2344400" y="9012854"/>
            <a:ext cx="1834236" cy="1449111"/>
          </a:xfrm>
          <a:prstGeom prst="rect">
            <a:avLst/>
          </a:prstGeom>
        </p:spPr>
      </p:pic>
      <p:pic>
        <p:nvPicPr>
          <p:cNvPr id="17" name="Picture 16" descr="logo_clearstory_dat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662447" y="9440757"/>
            <a:ext cx="2850102" cy="1021101"/>
          </a:xfrm>
          <a:prstGeom prst="rect">
            <a:avLst/>
          </a:prstGeom>
        </p:spPr>
      </p:pic>
      <p:pic>
        <p:nvPicPr>
          <p:cNvPr id="18" name="Picture 17" descr="2855947700_931cd534ea.jp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349000" y="10546469"/>
            <a:ext cx="1971055" cy="950049"/>
          </a:xfrm>
          <a:prstGeom prst="rect">
            <a:avLst/>
          </a:prstGeom>
        </p:spPr>
      </p:pic>
      <p:pic>
        <p:nvPicPr>
          <p:cNvPr id="19" name="Picture 18" descr="ucsf_logo_K.jpg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0619070" y="10585859"/>
            <a:ext cx="1743684" cy="871267"/>
          </a:xfrm>
          <a:prstGeom prst="rect">
            <a:avLst/>
          </a:prstGeom>
        </p:spPr>
      </p:pic>
      <p:pic>
        <p:nvPicPr>
          <p:cNvPr id="21" name="Picture 20" descr="86522_AdMobius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64996" y="8170824"/>
            <a:ext cx="3125779" cy="843963"/>
          </a:xfrm>
          <a:prstGeom prst="rect">
            <a:avLst/>
          </a:prstGeom>
        </p:spPr>
      </p:pic>
      <p:pic>
        <p:nvPicPr>
          <p:cNvPr id="20" name="Picture 19" descr="Celtra_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20609" y="8211549"/>
            <a:ext cx="2552591" cy="10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49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Work with distributed collections as you would with local ones</a:t>
            </a:r>
          </a:p>
          <a:p>
            <a:endParaRPr lang="en-US" dirty="0" smtClean="0"/>
          </a:p>
          <a:p>
            <a:r>
              <a:rPr lang="en-US" dirty="0" smtClean="0"/>
              <a:t>Concept: resilient distributed datasets (RDDs)</a:t>
            </a:r>
          </a:p>
          <a:p>
            <a:pPr lvl="1"/>
            <a:r>
              <a:rPr lang="en-US" dirty="0"/>
              <a:t>Immutable collections of objects spread across a cluster</a:t>
            </a:r>
          </a:p>
          <a:p>
            <a:pPr lvl="1"/>
            <a:r>
              <a:rPr lang="en-US" dirty="0"/>
              <a:t>Built through parallel transformations (map, filter,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Automatically rebuilt on failure</a:t>
            </a:r>
          </a:p>
          <a:p>
            <a:pPr lvl="1"/>
            <a:r>
              <a:rPr lang="en-US" dirty="0"/>
              <a:t>Controllable persistence (e.g. caching in RAM</a:t>
            </a:r>
            <a:r>
              <a:rPr lang="en-US" dirty="0" smtClean="0"/>
              <a:t>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194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</a:t>
            </a: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, join)</a:t>
            </a:r>
          </a:p>
          <a:p>
            <a:pPr lvl="1"/>
            <a:r>
              <a:rPr lang="en-US" dirty="0"/>
              <a:t>Lazy operations to build RDDs from other RDDs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Actions </a:t>
            </a:r>
            <a:r>
              <a:rPr lang="en-US" dirty="0">
                <a:ea typeface="ＭＳ Ｐゴシック" charset="-128"/>
                <a:cs typeface="ＭＳ Ｐゴシック" charset="-128"/>
              </a:rPr>
              <a:t>(e.g. count, collect, save)</a:t>
            </a:r>
          </a:p>
          <a:p>
            <a:pPr lvl="1"/>
            <a:r>
              <a:rPr lang="en-US" dirty="0"/>
              <a:t>Return a result or write it to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711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3797" y="4343400"/>
            <a:ext cx="16256003" cy="2985593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1429"/>
              </a:spcBef>
            </a:pPr>
            <a:r>
              <a:rPr lang="en-US" sz="3500" dirty="0" smtClean="0">
                <a:latin typeface="Consolas"/>
                <a:cs typeface="Consolas"/>
              </a:rPr>
              <a:t>lines </a:t>
            </a:r>
            <a:r>
              <a:rPr lang="en-US" sz="3500" dirty="0">
                <a:latin typeface="Consolas"/>
                <a:cs typeface="Consolas"/>
              </a:rPr>
              <a:t>= </a:t>
            </a:r>
            <a:r>
              <a:rPr lang="en-US" sz="3500" dirty="0" err="1">
                <a:latin typeface="Consolas"/>
                <a:cs typeface="Consolas"/>
              </a:rPr>
              <a:t>spark.textFile</a:t>
            </a:r>
            <a:r>
              <a:rPr lang="en-US" sz="3500" dirty="0">
                <a:latin typeface="Consolas"/>
                <a:cs typeface="Consolas"/>
              </a:rPr>
              <a:t>(</a:t>
            </a:r>
            <a:r>
              <a:rPr lang="en-US" sz="35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5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3500" dirty="0">
                <a:solidFill>
                  <a:srgbClr val="000090"/>
                </a:solidFill>
                <a:latin typeface="Consolas"/>
                <a:cs typeface="Consolas"/>
              </a:rPr>
              <a:t>://...”</a:t>
            </a:r>
            <a:r>
              <a:rPr lang="en-US" sz="35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1429"/>
              </a:spcBef>
            </a:pPr>
            <a:r>
              <a:rPr lang="en-US" sz="3500" dirty="0" smtClean="0">
                <a:latin typeface="Consolas"/>
                <a:cs typeface="Consolas"/>
              </a:rPr>
              <a:t>errors </a:t>
            </a:r>
            <a:r>
              <a:rPr lang="en-US" sz="3500" dirty="0">
                <a:latin typeface="Consolas"/>
                <a:cs typeface="Consolas"/>
              </a:rPr>
              <a:t>= </a:t>
            </a:r>
            <a:r>
              <a:rPr lang="en-US" sz="3500" dirty="0" err="1">
                <a:latin typeface="Consolas"/>
                <a:cs typeface="Consolas"/>
              </a:rPr>
              <a:t>lines.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500" dirty="0" err="1" smtClean="0">
                <a:solidFill>
                  <a:srgbClr val="FF0080"/>
                </a:solidFill>
                <a:latin typeface="Consolas"/>
                <a:cs typeface="Consolas"/>
              </a:rPr>
              <a:t>s.startswith</a:t>
            </a:r>
            <a:r>
              <a:rPr lang="en-US" sz="3500" dirty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35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1429"/>
              </a:spcBef>
            </a:pPr>
            <a:r>
              <a:rPr lang="en-US" sz="3500" dirty="0" smtClean="0">
                <a:latin typeface="Consolas"/>
                <a:cs typeface="Consolas"/>
              </a:rPr>
              <a:t>messages </a:t>
            </a:r>
            <a:r>
              <a:rPr lang="en-US" sz="3500" dirty="0">
                <a:latin typeface="Consolas"/>
                <a:cs typeface="Consolas"/>
              </a:rPr>
              <a:t>= </a:t>
            </a:r>
            <a:r>
              <a:rPr lang="en-US" sz="3500" dirty="0" err="1">
                <a:latin typeface="Consolas"/>
                <a:cs typeface="Consolas"/>
              </a:rPr>
              <a:t>errors.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500" dirty="0" err="1" smtClean="0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3500" dirty="0">
                <a:solidFill>
                  <a:srgbClr val="FF0080"/>
                </a:solidFill>
                <a:latin typeface="Consolas"/>
                <a:cs typeface="Consolas"/>
              </a:rPr>
              <a:t>(‘\t’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)[2]</a:t>
            </a:r>
            <a:r>
              <a:rPr lang="en-US" sz="3500" dirty="0" smtClean="0">
                <a:latin typeface="Consolas"/>
                <a:cs typeface="Consolas"/>
              </a:rPr>
              <a:t>)</a:t>
            </a:r>
            <a:endParaRPr lang="en-US" sz="3500" dirty="0">
              <a:latin typeface="Consolas"/>
              <a:cs typeface="Consolas"/>
            </a:endParaRPr>
          </a:p>
          <a:p>
            <a:pPr>
              <a:spcBef>
                <a:spcPts val="1429"/>
              </a:spcBef>
            </a:pPr>
            <a:r>
              <a:rPr lang="en-US" sz="3500" dirty="0" err="1">
                <a:latin typeface="Consolas"/>
                <a:cs typeface="Consolas"/>
              </a:rPr>
              <a:t>messages.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cache</a:t>
            </a:r>
            <a:r>
              <a:rPr lang="en-US" sz="3500" dirty="0">
                <a:latin typeface="Consolas"/>
                <a:cs typeface="Consolas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5163800" y="3878034"/>
            <a:ext cx="7308873" cy="8085366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9973636" y="5149164"/>
            <a:ext cx="1882642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766135" y="9477730"/>
            <a:ext cx="1950865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336213" y="10855404"/>
            <a:ext cx="192005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6155269" y="4622642"/>
            <a:ext cx="3839459" cy="4987424"/>
            <a:chOff x="5983621" y="3042352"/>
            <a:chExt cx="161328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655637" y="3042352"/>
              <a:ext cx="941273" cy="455444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05267" y="4343977"/>
              <a:ext cx="1752475" cy="395767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5225374" y="3883528"/>
            <a:ext cx="6808798" cy="645609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93801" y="7824015"/>
            <a:ext cx="15443200" cy="75844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500" dirty="0" err="1">
                <a:latin typeface="Consolas"/>
                <a:cs typeface="Consolas"/>
              </a:rPr>
              <a:t>messages.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“foo” in s</a:t>
            </a:r>
            <a:r>
              <a:rPr lang="en-US" sz="3500" dirty="0" smtClean="0">
                <a:latin typeface="Consolas"/>
                <a:cs typeface="Consolas"/>
              </a:rPr>
              <a:t>)</a:t>
            </a:r>
            <a:r>
              <a:rPr lang="en-US" sz="3500" dirty="0">
                <a:latin typeface="Consolas"/>
                <a:cs typeface="Consolas"/>
              </a:rPr>
              <a:t>.</a:t>
            </a:r>
            <a:r>
              <a:rPr lang="en-US" sz="35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500" dirty="0" smtClean="0">
                <a:latin typeface="Consolas"/>
                <a:cs typeface="Consolas"/>
              </a:rPr>
              <a:t>()</a:t>
            </a:r>
            <a:endParaRPr lang="en-US" sz="35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5918176" y="6248400"/>
            <a:ext cx="857446" cy="33458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7909943" y="6241883"/>
            <a:ext cx="2294679" cy="19393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8135600" y="4657425"/>
            <a:ext cx="2249831" cy="99753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93798" y="8543056"/>
            <a:ext cx="15443200" cy="75844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500" dirty="0" err="1">
                <a:latin typeface="Consolas"/>
                <a:cs typeface="Consolas"/>
              </a:rPr>
              <a:t>messages.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“bar” in s</a:t>
            </a:r>
            <a:r>
              <a:rPr lang="en-US" sz="3500" dirty="0" smtClean="0">
                <a:latin typeface="Consolas"/>
                <a:cs typeface="Consolas"/>
              </a:rPr>
              <a:t>)</a:t>
            </a:r>
            <a:r>
              <a:rPr lang="en-US" sz="3500" dirty="0">
                <a:latin typeface="Consolas"/>
                <a:cs typeface="Consolas"/>
              </a:rPr>
              <a:t>.</a:t>
            </a:r>
            <a:r>
              <a:rPr lang="en-US" sz="35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500" dirty="0">
                <a:latin typeface="Consolas"/>
                <a:cs typeface="Consolas"/>
              </a:rPr>
              <a:t>()</a:t>
            </a:r>
            <a:endParaRPr lang="en-US" sz="35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3798" y="9313748"/>
            <a:ext cx="15443200" cy="75844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5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477811" y="4393148"/>
            <a:ext cx="1572189" cy="80461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135600" y="5383748"/>
            <a:ext cx="1894227" cy="80461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798949" y="3397580"/>
            <a:ext cx="191157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 smtClean="0"/>
              <a:t>Cache </a:t>
            </a:r>
            <a:r>
              <a:rPr lang="en-US" sz="3600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712640" y="7694886"/>
            <a:ext cx="191157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420046" y="9075206"/>
            <a:ext cx="191157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11430000" y="3657600"/>
            <a:ext cx="2985809" cy="729445"/>
          </a:xfrm>
          <a:prstGeom prst="wedgeRectCallout">
            <a:avLst>
              <a:gd name="adj1" fmla="val -80995"/>
              <a:gd name="adj2" fmla="val 5357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14325600" y="4071155"/>
            <a:ext cx="4740448" cy="729445"/>
          </a:xfrm>
          <a:prstGeom prst="wedgeRectCallout">
            <a:avLst>
              <a:gd name="adj1" fmla="val -43045"/>
              <a:gd name="adj2" fmla="val 11289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13254293" y="7347755"/>
            <a:ext cx="2442907" cy="729445"/>
          </a:xfrm>
          <a:prstGeom prst="wedgeRectCallout">
            <a:avLst>
              <a:gd name="adj1" fmla="val -85248"/>
              <a:gd name="adj2" fmla="val 491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Action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503990" y="10667999"/>
            <a:ext cx="12740021" cy="1676401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b="1" dirty="0" smtClean="0"/>
              <a:t>Result:</a:t>
            </a:r>
            <a:r>
              <a:rPr lang="en-US" sz="4300" dirty="0" smtClean="0"/>
              <a:t> full-text search of Wikipedia in &lt;1 sec</a:t>
            </a:r>
            <a:br>
              <a:rPr lang="en-US" sz="4300" dirty="0" smtClean="0"/>
            </a:br>
            <a:r>
              <a:rPr lang="en-US" sz="4300" dirty="0" smtClean="0"/>
              <a:t>(</a:t>
            </a:r>
            <a:r>
              <a:rPr lang="en-US" sz="4300" dirty="0" err="1" smtClean="0"/>
              <a:t>vs</a:t>
            </a:r>
            <a:r>
              <a:rPr lang="en-US" sz="4300" dirty="0" smtClean="0"/>
              <a:t> 20 sec for on-disk data)</a:t>
            </a:r>
            <a:endParaRPr lang="en-US" sz="4300" dirty="0"/>
          </a:p>
        </p:txBody>
      </p:sp>
      <p:sp>
        <p:nvSpPr>
          <p:cNvPr id="37" name="Rounded Rectangle 36"/>
          <p:cNvSpPr/>
          <p:nvPr/>
        </p:nvSpPr>
        <p:spPr>
          <a:xfrm>
            <a:off x="1503990" y="10668000"/>
            <a:ext cx="12740021" cy="1676399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b="1" dirty="0" smtClean="0"/>
              <a:t>Result:</a:t>
            </a:r>
            <a:r>
              <a:rPr lang="en-US" sz="4300" dirty="0" smtClean="0"/>
              <a:t> scaled to 1 TB data in 5-7 sec</a:t>
            </a:r>
            <a:br>
              <a:rPr lang="en-US" sz="4300" dirty="0" smtClean="0"/>
            </a:br>
            <a:r>
              <a:rPr lang="en-US" sz="4300" dirty="0" smtClean="0"/>
              <a:t>(</a:t>
            </a:r>
            <a:r>
              <a:rPr lang="en-US" sz="4300" dirty="0" err="1" smtClean="0"/>
              <a:t>vs</a:t>
            </a:r>
            <a:r>
              <a:rPr lang="en-US" sz="4300" dirty="0" smtClean="0"/>
              <a:t> 170 sec for on-disk data)</a:t>
            </a:r>
            <a:endParaRPr lang="en-US" sz="43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Mining Console Logs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39800" y="2552700"/>
            <a:ext cx="22390100" cy="876300"/>
          </a:xfrm>
        </p:spPr>
        <p:txBody>
          <a:bodyPr/>
          <a:lstStyle/>
          <a:p>
            <a:r>
              <a:rPr lang="en-US" dirty="0" smtClean="0"/>
              <a:t>Load error messages from a log into memory, then interactively search for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4318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9446720" y="7533702"/>
            <a:ext cx="5283200" cy="122929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RDD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398980"/>
            <a:ext cx="22148800" cy="8335820"/>
          </a:xfrm>
        </p:spPr>
        <p:txBody>
          <a:bodyPr>
            <a:normAutofit/>
          </a:bodyPr>
          <a:lstStyle/>
          <a:p>
            <a:pPr marL="0" indent="0">
              <a:spcBef>
                <a:spcPts val="4286"/>
              </a:spcBef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the transformations used to build them (their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 to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lost data</a:t>
            </a:r>
          </a:p>
          <a:p>
            <a:pPr marL="0" indent="0">
              <a:spcBef>
                <a:spcPts val="4286"/>
              </a:spcBef>
              <a:buNone/>
              <a:defRPr/>
            </a:pPr>
            <a:r>
              <a:rPr lang="en-US" dirty="0" err="1" smtClean="0">
                <a:ea typeface="ＭＳ Ｐゴシック" charset="-128"/>
                <a:cs typeface="ＭＳ Ｐゴシック" charset="-128"/>
              </a:rPr>
              <a:t>E.g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:</a:t>
            </a:r>
          </a:p>
          <a:p>
            <a:pPr marL="0" indent="0">
              <a:spcBef>
                <a:spcPts val="3333"/>
              </a:spcBef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3333"/>
              </a:spcBef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6116" y="5791200"/>
            <a:ext cx="20189576" cy="197416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3800" dirty="0">
                <a:latin typeface="Consolas"/>
                <a:cs typeface="Consolas"/>
              </a:rPr>
              <a:t>messages = </a:t>
            </a:r>
            <a:r>
              <a:rPr lang="en-US" sz="3800" dirty="0" err="1">
                <a:latin typeface="Consolas"/>
                <a:cs typeface="Consolas"/>
              </a:rPr>
              <a:t>textFile</a:t>
            </a:r>
            <a:r>
              <a:rPr lang="en-US" sz="3800" dirty="0">
                <a:latin typeface="Consolas"/>
                <a:cs typeface="Consolas"/>
              </a:rPr>
              <a:t>(...).</a:t>
            </a:r>
            <a:r>
              <a:rPr lang="en-US" sz="3800" dirty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8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800" dirty="0">
                <a:solidFill>
                  <a:srgbClr val="FF0080"/>
                </a:solidFill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“ERROR”</a:t>
            </a:r>
            <a:r>
              <a:rPr lang="en-US" sz="3800" dirty="0">
                <a:solidFill>
                  <a:srgbClr val="FF0080"/>
                </a:solidFill>
                <a:latin typeface="Consolas"/>
                <a:cs typeface="Consolas"/>
              </a:rPr>
              <a:t>)</a:t>
            </a:r>
            <a:r>
              <a:rPr lang="en-US" sz="3800" dirty="0">
                <a:latin typeface="Consolas"/>
                <a:cs typeface="Consolas"/>
              </a:rPr>
              <a:t>)</a:t>
            </a:r>
          </a:p>
          <a:p>
            <a:r>
              <a:rPr lang="en-US" sz="3800" dirty="0">
                <a:latin typeface="Consolas"/>
                <a:cs typeface="Consolas"/>
              </a:rPr>
              <a:t>                        .</a:t>
            </a:r>
            <a:r>
              <a:rPr lang="en-US" sz="38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800" dirty="0" err="1" smtClean="0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3800" dirty="0">
                <a:solidFill>
                  <a:srgbClr val="FF0080"/>
                </a:solidFill>
                <a:latin typeface="Consolas"/>
                <a:cs typeface="Consolas"/>
              </a:rPr>
              <a:t>(‘\t’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)[2]</a:t>
            </a:r>
            <a:r>
              <a:rPr lang="en-US" sz="3800" dirty="0" smtClean="0">
                <a:latin typeface="Consolas"/>
                <a:cs typeface="Consolas"/>
              </a:rPr>
              <a:t>)</a:t>
            </a:r>
            <a:endParaRPr lang="en-US" sz="3800" dirty="0">
              <a:latin typeface="Consolas"/>
              <a:cs typeface="Consolas"/>
            </a:endParaRPr>
          </a:p>
          <a:p>
            <a:r>
              <a:rPr lang="en-US" sz="3800" dirty="0">
                <a:latin typeface="Consolas"/>
                <a:cs typeface="Consolas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47888" y="9220200"/>
            <a:ext cx="18894128" cy="1743948"/>
            <a:chOff x="1039465" y="4756967"/>
            <a:chExt cx="5107436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39465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4300" dirty="0" err="1"/>
                <a:t>HadoopRDD</a:t>
              </a:r>
              <a:endParaRPr lang="en-US" sz="4300" dirty="0"/>
            </a:p>
            <a:p>
              <a:pPr algn="ctr"/>
              <a:r>
                <a:rPr lang="en-US" sz="3900" dirty="0"/>
                <a:t>path = </a:t>
              </a:r>
              <a:r>
                <a:rPr lang="en-US" sz="3900" dirty="0" err="1"/>
                <a:t>hdfs</a:t>
              </a:r>
              <a:r>
                <a:rPr lang="en-US" sz="39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4300" dirty="0" err="1"/>
                <a:t>FilteredRDD</a:t>
              </a:r>
              <a:endParaRPr lang="en-US" sz="4300" dirty="0"/>
            </a:p>
            <a:p>
              <a:pPr algn="ctr"/>
              <a:r>
                <a:rPr lang="en-US" sz="3900" dirty="0" err="1"/>
                <a:t>func</a:t>
              </a:r>
              <a:r>
                <a:rPr lang="en-US" sz="3900" dirty="0"/>
                <a:t> </a:t>
              </a:r>
              <a:r>
                <a:rPr lang="en-US" sz="3900" dirty="0" smtClean="0"/>
                <a:t>= contains</a:t>
              </a:r>
              <a:r>
                <a:rPr lang="en-US" sz="3900" dirty="0"/>
                <a:t>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47661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4300" dirty="0" err="1"/>
                <a:t>MappedRDD</a:t>
              </a:r>
              <a:endParaRPr lang="en-US" sz="4300" dirty="0"/>
            </a:p>
            <a:p>
              <a:pPr algn="ctr"/>
              <a:r>
                <a:rPr lang="en-US" sz="3900" dirty="0" err="1"/>
                <a:t>func</a:t>
              </a:r>
              <a:r>
                <a:rPr lang="en-US" sz="3900" dirty="0"/>
                <a:t> = </a:t>
              </a:r>
              <a:r>
                <a:rPr lang="en-US" sz="3900" dirty="0" smtClean="0"/>
                <a:t>split</a:t>
              </a:r>
              <a:r>
                <a:rPr lang="en-US" sz="3900" dirty="0"/>
                <a:t>(…</a:t>
              </a:r>
              <a:r>
                <a:rPr lang="en-US" sz="3900" dirty="0" smtClean="0"/>
                <a:t>)</a:t>
              </a:r>
              <a:endParaRPr lang="en-US" sz="3900" dirty="0"/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rot="10800000">
              <a:off x="2438705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rot="10800000">
              <a:off x="4292803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430343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Pages>0</Pages>
  <Words>2237</Words>
  <Characters>0</Characters>
  <Application>Microsoft Office PowerPoint</Application>
  <PresentationFormat>自定义</PresentationFormat>
  <Lines>0</Lines>
  <Paragraphs>508</Paragraphs>
  <Slides>58</Slides>
  <Notes>17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60" baseType="lpstr">
      <vt:lpstr>Title &amp; Subtitle light</vt:lpstr>
      <vt:lpstr>Title &amp; Bullets light</vt:lpstr>
      <vt:lpstr>Parallel Programming With Spark</vt:lpstr>
      <vt:lpstr>What is Spark?</vt:lpstr>
      <vt:lpstr>How to Run It</vt:lpstr>
      <vt:lpstr>Languages</vt:lpstr>
      <vt:lpstr>Outline</vt:lpstr>
      <vt:lpstr>Key Idea</vt:lpstr>
      <vt:lpstr>Operations</vt:lpstr>
      <vt:lpstr>Example: Mining Console Logs</vt:lpstr>
      <vt:lpstr>RDD Fault Tolerance</vt:lpstr>
      <vt:lpstr>Fault Recovery Test</vt:lpstr>
      <vt:lpstr>Behavior with Less RAM</vt:lpstr>
      <vt:lpstr>Spark in Java and Scala</vt:lpstr>
      <vt:lpstr>Which Language Should I Use?</vt:lpstr>
      <vt:lpstr>Scala Cheat Sheet</vt:lpstr>
      <vt:lpstr>Outline</vt:lpstr>
      <vt:lpstr>Learning Spark</vt:lpstr>
      <vt:lpstr>First Stop: 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Multiple Datasets</vt:lpstr>
      <vt:lpstr>Controlling the Level of Parallelism</vt:lpstr>
      <vt:lpstr>Using Local Variables</vt:lpstr>
      <vt:lpstr>Closure Mishap Example</vt:lpstr>
      <vt:lpstr>More Details</vt:lpstr>
      <vt:lpstr>Outline</vt:lpstr>
      <vt:lpstr>Software Components</vt:lpstr>
      <vt:lpstr>Task Scheduler</vt:lpstr>
      <vt:lpstr>Hadoop Compatibility</vt:lpstr>
      <vt:lpstr>Outline</vt:lpstr>
      <vt:lpstr>Build Spark</vt:lpstr>
      <vt:lpstr>Add Spark to Your Project</vt:lpstr>
      <vt:lpstr>Create a SparkContext</vt:lpstr>
      <vt:lpstr>Complete App: Scala</vt:lpstr>
      <vt:lpstr>Complete App: Python</vt:lpstr>
      <vt:lpstr>Example: PageRank</vt:lpstr>
      <vt:lpstr>Why PageRank?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Scala Implementation</vt:lpstr>
      <vt:lpstr>Python Implementation</vt:lpstr>
      <vt:lpstr>PageRank Performance</vt:lpstr>
      <vt:lpstr>Other Iterative Algorithms</vt:lpstr>
      <vt:lpstr>Outline</vt:lpstr>
      <vt:lpstr>Local Mode</vt:lpstr>
      <vt:lpstr>Private Cluster</vt:lpstr>
      <vt:lpstr>Amazon EC2</vt:lpstr>
      <vt:lpstr>Viewing Logs</vt:lpstr>
      <vt:lpstr>Community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Yuxing Wang</dc:creator>
  <cp:lastModifiedBy>Sylar</cp:lastModifiedBy>
  <cp:revision>260</cp:revision>
  <dcterms:modified xsi:type="dcterms:W3CDTF">2016-03-14T03:54:12Z</dcterms:modified>
</cp:coreProperties>
</file>