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72"/>
  </p:notesMasterIdLst>
  <p:handoutMasterIdLst>
    <p:handoutMasterId r:id="rId73"/>
  </p:handoutMasterIdLst>
  <p:sldIdLst>
    <p:sldId id="463" r:id="rId2"/>
    <p:sldId id="464" r:id="rId3"/>
    <p:sldId id="465" r:id="rId4"/>
    <p:sldId id="466" r:id="rId5"/>
    <p:sldId id="471" r:id="rId6"/>
    <p:sldId id="472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52" r:id="rId27"/>
    <p:sldId id="405" r:id="rId28"/>
    <p:sldId id="406" r:id="rId29"/>
    <p:sldId id="442" r:id="rId30"/>
    <p:sldId id="444" r:id="rId31"/>
    <p:sldId id="408" r:id="rId32"/>
    <p:sldId id="409" r:id="rId33"/>
    <p:sldId id="411" r:id="rId34"/>
    <p:sldId id="412" r:id="rId35"/>
    <p:sldId id="413" r:id="rId36"/>
    <p:sldId id="415" r:id="rId37"/>
    <p:sldId id="451" r:id="rId38"/>
    <p:sldId id="416" r:id="rId39"/>
    <p:sldId id="417" r:id="rId40"/>
    <p:sldId id="419" r:id="rId41"/>
    <p:sldId id="420" r:id="rId42"/>
    <p:sldId id="421" r:id="rId43"/>
    <p:sldId id="458" r:id="rId44"/>
    <p:sldId id="459" r:id="rId45"/>
    <p:sldId id="460" r:id="rId46"/>
    <p:sldId id="461" r:id="rId47"/>
    <p:sldId id="422" r:id="rId48"/>
    <p:sldId id="423" r:id="rId49"/>
    <p:sldId id="424" r:id="rId50"/>
    <p:sldId id="425" r:id="rId51"/>
    <p:sldId id="426" r:id="rId52"/>
    <p:sldId id="427" r:id="rId53"/>
    <p:sldId id="453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50" r:id="rId62"/>
    <p:sldId id="462" r:id="rId63"/>
    <p:sldId id="435" r:id="rId64"/>
    <p:sldId id="454" r:id="rId65"/>
    <p:sldId id="457" r:id="rId66"/>
    <p:sldId id="437" r:id="rId67"/>
    <p:sldId id="438" r:id="rId68"/>
    <p:sldId id="439" r:id="rId69"/>
    <p:sldId id="440" r:id="rId70"/>
    <p:sldId id="456" r:id="rId7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0" autoAdjust="0"/>
    <p:restoredTop sz="87019" autoAdjust="0"/>
  </p:normalViewPr>
  <p:slideViewPr>
    <p:cSldViewPr>
      <p:cViewPr varScale="1">
        <p:scale>
          <a:sx n="131" d="100"/>
          <a:sy n="131" d="100"/>
        </p:scale>
        <p:origin x="192" y="4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4" Type="http://schemas.openxmlformats.org/officeDocument/2006/relationships/slide" Target="slides/slide31.xml"/><Relationship Id="rId5" Type="http://schemas.openxmlformats.org/officeDocument/2006/relationships/slide" Target="slides/slide32.xml"/><Relationship Id="rId1" Type="http://schemas.openxmlformats.org/officeDocument/2006/relationships/slide" Target="slides/slide28.xml"/><Relationship Id="rId2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en.wikipedia.org/wiki/R%C3%B3zsa_P%C3%A9ter" TargetMode="External"/><Relationship Id="rId20" Type="http://schemas.openxmlformats.org/officeDocument/2006/relationships/hyperlink" Target="https://en.wikipedia.org/wiki/Kleene_fixpoint_theorem" TargetMode="External"/><Relationship Id="rId21" Type="http://schemas.openxmlformats.org/officeDocument/2006/relationships/hyperlink" Target="https://en.wikipedia.org/wiki/Regular_expressions" TargetMode="External"/><Relationship Id="rId22" Type="http://schemas.openxmlformats.org/officeDocument/2006/relationships/hyperlink" Target="https://en.wikipedia.org/wiki/Mathematical_intuitionism" TargetMode="External"/><Relationship Id="rId10" Type="http://schemas.openxmlformats.org/officeDocument/2006/relationships/hyperlink" Target="https://en.wikipedia.org/wiki/Alan_Turing" TargetMode="External"/><Relationship Id="rId11" Type="http://schemas.openxmlformats.org/officeDocument/2006/relationships/hyperlink" Target="https://en.wikipedia.org/wiki/Emil_Post" TargetMode="External"/><Relationship Id="rId12" Type="http://schemas.openxmlformats.org/officeDocument/2006/relationships/hyperlink" Target="https://en.wikipedia.org/wiki/Mathematical_logic" TargetMode="External"/><Relationship Id="rId13" Type="http://schemas.openxmlformats.org/officeDocument/2006/relationships/hyperlink" Target="https://en.wikipedia.org/wiki/Recursion_theory" TargetMode="External"/><Relationship Id="rId14" Type="http://schemas.openxmlformats.org/officeDocument/2006/relationships/hyperlink" Target="https://en.wikipedia.org/wiki/Computer_science" TargetMode="External"/><Relationship Id="rId15" Type="http://schemas.openxmlformats.org/officeDocument/2006/relationships/hyperlink" Target="https://en.wikipedia.org/wiki/Computable_function" TargetMode="External"/><Relationship Id="rId16" Type="http://schemas.openxmlformats.org/officeDocument/2006/relationships/hyperlink" Target="https://en.wikipedia.org/wiki/Kleene_hierarchy" TargetMode="External"/><Relationship Id="rId17" Type="http://schemas.openxmlformats.org/officeDocument/2006/relationships/hyperlink" Target="https://en.wikipedia.org/wiki/Kleene_algebra" TargetMode="External"/><Relationship Id="rId18" Type="http://schemas.openxmlformats.org/officeDocument/2006/relationships/hyperlink" Target="https://en.wikipedia.org/wiki/Kleene_star" TargetMode="External"/><Relationship Id="rId19" Type="http://schemas.openxmlformats.org/officeDocument/2006/relationships/hyperlink" Target="https://en.wikipedia.org/wiki/Kleene's_recursion_theorem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Relationship Id="rId3" Type="http://schemas.openxmlformats.org/officeDocument/2006/relationships/hyperlink" Target="https://en.wikipedia.org/wiki/Help:IPA/English" TargetMode="External"/><Relationship Id="rId4" Type="http://schemas.openxmlformats.org/officeDocument/2006/relationships/hyperlink" Target="https://en.wikipedia.org/wiki/Help:Pronunciation_respelling_key" TargetMode="External"/><Relationship Id="rId5" Type="http://schemas.openxmlformats.org/officeDocument/2006/relationships/hyperlink" Target="https://en.wikipedia.org/wiki/Stephen_Cole_Kleene#cite_note-3" TargetMode="External"/><Relationship Id="rId6" Type="http://schemas.openxmlformats.org/officeDocument/2006/relationships/hyperlink" Target="https://en.wikipedia.org/wiki/United_States" TargetMode="External"/><Relationship Id="rId7" Type="http://schemas.openxmlformats.org/officeDocument/2006/relationships/hyperlink" Target="https://en.wikipedia.org/wiki/Mathematician" TargetMode="External"/><Relationship Id="rId8" Type="http://schemas.openxmlformats.org/officeDocument/2006/relationships/hyperlink" Target="https://en.wikipedia.org/wiki/Alonzo_Church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language_processing" TargetMode="External"/><Relationship Id="rId4" Type="http://schemas.openxmlformats.org/officeDocument/2006/relationships/hyperlink" Target="https://en.wikipedia.org/wiki/Categorical_distribution" TargetMode="External"/><Relationship Id="rId5" Type="http://schemas.openxmlformats.org/officeDocument/2006/relationships/hyperlink" Target="https://en.wikipedia.org/wiki/Discrete_probability_distribu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12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16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 or geo mean]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[if P and R are far apart, F tends to be near lower value]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[in order to do well on F1, need to do well on BOTH P and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[this way, can't beat the system by being either too reluctant or too promiscuous]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Comment: when ppl say f-measure w/o specifying beta, they mean balanced, and this is by far the most common way of doing it</a:t>
            </a:r>
          </a:p>
        </p:txBody>
      </p:sp>
    </p:spTree>
    <p:extLst>
      <p:ext uri="{BB962C8B-B14F-4D97-AF65-F5344CB8AC3E}">
        <p14:creationId xmlns:p14="http://schemas.microsoft.com/office/powerpoint/2010/main" val="8402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5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5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29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69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30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31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r>
              <a:rPr kumimoji="1"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Stephen Cole Kleene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(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3" tooltip="Help:IPA/English"/>
              </a:rPr>
              <a:t>/ˈkleɪni/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0" i="1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4" tooltip="Help:Pronunciation respelling key"/>
              </a:rPr>
              <a:t>KLAY-nee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;</a:t>
            </a:r>
            <a:r>
              <a:rPr kumimoji="1"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5"/>
              </a:rPr>
              <a:t>[a]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January 5, 1909 – January 25, 1994) was an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6" tooltip="United States"/>
              </a:rPr>
              <a:t>American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7" tooltip="Mathematician"/>
              </a:rPr>
              <a:t>mathematician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One of the students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8" tooltip="Alonzo Church"/>
              </a:rPr>
              <a:t>Alonzo Church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Kleene, along with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9" tooltip="Rózsa Péter"/>
              </a:rPr>
              <a:t>Rózsa Péter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0" tooltip="Alan Turing"/>
              </a:rPr>
              <a:t>Alan Turing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1" tooltip="Emil Post"/>
              </a:rPr>
              <a:t>Emil Post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and others, is best known as a founder of the branch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2" tooltip="Mathematical logic"/>
              </a:rPr>
              <a:t>mathematical logic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known as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3" tooltip="Recursion theory"/>
              </a:rPr>
              <a:t>recursion theory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which subsequently helped to provide the foundations of theoretical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4" tooltip="Computer science"/>
              </a:rPr>
              <a:t>computer science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Kleene's work grounds the study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5" tooltip="Computable function"/>
              </a:rPr>
              <a:t>computable functions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A number of mathematical concepts are named after him: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6" tooltip="Kleene hierarchy"/>
              </a:rPr>
              <a:t>Kleene hierarchy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7" tooltip="Kleene algebra"/>
              </a:rPr>
              <a:t>Kleene algebra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the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8" tooltip="Kleene star"/>
              </a:rPr>
              <a:t>Kleene star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(Kleene closure),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9" tooltip="Kleene's recursion theorem"/>
              </a:rPr>
              <a:t>Kleene's recursion theorem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and the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0" tooltip="Kleene fixpoint theorem"/>
              </a:rPr>
              <a:t>Kleene fixpoint theorem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He also invented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1" tooltip="Regular expressions"/>
              </a:rPr>
              <a:t>regular expressions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and made significant contributions to the foundations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2" tooltip="Mathematical intuitionism"/>
              </a:rPr>
              <a:t>mathematical intuitionism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545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32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67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In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3" tooltip="Natural language processing"/>
              </a:rPr>
              <a:t>natural language processing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categorical and multinomial distributions are synonymous and it is common to speak of a multinomial distribution when a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4" tooltip="Categorical distribution"/>
              </a:rPr>
              <a:t>categorical distribution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is actually meant. </a:t>
            </a:r>
          </a:p>
          <a:p>
            <a:endParaRPr kumimoji="1" lang="en-US" sz="1200" b="0" i="0" u="none" strike="noStrike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 </a:t>
            </a:r>
            <a:r>
              <a:rPr kumimoji="1"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categorical distribution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is a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5" tooltip="Discrete probability distribution"/>
              </a:rPr>
              <a:t>discrete probability distribution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that describes the possible results of a random variable that can take on one of </a:t>
            </a:r>
            <a:r>
              <a:rPr kumimoji="1" lang="en-US" sz="1200" b="0" i="1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K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possible categories, with the probability of each category separately specified. </a:t>
            </a:r>
          </a:p>
          <a:p>
            <a:endParaRPr kumimoji="1" lang="en-US" sz="1200" b="0" i="0" u="none" strike="noStrike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Classes are mutually exclusive:  each document in exactly one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33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35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2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16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39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40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41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Should San Francisco be considered 1 or 2 words?</a:t>
            </a:r>
          </a:p>
          <a:p>
            <a:r>
              <a:rPr lang="en-US" smtClean="0"/>
              <a:t>'the</a:t>
            </a:r>
            <a:r>
              <a:rPr lang="en-US" dirty="0" smtClean="0"/>
              <a:t>’</a:t>
            </a:r>
            <a:r>
              <a:rPr lang="en-US" baseline="0" dirty="0" smtClean="0"/>
              <a:t> is repeated twice</a:t>
            </a:r>
          </a:p>
          <a:p>
            <a:r>
              <a:rPr lang="en-US" baseline="0" dirty="0" smtClean="0"/>
              <a:t>So is ’and’</a:t>
            </a:r>
            <a:endParaRPr lang="en-US" dirty="0" smtClean="0"/>
          </a:p>
          <a:p>
            <a:r>
              <a:rPr lang="en-US" dirty="0" smtClean="0"/>
              <a:t>Should they and their be </a:t>
            </a:r>
            <a:r>
              <a:rPr lang="en-US" dirty="0" err="1" smtClean="0"/>
              <a:t>collaposed</a:t>
            </a:r>
            <a:r>
              <a:rPr lang="en-US" baseline="0" dirty="0" smtClean="0"/>
              <a:t> to the same lemma?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42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</a:t>
            </a:r>
            <a:r>
              <a:rPr lang="en-US" dirty="0" smtClean="0"/>
              <a:t> =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translate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characters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 smtClean="0"/>
              <a:t>man </a:t>
            </a:r>
            <a:r>
              <a:rPr lang="en-US" dirty="0" err="1" smtClean="0"/>
              <a:t>tr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MAP is “maximum a posteriori”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3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81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call'd</a:t>
            </a:r>
            <a:r>
              <a:rPr lang="en-US" b="1" dirty="0" smtClean="0"/>
              <a:t> </a:t>
            </a:r>
            <a:r>
              <a:rPr lang="en-US" b="1" dirty="0" smtClean="0"/>
              <a:t>me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alibri"/>
                <a:cs typeface="Calibri"/>
              </a:rPr>
              <a:t>Katakana = syllabic form of writing in Japanese, primarily used for words of foreign origin (angular</a:t>
            </a:r>
            <a:r>
              <a:rPr lang="en-US" sz="1200" baseline="0" dirty="0" smtClean="0">
                <a:latin typeface="Calibri"/>
                <a:cs typeface="Calibri"/>
              </a:rPr>
              <a:t> style of script)</a:t>
            </a:r>
            <a:endParaRPr lang="en-US" sz="1200" dirty="0" smtClean="0">
              <a:latin typeface="Calibri"/>
              <a:cs typeface="Calibri"/>
            </a:endParaRPr>
          </a:p>
          <a:p>
            <a:r>
              <a:rPr lang="en-US" sz="1200" dirty="0" smtClean="0">
                <a:latin typeface="Calibri"/>
                <a:cs typeface="Calibri"/>
              </a:rPr>
              <a:t>Hiragana = syllabic form of writing in Japanese, 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especially used for function words and inflections (cursive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style of script)</a:t>
            </a:r>
          </a:p>
          <a:p>
            <a:r>
              <a:rPr lang="en-US" sz="1200" dirty="0" smtClean="0">
                <a:latin typeface="Calibri"/>
                <a:cs typeface="Calibri"/>
              </a:rPr>
              <a:t>Kanji = a system of writing Japanese that uses Chinese characters. </a:t>
            </a:r>
          </a:p>
          <a:p>
            <a:r>
              <a:rPr lang="en-US" sz="1200" dirty="0" err="1" smtClean="0">
                <a:latin typeface="Calibri"/>
                <a:cs typeface="Calibri"/>
              </a:rPr>
              <a:t>Romaji</a:t>
            </a:r>
            <a:r>
              <a:rPr lang="en-US" sz="1200" dirty="0" smtClean="0">
                <a:latin typeface="Calibri"/>
                <a:cs typeface="Calibri"/>
              </a:rPr>
              <a:t> = 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 system </a:t>
            </a:r>
            <a:r>
              <a:rPr kumimoji="1" lang="en-US" sz="1200" b="0" i="0" u="none" strike="noStrike" kern="120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of Romanized spellings</a:t>
            </a:r>
            <a:r>
              <a:rPr kumimoji="1" lang="en-US" sz="1200" b="0" i="0" u="none" strike="noStrike" kern="1200" baseline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used </a:t>
            </a:r>
            <a:r>
              <a:rPr kumimoji="1" lang="en-US" sz="1200" b="0" i="0" u="none" strike="noStrike" kern="120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Japanese.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1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50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51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52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48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58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3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63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64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31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65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66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67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2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68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c_j</a:t>
            </a:r>
            <a:r>
              <a:rPr lang="en-US" dirty="0" smtClean="0"/>
              <a:t> =</a:t>
            </a:r>
            <a:r>
              <a:rPr lang="en-US" baseline="0" dirty="0" smtClean="0"/>
              <a:t> class j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14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7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15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7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0772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132B-8114-9C40-BEEF-D3730B172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80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Text Classification with Na</a:t>
            </a:r>
            <a:r>
              <a:rPr lang="fr-FR" sz="4000" dirty="0" err="1" smtClean="0">
                <a:latin typeface="Calibri (Headings)"/>
                <a:cs typeface="Calibri (Headings)"/>
              </a:rPr>
              <a:t>ï</a:t>
            </a:r>
            <a:r>
              <a:rPr lang="en-US" sz="4000" dirty="0" err="1" smtClean="0">
                <a:latin typeface="Calibri (Headings)"/>
                <a:cs typeface="Calibri (Headings)"/>
              </a:rPr>
              <a:t>ve</a:t>
            </a:r>
            <a:r>
              <a:rPr lang="en-US" sz="4000" dirty="0" smtClean="0">
                <a:latin typeface="Calibri (Headings)"/>
                <a:cs typeface="Calibri (Headings)"/>
              </a:rPr>
              <a:t>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412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28750"/>
            <a:ext cx="80772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828800" y="2370138"/>
          <a:ext cx="550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4" imgW="3683000" imgH="571500" progId="Equation.3">
                  <p:embed/>
                </p:oleObj>
              </mc:Choice>
              <mc:Fallback>
                <p:oleObj name="Equation" r:id="rId4" imgW="3683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70138"/>
                        <a:ext cx="55086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>
            <p:extLst/>
          </p:nvPr>
        </p:nvGraphicFramePr>
        <p:xfrm>
          <a:off x="2195513" y="4248150"/>
          <a:ext cx="4194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6" imgW="1968500" imgH="292100" progId="Equation.3">
                  <p:embed/>
                </p:oleObj>
              </mc:Choice>
              <mc:Fallback>
                <p:oleObj name="Equation" r:id="rId6" imgW="1968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48150"/>
                        <a:ext cx="41941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val="488449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Laplace (add-1) smoothing for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1306513" y="1581150"/>
          <a:ext cx="45053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3" imgW="1905000" imgH="571500" progId="Equation.3">
                  <p:embed/>
                </p:oleObj>
              </mc:Choice>
              <mc:Fallback>
                <p:oleObj name="Equation" r:id="rId3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581150"/>
                        <a:ext cx="4505325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2508250" y="3176588"/>
          <a:ext cx="38163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5" imgW="1612900" imgH="711200" progId="Equation.3">
                  <p:embed/>
                </p:oleObj>
              </mc:Choice>
              <mc:Fallback>
                <p:oleObj name="Equation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176588"/>
                        <a:ext cx="3816350" cy="168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1311720" y="1579109"/>
          <a:ext cx="408463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7" imgW="1727200" imgH="571500" progId="Equation.3">
                  <p:embed/>
                </p:oleObj>
              </mc:Choice>
              <mc:Fallback>
                <p:oleObj name="Equation" r:id="rId7" imgW="172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720" y="1579109"/>
                        <a:ext cx="4084638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1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dirty="0" smtClean="0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1325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/>
          </p:nvPr>
        </p:nvGraphicFramePr>
        <p:xfrm>
          <a:off x="5233147" y="3486150"/>
          <a:ext cx="3606053" cy="7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3" imgW="1981200" imgH="431800" progId="Equation.3">
                  <p:embed/>
                </p:oleObj>
              </mc:Choice>
              <mc:Fallback>
                <p:oleObj name="Equation" r:id="rId3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147" y="3486150"/>
                        <a:ext cx="3606053" cy="7859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/>
          </p:nvPr>
        </p:nvGraphicFramePr>
        <p:xfrm>
          <a:off x="1066800" y="32575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14550"/>
            <a:ext cx="5791200" cy="152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spcBef>
                <a:spcPts val="0"/>
              </a:spcBef>
            </a:pP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 smtClean="0">
              <a:latin typeface="Calibri"/>
              <a:ea typeface="ＭＳ Ｐゴシック" charset="-128"/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For</a:t>
            </a:r>
            <a:r>
              <a:rPr lang="en-US" i="1" baseline="-25000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each word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Vocabulary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  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n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8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95936" y="438150"/>
            <a:ext cx="4680520" cy="13716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Text Classification and Na</a:t>
            </a:r>
            <a:r>
              <a:rPr lang="fr-FR" sz="4000" dirty="0" err="1">
                <a:latin typeface="Calibri (Headings)"/>
                <a:cs typeface="Calibri (Headings)"/>
              </a:rPr>
              <a:t>ï</a:t>
            </a:r>
            <a:r>
              <a:rPr lang="en-US" sz="4000" dirty="0" err="1">
                <a:latin typeface="Calibri (Headings)"/>
                <a:cs typeface="Calibri (Headings)"/>
              </a:rPr>
              <a:t>ve</a:t>
            </a:r>
            <a:r>
              <a:rPr lang="en-US" sz="4000" dirty="0">
                <a:latin typeface="Calibri (Headings)"/>
                <a:cs typeface="Calibri (Headings)"/>
              </a:rPr>
              <a:t> Bayes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Precision, Recall, and the F measure</a:t>
            </a:r>
            <a:endParaRPr lang="en-US" sz="32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2-by-2 contingency table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/>
          </p:nvPr>
        </p:nvGraphicFramePr>
        <p:xfrm>
          <a:off x="1447800" y="1504950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0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ea typeface="ＭＳ Ｐゴシック" charset="0"/>
                <a:cs typeface="ＭＳ Ｐゴシック" charset="0"/>
              </a:rPr>
              <a:t>: % of selected items that are correct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b="1" dirty="0" smtClean="0">
                <a:ea typeface="ＭＳ Ｐゴシック" charset="0"/>
                <a:cs typeface="ＭＳ Ｐゴシック" charset="0"/>
              </a:rPr>
              <a:t>Recall</a:t>
            </a:r>
            <a:r>
              <a:rPr lang="en-US" dirty="0">
                <a:ea typeface="ＭＳ Ｐゴシック" charset="0"/>
                <a:cs typeface="ＭＳ Ｐゴシック" charset="0"/>
              </a:rPr>
              <a:t>: % of correct items that 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selected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/>
          </p:nvPr>
        </p:nvGraphicFramePr>
        <p:xfrm>
          <a:off x="1447800" y="3695700"/>
          <a:ext cx="6172200" cy="11201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measure: F</a:t>
            </a:r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combined measure that assesses the P/R tradeoff is F measure (weighted harmonic mean):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harmonic mean is a very conservative average</a:t>
            </a:r>
          </a:p>
          <a:p>
            <a:r>
              <a:rPr lang="en-US" dirty="0" smtClean="0"/>
              <a:t>People usually use balanced F1 measure</a:t>
            </a:r>
          </a:p>
          <a:p>
            <a:pPr lvl="1"/>
            <a:r>
              <a:rPr lang="en-US" dirty="0" smtClean="0"/>
              <a:t>  i.e., with </a:t>
            </a:r>
            <a:r>
              <a:rPr lang="en-US" dirty="0" smtClean="0">
                <a:sym typeface="Symbol" charset="0"/>
              </a:rPr>
              <a:t></a:t>
            </a:r>
            <a:r>
              <a:rPr lang="en-US" dirty="0" smtClean="0"/>
              <a:t> = 1 (that is, </a:t>
            </a:r>
            <a:r>
              <a:rPr lang="en-US" dirty="0" smtClean="0">
                <a:sym typeface="Symbol" charset="0"/>
              </a:rPr>
              <a:t> = ½):   		     </a:t>
            </a:r>
            <a:r>
              <a:rPr lang="en-US" i="1" dirty="0" smtClean="0">
                <a:sym typeface="Symbol" charset="0"/>
              </a:rPr>
              <a:t>F</a:t>
            </a:r>
            <a:r>
              <a:rPr lang="en-US" dirty="0" smtClean="0">
                <a:sym typeface="Symbol" charset="0"/>
              </a:rPr>
              <a:t> = 2</a:t>
            </a:r>
            <a:r>
              <a:rPr lang="en-US" i="1" dirty="0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/(</a:t>
            </a:r>
            <a:r>
              <a:rPr lang="en-US" i="1" dirty="0" smtClean="0">
                <a:sym typeface="Symbol" charset="0"/>
              </a:rPr>
              <a:t>P</a:t>
            </a:r>
            <a:r>
              <a:rPr lang="en-US" dirty="0" smtClean="0">
                <a:sym typeface="Symbol" charset="0"/>
              </a:rPr>
              <a:t>+</a:t>
            </a:r>
            <a:r>
              <a:rPr lang="en-US" i="1" dirty="0" smtClean="0">
                <a:sym typeface="Symbol" charset="0"/>
              </a:rPr>
              <a:t>R</a:t>
            </a:r>
            <a:r>
              <a:rPr lang="en-US" dirty="0" smtClean="0">
                <a:sym typeface="Symbol" charset="0"/>
              </a:rPr>
              <a:t>)</a:t>
            </a:r>
            <a:endParaRPr lang="en-US" dirty="0" smtClean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/>
          </p:nvPr>
        </p:nvGraphicFramePr>
        <p:xfrm>
          <a:off x="2057400" y="2190750"/>
          <a:ext cx="419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4" imgW="2084400" imgH="594000" progId="Equation.3">
                  <p:embed/>
                </p:oleObj>
              </mc:Choice>
              <mc:Fallback>
                <p:oleObj name="Equation" r:id="rId4" imgW="2084400" imgH="59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90750"/>
                        <a:ext cx="4191000" cy="1219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6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Text Classification: Evaluation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374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3962400" cy="3333750"/>
          </a:xfrm>
        </p:spPr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up data into 10 </a:t>
            </a:r>
            <a:r>
              <a:rPr lang="en-US" dirty="0" smtClean="0"/>
              <a:t>folds</a:t>
            </a:r>
          </a:p>
          <a:p>
            <a:pPr lvl="1"/>
            <a:r>
              <a:rPr lang="en-US" dirty="0" smtClean="0"/>
              <a:t>(Equal positive and negative inside each fold?)</a:t>
            </a:r>
            <a:endParaRPr lang="en-US" dirty="0"/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</a:t>
            </a:r>
            <a:r>
              <a:rPr lang="en-US" dirty="0" smtClean="0"/>
              <a:t>test set</a:t>
            </a:r>
            <a:endParaRPr lang="en-US" dirty="0"/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</a:t>
            </a:r>
            <a:r>
              <a:rPr lang="en-US" dirty="0" smtClean="0"/>
              <a:t>average </a:t>
            </a:r>
            <a:r>
              <a:rPr lang="en-US" dirty="0"/>
              <a:t>performance of the 10 </a:t>
            </a:r>
            <a:r>
              <a:rPr lang="en-US" dirty="0" smtClean="0"/>
              <a:t>runs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9144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9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772400" cy="742950"/>
          </a:xfrm>
        </p:spPr>
        <p:txBody>
          <a:bodyPr/>
          <a:lstStyle/>
          <a:p>
            <a:r>
              <a:rPr lang="en-US" dirty="0" smtClean="0"/>
              <a:t>Development Test Sets and Cross-validation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7239000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i="1" dirty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libri" charset="0"/>
              </a:rPr>
              <a:t>Metric: P/R/F1  or Accuracy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Unseen test set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avoid </a:t>
            </a:r>
            <a:r>
              <a:rPr lang="en-US" dirty="0" err="1">
                <a:latin typeface="Calibri" charset="0"/>
              </a:rPr>
              <a:t>overfitting</a:t>
            </a:r>
            <a:r>
              <a:rPr lang="en-US" dirty="0">
                <a:latin typeface="Calibri" charset="0"/>
              </a:rPr>
              <a:t> (‘tuning to the test set’)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more conservative estimate of </a:t>
            </a:r>
            <a:r>
              <a:rPr lang="en-US" dirty="0" smtClean="0">
                <a:latin typeface="Calibri" charset="0"/>
              </a:rPr>
              <a:t>performance</a:t>
            </a:r>
            <a:endParaRPr lang="en-US" sz="2400" dirty="0" smtClean="0">
              <a:solidFill>
                <a:srgbClr val="0000FF"/>
              </a:solidFill>
              <a:latin typeface="Calibri" charset="0"/>
            </a:endParaRPr>
          </a:p>
          <a:p>
            <a:pPr marL="342900" lvl="1" indent="-342900">
              <a:lnSpc>
                <a:spcPct val="90000"/>
              </a:lnSpc>
              <a:buClr>
                <a:srgbClr val="CC0000"/>
              </a:buClr>
            </a:pPr>
            <a:r>
              <a:rPr lang="en-US" sz="2400" dirty="0">
                <a:latin typeface="Calibri" charset="0"/>
              </a:rPr>
              <a:t>Cross-validation over multiple splits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Calibri" charset="0"/>
              </a:rPr>
              <a:t>Handle sampling errors from different datasets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Pool results over each split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Compute pooled </a:t>
            </a:r>
            <a:r>
              <a:rPr lang="en-US" dirty="0" err="1" smtClean="0">
                <a:latin typeface="Calibri" charset="0"/>
              </a:rPr>
              <a:t>dev</a:t>
            </a:r>
            <a:r>
              <a:rPr lang="en-US" dirty="0" smtClean="0">
                <a:latin typeface="Calibri" charset="0"/>
              </a:rPr>
              <a:t> set performance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1428750"/>
            <a:ext cx="2057400" cy="6096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Training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0" y="1428750"/>
            <a:ext cx="28194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Development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1428750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162800" y="4629150"/>
            <a:ext cx="1143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51418" y="2647950"/>
            <a:ext cx="2916382" cy="1752600"/>
            <a:chOff x="6012873" y="2876550"/>
            <a:chExt cx="2916382" cy="1752600"/>
          </a:xfrm>
        </p:grpSpPr>
        <p:sp>
          <p:nvSpPr>
            <p:cNvPr id="8" name="Rectangle 7"/>
            <p:cNvSpPr/>
            <p:nvPr/>
          </p:nvSpPr>
          <p:spPr bwMode="auto">
            <a:xfrm>
              <a:off x="6012873" y="34861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12873" y="40957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                         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19495" y="40957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019800" y="28765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848600" y="34861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391400" y="28765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23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 smtClean="0">
                <a:latin typeface="Calibri" charset="0"/>
              </a:rPr>
              <a:t>Input</a:t>
            </a:r>
            <a:r>
              <a:rPr lang="en-US" sz="3200" dirty="0" smtClean="0">
                <a:latin typeface="Calibri" charset="0"/>
              </a:rPr>
              <a:t>:</a:t>
            </a:r>
          </a:p>
          <a:p>
            <a:pPr lvl="1"/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document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800" dirty="0">
                <a:latin typeface="Calibri" charset="0"/>
                <a:ea typeface="ＭＳ Ｐゴシック" charset="0"/>
              </a:rPr>
              <a:t>fixed set of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classes 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Text Classification: Practical Issues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66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93D819E-6B48-E24C-8E34-4D8EC5CE1E3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The Real World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Gee,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I’m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building a text classifier for real, now!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should I do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522201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BA3F27A-247D-4641-BB88-BB430BF7C00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 (Headings)"/>
                <a:ea typeface="ＭＳ Ｐゴシック" charset="0"/>
                <a:cs typeface="Calibri (Headings)"/>
              </a:rPr>
              <a:t>No training data?</a:t>
            </a:r>
            <a:br>
              <a:rPr lang="en-US" dirty="0" smtClean="0">
                <a:latin typeface="Calibri (Headings)"/>
                <a:ea typeface="ＭＳ Ｐゴシック" charset="0"/>
                <a:cs typeface="Calibri (Headings)"/>
              </a:rPr>
            </a:br>
            <a:r>
              <a:rPr lang="en-US" dirty="0" smtClean="0">
                <a:latin typeface="Calibri (Headings)"/>
                <a:ea typeface="ＭＳ Ｐゴシック" charset="0"/>
                <a:cs typeface="Calibri (Headings)"/>
              </a:rPr>
              <a:t>Manually </a:t>
            </a:r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written rules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If </a:t>
            </a: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(wheat or grain) and not (whole or bread) then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Categorize as </a:t>
            </a:r>
            <a:r>
              <a:rPr lang="en-US" sz="2800" dirty="0" smtClean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grain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Need careful crafting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tuning on development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Time-consuming: 2 days per class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16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24931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12AF20-936C-8347-8ABF-1FC576708ED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Very little data?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fr-FR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Bayes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</a:rPr>
              <a:t>Naïve </a:t>
            </a:r>
            <a:r>
              <a:rPr lang="en-US" sz="2400" dirty="0">
                <a:latin typeface="Calibri" charset="0"/>
                <a:ea typeface="ＭＳ Ｐゴシック" charset="0"/>
              </a:rPr>
              <a:t>Bayes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is a “high-bias” algorithm </a:t>
            </a:r>
            <a:r>
              <a:rPr lang="en-US" dirty="0" smtClean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Ng and Jordan 2002 NIPS)</a:t>
            </a:r>
            <a:endParaRPr lang="en-US" sz="2400" dirty="0">
              <a:solidFill>
                <a:srgbClr val="00A000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Get more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labeled data </a:t>
            </a:r>
            <a:endParaRPr lang="en-US" sz="28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</a:rPr>
              <a:t>Find clever ways to get humans to </a:t>
            </a:r>
            <a:r>
              <a:rPr lang="en-US" sz="2400" dirty="0">
                <a:latin typeface="Calibri" charset="0"/>
                <a:ea typeface="ＭＳ Ｐゴシック" charset="0"/>
              </a:rPr>
              <a:t>label data for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you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Try semi-supervised training methods: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Bootstrapping, EM over unlabeled documents,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…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004495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DA7C9FA-0169-554C-A7A2-CAA9C2AF56C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 reasonable amount of data?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Perfect for all the clever classifiers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SVM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Regularized Logistic Regression</a:t>
            </a:r>
          </a:p>
          <a:p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You can even use user-interpretable decision trees</a:t>
            </a:r>
          </a:p>
          <a:p>
            <a:pPr lvl="1" eaLnBrk="1" hangingPunct="1"/>
            <a:r>
              <a:rPr lang="en-US" sz="2400" dirty="0" smtClean="0">
                <a:latin typeface="Calibri" charset="0"/>
                <a:ea typeface="ＭＳ Ｐゴシック" charset="0"/>
              </a:rPr>
              <a:t>Users </a:t>
            </a:r>
            <a:r>
              <a:rPr lang="en-US" sz="2400" dirty="0">
                <a:latin typeface="Calibri" charset="0"/>
                <a:ea typeface="ＭＳ Ｐゴシック" charset="0"/>
              </a:rPr>
              <a:t>like to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hack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M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anagement </a:t>
            </a:r>
            <a:r>
              <a:rPr lang="en-US" sz="2400" dirty="0">
                <a:latin typeface="Calibri" charset="0"/>
                <a:ea typeface="ＭＳ Ｐゴシック" charset="0"/>
              </a:rPr>
              <a:t>likes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quick fixes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401264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41DE7FB-5D3A-D24B-8DA3-5B28FAA324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525"/>
            <a:ext cx="7440324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Accuracy as a function of data size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33550"/>
            <a:ext cx="4495800" cy="3200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With enough data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Classifier may not matter</a:t>
            </a:r>
          </a:p>
        </p:txBody>
      </p:sp>
      <p:sp>
        <p:nvSpPr>
          <p:cNvPr id="61446" name="TextBox 5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  <p:pic>
        <p:nvPicPr>
          <p:cNvPr id="3" name="Content Placeholder 2" descr="brillbanko.tiff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8" b="308"/>
          <a:stretch>
            <a:fillRect/>
          </a:stretch>
        </p:blipFill>
        <p:spPr>
          <a:xfrm>
            <a:off x="4572000" y="825246"/>
            <a:ext cx="4191000" cy="4023360"/>
          </a:xfrm>
        </p:spPr>
      </p:pic>
      <p:sp>
        <p:nvSpPr>
          <p:cNvPr id="4" name="TextBox 3"/>
          <p:cNvSpPr txBox="1"/>
          <p:nvPr/>
        </p:nvSpPr>
        <p:spPr>
          <a:xfrm>
            <a:off x="5105400" y="479321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charset="0"/>
              </a:rPr>
              <a:t>Brill and </a:t>
            </a:r>
            <a:r>
              <a:rPr lang="en-US" sz="1800" dirty="0" err="1">
                <a:latin typeface="Calibri" charset="0"/>
              </a:rPr>
              <a:t>Banko</a:t>
            </a:r>
            <a:r>
              <a:rPr lang="en-US" sz="1800" dirty="0">
                <a:latin typeface="Calibri" charset="0"/>
              </a:rPr>
              <a:t> on </a:t>
            </a:r>
            <a:r>
              <a:rPr lang="en-US" sz="1800" dirty="0" smtClean="0">
                <a:latin typeface="Calibri" charset="0"/>
              </a:rPr>
              <a:t>spelling correction</a:t>
            </a:r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5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 smtClean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Disjunctions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Ranges</a:t>
            </a:r>
            <a:r>
              <a:rPr lang="en-US" sz="2000" dirty="0" smtClean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Woodchuck,</a:t>
                      </a:r>
                      <a:r>
                        <a:rPr lang="en-US" baseline="0" dirty="0" smtClean="0"/>
                        <a:t> woodchuck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2122715"/>
                <a:gridCol w="4571999"/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Pattern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 upper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renched Blossoms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lower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y beans were impatient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single</a:t>
                      </a:r>
                      <a:r>
                        <a:rPr lang="en-US" sz="1800" baseline="0" dirty="0" smtClean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: Down the Rabbit Hole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245364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dirty="0" smtClean="0"/>
                        <a:t>upper case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Neither e nor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re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pattern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carat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now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153400" cy="333375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Simple (“</a:t>
            </a:r>
            <a:r>
              <a:rPr lang="en-US" sz="2800" dirty="0" err="1" smtClean="0">
                <a:latin typeface="Calibri" charset="0"/>
              </a:rPr>
              <a:t>na</a:t>
            </a:r>
            <a:r>
              <a:rPr lang="fr-FR" sz="2800" dirty="0" err="1" smtClean="0">
                <a:latin typeface="Calibri" charset="0"/>
              </a:rPr>
              <a:t>ï</a:t>
            </a:r>
            <a:r>
              <a:rPr lang="en-US" sz="2800" dirty="0" err="1" smtClean="0">
                <a:latin typeface="Calibri" charset="0"/>
              </a:rPr>
              <a:t>ve</a:t>
            </a:r>
            <a:r>
              <a:rPr lang="en-US" sz="2800" dirty="0" smtClean="0">
                <a:latin typeface="Calibri" charset="0"/>
              </a:rPr>
              <a:t>”) classification method based on Bayes rule</a:t>
            </a:r>
          </a:p>
          <a:p>
            <a:r>
              <a:rPr lang="en-US" sz="2800" dirty="0" smtClean="0">
                <a:latin typeface="Calibri" charset="0"/>
              </a:rPr>
              <a:t>Relies on very simple representation of document</a:t>
            </a:r>
          </a:p>
          <a:p>
            <a:pPr lvl="1"/>
            <a:r>
              <a:rPr lang="en-US" sz="2800" dirty="0" smtClean="0">
                <a:latin typeface="Calibri" charset="0"/>
              </a:rPr>
              <a:t>Bag of words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More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The pipe | for disjunction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95550"/>
            <a:ext cx="294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00" y="1428750"/>
            <a:ext cx="15567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Stephen C </a:t>
            </a:r>
            <a:r>
              <a:rPr lang="en-US" sz="1800" dirty="0" err="1" smtClean="0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r>
                        <a:rPr lang="en-US" baseline="0" dirty="0" smtClean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*,   </a:t>
            </a:r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+  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Anchors  </a:t>
            </a:r>
            <a:r>
              <a:rPr lang="en-US" dirty="0" smtClean="0">
                <a:solidFill>
                  <a:srgbClr val="FF0000"/>
                </a:solidFill>
              </a:rPr>
              <a:t>^   $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capitalized examples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he</a:t>
            </a:r>
            <a:endParaRPr lang="en-US" dirty="0">
              <a:solidFill>
                <a:srgbClr val="009900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     </a:t>
            </a:r>
            <a:r>
              <a:rPr lang="en-US" smtClean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I</a:t>
            </a:r>
            <a:r>
              <a:rPr lang="en-US" smtClean="0">
                <a:latin typeface="Calibri"/>
                <a:cs typeface="Calibri"/>
              </a:rPr>
              <a:t>ncorrectly 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 smtClean="0">
                <a:solidFill>
                  <a:srgbClr val="A50021"/>
                </a:solidFill>
              </a:rPr>
              <a:t>fixing two kinds </a:t>
            </a:r>
            <a:r>
              <a:rPr lang="en-US" sz="2800" dirty="0">
                <a:solidFill>
                  <a:srgbClr val="A50021"/>
                </a:solidFill>
              </a:rPr>
              <a:t>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cont.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NLP we are always dealing with these kinds of errors.</a:t>
            </a:r>
          </a:p>
          <a:p>
            <a:r>
              <a:rPr lang="en-US" sz="2800" dirty="0" smtClean="0"/>
              <a:t>Reducing the error rate for an application often involves two antagonistic efforts: 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 smtClean="0"/>
              <a:t>(minimizing false positives)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 smtClean="0"/>
              <a:t>(minimizing false negatives).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 sentences in running text</a:t>
            </a:r>
            <a:endParaRPr lang="en-US" sz="3200" b="1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71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2556"/>
          <a:stretch/>
        </p:blipFill>
        <p:spPr>
          <a:xfrm>
            <a:off x="304800" y="666750"/>
            <a:ext cx="2496312" cy="5143500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68" r="-2024"/>
          <a:stretch/>
        </p:blipFill>
        <p:spPr>
          <a:xfrm>
            <a:off x="6690021" y="742950"/>
            <a:ext cx="2377779" cy="4533900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28" r="27127"/>
          <a:stretch/>
        </p:blipFill>
        <p:spPr>
          <a:xfrm>
            <a:off x="2895600" y="819150"/>
            <a:ext cx="3667421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 smtClean="0"/>
              <a:t>Fragments, filled pauses</a:t>
            </a:r>
            <a:endParaRPr lang="en-US" sz="2400" dirty="0"/>
          </a:p>
          <a:p>
            <a:r>
              <a:rPr lang="en-US" sz="2800" dirty="0" smtClean="0"/>
              <a:t>Seuss’s </a:t>
            </a:r>
            <a:r>
              <a:rPr lang="en-US" sz="2800" dirty="0" smtClean="0">
                <a:solidFill>
                  <a:srgbClr val="FF0000"/>
                </a:solidFill>
              </a:rPr>
              <a:t>cat </a:t>
            </a:r>
            <a:r>
              <a:rPr lang="en-US" sz="2800" dirty="0" smtClean="0"/>
              <a:t>in the hat is different from other</a:t>
            </a:r>
            <a:r>
              <a:rPr lang="en-US" sz="2800" dirty="0" smtClean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 smtClean="0"/>
              <a:t>Lemma</a:t>
            </a:r>
            <a:r>
              <a:rPr lang="en-US" sz="2400" dirty="0"/>
              <a:t>: </a:t>
            </a:r>
            <a:r>
              <a:rPr lang="en-US" sz="2400" dirty="0" smtClean="0"/>
              <a:t>same </a:t>
            </a:r>
            <a:r>
              <a:rPr lang="en-US" sz="2400" dirty="0"/>
              <a:t>stem, </a:t>
            </a:r>
            <a:r>
              <a:rPr lang="en-US" sz="2400" dirty="0" smtClean="0"/>
              <a:t>part </a:t>
            </a:r>
            <a:r>
              <a:rPr lang="en-US" sz="2400" dirty="0"/>
              <a:t>of speech, </a:t>
            </a:r>
            <a:r>
              <a:rPr lang="en-US" sz="2400" dirty="0" smtClean="0"/>
              <a:t>rough word </a:t>
            </a:r>
            <a:r>
              <a:rPr lang="en-US" sz="2400" dirty="0"/>
              <a:t>sense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</a:t>
            </a:r>
            <a:r>
              <a:rPr lang="en-US" sz="2400" dirty="0" smtClean="0"/>
              <a:t>form</a:t>
            </a:r>
            <a:endParaRPr lang="en-US" sz="2400" dirty="0"/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 smtClean="0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</a:t>
            </a:r>
            <a:r>
              <a:rPr lang="en-US" sz="2200" dirty="0" smtClean="0">
                <a:solidFill>
                  <a:srgbClr val="FF0000"/>
                </a:solidFill>
              </a:rPr>
              <a:t>their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: an element of the vocabulary.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Token</a:t>
            </a:r>
            <a:r>
              <a:rPr lang="en-US" dirty="0" smtClean="0">
                <a:solidFill>
                  <a:srgbClr val="000000"/>
                </a:solidFill>
              </a:rPr>
              <a:t>: an instance of that type in running text.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tokens (or 14)</a:t>
            </a:r>
          </a:p>
          <a:p>
            <a:pPr lvl="1"/>
            <a:r>
              <a:rPr lang="en-US" dirty="0"/>
              <a:t>13 types (or 12) (or 11?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N</a:t>
            </a:r>
            <a:r>
              <a:rPr lang="en-US" dirty="0" smtClean="0"/>
              <a:t> = number of tokens</a:t>
            </a:r>
          </a:p>
          <a:p>
            <a:pPr marL="0" indent="0">
              <a:buNone/>
            </a:pPr>
            <a:r>
              <a:rPr lang="en-US" b="1" i="1" dirty="0" smtClean="0"/>
              <a:t>V</a:t>
            </a:r>
            <a:r>
              <a:rPr lang="en-US" dirty="0" smtClean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 smtClean="0"/>
              <a:t>|</a:t>
            </a:r>
            <a:r>
              <a:rPr lang="en-US" sz="1800" i="1" dirty="0" smtClean="0"/>
              <a:t>V</a:t>
            </a:r>
            <a:r>
              <a:rPr lang="en-US" sz="1800" dirty="0" smtClean="0"/>
              <a:t>|</a:t>
            </a:r>
            <a:r>
              <a:rPr lang="en-US" sz="1800" i="1" dirty="0" smtClean="0"/>
              <a:t> </a:t>
            </a:r>
            <a:r>
              <a:rPr lang="en-US" sz="1800" dirty="0" smtClean="0"/>
              <a:t>is the size of the vocabulary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 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= |V|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Switchboard phone</a:t>
                      </a:r>
                      <a:r>
                        <a:rPr lang="en-US" baseline="0" dirty="0" smtClean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Shakespeare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N-grams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Church and Gale (1990)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|V| </a:t>
            </a:r>
            <a:r>
              <a:rPr lang="en-US" dirty="0" smtClean="0">
                <a:latin typeface="Calibri"/>
                <a:cs typeface="Calibri"/>
              </a:rPr>
              <a:t>&gt; </a:t>
            </a:r>
            <a:r>
              <a:rPr lang="en-US" dirty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(N</a:t>
            </a:r>
            <a:r>
              <a:rPr lang="en-US" baseline="30000" dirty="0" smtClean="0">
                <a:latin typeface="Calibri"/>
                <a:cs typeface="Calibri"/>
              </a:rPr>
              <a:t>½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Tokenization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(Inspired by Ken Church’s UNIX for Poets.)</a:t>
            </a:r>
          </a:p>
          <a:p>
            <a:r>
              <a:rPr lang="en-US" dirty="0" smtClean="0"/>
              <a:t>Given a text file, output the word tokens and their frequencies</a:t>
            </a:r>
            <a:endParaRPr lang="en-US" dirty="0"/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smtClean="0">
                <a:latin typeface="Courier"/>
                <a:cs typeface="Courier"/>
              </a:rPr>
              <a:t>    | </a:t>
            </a:r>
            <a:r>
              <a:rPr lang="en-US" sz="2000" dirty="0" smtClean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| </a:t>
            </a:r>
            <a:r>
              <a:rPr lang="en-US" sz="2000" dirty="0" err="1" smtClean="0">
                <a:latin typeface="Courier"/>
                <a:cs typeface="Courier"/>
              </a:rPr>
              <a:t>uniq</a:t>
            </a:r>
            <a:r>
              <a:rPr lang="en-US" sz="2000" dirty="0" smtClean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</a:t>
            </a:r>
            <a:r>
              <a:rPr lang="en-US" sz="1400" dirty="0" smtClean="0">
                <a:latin typeface="Courier"/>
                <a:cs typeface="Courier"/>
              </a:rPr>
              <a:t>ABBOT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1 </a:t>
            </a:r>
            <a:r>
              <a:rPr lang="it-IT" sz="1400" dirty="0" err="1" smtClean="0">
                <a:latin typeface="Courier"/>
                <a:cs typeface="Courier"/>
              </a:rPr>
              <a:t>Abates</a:t>
            </a:r>
            <a:endParaRPr lang="it-IT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 smtClean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 smtClean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step: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THE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</a:t>
            </a:r>
            <a:r>
              <a:rPr lang="fr-FR" sz="1400" dirty="0" smtClean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...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step: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sort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More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 smtClean="0"/>
              <a:t>Merging upper and lower case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 smtClean="0"/>
              <a:t>Sorting the counts</a:t>
            </a: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</a:t>
            </a:r>
            <a:r>
              <a:rPr lang="fr-FR" sz="1400" dirty="0" smtClean="0">
                <a:latin typeface="Courier"/>
                <a:cs typeface="Courier"/>
              </a:rPr>
              <a:t>| sort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n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</a:t>
            </a:r>
            <a:r>
              <a:rPr lang="en-US" sz="1600" dirty="0" smtClean="0">
                <a:latin typeface="Courier"/>
                <a:cs typeface="Courier"/>
              </a:rPr>
              <a:t> d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 smtClean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 smtClean="0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 smtClean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</a:t>
            </a:r>
            <a:r>
              <a:rPr lang="en-US" sz="2000" dirty="0" smtClean="0">
                <a:latin typeface="Courier"/>
                <a:cs typeface="Courier"/>
              </a:rPr>
              <a:t>isn’t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What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    Hewlett Packard </a:t>
            </a:r>
            <a:r>
              <a:rPr lang="en-US" sz="2000" dirty="0" smtClean="0">
                <a:cs typeface="Calibri"/>
                <a:sym typeface="Symbol" charset="2"/>
              </a:rPr>
              <a:t>?</a:t>
            </a:r>
            <a:endParaRPr lang="en-US" sz="2000" dirty="0" smtClean="0">
              <a:latin typeface="Courier"/>
              <a:cs typeface="Courier"/>
              <a:sym typeface="Symbol" charset="2"/>
            </a:endParaRPr>
          </a:p>
          <a:p>
            <a:r>
              <a:rPr lang="en-US" sz="2000" dirty="0" smtClean="0">
                <a:latin typeface="Courier"/>
                <a:cs typeface="Courier"/>
                <a:sym typeface="Symbol" charset="2"/>
              </a:rPr>
              <a:t>state-of-the-art     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state of the art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lower-case lowercase lower case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200" dirty="0" smtClean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 smtClean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</a:t>
            </a:r>
            <a:r>
              <a:rPr lang="en-US" sz="2000" dirty="0" smtClean="0">
                <a:sym typeface="Symbol" charset="2"/>
              </a:rPr>
              <a:t>information retrieval needs </a:t>
            </a:r>
            <a:r>
              <a:rPr lang="en-US" sz="2000" b="1" dirty="0">
                <a:sym typeface="Symbol" charset="2"/>
              </a:rPr>
              <a:t>compound </a:t>
            </a:r>
            <a:r>
              <a:rPr lang="en-US" sz="2000" b="1" dirty="0" smtClean="0">
                <a:sym typeface="Symbol" charset="2"/>
              </a:rPr>
              <a:t>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莎拉波娃现在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美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sym typeface="Symbol" charset="2"/>
              </a:rPr>
              <a:t>Sharapova now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lives.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in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US       southeastern 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23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2586038" y="1200150"/>
          <a:ext cx="32051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4" imgW="1079500" imgH="215900" progId="Equation.3">
                  <p:embed/>
                </p:oleObj>
              </mc:Choice>
              <mc:Fallback>
                <p:oleObj name="Equation" r:id="rId4" imgW="1079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200150"/>
                        <a:ext cx="32051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b="1" dirty="0" smtClean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 smtClean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 smtClean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 smtClean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 smtClean="0">
                <a:latin typeface="Calibri" charset="0"/>
                <a:sym typeface="Symbol" charset="2"/>
              </a:rPr>
              <a:t>P</a:t>
            </a:r>
            <a:r>
              <a:rPr lang="en-US" sz="2800" dirty="0" smtClean="0">
                <a:latin typeface="Calibri" charset="0"/>
                <a:sym typeface="Symbol" charset="2"/>
              </a:rPr>
              <a:t>(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800" dirty="0" err="1" smtClean="0">
                <a:latin typeface="Calibri" charset="0"/>
                <a:sym typeface="Symbol" charset="2"/>
              </a:rPr>
              <a:t>|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j</a:t>
            </a:r>
            <a:r>
              <a:rPr lang="en-US" sz="28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 smtClean="0">
                <a:latin typeface="Calibri" charset="0"/>
                <a:sym typeface="Symbol" charset="2"/>
              </a:rPr>
              <a:t>c.</a:t>
            </a:r>
            <a:endParaRPr lang="en-US" sz="2800" i="1" dirty="0" smtClean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/>
          </p:nvPr>
        </p:nvGraphicFramePr>
        <p:xfrm>
          <a:off x="661988" y="4324350"/>
          <a:ext cx="782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6" imgW="3492500" imgH="215900" progId="Equation.3">
                  <p:embed/>
                </p:oleObj>
              </mc:Choice>
              <mc:Fallback>
                <p:oleObj name="Equation" r:id="rId6" imgW="349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324350"/>
                        <a:ext cx="7826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0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Tokenization in </a:t>
            </a:r>
            <a:r>
              <a:rPr lang="en-US" dirty="0"/>
              <a:t>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Word Segmentation</a:t>
            </a:r>
          </a:p>
          <a:p>
            <a:r>
              <a:rPr lang="en-US" dirty="0" smtClean="0"/>
              <a:t>Chinese </a:t>
            </a:r>
            <a:r>
              <a:rPr lang="en-US" dirty="0"/>
              <a:t>w</a:t>
            </a:r>
            <a:r>
              <a:rPr lang="en-US" dirty="0" smtClean="0"/>
              <a:t>ords are composed </a:t>
            </a:r>
            <a:r>
              <a:rPr lang="en-US" dirty="0"/>
              <a:t>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</a:t>
            </a:r>
            <a:r>
              <a:rPr lang="en-US" dirty="0" smtClean="0"/>
              <a:t>baseline segmentation </a:t>
            </a:r>
            <a:r>
              <a:rPr lang="en-US" dirty="0"/>
              <a:t>algorithm: </a:t>
            </a:r>
          </a:p>
          <a:p>
            <a:pPr lvl="1"/>
            <a:r>
              <a:rPr lang="en-US" dirty="0"/>
              <a:t>Maximum Matching </a:t>
            </a:r>
            <a:r>
              <a:rPr lang="en-US" dirty="0" smtClean="0"/>
              <a:t> (</a:t>
            </a:r>
            <a:r>
              <a:rPr lang="en-US" dirty="0"/>
              <a:t>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 smtClean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 smtClean="0"/>
              <a:t>Thecat</a:t>
            </a:r>
            <a:r>
              <a:rPr lang="en-US" sz="2800" dirty="0" err="1"/>
              <a:t>i</a:t>
            </a:r>
            <a:r>
              <a:rPr lang="en-US" sz="2800" dirty="0" err="1" smtClean="0"/>
              <a:t>nthehat</a:t>
            </a:r>
            <a:endParaRPr lang="en-US" sz="2800" dirty="0" smtClean="0"/>
          </a:p>
          <a:p>
            <a:r>
              <a:rPr lang="en-US" sz="2800" dirty="0" err="1" smtClean="0"/>
              <a:t>Thetabledownthere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generally work in </a:t>
            </a:r>
            <a:r>
              <a:rPr lang="en-US" dirty="0" smtClean="0"/>
              <a:t>English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 smtClean="0"/>
              <a:t>Modern probabilistic segmentation </a:t>
            </a:r>
            <a:r>
              <a:rPr lang="en-US" dirty="0"/>
              <a:t>algorithms </a:t>
            </a:r>
            <a:r>
              <a:rPr lang="en-US" dirty="0" smtClean="0"/>
              <a:t>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</a:t>
            </a:r>
            <a:r>
              <a:rPr lang="en-US" sz="2000" dirty="0" smtClean="0"/>
              <a:t>there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the cat in the hat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</a:t>
            </a:r>
            <a:r>
              <a:rPr lang="en-US" sz="2000" dirty="0" smtClean="0"/>
              <a:t>heta bled own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Information Retrieval: </a:t>
            </a:r>
            <a:r>
              <a:rPr lang="en-US" dirty="0">
                <a:sym typeface="Symbol" charset="2"/>
              </a:rPr>
              <a:t>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We implicitly define </a:t>
            </a:r>
            <a:r>
              <a:rPr lang="en-US" dirty="0">
                <a:sym typeface="Symbol" charset="2"/>
              </a:rPr>
              <a:t>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</a:t>
            </a:r>
            <a:r>
              <a:rPr lang="en-US" dirty="0" smtClean="0">
                <a:sym typeface="Symbol" charset="2"/>
              </a:rPr>
              <a:t>deleting </a:t>
            </a:r>
            <a:r>
              <a:rPr lang="en-US" dirty="0">
                <a:sym typeface="Symbol" charset="2"/>
              </a:rPr>
              <a:t>periods in a term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Alternative: asymmetric </a:t>
            </a:r>
            <a:r>
              <a:rPr lang="en-US" dirty="0">
                <a:sym typeface="Symbol" charset="2"/>
              </a:rPr>
              <a:t>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Applications like IR: reduce </a:t>
            </a:r>
            <a:r>
              <a:rPr lang="en-US" sz="2800" dirty="0"/>
              <a:t>all letters to lower case</a:t>
            </a:r>
          </a:p>
          <a:p>
            <a:pPr lvl="1" eaLnBrk="1" hangingPunct="1"/>
            <a:r>
              <a:rPr lang="en-US" sz="2400" dirty="0" smtClean="0"/>
              <a:t>Since users tend to use lower case</a:t>
            </a:r>
          </a:p>
          <a:p>
            <a:pPr lvl="1" eaLnBrk="1" hangingPunct="1"/>
            <a:r>
              <a:rPr lang="en-US" sz="2400" dirty="0" smtClean="0"/>
              <a:t>Possible exception</a:t>
            </a:r>
            <a:r>
              <a:rPr lang="en-US" sz="2400" dirty="0"/>
              <a:t>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sentiment analysis, MT, </a:t>
            </a:r>
            <a:r>
              <a:rPr lang="en-US" sz="2800" dirty="0" smtClean="0"/>
              <a:t>Information </a:t>
            </a:r>
            <a:r>
              <a:rPr lang="en-US" sz="2800" dirty="0"/>
              <a:t>extraction</a:t>
            </a:r>
          </a:p>
          <a:p>
            <a:pPr lvl="1"/>
            <a:r>
              <a:rPr lang="en-US" sz="2400" dirty="0"/>
              <a:t>Case is helpful </a:t>
            </a:r>
            <a:r>
              <a:rPr lang="en-US" sz="2400" dirty="0" smtClean="0"/>
              <a:t>(</a:t>
            </a:r>
            <a:r>
              <a:rPr lang="en-US" sz="2400" b="1" i="1" dirty="0" smtClean="0"/>
              <a:t>US</a:t>
            </a:r>
            <a:r>
              <a:rPr lang="en-US" sz="2400" dirty="0" smtClean="0"/>
              <a:t> versus </a:t>
            </a:r>
            <a:r>
              <a:rPr lang="en-US" sz="2400" b="1" i="1" dirty="0" smtClean="0"/>
              <a:t>us </a:t>
            </a:r>
            <a:r>
              <a:rPr lang="en-US" sz="2400" dirty="0" smtClean="0"/>
              <a:t>is </a:t>
            </a:r>
            <a:r>
              <a:rPr lang="en-US" sz="2400" dirty="0"/>
              <a:t>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</a:t>
            </a:r>
            <a:r>
              <a:rPr lang="en-US" dirty="0" smtClean="0"/>
              <a:t>inflections or variant </a:t>
            </a:r>
            <a:r>
              <a:rPr lang="en-US" dirty="0"/>
              <a:t>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 smtClean="0"/>
              <a:t>am</a:t>
            </a:r>
            <a:r>
              <a:rPr lang="en-US" sz="2400" i="1" dirty="0"/>
              <a:t>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Lemmatization: have to find correct dictionary </a:t>
            </a:r>
            <a:r>
              <a:rPr lang="en-US" dirty="0"/>
              <a:t>headword </a:t>
            </a:r>
            <a:r>
              <a:rPr lang="en-US" dirty="0" smtClean="0"/>
              <a:t>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Spanish </a:t>
            </a:r>
            <a:r>
              <a:rPr lang="en-US" dirty="0" err="1" smtClean="0">
                <a:solidFill>
                  <a:srgbClr val="A50021"/>
                </a:solidFill>
              </a:rPr>
              <a:t>quiero</a:t>
            </a:r>
            <a:r>
              <a:rPr lang="en-US" dirty="0" smtClean="0"/>
              <a:t> </a:t>
            </a:r>
            <a:r>
              <a:rPr lang="en-US" dirty="0"/>
              <a:t>(‘I want’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A50021"/>
                </a:solidFill>
              </a:rPr>
              <a:t>quieres</a:t>
            </a:r>
            <a:r>
              <a:rPr lang="en-US" dirty="0" smtClean="0"/>
              <a:t> </a:t>
            </a:r>
            <a:r>
              <a:rPr lang="en-US" dirty="0"/>
              <a:t>(‘you want’) </a:t>
            </a:r>
            <a:r>
              <a:rPr lang="en-US" dirty="0" smtClean="0"/>
              <a:t>same lemma as </a:t>
            </a:r>
            <a:r>
              <a:rPr lang="en-US" dirty="0" err="1" smtClean="0">
                <a:solidFill>
                  <a:srgbClr val="A50021"/>
                </a:solidFill>
              </a:rPr>
              <a:t>querer</a:t>
            </a:r>
            <a:r>
              <a:rPr lang="en-US" dirty="0" smtClean="0"/>
              <a:t> </a:t>
            </a:r>
            <a:r>
              <a:rPr lang="en-US" dirty="0"/>
              <a:t>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Morphemes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The small meaningful units that make up words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</a:t>
            </a:r>
            <a:r>
              <a:rPr lang="en-US" sz="2400" dirty="0" smtClean="0"/>
              <a:t>meaning-bearing </a:t>
            </a:r>
            <a:r>
              <a:rPr lang="en-US" sz="2400" dirty="0"/>
              <a:t>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</a:t>
            </a:r>
            <a:r>
              <a:rPr lang="en-US" sz="2400" dirty="0" smtClean="0"/>
              <a:t>stems</a:t>
            </a:r>
          </a:p>
          <a:p>
            <a:pPr lvl="2"/>
            <a:r>
              <a:rPr lang="en-US" sz="2400" dirty="0" smtClean="0"/>
              <a:t>Often with grammatical </a:t>
            </a:r>
            <a:r>
              <a:rPr lang="en-US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</a:t>
            </a:r>
            <a:r>
              <a:rPr lang="en-US" dirty="0" smtClean="0"/>
              <a:t>stems in information retrieval</a:t>
            </a:r>
            <a:endParaRPr lang="en-US" dirty="0"/>
          </a:p>
          <a:p>
            <a:pPr eaLnBrk="1" hangingPunct="1"/>
            <a:r>
              <a:rPr lang="en-US" i="1" dirty="0" smtClean="0"/>
              <a:t>Stemming</a:t>
            </a:r>
            <a:r>
              <a:rPr lang="en-US" dirty="0" smtClean="0"/>
              <a:t> is </a:t>
            </a:r>
            <a:r>
              <a:rPr lang="en-US" dirty="0"/>
              <a:t>crude chopping of </a:t>
            </a:r>
            <a:r>
              <a:rPr lang="en-US" dirty="0" smtClean="0"/>
              <a:t>affixes</a:t>
            </a:r>
            <a:endParaRPr lang="en-US" dirty="0"/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4" imgW="2235200" imgH="292100" progId="Equation.3">
                  <p:embed/>
                </p:oleObj>
              </mc:Choice>
              <mc:Fallback>
                <p:oleObj name="Equation" r:id="rId4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6" imgW="1828800" imgH="368300" progId="Equation.3">
                  <p:embed/>
                </p:oleObj>
              </mc:Choice>
              <mc:Fallback>
                <p:oleObj name="Equation" r:id="rId6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2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The most common English stemmer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Step 1a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sses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ies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(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*v*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)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ational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izer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 smtClean="0">
                <a:latin typeface="Courier"/>
                <a:cs typeface="Courier"/>
              </a:rPr>
              <a:t>shakes.txt</a:t>
            </a:r>
            <a:r>
              <a:rPr lang="en-US" sz="1400" dirty="0" smtClean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’</a:t>
            </a:r>
            <a:r>
              <a:rPr lang="en-US" sz="1400" dirty="0" err="1" smtClean="0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</a:t>
            </a:r>
            <a:r>
              <a:rPr lang="en-US" sz="1400" dirty="0" smtClean="0">
                <a:latin typeface="Courier"/>
                <a:cs typeface="Courier"/>
              </a:rPr>
              <a:t>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 smtClean="0">
                <a:latin typeface="Courier"/>
                <a:cs typeface="Courier"/>
              </a:rPr>
              <a:t>tr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 smtClean="0">
                <a:latin typeface="Courier"/>
                <a:cs typeface="Courier"/>
              </a:rPr>
              <a:t>shakes.txt</a:t>
            </a:r>
            <a:r>
              <a:rPr lang="en-US" sz="1350" dirty="0" smtClean="0">
                <a:latin typeface="Courier"/>
                <a:cs typeface="Courier"/>
              </a:rPr>
              <a:t> | </a:t>
            </a:r>
            <a:r>
              <a:rPr lang="en-US" sz="1350" dirty="0" err="1" smtClean="0">
                <a:latin typeface="Courier"/>
                <a:cs typeface="Courier"/>
              </a:rPr>
              <a:t>grep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 smtClean="0">
                <a:latin typeface="Courier"/>
                <a:cs typeface="Courier"/>
              </a:rPr>
              <a:t>].*</a:t>
            </a:r>
            <a:r>
              <a:rPr lang="en-US" sz="1350" dirty="0" err="1" smtClean="0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</a:t>
            </a:r>
            <a:r>
              <a:rPr lang="en-US" sz="1350" dirty="0" smtClean="0">
                <a:latin typeface="Courier"/>
                <a:cs typeface="Courier"/>
              </a:rPr>
              <a:t>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541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152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145 </a:t>
            </a:r>
            <a:r>
              <a:rPr lang="en-US" sz="1200" dirty="0">
                <a:latin typeface="Courier"/>
                <a:cs typeface="Courier"/>
              </a:rPr>
              <a:t>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130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122 </a:t>
            </a:r>
            <a:r>
              <a:rPr lang="en-US" sz="1200" dirty="0">
                <a:latin typeface="Courier"/>
                <a:cs typeface="Courier"/>
              </a:rPr>
              <a:t>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120 </a:t>
            </a:r>
            <a:r>
              <a:rPr lang="en-US" sz="1200" dirty="0">
                <a:latin typeface="Courier"/>
                <a:cs typeface="Courier"/>
              </a:rPr>
              <a:t>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117 </a:t>
            </a:r>
            <a:r>
              <a:rPr lang="en-US" sz="1200" dirty="0">
                <a:latin typeface="Courier"/>
                <a:cs typeface="Courier"/>
              </a:rPr>
              <a:t>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116 </a:t>
            </a:r>
            <a:r>
              <a:rPr lang="en-US" sz="1200" dirty="0">
                <a:latin typeface="Courier"/>
                <a:cs typeface="Courier"/>
              </a:rPr>
              <a:t>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102 going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languages </a:t>
            </a:r>
            <a:r>
              <a:rPr lang="en-US" sz="2800" dirty="0"/>
              <a:t>requires </a:t>
            </a:r>
            <a:r>
              <a:rPr lang="en-US" sz="2800" dirty="0" smtClean="0"/>
              <a:t>complex morpheme segmentation</a:t>
            </a:r>
            <a:endParaRPr lang="en-US" sz="2800" dirty="0"/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</a:t>
            </a:r>
            <a:r>
              <a:rPr lang="en-US" dirty="0" smtClean="0"/>
              <a:t>are relatively </a:t>
            </a:r>
            <a:r>
              <a:rPr lang="en-US" dirty="0"/>
              <a:t>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Numbers like .02% or 4.3</a:t>
            </a:r>
            <a:endParaRPr lang="en-US" dirty="0"/>
          </a:p>
          <a:p>
            <a:r>
              <a:rPr lang="en-US" dirty="0" smtClean="0"/>
              <a:t>Build a binary classifier</a:t>
            </a:r>
            <a:endParaRPr lang="en-US" dirty="0"/>
          </a:p>
          <a:p>
            <a:pPr lvl="1"/>
            <a:r>
              <a:rPr lang="en-US" dirty="0" smtClean="0"/>
              <a:t>Looks </a:t>
            </a:r>
            <a:r>
              <a:rPr lang="en-US" dirty="0"/>
              <a:t>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 smtClean="0"/>
              <a:t>EndOfSentence</a:t>
            </a:r>
            <a:r>
              <a:rPr lang="en-US" dirty="0" smtClean="0"/>
              <a:t>/</a:t>
            </a:r>
            <a:r>
              <a:rPr lang="en-US" dirty="0" err="1" smtClean="0"/>
              <a:t>NotEndOfSentence</a:t>
            </a:r>
            <a:endParaRPr lang="en-US" dirty="0"/>
          </a:p>
          <a:p>
            <a:pPr lvl="1"/>
            <a:r>
              <a:rPr lang="en-US" dirty="0" smtClean="0"/>
              <a:t>Classifiers: hand</a:t>
            </a:r>
            <a:r>
              <a:rPr lang="en-US" dirty="0"/>
              <a:t>-written rules, </a:t>
            </a:r>
            <a:r>
              <a:rPr lang="en-US" dirty="0" smtClean="0"/>
              <a:t>regular </a:t>
            </a:r>
            <a:r>
              <a:rPr lang="en-US" dirty="0"/>
              <a:t>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</a:t>
            </a:r>
            <a:r>
              <a:rPr lang="en-US" dirty="0" smtClean="0"/>
              <a:t>end</a:t>
            </a:r>
            <a:r>
              <a:rPr lang="en-US" dirty="0"/>
              <a:t>-of</a:t>
            </a:r>
            <a:r>
              <a:rPr lang="en-US" dirty="0" smtClean="0"/>
              <a:t>-sentence: </a:t>
            </a:r>
            <a:r>
              <a:rPr lang="en-US" dirty="0"/>
              <a:t>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Case </a:t>
            </a:r>
            <a:r>
              <a:rPr lang="en-US" sz="2800" dirty="0"/>
              <a:t>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</a:t>
            </a:r>
            <a:r>
              <a:rPr lang="en-US" sz="2800" dirty="0" smtClean="0"/>
              <a:t>Number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Length </a:t>
            </a:r>
            <a:r>
              <a:rPr lang="en-US" sz="2400" dirty="0"/>
              <a:t>of word with “.</a:t>
            </a:r>
            <a:r>
              <a:rPr lang="en-US" sz="2400" dirty="0" smtClean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after “.” occurs at </a:t>
            </a:r>
            <a:r>
              <a:rPr lang="en-US" sz="2400" dirty="0" smtClean="0"/>
              <a:t>beginning-</a:t>
            </a:r>
            <a:r>
              <a:rPr lang="en-US" sz="2400" dirty="0"/>
              <a:t>of-</a:t>
            </a:r>
            <a:r>
              <a:rPr lang="en-US" sz="2400" dirty="0" smtClean="0"/>
              <a:t>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just an if-then-else statement</a:t>
            </a:r>
          </a:p>
          <a:p>
            <a:r>
              <a:rPr lang="en-US" dirty="0" smtClean="0"/>
              <a:t>The interesting research is choosing the features</a:t>
            </a:r>
          </a:p>
          <a:p>
            <a:r>
              <a:rPr lang="en-US" dirty="0" smtClean="0"/>
              <a:t>Setting up the structure is often too hard to do by hand</a:t>
            </a:r>
          </a:p>
          <a:p>
            <a:pPr lvl="1"/>
            <a:r>
              <a:rPr lang="en-US" dirty="0" smtClean="0"/>
              <a:t>Hand</a:t>
            </a:r>
            <a:r>
              <a:rPr lang="en-US" dirty="0"/>
              <a:t>-building only possible for very simple features, </a:t>
            </a:r>
            <a:r>
              <a:rPr lang="en-US" dirty="0" smtClean="0"/>
              <a:t>domains</a:t>
            </a:r>
          </a:p>
          <a:p>
            <a:pPr lvl="2"/>
            <a:r>
              <a:rPr lang="en-US" dirty="0" smtClean="0"/>
              <a:t>For numeric features, it’s too hard to pick each threshold</a:t>
            </a:r>
            <a:endParaRPr lang="en-US" dirty="0"/>
          </a:p>
          <a:p>
            <a:pPr lvl="1"/>
            <a:r>
              <a:rPr lang="en-US" dirty="0" smtClean="0"/>
              <a:t>Instead, structure usually learned by machine learning from a training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Parameter Estimation and Smoothing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31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 think of the questions in a decision tree</a:t>
            </a:r>
          </a:p>
          <a:p>
            <a:r>
              <a:rPr lang="en-US" sz="2800" dirty="0" smtClean="0"/>
              <a:t>As features that could be exploited by any kind of classifier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sz="2400" dirty="0" smtClean="0"/>
              <a:t>Neural Nets</a:t>
            </a:r>
            <a:endParaRPr lang="en-US" sz="2400" dirty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Multinomial Na</a:t>
            </a:r>
            <a:r>
              <a:rPr lang="fr-FR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/>
          </p:nvPr>
        </p:nvGraphicFramePr>
        <p:xfrm>
          <a:off x="2530031" y="3666504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4" imgW="1739900" imgH="584200" progId="Equation.3">
                  <p:embed/>
                </p:oleObj>
              </mc:Choice>
              <mc:Fallback>
                <p:oleObj name="Equation" r:id="rId4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31" y="3666504"/>
                        <a:ext cx="3870769" cy="129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>
            <p:extLst/>
          </p:nvPr>
        </p:nvGraphicFramePr>
        <p:xfrm>
          <a:off x="3009900" y="2592388"/>
          <a:ext cx="35242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6" imgW="1587500" imgH="444500" progId="Equation.3">
                  <p:embed/>
                </p:oleObj>
              </mc:Choice>
              <mc:Fallback>
                <p:oleObj name="Equation" r:id="rId6" imgW="1587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592388"/>
                        <a:ext cx="35242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754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Create </a:t>
            </a:r>
            <a:r>
              <a:rPr lang="en-US" dirty="0">
                <a:ea typeface="ＭＳ Ｐゴシック" charset="0"/>
                <a:cs typeface="Calibri"/>
              </a:rPr>
              <a:t>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</a:t>
            </a:r>
            <a:r>
              <a:rPr lang="en-US" sz="2400" dirty="0" smtClean="0">
                <a:ea typeface="ＭＳ Ｐゴシック" charset="0"/>
                <a:cs typeface="Calibri"/>
              </a:rPr>
              <a:t>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</a:t>
            </a:r>
            <a:r>
              <a:rPr lang="en-US" dirty="0" smtClean="0">
                <a:latin typeface="Calibri"/>
                <a:cs typeface="Calibri"/>
              </a:rPr>
              <a:t>word </a:t>
            </a:r>
            <a:r>
              <a:rPr lang="en-US" i="1" dirty="0" err="1" smtClean="0">
                <a:latin typeface="Calibri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appears </a:t>
            </a:r>
            <a:endParaRPr lang="en-US" dirty="0" smtClean="0">
              <a:latin typeface="Calibri"/>
              <a:cs typeface="Calibri"/>
            </a:endParaRPr>
          </a:p>
          <a:p>
            <a:pPr algn="ctr"/>
            <a:r>
              <a:rPr lang="en-US" dirty="0" smtClean="0">
                <a:latin typeface="Calibri"/>
                <a:cs typeface="Calibri"/>
              </a:rPr>
              <a:t>among all words </a:t>
            </a:r>
            <a:r>
              <a:rPr lang="en-US" dirty="0">
                <a:latin typeface="Calibri"/>
                <a:cs typeface="Calibri"/>
              </a:rPr>
              <a:t>in documents of topic 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304800" y="1733550"/>
          <a:ext cx="3192462" cy="1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33550"/>
                        <a:ext cx="3192462" cy="106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910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10612</TotalTime>
  <Words>3302</Words>
  <Application>Microsoft Macintosh PowerPoint</Application>
  <PresentationFormat>On-screen Show (16:9)</PresentationFormat>
  <Paragraphs>735</Paragraphs>
  <Slides>70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Arial Unicode MS</vt:lpstr>
      <vt:lpstr>Calibri</vt:lpstr>
      <vt:lpstr>Calibri (Headings)</vt:lpstr>
      <vt:lpstr>Courier</vt:lpstr>
      <vt:lpstr>Courier New</vt:lpstr>
      <vt:lpstr>Lucida Sans</vt:lpstr>
      <vt:lpstr>ＭＳ Ｐゴシック</vt:lpstr>
      <vt:lpstr>Symbol</vt:lpstr>
      <vt:lpstr>Tahoma</vt:lpstr>
      <vt:lpstr>Times</vt:lpstr>
      <vt:lpstr>Times New Roman</vt:lpstr>
      <vt:lpstr>Wingdings</vt:lpstr>
      <vt:lpstr>华文黑体</vt:lpstr>
      <vt:lpstr>Arial</vt:lpstr>
      <vt:lpstr>NLP-jurafsky</vt:lpstr>
      <vt:lpstr>Equation</vt:lpstr>
      <vt:lpstr>Text Classification with Naïve Bayes</vt:lpstr>
      <vt:lpstr>Text Classification: definition</vt:lpstr>
      <vt:lpstr>Naïve Bayes Intuition</vt:lpstr>
      <vt:lpstr>The Bag of Words Representation</vt:lpstr>
      <vt:lpstr>Multinomial Naïve Bayes Independence Assumptions</vt:lpstr>
      <vt:lpstr>Multinomial Naïve Bayes Classifier</vt:lpstr>
      <vt:lpstr>Text Classification and Naïve Bayes</vt:lpstr>
      <vt:lpstr>Learning the Multinomial Naïve Bayes Model</vt:lpstr>
      <vt:lpstr>Parameter estimation</vt:lpstr>
      <vt:lpstr>Problem with Maximum Likelihood</vt:lpstr>
      <vt:lpstr>Laplace (add-1) smoothing for Naïve Bayes</vt:lpstr>
      <vt:lpstr>Multinomial Naïve Bayes: Learning</vt:lpstr>
      <vt:lpstr>Text Classification and Naïve Bayes</vt:lpstr>
      <vt:lpstr>The 2-by-2 contingency table</vt:lpstr>
      <vt:lpstr>Precision and recall</vt:lpstr>
      <vt:lpstr>A combined measure: F</vt:lpstr>
      <vt:lpstr>Text Classification and Naïve Bayes</vt:lpstr>
      <vt:lpstr>Cross-Validation</vt:lpstr>
      <vt:lpstr>Development Test Sets and Cross-validation</vt:lpstr>
      <vt:lpstr>Text Classification and Naïve Bayes</vt:lpstr>
      <vt:lpstr>The Real World</vt:lpstr>
      <vt:lpstr>No training data? Manually written rules</vt:lpstr>
      <vt:lpstr>Very little data?</vt:lpstr>
      <vt:lpstr>A reasonable amount of data?</vt:lpstr>
      <vt:lpstr>Accuracy as a function of data size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</vt:vector>
  </TitlesOfParts>
  <Company>Stanford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Callison-Burch, Christopher</cp:lastModifiedBy>
  <cp:revision>153</cp:revision>
  <cp:lastPrinted>2019-01-23T17:40:25Z</cp:lastPrinted>
  <dcterms:created xsi:type="dcterms:W3CDTF">2010-04-19T15:31:24Z</dcterms:created>
  <dcterms:modified xsi:type="dcterms:W3CDTF">2019-01-28T18:10:21Z</dcterms:modified>
</cp:coreProperties>
</file>