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1.emf"/><Relationship Id="rId3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Relationship Id="rId2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3952-3305-4D4E-AAC4-324ADF3C514C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4894-7BFF-0840-BA0E-A60DF242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76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9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2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0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15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16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3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17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76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62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19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minuet</a:t>
            </a:r>
            <a:r>
              <a:rPr lang="en-US" sz="1200" b="0" baseline="0" dirty="0" smtClean="0"/>
              <a:t> = 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 slow, stately ballroom 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6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20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31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9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22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62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F729A-4249-1742-AADD-33BB3B70F773}" type="slidenum">
              <a:rPr lang="en-US"/>
              <a:pPr/>
              <a:t>23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03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59A4C-9875-4B42-BF3D-1C5A14F9F2BD}" type="slidenum">
              <a:rPr lang="en-US"/>
              <a:pPr/>
              <a:t>24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8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7A258-057A-1F47-A835-7E9E58AEF94B}" type="slidenum">
              <a:rPr lang="en-US"/>
              <a:pPr/>
              <a:t>25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59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4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8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30983-8456-3646-A731-6FFF29DE70A4}" type="slidenum">
              <a:rPr lang="en-US"/>
              <a:pPr/>
              <a:t>29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3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AC387-3E46-1143-BAAD-D9B1D56CD6CB}" type="slidenum">
              <a:rPr lang="en-US"/>
              <a:pPr/>
              <a:t>31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7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00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2B776-986B-2545-8075-7FDAA4407823}" type="slidenum">
              <a:rPr lang="en-US"/>
              <a:pPr/>
              <a:t>32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5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BD86-0A01-3B4B-B540-6B90BD60E5F2}" type="slidenum">
              <a:rPr lang="en-US"/>
              <a:pPr/>
              <a:t>34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32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A74BD-9984-AD46-A37E-56B3C0F9FC15}" type="slidenum">
              <a:rPr lang="en-US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376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3864A-ADC2-1B43-A5CC-41DA2E2D0DBB}" type="slidenum">
              <a:rPr lang="en-US"/>
              <a:pPr/>
              <a:t>36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3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17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485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ED4E-DB9F-744D-9849-EACE796ACD8F}" type="slidenum">
              <a:rPr lang="en-US"/>
              <a:pPr/>
              <a:t>39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4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80086-1B83-2040-8086-B47A972B7777}" type="slidenum">
              <a:rPr lang="en-US"/>
              <a:pPr/>
              <a:t>40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6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D5628-1D87-E04A-B86B-0EF3EEC2AD53}" type="slidenum">
              <a:rPr lang="en-US"/>
              <a:pPr/>
              <a:t>41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94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AE968-BC95-3747-90B0-3E8B9B166255}" type="slidenum">
              <a:rPr lang="en-US"/>
              <a:pPr/>
              <a:t>42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4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76AF8-D263-4B45-97F7-441DF3B68CF6}" type="slidenum">
              <a:rPr lang="en-US"/>
              <a:pPr/>
              <a:t>44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43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45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781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81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51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49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09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714BF-B725-3A42-9963-355062504B2E}" type="slidenum">
              <a:rPr lang="en-US"/>
              <a:pPr/>
              <a:t>50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09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CB46A-BDA9-BF4B-8B31-B0B558F3313A}" type="slidenum">
              <a:rPr lang="en-US"/>
              <a:pPr/>
              <a:t>51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72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81DC2A-315A-1A4F-89A0-2FADEFC62277}" type="slidenum">
              <a:rPr lang="en-US" sz="1200">
                <a:latin typeface="Calibri" charset="0"/>
              </a:rPr>
              <a:pPr eaLnBrk="1" hangingPunct="1"/>
              <a:t>52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318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0DD158-683E-CA43-8AEA-0C7A6F3C7159}" type="slidenum">
              <a:rPr lang="en-US" sz="1200">
                <a:latin typeface="Calibri" charset="0"/>
              </a:rPr>
              <a:pPr eaLnBrk="1" hangingPunct="1"/>
              <a:t>53</a:t>
            </a:fld>
            <a:endParaRPr lang="en-US" sz="1200">
              <a:latin typeface="Calibri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38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26481-6374-7A4A-85A2-FE0A76AD0611}" type="slidenum">
              <a:rPr lang="en-US" sz="1200">
                <a:latin typeface="Calibri" charset="0"/>
              </a:rPr>
              <a:pPr eaLnBrk="1" hangingPunct="1"/>
              <a:t>54</a:t>
            </a:fld>
            <a:endParaRPr lang="en-US" sz="12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3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38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8DC6ED-55DD-354E-B142-4C651FCA36AE}" type="slidenum">
              <a:rPr lang="en-US" sz="1200">
                <a:latin typeface="Calibri" charset="0"/>
              </a:rPr>
              <a:pPr eaLnBrk="1" hangingPunct="1"/>
              <a:t>55</a:t>
            </a:fld>
            <a:endParaRPr lang="en-US" sz="1200">
              <a:latin typeface="Calibri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C(want to) went from 608 to 238, 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P(</a:t>
            </a:r>
            <a:r>
              <a:rPr lang="en-US" sz="2400" dirty="0" err="1" smtClean="0">
                <a:latin typeface="Calibri" charset="0"/>
              </a:rPr>
              <a:t>to|want</a:t>
            </a:r>
            <a:r>
              <a:rPr lang="en-US" sz="2400" dirty="0" smtClean="0">
                <a:latin typeface="Calibri" charset="0"/>
              </a:rPr>
              <a:t>) from .66 to .26!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Discount d= c*/c</a:t>
            </a:r>
          </a:p>
          <a:p>
            <a:pPr lvl="1" eaLnBrk="1" hangingPunct="1"/>
            <a:r>
              <a:rPr lang="en-US" sz="2000" dirty="0" smtClean="0">
                <a:latin typeface="Calibri" charset="0"/>
              </a:rPr>
              <a:t>d for “</a:t>
            </a:r>
            <a:r>
              <a:rPr lang="en-US" sz="2000" dirty="0" err="1" smtClean="0">
                <a:latin typeface="Calibri" charset="0"/>
              </a:rPr>
              <a:t>chinese</a:t>
            </a:r>
            <a:r>
              <a:rPr lang="en-US" sz="2000" dirty="0" smtClean="0">
                <a:latin typeface="Calibri" charset="0"/>
              </a:rPr>
              <a:t> food” =.10!!!   A 10x reduction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81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C8D75-8A9A-0B40-A7CB-F4679CC4E3D2}" type="slidenum">
              <a:rPr lang="en-US"/>
              <a:pPr/>
              <a:t>56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12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09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279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4E14E-C2B8-AF4C-A6BB-263B528C3713}" type="slidenum">
              <a:rPr lang="en-US" sz="1200">
                <a:latin typeface="Calibri" charset="0"/>
              </a:rPr>
              <a:pPr eaLnBrk="1" hangingPunct="1"/>
              <a:t>59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836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90B0-808E-6E44-A4DD-EB79892851F2}" type="slidenum">
              <a:rPr lang="en-US"/>
              <a:pPr/>
              <a:t>60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4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F4099-E1E8-B44C-964A-D22AD92D9128}" type="slidenum">
              <a:rPr lang="en-US"/>
              <a:pPr/>
              <a:t>62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546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63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40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66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67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6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213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646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69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654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71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473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72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099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73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749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76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1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0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0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71B2-0689-AE48-9638-3A44C08D683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FEED-2340-BE4E-BF26-9770599D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5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71B2-0689-AE48-9638-3A44C08D683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FEED-2340-BE4E-BF26-9770599D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71B2-0689-AE48-9638-3A44C08D683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FEED-2340-BE4E-BF26-9770599D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71B2-0689-AE48-9638-3A44C08D683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FEED-2340-BE4E-BF26-9770599D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6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71B2-0689-AE48-9638-3A44C08D683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FEED-2340-BE4E-BF26-9770599D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71B2-0689-AE48-9638-3A44C08D683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FEED-2340-BE4E-BF26-9770599D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71B2-0689-AE48-9638-3A44C08D683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FEED-2340-BE4E-BF26-9770599D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71B2-0689-AE48-9638-3A44C08D683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FEED-2340-BE4E-BF26-9770599D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71B2-0689-AE48-9638-3A44C08D683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FEED-2340-BE4E-BF26-9770599D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71B2-0689-AE48-9638-3A44C08D683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FEED-2340-BE4E-BF26-9770599D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71B2-0689-AE48-9638-3A44C08D683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FEED-2340-BE4E-BF26-9770599D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71B2-0689-AE48-9638-3A44C08D683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FEED-2340-BE4E-BF26-9770599D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0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3.pn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4" Type="http://schemas.openxmlformats.org/officeDocument/2006/relationships/hyperlink" Target="https://kheafield.com/code/kenl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googleresearch.blogspot.com/2006/08/all-our-n-gram-are-belong-to-you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grams.googlelabs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oleObject" Target="../embeddings/oleObject13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png"/><Relationship Id="rId5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3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4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41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4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46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4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48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4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emf"/><Relationship Id="rId8" Type="http://schemas.openxmlformats.org/officeDocument/2006/relationships/image" Target="../media/image5.jp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4267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13967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723560"/>
            <a:ext cx="10769600" cy="263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sz="2667" dirty="0">
              <a:latin typeface="Courier"/>
              <a:cs typeface="Courier"/>
            </a:endParaRPr>
          </a:p>
          <a:p>
            <a:r>
              <a:rPr lang="en-US" sz="2667" dirty="0">
                <a:latin typeface="Courier"/>
                <a:cs typeface="Courier"/>
              </a:rPr>
              <a:t>thrift, did, eighty, said, hard, 'm, </a:t>
            </a:r>
            <a:r>
              <a:rPr lang="en-US" sz="2667" dirty="0" err="1">
                <a:latin typeface="Courier"/>
                <a:cs typeface="Courier"/>
              </a:rPr>
              <a:t>july</a:t>
            </a:r>
            <a:r>
              <a:rPr lang="en-US" sz="2667" dirty="0">
                <a:latin typeface="Courier"/>
                <a:cs typeface="Courier"/>
              </a:rPr>
              <a:t>, bullish</a:t>
            </a:r>
          </a:p>
          <a:p>
            <a:endParaRPr lang="en-US" sz="3200" dirty="0">
              <a:latin typeface="Courier"/>
              <a:cs typeface="Courier"/>
            </a:endParaRPr>
          </a:p>
          <a:p>
            <a:r>
              <a:rPr lang="en-US" sz="2667" dirty="0">
                <a:latin typeface="Courier"/>
                <a:cs typeface="Courier"/>
              </a:rPr>
              <a:t>that, or, limited,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997120"/>
            <a:ext cx="903914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  <a:cs typeface="Calibri"/>
              </a:rPr>
              <a:t>Some automatically generated sentences from a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2336800" y="1498600"/>
          <a:ext cx="6197600" cy="1396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5" imgW="1587500" imgH="355600" progId="Equation.3">
                  <p:embed/>
                </p:oleObj>
              </mc:Choice>
              <mc:Fallback>
                <p:oleObj name="Equation" r:id="rId5" imgW="1587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498600"/>
                        <a:ext cx="6197600" cy="139649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1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1016000" y="1676400"/>
            <a:ext cx="1036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r>
              <a:rPr lang="en-US" sz="3200" dirty="0">
                <a:latin typeface="Calibri"/>
                <a:cs typeface="Calibri"/>
              </a:rPr>
              <a:t>Condition on the previous word:</a:t>
            </a: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</a:pPr>
            <a:endParaRPr lang="en-US" sz="3200" dirty="0"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</a:pPr>
            <a:endParaRPr lang="en-US" sz="3200" dirty="0">
              <a:latin typeface="Tahoma" charset="0"/>
            </a:endParaRPr>
          </a:p>
          <a:p>
            <a:pPr marL="1066773" lvl="1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 dirty="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 dirty="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704035"/>
            <a:ext cx="1148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texaco</a:t>
            </a:r>
            <a:r>
              <a:rPr lang="en-US" sz="2400" dirty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2400" dirty="0" err="1">
                <a:latin typeface="Courier"/>
                <a:cs typeface="Courier"/>
              </a:rPr>
              <a:t>mr.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gurria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mexico</a:t>
            </a:r>
            <a:r>
              <a:rPr lang="en-US" sz="2400" dirty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this, would, be, a, record, </a:t>
            </a:r>
            <a:r>
              <a:rPr lang="en-US" sz="2400" dirty="0" err="1">
                <a:latin typeface="Courier"/>
                <a:cs typeface="Courier"/>
              </a:rPr>
              <a:t>november</a:t>
            </a:r>
            <a:endParaRPr lang="en-US" sz="24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1016001" y="2514601"/>
          <a:ext cx="8993716" cy="795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5" imgW="2019300" imgH="177800" progId="Equation.3">
                  <p:embed/>
                </p:oleObj>
              </mc:Choice>
              <mc:Fallback>
                <p:oleObj name="Equation" r:id="rId5" imgW="2019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1" y="2514601"/>
                        <a:ext cx="8993716" cy="795391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0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r>
              <a:rPr lang="en-US" sz="3733" dirty="0"/>
              <a:t>We can extend to trigrams, 4-grams, 5-grams</a:t>
            </a:r>
          </a:p>
          <a:p>
            <a:r>
              <a:rPr lang="en-US" sz="3733" dirty="0"/>
              <a:t>In general this is an insufficient model of language</a:t>
            </a:r>
          </a:p>
          <a:p>
            <a:pPr lvl="1"/>
            <a:r>
              <a:rPr lang="en-US" sz="3200" dirty="0"/>
              <a:t>because language has </a:t>
            </a:r>
            <a:r>
              <a:rPr lang="en-US" sz="3200" b="1" dirty="0">
                <a:solidFill>
                  <a:srgbClr val="008000"/>
                </a:solidFill>
              </a:rPr>
              <a:t>long-distance dependencies</a:t>
            </a:r>
            <a:r>
              <a:rPr lang="en-US" sz="3200" dirty="0"/>
              <a:t>:</a:t>
            </a:r>
          </a:p>
          <a:p>
            <a:pPr marL="609585" lvl="1" indent="0">
              <a:buNone/>
            </a:pPr>
            <a:endParaRPr lang="en-US" sz="1067" dirty="0"/>
          </a:p>
          <a:p>
            <a:pPr marL="609585" lvl="1" indent="0">
              <a:buNone/>
            </a:pPr>
            <a:r>
              <a:rPr lang="en-US" sz="3200" dirty="0"/>
              <a:t>“</a:t>
            </a:r>
            <a:r>
              <a:rPr lang="en-US" sz="3200"/>
              <a:t>The computer(s) </a:t>
            </a:r>
            <a:r>
              <a:rPr lang="en-US" sz="3200" dirty="0"/>
              <a:t>which I had just put into the machine room on the fifth </a:t>
            </a:r>
            <a:r>
              <a:rPr lang="en-US" sz="3200"/>
              <a:t>floor is (are) crashing.”</a:t>
            </a:r>
            <a:endParaRPr lang="en-US" sz="3200" dirty="0"/>
          </a:p>
          <a:p>
            <a:pPr lvl="1"/>
            <a:endParaRPr lang="en-US" sz="1067" dirty="0"/>
          </a:p>
          <a:p>
            <a:r>
              <a:rPr lang="en-US" sz="3733" dirty="0"/>
              <a:t>But we can often get away with N-gram models</a:t>
            </a: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18850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4267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20998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10469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Maximum Likelihood Estimate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2336800" y="2648444"/>
          <a:ext cx="7213600" cy="1671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4" imgW="1752600" imgH="406400" progId="Equation.3">
                  <p:embed/>
                </p:oleObj>
              </mc:Choice>
              <mc:Fallback>
                <p:oleObj name="Equation" r:id="rId4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2648444"/>
                        <a:ext cx="7213600" cy="1671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2813285" y="5086844"/>
          <a:ext cx="6117088" cy="1671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6" imgW="1485900" imgH="406400" progId="Equation.3">
                  <p:embed/>
                </p:oleObj>
              </mc:Choice>
              <mc:Fallback>
                <p:oleObj name="Equation" r:id="rId6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285" y="5086844"/>
                        <a:ext cx="6117088" cy="1671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1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4637"/>
            <a:ext cx="9855200" cy="919163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81600" y="1803400"/>
            <a:ext cx="7213600" cy="203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32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>
                <a:latin typeface="Calibri" charset="0"/>
              </a:rPr>
              <a:t>&lt;s&gt; I do not like green eggs and ham &lt;/s&gt;</a:t>
            </a:r>
          </a:p>
          <a:p>
            <a:pPr marL="0" indent="0">
              <a:buNone/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394376"/>
            <a:ext cx="11684000" cy="126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203200" y="2071593"/>
          <a:ext cx="4572000" cy="124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5" imgW="1485900" imgH="406400" progId="Equation.3">
                  <p:embed/>
                </p:oleObj>
              </mc:Choice>
              <mc:Fallback>
                <p:oleObj name="Equation" r:id="rId5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2071593"/>
                        <a:ext cx="4572000" cy="1249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22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82600"/>
            <a:ext cx="9956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More examples: </a:t>
            </a:r>
            <a:br>
              <a:rPr lang="en-US" dirty="0"/>
            </a:br>
            <a:r>
              <a:rPr lang="en-US" dirty="0"/>
              <a:t>Berkeley Restaurant Project sentences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2235200"/>
            <a:ext cx="11582400" cy="4445000"/>
          </a:xfrm>
        </p:spPr>
        <p:txBody>
          <a:bodyPr/>
          <a:lstStyle/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3333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open during the 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day</a:t>
            </a:r>
            <a:endParaRPr lang="en-US" sz="3333" dirty="0">
              <a:solidFill>
                <a:srgbClr val="330099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701800"/>
            <a:ext cx="11379200" cy="4445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" y="2341034"/>
            <a:ext cx="12090400" cy="433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73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667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180000"/>
              </a:lnSpc>
            </a:pPr>
            <a:r>
              <a:rPr lang="en-US" sz="2667" dirty="0">
                <a:latin typeface="Calibri" charset="0"/>
              </a:rPr>
              <a:t>Result: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5200" y="3513822"/>
            <a:ext cx="9347200" cy="331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0" y="2311400"/>
            <a:ext cx="8957733" cy="82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132" y="1803400"/>
            <a:ext cx="11379200" cy="5054600"/>
          </a:xfrm>
        </p:spPr>
        <p:txBody>
          <a:bodyPr/>
          <a:lstStyle/>
          <a:p>
            <a:r>
              <a:rPr lang="en-US" sz="3733" dirty="0"/>
              <a:t>Today’s goal: assign a probability to a sentence</a:t>
            </a:r>
          </a:p>
          <a:p>
            <a:pPr lvl="3"/>
            <a:r>
              <a:rPr lang="en-US" sz="3200" dirty="0"/>
              <a:t>Machine </a:t>
            </a:r>
            <a:r>
              <a:rPr lang="en-US" sz="3200" dirty="0"/>
              <a:t>Translation:</a:t>
            </a:r>
          </a:p>
          <a:p>
            <a:pPr lvl="4"/>
            <a:r>
              <a:rPr lang="en-US" sz="2667" dirty="0"/>
              <a:t>P</a:t>
            </a:r>
            <a:r>
              <a:rPr lang="en-US" sz="2667" dirty="0"/>
              <a:t>(</a:t>
            </a:r>
            <a:r>
              <a:rPr lang="en-US" sz="2667" b="1" dirty="0"/>
              <a:t>high </a:t>
            </a:r>
            <a:r>
              <a:rPr lang="en-US" sz="2667" dirty="0"/>
              <a:t>winds tonight) </a:t>
            </a:r>
            <a:r>
              <a:rPr lang="en-US" sz="2667" dirty="0"/>
              <a:t>&gt; P</a:t>
            </a:r>
            <a:r>
              <a:rPr lang="en-US" sz="2667" dirty="0"/>
              <a:t>(</a:t>
            </a:r>
            <a:r>
              <a:rPr lang="en-US" sz="2667" b="1" dirty="0"/>
              <a:t>large</a:t>
            </a:r>
            <a:r>
              <a:rPr lang="en-US" sz="2667" dirty="0"/>
              <a:t> winds tonight)</a:t>
            </a:r>
            <a:endParaRPr lang="en-US" sz="2667" dirty="0"/>
          </a:p>
          <a:p>
            <a:pPr lvl="3"/>
            <a:r>
              <a:rPr lang="en-US" sz="3200" dirty="0"/>
              <a:t>Spelling </a:t>
            </a:r>
            <a:r>
              <a:rPr lang="en-US" sz="3200" dirty="0"/>
              <a:t>Correction</a:t>
            </a:r>
          </a:p>
          <a:p>
            <a:pPr lvl="4"/>
            <a:r>
              <a:rPr lang="en-US" sz="2667" dirty="0"/>
              <a:t>The office is about fifteen </a:t>
            </a:r>
            <a:r>
              <a:rPr lang="en-US" sz="2667" b="1" dirty="0"/>
              <a:t>minuets</a:t>
            </a:r>
            <a:r>
              <a:rPr lang="en-US" sz="2667" dirty="0"/>
              <a:t> from my </a:t>
            </a:r>
            <a:r>
              <a:rPr lang="en-US" sz="2667" dirty="0"/>
              <a:t>house</a:t>
            </a:r>
          </a:p>
          <a:p>
            <a:pPr lvl="5"/>
            <a:r>
              <a:rPr lang="en-US" sz="2400" dirty="0"/>
              <a:t>P(about fifteen </a:t>
            </a:r>
            <a:r>
              <a:rPr lang="en-US" sz="2400" b="1" dirty="0"/>
              <a:t>minutes</a:t>
            </a:r>
            <a:r>
              <a:rPr lang="en-US" sz="2400" dirty="0"/>
              <a:t> from) &gt; P(about fifteen </a:t>
            </a:r>
            <a:r>
              <a:rPr lang="en-US" sz="2400" b="1" dirty="0"/>
              <a:t>minuets</a:t>
            </a:r>
            <a:r>
              <a:rPr lang="en-US" sz="2400" dirty="0"/>
              <a:t> from)</a:t>
            </a:r>
            <a:endParaRPr lang="en-US" sz="2667" dirty="0"/>
          </a:p>
          <a:p>
            <a:pPr lvl="3"/>
            <a:r>
              <a:rPr lang="en-US" sz="3200" dirty="0"/>
              <a:t>Speech Recognition</a:t>
            </a:r>
          </a:p>
          <a:p>
            <a:pPr lvl="4"/>
            <a:r>
              <a:rPr lang="en-US" sz="2667" dirty="0"/>
              <a:t>P(I saw a van) &gt;&gt; P(eyes awe of an</a:t>
            </a:r>
            <a:r>
              <a:rPr lang="en-US" sz="2667" dirty="0"/>
              <a:t>)</a:t>
            </a:r>
          </a:p>
          <a:p>
            <a:pPr lvl="3"/>
            <a:r>
              <a:rPr lang="en-US" sz="3200" dirty="0"/>
              <a:t>+ Summarization, question-answering, etc., etc.!!</a:t>
            </a:r>
            <a:endParaRPr lang="en-US" sz="2667" dirty="0"/>
          </a:p>
        </p:txBody>
      </p:sp>
      <p:sp>
        <p:nvSpPr>
          <p:cNvPr id="4" name="TextBox 3"/>
          <p:cNvSpPr txBox="1"/>
          <p:nvPr/>
        </p:nvSpPr>
        <p:spPr>
          <a:xfrm>
            <a:off x="406400" y="3733800"/>
            <a:ext cx="1291764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latin typeface="Calibri"/>
                <a:cs typeface="Calibri"/>
              </a:rPr>
              <a:t>Why?</a:t>
            </a:r>
            <a:endParaRPr lang="en-US" sz="37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561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803400"/>
            <a:ext cx="11379200" cy="4445000"/>
          </a:xfrm>
        </p:spPr>
        <p:txBody>
          <a:bodyPr/>
          <a:lstStyle/>
          <a:p>
            <a:pPr eaLnBrk="1" hangingPunct="1">
              <a:buNone/>
            </a:pPr>
            <a:r>
              <a:rPr lang="en-US" sz="3733" dirty="0">
                <a:latin typeface="Calibri" charset="0"/>
              </a:rPr>
              <a:t>P(&lt;s&gt; I want </a:t>
            </a:r>
            <a:r>
              <a:rPr lang="en-US" sz="3733" dirty="0" err="1">
                <a:latin typeface="Calibri" charset="0"/>
              </a:rPr>
              <a:t>english</a:t>
            </a:r>
            <a:r>
              <a:rPr lang="en-US" sz="3733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3733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3733" dirty="0">
                <a:latin typeface="Calibri" charset="0"/>
              </a:rPr>
              <a:t> 	×  P(</a:t>
            </a:r>
            <a:r>
              <a:rPr lang="en-US" sz="3733" dirty="0" err="1">
                <a:latin typeface="Calibri" charset="0"/>
              </a:rPr>
              <a:t>want|I</a:t>
            </a:r>
            <a:r>
              <a:rPr lang="en-US" sz="3733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3733" dirty="0">
                <a:latin typeface="Calibri" charset="0"/>
              </a:rPr>
              <a:t>	×  P(</a:t>
            </a:r>
            <a:r>
              <a:rPr lang="en-US" sz="3733" dirty="0" err="1">
                <a:latin typeface="Calibri" charset="0"/>
              </a:rPr>
              <a:t>english|want</a:t>
            </a:r>
            <a:r>
              <a:rPr lang="en-US" sz="3733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3733" dirty="0">
                <a:latin typeface="Calibri" charset="0"/>
              </a:rPr>
              <a:t>	×  P(</a:t>
            </a:r>
            <a:r>
              <a:rPr lang="en-US" sz="3733" dirty="0" err="1">
                <a:latin typeface="Calibri" charset="0"/>
              </a:rPr>
              <a:t>food|english</a:t>
            </a:r>
            <a:r>
              <a:rPr lang="en-US" sz="3733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3733" dirty="0">
                <a:latin typeface="Calibri" charset="0"/>
              </a:rPr>
              <a:t>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3733" dirty="0">
                <a:latin typeface="Calibri" charset="0"/>
              </a:rPr>
              <a:t>       =  .000031</a:t>
            </a:r>
          </a:p>
        </p:txBody>
      </p:sp>
    </p:spTree>
    <p:extLst>
      <p:ext uri="{BB962C8B-B14F-4D97-AF65-F5344CB8AC3E}">
        <p14:creationId xmlns:p14="http://schemas.microsoft.com/office/powerpoint/2010/main" val="7408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3733" dirty="0">
                <a:latin typeface="Calibri" charset="0"/>
              </a:rPr>
              <a:t>P(</a:t>
            </a:r>
            <a:r>
              <a:rPr lang="en-US" sz="3733" dirty="0" err="1">
                <a:latin typeface="Calibri" charset="0"/>
              </a:rPr>
              <a:t>english|want</a:t>
            </a:r>
            <a:r>
              <a:rPr lang="en-US" sz="3733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</a:t>
            </a:r>
            <a:r>
              <a:rPr lang="en-US" sz="3733" dirty="0" err="1">
                <a:latin typeface="Calibri" charset="0"/>
              </a:rPr>
              <a:t>chinese|want</a:t>
            </a:r>
            <a:r>
              <a:rPr lang="en-US" sz="3733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</a:t>
            </a:r>
            <a:r>
              <a:rPr lang="en-US" sz="3733" dirty="0" err="1">
                <a:latin typeface="Calibri" charset="0"/>
              </a:rPr>
              <a:t>to|want</a:t>
            </a:r>
            <a:r>
              <a:rPr lang="en-US" sz="3733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 (</a:t>
            </a:r>
            <a:r>
              <a:rPr lang="en-US" sz="3733" dirty="0" err="1">
                <a:latin typeface="Calibri" charset="0"/>
              </a:rPr>
              <a:t>i</a:t>
            </a:r>
            <a:r>
              <a:rPr lang="en-US" sz="3733" dirty="0">
                <a:latin typeface="Calibri" charset="0"/>
              </a:rPr>
              <a:t> | &lt;s&gt;) = .25</a:t>
            </a:r>
          </a:p>
        </p:txBody>
      </p:sp>
    </p:spTree>
    <p:extLst>
      <p:ext uri="{BB962C8B-B14F-4D97-AF65-F5344CB8AC3E}">
        <p14:creationId xmlns:p14="http://schemas.microsoft.com/office/powerpoint/2010/main" val="10268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4267" dirty="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4267" dirty="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4267" dirty="0">
                <a:latin typeface="Calibri" charset="0"/>
              </a:rPr>
              <a:t>(also adding is faster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06401" y="5056290"/>
          <a:ext cx="11480800" cy="75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4" imgW="3276600" imgH="215900" progId="Equation.3">
                  <p:embed/>
                </p:oleObj>
              </mc:Choice>
              <mc:Fallback>
                <p:oleObj name="Equation" r:id="rId4" imgW="327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1" y="5056290"/>
                        <a:ext cx="11480800" cy="756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9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Modeling Toolkits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4267" dirty="0">
                <a:latin typeface="Calibri" charset="0"/>
              </a:rPr>
              <a:t>SRILM</a:t>
            </a:r>
          </a:p>
          <a:p>
            <a:pPr lvl="1" eaLnBrk="1" hangingPunct="1"/>
            <a:r>
              <a:rPr lang="en-US" sz="4267" dirty="0">
                <a:latin typeface="Calibri" charset="0"/>
                <a:hlinkClick r:id="rId3"/>
              </a:rPr>
              <a:t>http://www.speech.sri.com/projects/srilm</a:t>
            </a:r>
            <a:r>
              <a:rPr lang="en-US" sz="4267" dirty="0">
                <a:latin typeface="Calibri" charset="0"/>
                <a:hlinkClick r:id="rId3"/>
              </a:rPr>
              <a:t>/</a:t>
            </a:r>
            <a:endParaRPr lang="en-US" sz="4267" dirty="0">
              <a:latin typeface="Calibri" charset="0"/>
            </a:endParaRPr>
          </a:p>
          <a:p>
            <a:r>
              <a:rPr lang="en-US" sz="4800" dirty="0" err="1">
                <a:latin typeface="Calibri" charset="0"/>
              </a:rPr>
              <a:t>KenLM</a:t>
            </a:r>
            <a:endParaRPr lang="en-US" sz="4800" dirty="0">
              <a:latin typeface="Calibri" charset="0"/>
            </a:endParaRPr>
          </a:p>
          <a:p>
            <a:pPr lvl="1" eaLnBrk="1" hangingPunct="1"/>
            <a:r>
              <a:rPr lang="en-US" sz="4267" dirty="0">
                <a:latin typeface="Calibri" charset="0"/>
                <a:hlinkClick r:id="rId4"/>
              </a:rPr>
              <a:t>https://kheafield.com/code/kenlm/</a:t>
            </a:r>
            <a:endParaRPr lang="en-US" sz="4267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Google N-Gram </a:t>
            </a:r>
            <a:r>
              <a:rPr lang="en-US" dirty="0" smtClean="0"/>
              <a:t>Release, August 2006</a:t>
            </a:r>
            <a:endParaRPr lang="en-US" dirty="0"/>
          </a:p>
        </p:txBody>
      </p:sp>
      <p:pic>
        <p:nvPicPr>
          <p:cNvPr id="2" name="Picture 1" descr="ngram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1"/>
            <a:ext cx="12192000" cy="1855839"/>
          </a:xfrm>
          <a:prstGeom prst="rect">
            <a:avLst/>
          </a:prstGeom>
        </p:spPr>
      </p:pic>
      <p:pic>
        <p:nvPicPr>
          <p:cNvPr id="3" name="Picture 2" descr="ngram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7240"/>
            <a:ext cx="12192000" cy="1101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6613" y="39799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94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N-Gram Release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incoming 92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incubator 99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independent 794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index 223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indication 72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</a:t>
            </a: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as the indicator 120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indicators 45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indispensable 111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indispensible 40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individual 234</a:t>
            </a:r>
          </a:p>
        </p:txBody>
      </p:sp>
      <p:sp>
        <p:nvSpPr>
          <p:cNvPr id="129028" name="TextBox 4"/>
          <p:cNvSpPr txBox="1">
            <a:spLocks noChangeArrowheads="1"/>
          </p:cNvSpPr>
          <p:nvPr/>
        </p:nvSpPr>
        <p:spPr bwMode="auto">
          <a:xfrm>
            <a:off x="203201" y="6172200"/>
            <a:ext cx="9612055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33" dirty="0">
                <a:hlinkClick r:id="rId3"/>
              </a:rPr>
              <a:t>http://googleresearch.blogspot.com/2006/08/all-our-n-gram-are-belong-to-you.html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8525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Book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http://ngrams.googlelabs.com/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2903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9213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Evaluation: How good is our model?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our language model prefer good sentences to bad ones?</a:t>
            </a:r>
          </a:p>
          <a:p>
            <a:pPr lvl="1"/>
            <a:r>
              <a:rPr lang="en-US" dirty="0" smtClean="0"/>
              <a:t>Assign higher probability to “</a:t>
            </a:r>
            <a:r>
              <a:rPr lang="en-US" altLang="ja-JP" dirty="0" smtClean="0"/>
              <a:t>real” or “frequently observed” sentences </a:t>
            </a:r>
          </a:p>
          <a:p>
            <a:pPr lvl="2"/>
            <a:r>
              <a:rPr lang="en-US" altLang="ja-JP" dirty="0" smtClean="0"/>
              <a:t>Than “ungrammatical” or “rarely observed” sentences?</a:t>
            </a:r>
          </a:p>
          <a:p>
            <a:r>
              <a:rPr lang="en-US" dirty="0" smtClean="0"/>
              <a:t>We train parameters of our model on a </a:t>
            </a:r>
            <a:r>
              <a:rPr lang="en-US" b="1" dirty="0" smtClean="0">
                <a:solidFill>
                  <a:srgbClr val="008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test the model’s performance on data we haven’t seen.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8000"/>
                </a:solidFill>
              </a:rPr>
              <a:t>test set </a:t>
            </a:r>
            <a:r>
              <a:rPr lang="en-US" dirty="0" smtClean="0"/>
              <a:t>is an unseen dataset that is different from our training set, totally unused.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>
                <a:solidFill>
                  <a:srgbClr val="008000"/>
                </a:solidFill>
              </a:rPr>
              <a:t>evaluation metric </a:t>
            </a:r>
            <a:r>
              <a:rPr lang="en-US" dirty="0" smtClean="0"/>
              <a:t>tells us how well our model does on the test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701800"/>
            <a:ext cx="11379200" cy="4445000"/>
          </a:xfrm>
        </p:spPr>
        <p:txBody>
          <a:bodyPr/>
          <a:lstStyle/>
          <a:p>
            <a:pPr eaLnBrk="1" hangingPunct="1"/>
            <a:r>
              <a:rPr lang="en-US" sz="3733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3733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 smtClean="0">
                <a:latin typeface="Calibri" charset="0"/>
              </a:rPr>
              <a:t>)         </a:t>
            </a:r>
            <a:r>
              <a:rPr lang="en-US" sz="3200" dirty="0">
                <a:latin typeface="Calibri" charset="0"/>
              </a:rPr>
              <a:t> is </a:t>
            </a:r>
            <a:r>
              <a:rPr lang="en-US" sz="3200" dirty="0">
                <a:latin typeface="Calibri" charset="0"/>
              </a:rPr>
              <a:t>called a </a:t>
            </a:r>
            <a:r>
              <a:rPr lang="en-US" sz="32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32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Better: </a:t>
            </a:r>
            <a:r>
              <a:rPr lang="en-US" sz="3200" b="1" dirty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3200" dirty="0">
                <a:latin typeface="Calibri" charset="0"/>
              </a:rPr>
              <a:t>But </a:t>
            </a:r>
            <a:r>
              <a:rPr lang="en-US" sz="32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3200" dirty="0">
                <a:latin typeface="Calibri" charset="0"/>
              </a:rPr>
              <a:t>or </a:t>
            </a:r>
            <a:r>
              <a:rPr lang="en-US" sz="32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32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val="182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on the test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allow test sentences into the training set</a:t>
            </a:r>
          </a:p>
          <a:p>
            <a:r>
              <a:rPr lang="en-US" dirty="0" smtClean="0"/>
              <a:t>We will assign it an artificially high probability when we set it in the test set</a:t>
            </a:r>
          </a:p>
          <a:p>
            <a:r>
              <a:rPr lang="en-US" dirty="0" smtClean="0"/>
              <a:t>“Training on the test set”</a:t>
            </a:r>
          </a:p>
          <a:p>
            <a:r>
              <a:rPr lang="en-US" dirty="0" smtClean="0"/>
              <a:t>Bad science!</a:t>
            </a:r>
          </a:p>
          <a:p>
            <a:r>
              <a:rPr lang="en-US" dirty="0" smtClean="0"/>
              <a:t>And violates the honor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Extrinsic evaluation of N-gram models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733" dirty="0"/>
              <a:t>Best evaluation for comparing models A and B</a:t>
            </a:r>
          </a:p>
          <a:p>
            <a:pPr lvl="1"/>
            <a:r>
              <a:rPr lang="en-US" sz="3200" dirty="0"/>
              <a:t>Put each model in a task</a:t>
            </a:r>
          </a:p>
          <a:p>
            <a:pPr lvl="2"/>
            <a:r>
              <a:rPr lang="en-US" sz="3200" dirty="0"/>
              <a:t> spelling corrector, speech recognizer, MT system</a:t>
            </a:r>
          </a:p>
          <a:p>
            <a:pPr lvl="1"/>
            <a:r>
              <a:rPr lang="en-US" sz="3200" dirty="0"/>
              <a:t>Run the task, get an accuracy for A and for B</a:t>
            </a:r>
          </a:p>
          <a:p>
            <a:pPr lvl="2"/>
            <a:r>
              <a:rPr lang="en-US" sz="3200" dirty="0"/>
              <a:t>How many misspelled words corrected properly</a:t>
            </a:r>
          </a:p>
          <a:p>
            <a:pPr lvl="2"/>
            <a:r>
              <a:rPr lang="en-US" sz="3200" dirty="0"/>
              <a:t>How many words translated correctly</a:t>
            </a:r>
          </a:p>
          <a:p>
            <a:pPr lvl="1"/>
            <a:r>
              <a:rPr lang="en-US" sz="3200" dirty="0"/>
              <a:t>Compare accuracy for A and 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194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Difficulty of extrinsic (in-vivo) evaluation of  N-gram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733" dirty="0">
                <a:latin typeface="Calibri" charset="0"/>
              </a:rPr>
              <a:t>Extrinsic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 charset="0"/>
              </a:rPr>
              <a:t>Time-consuming; can take days or weeks</a:t>
            </a:r>
            <a:endParaRPr lang="en-US" sz="32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733" dirty="0">
                <a:latin typeface="Calibri" charset="0"/>
              </a:rPr>
              <a:t>So</a:t>
            </a:r>
            <a:endParaRPr lang="en-US" sz="3733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Sometimes use </a:t>
            </a:r>
            <a:r>
              <a:rPr lang="en-US" sz="3200" b="1" dirty="0">
                <a:solidFill>
                  <a:srgbClr val="A50021"/>
                </a:solidFill>
                <a:latin typeface="Calibri"/>
                <a:cs typeface="Calibri"/>
              </a:rPr>
              <a:t>intrinsic</a:t>
            </a:r>
            <a:r>
              <a:rPr lang="en-US" sz="3200" dirty="0">
                <a:latin typeface="Calibri"/>
                <a:cs typeface="Calibri"/>
              </a:rPr>
              <a:t> evaluation: </a:t>
            </a:r>
            <a:r>
              <a:rPr lang="en-US" sz="3200" b="1" dirty="0">
                <a:latin typeface="Calibri"/>
                <a:cs typeface="Calibri"/>
              </a:rPr>
              <a:t>perplexity</a:t>
            </a:r>
            <a:endParaRPr lang="en-US" sz="3200" b="1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Bad approximation </a:t>
            </a:r>
          </a:p>
          <a:p>
            <a:pPr lvl="2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unless </a:t>
            </a:r>
            <a:r>
              <a:rPr lang="en-US" sz="3200" dirty="0">
                <a:latin typeface="Calibri"/>
                <a:cs typeface="Calibri"/>
              </a:rPr>
              <a:t>the test data looks </a:t>
            </a:r>
            <a:r>
              <a:rPr lang="en-US" sz="3200" b="1" dirty="0">
                <a:latin typeface="Calibri"/>
                <a:cs typeface="Calibri"/>
              </a:rPr>
              <a:t>just</a:t>
            </a:r>
            <a:r>
              <a:rPr lang="en-US" sz="3200" dirty="0">
                <a:latin typeface="Calibri"/>
                <a:cs typeface="Calibri"/>
              </a:rPr>
              <a:t> like the training data</a:t>
            </a:r>
          </a:p>
          <a:p>
            <a:pPr lvl="2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So </a:t>
            </a:r>
            <a:r>
              <a:rPr lang="en-US" sz="3200" b="1" dirty="0">
                <a:latin typeface="Calibri"/>
                <a:cs typeface="Calibri"/>
              </a:rPr>
              <a:t>generally </a:t>
            </a:r>
            <a:r>
              <a:rPr lang="en-US" sz="3200" b="1" dirty="0">
                <a:latin typeface="Calibri"/>
                <a:cs typeface="Calibri"/>
              </a:rPr>
              <a:t>only useful in pilot </a:t>
            </a:r>
            <a:r>
              <a:rPr lang="en-US" sz="3200" b="1" dirty="0">
                <a:latin typeface="Calibri"/>
                <a:cs typeface="Calibri"/>
              </a:rPr>
              <a:t>experiments</a:t>
            </a:r>
            <a:endParaRPr lang="en-US" sz="3200" b="1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But is helpful to think about.</a:t>
            </a:r>
          </a:p>
        </p:txBody>
      </p:sp>
    </p:spTree>
    <p:extLst>
      <p:ext uri="{BB962C8B-B14F-4D97-AF65-F5344CB8AC3E}">
        <p14:creationId xmlns:p14="http://schemas.microsoft.com/office/powerpoint/2010/main" val="13252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r>
              <a:rPr lang="en-US" dirty="0" smtClean="0"/>
              <a:t>Intuition of 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933" dirty="0">
                <a:latin typeface="Calibri"/>
                <a:ea typeface="ＭＳ Ｐゴシック" charset="0"/>
                <a:cs typeface="Calibri"/>
              </a:rPr>
              <a:t>The Shannon Game: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How well can we predict the next word?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Unigrams are terrible at this game.  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 better model of a text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is one which assigns a higher probability to the word that actually occurs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4933" y="2921000"/>
            <a:ext cx="609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I always order pizza with cheese and ____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The 33</a:t>
            </a:r>
            <a:r>
              <a:rPr lang="en-US" baseline="30000" dirty="0">
                <a:solidFill>
                  <a:srgbClr val="FF0000"/>
                </a:solidFill>
                <a:latin typeface="Calibri"/>
                <a:cs typeface="Calibri"/>
              </a:rPr>
              <a:t>rd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President of the US was ____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I saw a ____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128000" y="1701800"/>
            <a:ext cx="2438400" cy="337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 dirty="0"/>
              <a:t>mushrooms 0.1</a:t>
            </a:r>
            <a:endParaRPr lang="en-US" sz="2133" dirty="0"/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p</a:t>
            </a:r>
            <a:r>
              <a:rPr lang="en-US" sz="2133" dirty="0"/>
              <a:t>epperoni 0.1</a:t>
            </a:r>
            <a:endParaRPr lang="en-US" sz="2133" dirty="0"/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a</a:t>
            </a:r>
            <a:r>
              <a:rPr lang="en-US" sz="2133" dirty="0"/>
              <a:t>nchovies 0.01</a:t>
            </a:r>
            <a:endParaRPr lang="en-US" sz="2133" dirty="0"/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f</a:t>
            </a:r>
            <a:r>
              <a:rPr lang="en-US" sz="2133" dirty="0"/>
              <a:t>ried rice 0.0001</a:t>
            </a:r>
            <a:endParaRPr lang="en-US" sz="2133" dirty="0"/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a</a:t>
            </a:r>
            <a:r>
              <a:rPr lang="en-US" sz="2133" dirty="0"/>
              <a:t>nd 1e</a:t>
            </a:r>
            <a:r>
              <a:rPr lang="en-US" sz="2133" dirty="0"/>
              <a:t>-100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7721600" y="1803400"/>
            <a:ext cx="406400" cy="3149600"/>
          </a:xfrm>
          <a:prstGeom prst="leftBrace">
            <a:avLst>
              <a:gd name="adj1" fmla="val 75000"/>
              <a:gd name="adj2" fmla="val 39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00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Perplexity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2667008"/>
            <a:ext cx="5689600" cy="4185667"/>
          </a:xfrm>
        </p:spPr>
        <p:txBody>
          <a:bodyPr/>
          <a:lstStyle/>
          <a:p>
            <a:pPr marL="0" indent="0">
              <a:buNone/>
            </a:pPr>
            <a:r>
              <a:rPr lang="en-US" sz="2667" dirty="0">
                <a:latin typeface="Calibri" charset="0"/>
              </a:rPr>
              <a:t>Perplexity </a:t>
            </a:r>
            <a:r>
              <a:rPr lang="en-US" sz="2667" dirty="0">
                <a:latin typeface="Calibri" charset="0"/>
              </a:rPr>
              <a:t>is the </a:t>
            </a:r>
            <a:r>
              <a:rPr lang="en-US" sz="2667" dirty="0">
                <a:latin typeface="Calibri" charset="0"/>
              </a:rPr>
              <a:t>inverse probability </a:t>
            </a:r>
            <a:r>
              <a:rPr lang="en-US" sz="2667" dirty="0">
                <a:latin typeface="Calibri" charset="0"/>
              </a:rPr>
              <a:t>of the test </a:t>
            </a:r>
            <a:r>
              <a:rPr lang="en-US" sz="2667" dirty="0">
                <a:latin typeface="Calibri" charset="0"/>
              </a:rPr>
              <a:t>set, normalized </a:t>
            </a:r>
            <a:r>
              <a:rPr lang="en-US" sz="2667" dirty="0">
                <a:latin typeface="Calibri" charset="0"/>
              </a:rPr>
              <a:t>by the number of words</a:t>
            </a:r>
            <a:r>
              <a:rPr lang="en-US" sz="2667" dirty="0">
                <a:latin typeface="Calibri" charset="0"/>
              </a:rPr>
              <a:t>:</a:t>
            </a:r>
            <a:endParaRPr lang="en-US" sz="2667" dirty="0">
              <a:latin typeface="Calibri" charset="0"/>
            </a:endParaRPr>
          </a:p>
          <a:p>
            <a:pPr eaLnBrk="1" hangingPunct="1"/>
            <a:endParaRPr lang="en-US" sz="2667" dirty="0">
              <a:latin typeface="Calibri" charset="0"/>
            </a:endParaRPr>
          </a:p>
          <a:p>
            <a:pPr marL="0" indent="0">
              <a:buNone/>
            </a:pPr>
            <a:r>
              <a:rPr lang="en-US" sz="2667" dirty="0">
                <a:latin typeface="Calibri" charset="0"/>
              </a:rPr>
              <a:t>                                               Chain </a:t>
            </a:r>
            <a:r>
              <a:rPr lang="en-US" sz="2667" dirty="0">
                <a:latin typeface="Calibri" charset="0"/>
              </a:rPr>
              <a:t>rule:</a:t>
            </a:r>
          </a:p>
          <a:p>
            <a:pPr marL="0" indent="0">
              <a:buNone/>
            </a:pPr>
            <a:endParaRPr lang="en-US" sz="2667" dirty="0">
              <a:latin typeface="Calibri" charset="0"/>
            </a:endParaRPr>
          </a:p>
          <a:p>
            <a:pPr marL="0" indent="0">
              <a:buNone/>
            </a:pPr>
            <a:r>
              <a:rPr lang="en-US" sz="2667" dirty="0">
                <a:latin typeface="Calibri" charset="0"/>
              </a:rPr>
              <a:t>                                              For </a:t>
            </a:r>
            <a:r>
              <a:rPr lang="en-US" sz="2667" dirty="0">
                <a:latin typeface="Calibri" charset="0"/>
              </a:rPr>
              <a:t>bigrams</a:t>
            </a:r>
            <a:r>
              <a:rPr lang="en-US" sz="2667" dirty="0">
                <a:latin typeface="Calibri" charset="0"/>
              </a:rPr>
              <a:t>:</a:t>
            </a:r>
            <a:endParaRPr lang="en-US" sz="2667" dirty="0">
              <a:latin typeface="Calibri" charset="0"/>
            </a:endParaRPr>
          </a:p>
        </p:txBody>
      </p:sp>
      <p:pic>
        <p:nvPicPr>
          <p:cNvPr id="137221" name="Picture 5" descr="p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9520" y="4241801"/>
            <a:ext cx="338328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 descr="p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04248" y="5461000"/>
            <a:ext cx="2999232" cy="96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06401" y="6358961"/>
            <a:ext cx="929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/>
                <a:cs typeface="Calibri"/>
              </a:rPr>
              <a:t>Minimizing perplexity is the same as maximizing </a:t>
            </a:r>
            <a:r>
              <a:rPr lang="en-US" sz="2400" b="1" dirty="0">
                <a:latin typeface="Calibri"/>
                <a:cs typeface="Calibri"/>
              </a:rPr>
              <a:t>probability</a:t>
            </a: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8000" y="1600200"/>
            <a:ext cx="10464800" cy="508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667" dirty="0">
                <a:latin typeface="Calibri" charset="0"/>
              </a:rPr>
              <a:t>The best language model is one that best predicts an unseen test set</a:t>
            </a:r>
          </a:p>
          <a:p>
            <a:pPr lvl="1"/>
            <a:r>
              <a:rPr lang="en-US" sz="2667" dirty="0">
                <a:latin typeface="Calibri" charset="0"/>
              </a:rPr>
              <a:t>Gives the highest P(sentence)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149081" y="2108200"/>
          <a:ext cx="3653692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6" imgW="2159000" imgH="1320800" progId="Equation.3">
                  <p:embed/>
                </p:oleObj>
              </mc:Choice>
              <mc:Fallback>
                <p:oleObj name="Equation" r:id="rId6" imgW="2159000" imgH="1320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49081" y="2108200"/>
                        <a:ext cx="3653692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650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Perplexity as branching factor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Let’s suppose a sentence consisting of random digits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What is the perplexity of this sentence according to a model that assign P=1/10 to each digit?</a:t>
            </a:r>
          </a:p>
        </p:txBody>
      </p:sp>
      <p:pic>
        <p:nvPicPr>
          <p:cNvPr id="141316" name="Picture 4" descr="per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3701" y="3937000"/>
            <a:ext cx="3859792" cy="276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740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Lower perplexity = better model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Training 38 million words, test 1.5 million words, WSJ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14400" y="3530600"/>
          <a:ext cx="98552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463800"/>
                <a:gridCol w="2463800"/>
                <a:gridCol w="2463800"/>
              </a:tblGrid>
              <a:tr h="1422400"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N-gram Order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Unigram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Bigram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Trigram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Perplexity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962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170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109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4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16998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Generalization and zeros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9077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Shannon Visualization Method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5283200" cy="4267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Choose </a:t>
            </a:r>
            <a:r>
              <a:rPr lang="en-US" sz="2400" dirty="0">
                <a:latin typeface="Calibri" charset="0"/>
              </a:rPr>
              <a:t>a random </a:t>
            </a:r>
            <a:r>
              <a:rPr lang="en-US" sz="2400" dirty="0">
                <a:latin typeface="Calibri" charset="0"/>
              </a:rPr>
              <a:t>bigram 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</a:rPr>
              <a:t>     (&lt;</a:t>
            </a:r>
            <a:r>
              <a:rPr lang="en-US" sz="2400" dirty="0">
                <a:latin typeface="Calibri" charset="0"/>
              </a:rPr>
              <a:t>s&gt;, </a:t>
            </a:r>
            <a:r>
              <a:rPr lang="en-US" sz="2400" dirty="0">
                <a:latin typeface="Calibri" charset="0"/>
              </a:rPr>
              <a:t>w) </a:t>
            </a:r>
            <a:r>
              <a:rPr lang="en-US" sz="2400" dirty="0">
                <a:latin typeface="Calibri" charset="0"/>
              </a:rPr>
              <a:t>according to its probability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Now choose a random </a:t>
            </a:r>
            <a:r>
              <a:rPr lang="en-US" sz="2400" dirty="0">
                <a:latin typeface="Calibri" charset="0"/>
              </a:rPr>
              <a:t>bigram        </a:t>
            </a:r>
            <a:r>
              <a:rPr lang="en-US" sz="2400" dirty="0">
                <a:latin typeface="Calibri" charset="0"/>
              </a:rPr>
              <a:t>(w, x) according to its probability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And so on until we choose &lt;/s&gt;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Then string the words </a:t>
            </a:r>
            <a:r>
              <a:rPr lang="en-US" sz="2400" dirty="0">
                <a:latin typeface="Calibri" charset="0"/>
              </a:rPr>
              <a:t>together</a:t>
            </a:r>
            <a:endParaRPr lang="en-US" sz="2400" dirty="0">
              <a:solidFill>
                <a:srgbClr val="A50021"/>
              </a:solidFill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84800" y="2006600"/>
            <a:ext cx="7010400" cy="4445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&lt;s&gt; I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I</a:t>
            </a:r>
            <a:r>
              <a:rPr lang="en-US" dirty="0">
                <a:latin typeface="Courier"/>
                <a:cs typeface="Courier"/>
              </a:rPr>
              <a:t> want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want</a:t>
            </a:r>
            <a:r>
              <a:rPr lang="en-US" dirty="0">
                <a:latin typeface="Courier"/>
                <a:cs typeface="Courier"/>
              </a:rPr>
              <a:t>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to</a:t>
            </a:r>
            <a:r>
              <a:rPr lang="en-US" dirty="0">
                <a:latin typeface="Courier"/>
                <a:cs typeface="Courier"/>
              </a:rPr>
              <a:t> eat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   eat</a:t>
            </a:r>
            <a:r>
              <a:rPr lang="en-US" dirty="0">
                <a:latin typeface="Courier"/>
                <a:cs typeface="Courier"/>
              </a:rPr>
              <a:t> Chinese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       Chinese</a:t>
            </a:r>
            <a:r>
              <a:rPr lang="en-US" dirty="0">
                <a:latin typeface="Courier"/>
                <a:cs typeface="Courier"/>
              </a:rPr>
              <a:t> food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               food </a:t>
            </a:r>
            <a:r>
              <a:rPr lang="en-US" dirty="0">
                <a:latin typeface="Courier"/>
                <a:cs typeface="Courier"/>
              </a:rPr>
              <a:t> &lt;/s&gt;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CC0000"/>
                </a:solidFill>
                <a:latin typeface="Courier"/>
                <a:cs typeface="Courier"/>
              </a:rPr>
              <a:t>I want to eat Chinese food</a:t>
            </a: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3733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20506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Approximating Shakespeare</a:t>
            </a:r>
          </a:p>
        </p:txBody>
      </p:sp>
      <p:sp>
        <p:nvSpPr>
          <p:cNvPr id="98307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charset="0"/>
              </a:rPr>
              <a:t> 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2400" y="2113319"/>
            <a:ext cx="9951096" cy="402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3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Shakespeare as corpus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pPr eaLnBrk="1" hangingPunct="1"/>
            <a:r>
              <a:rPr lang="en-US" sz="4267" dirty="0">
                <a:latin typeface="Calibri" charset="0"/>
              </a:rPr>
              <a:t>N=884,647 tokens, V=29,066</a:t>
            </a:r>
          </a:p>
          <a:p>
            <a:pPr eaLnBrk="1" hangingPunct="1"/>
            <a:r>
              <a:rPr lang="en-US" sz="4267" dirty="0">
                <a:latin typeface="Calibri" charset="0"/>
              </a:rPr>
              <a:t>Shakespeare produced 300,000 bigram types out of V</a:t>
            </a:r>
            <a:r>
              <a:rPr lang="en-US" sz="4267" baseline="30000" dirty="0">
                <a:latin typeface="Calibri" charset="0"/>
              </a:rPr>
              <a:t>2</a:t>
            </a:r>
            <a:r>
              <a:rPr lang="en-US" sz="4267" dirty="0">
                <a:latin typeface="Calibri" charset="0"/>
              </a:rPr>
              <a:t>= 844 million possible </a:t>
            </a:r>
            <a:r>
              <a:rPr lang="en-US" sz="4267" dirty="0">
                <a:latin typeface="Calibri" charset="0"/>
              </a:rPr>
              <a:t>bigrams.</a:t>
            </a:r>
          </a:p>
          <a:p>
            <a:pPr lvl="1"/>
            <a:r>
              <a:rPr lang="en-US" sz="3733" dirty="0">
                <a:latin typeface="Calibri" charset="0"/>
              </a:rPr>
              <a:t>So 99.96</a:t>
            </a:r>
            <a:r>
              <a:rPr lang="en-US" sz="3733" dirty="0">
                <a:latin typeface="Calibri" charset="0"/>
              </a:rPr>
              <a:t>% of the possible bigrams were never seen (have zero entries in the table)</a:t>
            </a:r>
          </a:p>
          <a:p>
            <a:pPr eaLnBrk="1" hangingPunct="1"/>
            <a:r>
              <a:rPr lang="en-US" sz="4267" dirty="0" err="1">
                <a:latin typeface="Calibri" charset="0"/>
              </a:rPr>
              <a:t>Quadrigrams</a:t>
            </a:r>
            <a:r>
              <a:rPr lang="en-US" sz="4267" dirty="0">
                <a:latin typeface="Calibri" charset="0"/>
              </a:rPr>
              <a:t> worse:   What's coming out looks like Shakespeare because it </a:t>
            </a:r>
            <a:r>
              <a:rPr lang="en-US" sz="4267" b="1" i="1" dirty="0">
                <a:latin typeface="Calibri" charset="0"/>
              </a:rPr>
              <a:t>is</a:t>
            </a:r>
            <a:r>
              <a:rPr lang="en-US" sz="4267" dirty="0">
                <a:latin typeface="Calibri" charset="0"/>
              </a:rPr>
              <a:t> Shakespeare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7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wall street journal is not shakespeare (no offense)</a:t>
            </a: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967" y="2006601"/>
            <a:ext cx="10867135" cy="399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04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9956800" cy="1422400"/>
          </a:xfrm>
        </p:spPr>
        <p:txBody>
          <a:bodyPr/>
          <a:lstStyle/>
          <a:p>
            <a:r>
              <a:rPr lang="en-US" dirty="0" smtClean="0"/>
              <a:t>Can you guess the author of these random 3-gram sentences?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also point to ninety nine point six billion dollars from two hundred </a:t>
            </a:r>
            <a:r>
              <a:rPr lang="en-US" dirty="0" smtClean="0"/>
              <a:t>four </a:t>
            </a:r>
            <a:r>
              <a:rPr lang="en-US" dirty="0"/>
              <a:t>oh six three percent of the rates of interest stores as Mexico and gram Brazil on market conditions </a:t>
            </a:r>
            <a:endParaRPr lang="en-US" dirty="0" smtClean="0"/>
          </a:p>
          <a:p>
            <a:r>
              <a:rPr lang="en-US" dirty="0"/>
              <a:t>This shall forbid it should be branded, if renown made it empty. </a:t>
            </a:r>
            <a:endParaRPr lang="en-US" dirty="0" smtClean="0"/>
          </a:p>
          <a:p>
            <a:r>
              <a:rPr lang="en-US" dirty="0"/>
              <a:t>“You are uniformly charming!” cried he, with a smile of associating and now and then I bowed and they perceived a chaise and four to wish for.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perils of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733" dirty="0">
                <a:latin typeface="Calibri" charset="0"/>
              </a:rPr>
              <a:t>N-grams only work well for word prediction if the test corpus looks like the training corpus</a:t>
            </a:r>
          </a:p>
          <a:p>
            <a:pPr lvl="1" eaLnBrk="1" hangingPunct="1"/>
            <a:r>
              <a:rPr lang="en-US" sz="3733" dirty="0">
                <a:latin typeface="Calibri" charset="0"/>
              </a:rPr>
              <a:t>In real life, it often doesn’t</a:t>
            </a:r>
          </a:p>
          <a:p>
            <a:pPr lvl="1" eaLnBrk="1" hangingPunct="1"/>
            <a:r>
              <a:rPr lang="en-US" sz="3733" dirty="0">
                <a:latin typeface="Calibri" charset="0"/>
              </a:rPr>
              <a:t>We need to train robust </a:t>
            </a:r>
            <a:r>
              <a:rPr lang="en-US" sz="3733" dirty="0">
                <a:latin typeface="Calibri" charset="0"/>
              </a:rPr>
              <a:t>models</a:t>
            </a:r>
            <a:r>
              <a:rPr lang="en-US" sz="3733" dirty="0">
                <a:latin typeface="Calibri" charset="0"/>
              </a:rPr>
              <a:t> </a:t>
            </a:r>
            <a:r>
              <a:rPr lang="en-US" sz="3733" dirty="0">
                <a:latin typeface="Calibri" charset="0"/>
              </a:rPr>
              <a:t>that generalize!</a:t>
            </a:r>
          </a:p>
          <a:p>
            <a:pPr lvl="1" eaLnBrk="1" hangingPunct="1"/>
            <a:r>
              <a:rPr lang="en-US" sz="3733" dirty="0">
                <a:latin typeface="Calibri" charset="0"/>
              </a:rPr>
              <a:t>One kind of generalization: Zeros!</a:t>
            </a:r>
          </a:p>
          <a:p>
            <a:pPr lvl="2"/>
            <a:r>
              <a:rPr lang="en-US" sz="3733" dirty="0">
                <a:latin typeface="Calibri" charset="0"/>
              </a:rPr>
              <a:t>Things that don’t ever occur in the training set</a:t>
            </a:r>
          </a:p>
          <a:p>
            <a:pPr lvl="3"/>
            <a:r>
              <a:rPr lang="en-US" sz="3733" dirty="0">
                <a:latin typeface="Calibri" charset="0"/>
              </a:rPr>
              <a:t>But occur in the test set</a:t>
            </a:r>
            <a:endParaRPr lang="en-US" sz="3733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Arial" charset="0"/>
                <a:ea typeface="ＭＳ Ｐゴシック" charset="0"/>
                <a:cs typeface="ＭＳ Ｐゴシック" charset="0"/>
              </a:rPr>
              <a:t>Zeros</a:t>
            </a:r>
            <a:endParaRPr lang="en-US" sz="4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519853"/>
            <a:ext cx="6807200" cy="5384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Training set: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allegations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reports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claims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request</a:t>
            </a:r>
          </a:p>
          <a:p>
            <a:pPr marL="609585" lvl="1" indent="0">
              <a:lnSpc>
                <a:spcPct val="70000"/>
              </a:lnSpc>
              <a:buNone/>
            </a:pPr>
            <a:endParaRPr lang="en-US" sz="4267" dirty="0">
              <a:latin typeface="Calibri"/>
              <a:ea typeface="ＭＳ Ｐゴシック" charset="0"/>
              <a:cs typeface="Calibri"/>
            </a:endParaRP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P(“offer” | denied the) = 0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344356" y="1498600"/>
            <a:ext cx="5892800" cy="538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Test set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offer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loan</a:t>
            </a:r>
          </a:p>
        </p:txBody>
      </p:sp>
    </p:spTree>
    <p:extLst>
      <p:ext uri="{BB962C8B-B14F-4D97-AF65-F5344CB8AC3E}">
        <p14:creationId xmlns:p14="http://schemas.microsoft.com/office/powerpoint/2010/main" val="40014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probability bigrams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Bigrams with zero probability</a:t>
            </a:r>
          </a:p>
          <a:p>
            <a:pPr lvl="1"/>
            <a:r>
              <a:rPr lang="en-US" dirty="0" smtClean="0"/>
              <a:t>mean that we will assign 0 probability to the test set!</a:t>
            </a:r>
          </a:p>
          <a:p>
            <a:r>
              <a:rPr lang="en-US" dirty="0" smtClean="0"/>
              <a:t>And hence we cannot compute perplexity (can’t divide by 0)!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Generalization and zeros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112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13336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The intuition of smoothing (from Dan Klein)</a:t>
            </a: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519853"/>
            <a:ext cx="10972800" cy="5384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>
                <a:latin typeface="Calibri"/>
                <a:ea typeface="ＭＳ Ｐゴシック" charset="0"/>
                <a:cs typeface="Calibri"/>
              </a:rPr>
              <a:t>When we have sparse statistics: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400" dirty="0">
                <a:latin typeface="Calibri"/>
                <a:ea typeface="ＭＳ Ｐゴシック" charset="0"/>
                <a:cs typeface="Calibri"/>
              </a:rPr>
              <a:t>Steal probability mass to generalize better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930400" y="1905000"/>
            <a:ext cx="3251200" cy="214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33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3 allegations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2 reports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1 claims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1 request</a:t>
            </a:r>
          </a:p>
          <a:p>
            <a:pPr eaLnBrk="1" hangingPunct="1"/>
            <a:endParaRPr lang="en-US" sz="533" dirty="0">
              <a:latin typeface="Calibri"/>
              <a:cs typeface="Calibri"/>
            </a:endParaRP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64541" name="Text Box 30"/>
          <p:cNvSpPr txBox="1">
            <a:spLocks noChangeArrowheads="1"/>
          </p:cNvSpPr>
          <p:nvPr/>
        </p:nvSpPr>
        <p:spPr bwMode="auto">
          <a:xfrm>
            <a:off x="2032000" y="4445001"/>
            <a:ext cx="3251200" cy="247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33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2.5 allegations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1.5 reports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0.5 claims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0.5 request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</a:t>
            </a:r>
            <a:r>
              <a:rPr lang="en-US" sz="2133" dirty="0">
                <a:solidFill>
                  <a:srgbClr val="CC0000"/>
                </a:solidFill>
                <a:latin typeface="Calibri"/>
                <a:cs typeface="Calibri"/>
              </a:rPr>
              <a:t>2 other</a:t>
            </a:r>
          </a:p>
          <a:p>
            <a:pPr eaLnBrk="1" hangingPunct="1"/>
            <a:endParaRPr lang="en-US" sz="533" dirty="0">
              <a:latin typeface="Calibri"/>
              <a:cs typeface="Calibri"/>
            </a:endParaRP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299200" y="1498600"/>
            <a:ext cx="528320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16200000">
            <a:off x="5740400" y="2463800"/>
            <a:ext cx="20320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allegations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 rot="16200000">
            <a:off x="6654800" y="2768600"/>
            <a:ext cx="14224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reports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 rot="16200000">
            <a:off x="7569200" y="3073400"/>
            <a:ext cx="8128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claims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6200000">
            <a:off x="8564033" y="2750935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attack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 rot="16200000">
            <a:off x="8178800" y="3073400"/>
            <a:ext cx="8128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request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9072033" y="2761518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man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6200000">
            <a:off x="9580033" y="2761519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outcome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10668000" y="2819400"/>
            <a:ext cx="711200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267"/>
              <a:t>…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6299200" y="4445000"/>
            <a:ext cx="528320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 rot="16200000">
            <a:off x="5740400" y="5410200"/>
            <a:ext cx="20320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allegations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 rot="16200000">
            <a:off x="6654800" y="5715000"/>
            <a:ext cx="14224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867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 rot="16200000">
            <a:off x="7569200" y="6019800"/>
            <a:ext cx="8128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867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 rot="16200000">
            <a:off x="8462433" y="5606318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attack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 rot="16200000">
            <a:off x="8178800" y="6019800"/>
            <a:ext cx="8128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600"/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 rot="16200000">
            <a:off x="9012767" y="5606318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man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6200000">
            <a:off x="9622367" y="5606319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outcome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10668000" y="5765800"/>
            <a:ext cx="711200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267"/>
              <a:t>…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 rot="16200000">
            <a:off x="5892800" y="5562600"/>
            <a:ext cx="17272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allegations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 rot="16200000">
            <a:off x="6807200" y="5867400"/>
            <a:ext cx="1117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reports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 rot="16200000">
            <a:off x="7670800" y="6121400"/>
            <a:ext cx="609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claims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 rot="16200000">
            <a:off x="8280400" y="6121400"/>
            <a:ext cx="609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33"/>
              <a:t>request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 rot="16200000">
            <a:off x="9144000" y="6375400"/>
            <a:ext cx="101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333"/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 rot="16200000">
            <a:off x="9753600" y="6375400"/>
            <a:ext cx="101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333"/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 rot="16200000">
            <a:off x="10363200" y="6375400"/>
            <a:ext cx="101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333"/>
          </a:p>
        </p:txBody>
      </p:sp>
    </p:spTree>
    <p:extLst>
      <p:ext uri="{BB962C8B-B14F-4D97-AF65-F5344CB8AC3E}">
        <p14:creationId xmlns:p14="http://schemas.microsoft.com/office/powerpoint/2010/main" val="19914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pPr eaLnBrk="1" hangingPunct="1"/>
            <a:r>
              <a:rPr lang="en-US" sz="3733" dirty="0">
                <a:latin typeface="Calibri" charset="0"/>
              </a:rPr>
              <a:t>Recall the definition of conditional </a:t>
            </a:r>
            <a:r>
              <a:rPr lang="en-US" sz="3733" dirty="0">
                <a:latin typeface="Calibri" charset="0"/>
              </a:rPr>
              <a:t>probabilities</a:t>
            </a:r>
            <a:endParaRPr lang="en-US" sz="4800" dirty="0">
              <a:latin typeface="Calibri" charset="0"/>
            </a:endParaRPr>
          </a:p>
          <a:p>
            <a:pPr marL="609585" lvl="1" indent="0">
              <a:buNone/>
            </a:pPr>
            <a:r>
              <a:rPr lang="en-US" sz="3200" b="1" dirty="0">
                <a:latin typeface="Calibri" charset="0"/>
              </a:rPr>
              <a:t>p(B|A) = P(A,B)/P(A)</a:t>
            </a:r>
            <a:r>
              <a:rPr lang="en-US" sz="4800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Rewriting:   </a:t>
            </a:r>
            <a:r>
              <a:rPr lang="en-US" sz="3200" b="1" dirty="0">
                <a:latin typeface="Calibri" charset="0"/>
              </a:rPr>
              <a:t>P</a:t>
            </a:r>
            <a:r>
              <a:rPr lang="en-US" sz="3200" b="1" dirty="0">
                <a:latin typeface="Calibri" charset="0"/>
              </a:rPr>
              <a:t>(A,B) = P(A)P(B|A)</a:t>
            </a:r>
          </a:p>
          <a:p>
            <a:pPr marL="609585" lvl="1" indent="0">
              <a:buNone/>
            </a:pPr>
            <a:endParaRPr lang="en-US" dirty="0" smtClean="0">
              <a:latin typeface="Calibri" charset="0"/>
            </a:endParaRPr>
          </a:p>
          <a:p>
            <a:r>
              <a:rPr lang="en-US" sz="3733" dirty="0">
                <a:latin typeface="Calibri" charset="0"/>
              </a:rPr>
              <a:t>More variables:</a:t>
            </a:r>
          </a:p>
          <a:p>
            <a:pPr marL="609585" lvl="1" indent="0">
              <a:buNone/>
            </a:pPr>
            <a:r>
              <a:rPr lang="en-US" sz="3200" dirty="0">
                <a:latin typeface="Calibri" charset="0"/>
              </a:rPr>
              <a:t> P</a:t>
            </a:r>
            <a:r>
              <a:rPr lang="en-US" sz="3200" dirty="0">
                <a:latin typeface="Calibri" charset="0"/>
              </a:rPr>
              <a:t>(A,B,C,D) = P(A)P(B|A)P(C|A,B)P(D|A,B,C)</a:t>
            </a:r>
            <a:endParaRPr lang="en-US" sz="4267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3733" dirty="0">
                <a:latin typeface="Calibri" charset="0"/>
              </a:rPr>
              <a:t>  P(x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,x</a:t>
            </a:r>
            <a:r>
              <a:rPr lang="en-US" sz="3733" baseline="-25000" dirty="0">
                <a:latin typeface="Calibri" charset="0"/>
              </a:rPr>
              <a:t>2</a:t>
            </a:r>
            <a:r>
              <a:rPr lang="en-US" sz="3733" dirty="0">
                <a:latin typeface="Calibri" charset="0"/>
              </a:rPr>
              <a:t>,x</a:t>
            </a:r>
            <a:r>
              <a:rPr lang="en-US" sz="3733" baseline="-25000" dirty="0">
                <a:latin typeface="Calibri" charset="0"/>
              </a:rPr>
              <a:t>3</a:t>
            </a:r>
            <a:r>
              <a:rPr lang="en-US" sz="3733" dirty="0">
                <a:latin typeface="Calibri" charset="0"/>
              </a:rPr>
              <a:t>,…,</a:t>
            </a:r>
            <a:r>
              <a:rPr lang="en-US" sz="3733" dirty="0" err="1">
                <a:latin typeface="Calibri" charset="0"/>
              </a:rPr>
              <a:t>x</a:t>
            </a:r>
            <a:r>
              <a:rPr lang="en-US" sz="3733" baseline="-25000" dirty="0" err="1">
                <a:latin typeface="Calibri" charset="0"/>
              </a:rPr>
              <a:t>n</a:t>
            </a:r>
            <a:r>
              <a:rPr lang="en-US" sz="3733" dirty="0">
                <a:latin typeface="Calibri" charset="0"/>
              </a:rPr>
              <a:t>) = P(x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)P(x</a:t>
            </a:r>
            <a:r>
              <a:rPr lang="en-US" sz="3733" baseline="-25000" dirty="0">
                <a:latin typeface="Calibri" charset="0"/>
              </a:rPr>
              <a:t>2</a:t>
            </a:r>
            <a:r>
              <a:rPr lang="en-US" sz="3733" dirty="0">
                <a:latin typeface="Calibri" charset="0"/>
              </a:rPr>
              <a:t>|x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)P(x</a:t>
            </a:r>
            <a:r>
              <a:rPr lang="en-US" sz="3733" baseline="-25000" dirty="0">
                <a:latin typeface="Calibri" charset="0"/>
              </a:rPr>
              <a:t>3</a:t>
            </a:r>
            <a:r>
              <a:rPr lang="en-US" sz="3733" dirty="0">
                <a:latin typeface="Calibri" charset="0"/>
              </a:rPr>
              <a:t>|x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,x</a:t>
            </a:r>
            <a:r>
              <a:rPr lang="en-US" sz="3733" baseline="-25000" dirty="0">
                <a:latin typeface="Calibri" charset="0"/>
              </a:rPr>
              <a:t>2</a:t>
            </a:r>
            <a:r>
              <a:rPr lang="en-US" sz="3733" dirty="0">
                <a:latin typeface="Calibri" charset="0"/>
              </a:rPr>
              <a:t>)…P(x</a:t>
            </a:r>
            <a:r>
              <a:rPr lang="en-US" sz="3733" baseline="-25000" dirty="0">
                <a:latin typeface="Calibri" charset="0"/>
              </a:rPr>
              <a:t>n</a:t>
            </a:r>
            <a:r>
              <a:rPr lang="en-US" sz="3733" dirty="0">
                <a:latin typeface="Calibri" charset="0"/>
              </a:rPr>
              <a:t>|x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,…,x</a:t>
            </a:r>
            <a:r>
              <a:rPr lang="en-US" sz="3733" baseline="-25000" dirty="0">
                <a:latin typeface="Calibri" charset="0"/>
              </a:rPr>
              <a:t>n-1</a:t>
            </a:r>
            <a:r>
              <a:rPr lang="en-US" sz="3733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147"/>
            <a:ext cx="9550400" cy="1291253"/>
          </a:xfrm>
        </p:spPr>
        <p:txBody>
          <a:bodyPr/>
          <a:lstStyle/>
          <a:p>
            <a:pPr eaLnBrk="1" hangingPunct="1"/>
            <a:r>
              <a:rPr lang="en-US" dirty="0" smtClean="0"/>
              <a:t>Add-one estimation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3733" dirty="0">
                <a:latin typeface="Calibri" charset="0"/>
              </a:rPr>
              <a:t>Also called </a:t>
            </a:r>
            <a:r>
              <a:rPr lang="en-US" sz="3733" dirty="0">
                <a:latin typeface="Calibri" charset="0"/>
              </a:rPr>
              <a:t>Laplace smoothing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Pretend we saw each word one more time than we did</a:t>
            </a:r>
            <a:endParaRPr lang="en-US" sz="3733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Just add one to all the counts!</a:t>
            </a:r>
          </a:p>
          <a:p>
            <a:pPr eaLnBrk="1" hangingPunct="1"/>
            <a:endParaRPr lang="en-US" sz="3733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MLE estimate:</a:t>
            </a:r>
          </a:p>
          <a:p>
            <a:pPr eaLnBrk="1" hangingPunct="1"/>
            <a:endParaRPr lang="en-US" sz="3733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Add-1 estimate</a:t>
            </a:r>
            <a:r>
              <a:rPr lang="en-US" sz="3733" dirty="0">
                <a:latin typeface="Calibri" charset="0"/>
              </a:rPr>
              <a:t>:</a:t>
            </a:r>
          </a:p>
          <a:p>
            <a:pPr eaLnBrk="1" hangingPunct="1"/>
            <a:endParaRPr lang="en-US" sz="3733" dirty="0">
              <a:latin typeface="Calibri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/>
          </p:nvPr>
        </p:nvGraphicFramePr>
        <p:xfrm>
          <a:off x="5384800" y="3829050"/>
          <a:ext cx="4961467" cy="13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3829050"/>
                        <a:ext cx="4961467" cy="13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/>
          </p:nvPr>
        </p:nvGraphicFramePr>
        <p:xfrm>
          <a:off x="5228167" y="5454651"/>
          <a:ext cx="5666317" cy="132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6" imgW="1841500" imgH="431800" progId="Equation.3">
                  <p:embed/>
                </p:oleObj>
              </mc:Choice>
              <mc:Fallback>
                <p:oleObj name="Equation" r:id="rId6" imgW="184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167" y="5454651"/>
                        <a:ext cx="5666317" cy="1327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37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Maximum Likelihood Estimates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701800"/>
            <a:ext cx="11379200" cy="4876800"/>
          </a:xfrm>
        </p:spPr>
        <p:txBody>
          <a:bodyPr/>
          <a:lstStyle/>
          <a:p>
            <a:pPr eaLnBrk="1" hangingPunct="1"/>
            <a:r>
              <a:rPr lang="en-US" sz="2667" dirty="0">
                <a:latin typeface="Calibri" charset="0"/>
              </a:rPr>
              <a:t>The maximum likelihood </a:t>
            </a:r>
            <a:r>
              <a:rPr lang="en-US" sz="2667" dirty="0">
                <a:latin typeface="Calibri" charset="0"/>
              </a:rPr>
              <a:t>estimate</a:t>
            </a:r>
          </a:p>
          <a:p>
            <a:pPr lvl="1"/>
            <a:r>
              <a:rPr lang="en-US" dirty="0">
                <a:latin typeface="Calibri" charset="0"/>
              </a:rPr>
              <a:t>of </a:t>
            </a:r>
            <a:r>
              <a:rPr lang="en-US" dirty="0">
                <a:latin typeface="Calibri" charset="0"/>
              </a:rPr>
              <a:t>some parameter of a model M from a training set T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maximizes </a:t>
            </a:r>
            <a:r>
              <a:rPr lang="en-US" dirty="0">
                <a:latin typeface="Calibri" charset="0"/>
              </a:rPr>
              <a:t>the likelihood of the training set T given the model M</a:t>
            </a:r>
          </a:p>
          <a:p>
            <a:pPr eaLnBrk="1" hangingPunct="1"/>
            <a:r>
              <a:rPr lang="en-US" sz="2667" dirty="0">
                <a:latin typeface="Calibri" charset="0"/>
              </a:rPr>
              <a:t>Suppose the word </a:t>
            </a:r>
            <a:r>
              <a:rPr lang="en-US" sz="2667" dirty="0">
                <a:latin typeface="Calibri" charset="0"/>
              </a:rPr>
              <a:t>“bagel” occurs </a:t>
            </a:r>
            <a:r>
              <a:rPr lang="en-US" sz="2667" dirty="0">
                <a:latin typeface="Calibri" charset="0"/>
              </a:rPr>
              <a:t>400 times in a corpus of a million </a:t>
            </a:r>
            <a:r>
              <a:rPr lang="en-US" sz="2667" dirty="0">
                <a:latin typeface="Calibri" charset="0"/>
              </a:rPr>
              <a:t>words</a:t>
            </a:r>
          </a:p>
          <a:p>
            <a:pPr eaLnBrk="1" hangingPunct="1"/>
            <a:r>
              <a:rPr lang="en-US" sz="2667" dirty="0">
                <a:latin typeface="Calibri" charset="0"/>
              </a:rPr>
              <a:t>What </a:t>
            </a:r>
            <a:r>
              <a:rPr lang="en-US" sz="2667" dirty="0">
                <a:latin typeface="Calibri" charset="0"/>
              </a:rPr>
              <a:t>is the probability that a random word from some other text will be </a:t>
            </a:r>
            <a:r>
              <a:rPr lang="en-US" sz="2667" dirty="0">
                <a:latin typeface="Calibri" charset="0"/>
              </a:rPr>
              <a:t>“bagel”?</a:t>
            </a:r>
            <a:endParaRPr lang="en-US" sz="2667" dirty="0">
              <a:latin typeface="Calibri" charset="0"/>
            </a:endParaRPr>
          </a:p>
          <a:p>
            <a:pPr eaLnBrk="1" hangingPunct="1"/>
            <a:r>
              <a:rPr lang="en-US" sz="2667" dirty="0">
                <a:latin typeface="Calibri" charset="0"/>
              </a:rPr>
              <a:t>MLE estimate is 400/</a:t>
            </a:r>
            <a:r>
              <a:rPr lang="en-US" sz="2667" dirty="0">
                <a:latin typeface="Calibri" charset="0"/>
              </a:rPr>
              <a:t>1,000,000 </a:t>
            </a:r>
            <a:r>
              <a:rPr lang="en-US" sz="2667" dirty="0">
                <a:latin typeface="Calibri" charset="0"/>
              </a:rPr>
              <a:t>= .</a:t>
            </a:r>
            <a:r>
              <a:rPr lang="en-US" sz="2667" dirty="0">
                <a:latin typeface="Calibri" charset="0"/>
              </a:rPr>
              <a:t>0004</a:t>
            </a:r>
            <a:endParaRPr lang="en-US" sz="2667" dirty="0">
              <a:latin typeface="Calibri" charset="0"/>
            </a:endParaRPr>
          </a:p>
          <a:p>
            <a:r>
              <a:rPr lang="en-US" sz="2933" dirty="0">
                <a:latin typeface="Calibri" charset="0"/>
              </a:rPr>
              <a:t>This may be a bad estimate for some other corpus</a:t>
            </a:r>
          </a:p>
          <a:p>
            <a:pPr lvl="1"/>
            <a:r>
              <a:rPr lang="en-US" dirty="0">
                <a:latin typeface="Calibri" charset="0"/>
              </a:rPr>
              <a:t>But it is the </a:t>
            </a:r>
            <a:r>
              <a:rPr lang="en-US" b="1" dirty="0">
                <a:latin typeface="Calibri" charset="0"/>
              </a:rPr>
              <a:t>estimate</a:t>
            </a:r>
            <a:r>
              <a:rPr lang="en-US" dirty="0">
                <a:latin typeface="Calibri" charset="0"/>
              </a:rPr>
              <a:t> that makes it </a:t>
            </a:r>
            <a:r>
              <a:rPr lang="en-US" b="1" dirty="0">
                <a:latin typeface="Calibri" charset="0"/>
              </a:rPr>
              <a:t>most likely</a:t>
            </a:r>
            <a:r>
              <a:rPr lang="en-US" dirty="0">
                <a:latin typeface="Calibri" charset="0"/>
              </a:rPr>
              <a:t> that </a:t>
            </a:r>
            <a:r>
              <a:rPr lang="en-US" dirty="0">
                <a:latin typeface="Calibri" charset="0"/>
              </a:rPr>
              <a:t>“bagel” </a:t>
            </a:r>
            <a:r>
              <a:rPr lang="en-US" dirty="0">
                <a:latin typeface="Calibri" charset="0"/>
              </a:rPr>
              <a:t>will occur 400 times in a million word corpus.</a:t>
            </a:r>
            <a:endParaRPr lang="en-US" sz="3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9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Berkeley Restaurant Corpus: Laplace smoothed bigram counts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 descr="addon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08200"/>
            <a:ext cx="12327467" cy="438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94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Laplace-smoothed bigrams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0" y="1763347"/>
            <a:ext cx="7315200" cy="15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01" y="3530601"/>
            <a:ext cx="11424673" cy="308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93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Reconstituted counts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0" y="1498600"/>
            <a:ext cx="7621131" cy="136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00" y="3102033"/>
            <a:ext cx="11379200" cy="379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79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5017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Compare with raw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bigram counts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23" y="1092200"/>
            <a:ext cx="8209677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0" y="4010237"/>
            <a:ext cx="8534400" cy="28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86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Add-1 estimation is a blunt instrument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So add-1 isn’t used </a:t>
            </a:r>
            <a:r>
              <a:rPr lang="en-US" sz="3200" dirty="0">
                <a:latin typeface="Calibri" charset="0"/>
              </a:rPr>
              <a:t>for N-</a:t>
            </a:r>
            <a:r>
              <a:rPr lang="en-US" sz="3200" dirty="0">
                <a:latin typeface="Calibri" charset="0"/>
              </a:rPr>
              <a:t>grams: </a:t>
            </a:r>
          </a:p>
          <a:p>
            <a:pPr lvl="1"/>
            <a:r>
              <a:rPr lang="en-US" sz="2667" dirty="0">
                <a:latin typeface="Calibri" charset="0"/>
              </a:rPr>
              <a:t>We’ll see better </a:t>
            </a:r>
            <a:r>
              <a:rPr lang="en-US" sz="2667" dirty="0">
                <a:latin typeface="Calibri" charset="0"/>
              </a:rPr>
              <a:t>methods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But add-1 is used </a:t>
            </a:r>
            <a:r>
              <a:rPr lang="en-US" sz="3200" dirty="0">
                <a:latin typeface="Calibri" charset="0"/>
              </a:rPr>
              <a:t>to smooth other </a:t>
            </a:r>
            <a:r>
              <a:rPr lang="en-US" sz="3200" dirty="0">
                <a:latin typeface="Calibri" charset="0"/>
              </a:rPr>
              <a:t>NLP models</a:t>
            </a:r>
          </a:p>
          <a:p>
            <a:pPr lvl="1"/>
            <a:r>
              <a:rPr lang="en-US" sz="3200" dirty="0">
                <a:latin typeface="Calibri" charset="0"/>
              </a:rPr>
              <a:t>For text classification </a:t>
            </a:r>
            <a:endParaRPr lang="en-US" sz="3200" dirty="0">
              <a:latin typeface="Calibri" charset="0"/>
            </a:endParaRPr>
          </a:p>
          <a:p>
            <a:pPr lvl="1" eaLnBrk="1" hangingPunct="1"/>
            <a:r>
              <a:rPr lang="en-US" sz="3200" dirty="0">
                <a:latin typeface="Calibri" charset="0"/>
              </a:rPr>
              <a:t>In domains </a:t>
            </a:r>
            <a:r>
              <a:rPr lang="en-US" sz="3200" dirty="0">
                <a:latin typeface="Calibri" charset="0"/>
              </a:rPr>
              <a:t>where the number of zeros isn’t so huge.</a:t>
            </a:r>
          </a:p>
        </p:txBody>
      </p:sp>
    </p:spTree>
    <p:extLst>
      <p:ext uri="{BB962C8B-B14F-4D97-AF65-F5344CB8AC3E}">
        <p14:creationId xmlns:p14="http://schemas.microsoft.com/office/powerpoint/2010/main" val="146200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2110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4267" dirty="0" err="1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 dirty="0"/>
              <a:t/>
            </a:r>
            <a:br>
              <a:rPr sz="5867" dirty="0"/>
            </a:br>
            <a:r>
              <a:rPr lang="en-US" sz="5867" dirty="0"/>
              <a:t>Language Modeling</a:t>
            </a:r>
            <a:endParaRPr sz="5867" dirty="0"/>
          </a:p>
        </p:txBody>
      </p:sp>
    </p:spTree>
    <p:extLst>
      <p:ext uri="{BB962C8B-B14F-4D97-AF65-F5344CB8AC3E}">
        <p14:creationId xmlns:p14="http://schemas.microsoft.com/office/powerpoint/2010/main" val="2837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Backoff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Interpolation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Sometimes it helps to use </a:t>
            </a:r>
            <a:r>
              <a:rPr lang="en-US" b="1" dirty="0" smtClean="0">
                <a:ea typeface="ＭＳ Ｐゴシック" charset="0"/>
              </a:rPr>
              <a:t>less</a:t>
            </a:r>
            <a:r>
              <a:rPr lang="en-US" dirty="0" smtClean="0">
                <a:ea typeface="ＭＳ Ｐゴシック" charset="0"/>
              </a:rPr>
              <a:t> context</a:t>
            </a:r>
            <a:endParaRPr lang="en-US" altLang="ja-JP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</a:t>
            </a:r>
            <a:r>
              <a:rPr lang="en-US" dirty="0" smtClean="0">
                <a:ea typeface="ＭＳ Ｐゴシック" charset="0"/>
              </a:rPr>
              <a:t>ondition </a:t>
            </a:r>
            <a:r>
              <a:rPr lang="en-US" dirty="0">
                <a:ea typeface="ＭＳ Ｐゴシック" charset="0"/>
              </a:rPr>
              <a:t>on </a:t>
            </a:r>
            <a:r>
              <a:rPr lang="en-US" dirty="0" smtClean="0">
                <a:ea typeface="ＭＳ Ｐゴシック" charset="0"/>
              </a:rPr>
              <a:t>less context for contexts you haven’</a:t>
            </a:r>
            <a:r>
              <a:rPr lang="en-US" altLang="ja-JP" dirty="0" smtClean="0">
                <a:ea typeface="ＭＳ Ｐゴシック" charset="0"/>
              </a:rPr>
              <a:t>t </a:t>
            </a:r>
            <a:r>
              <a:rPr lang="en-US" altLang="ja-JP" dirty="0">
                <a:ea typeface="ＭＳ Ｐゴシック" charset="0"/>
              </a:rPr>
              <a:t>learned much about </a:t>
            </a:r>
            <a:endParaRPr lang="en-US" b="1" dirty="0">
              <a:ea typeface="ＭＳ Ｐゴシック" charset="0"/>
            </a:endParaRPr>
          </a:p>
          <a:p>
            <a:pPr eaLnBrk="1" hangingPunct="1"/>
            <a:r>
              <a:rPr lang="en-US" b="1" dirty="0" err="1">
                <a:ea typeface="ＭＳ Ｐゴシック" charset="0"/>
              </a:rPr>
              <a:t>Backoff</a:t>
            </a:r>
            <a:r>
              <a:rPr lang="en-US" b="1" dirty="0">
                <a:ea typeface="ＭＳ Ｐゴシック" charset="0"/>
              </a:rPr>
              <a:t>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use </a:t>
            </a:r>
            <a:r>
              <a:rPr lang="en-US" dirty="0">
                <a:ea typeface="ＭＳ Ｐゴシック" charset="0"/>
              </a:rPr>
              <a:t>trigram if you have </a:t>
            </a:r>
            <a:r>
              <a:rPr lang="en-US" dirty="0" smtClean="0">
                <a:ea typeface="ＭＳ Ｐゴシック" charset="0"/>
              </a:rPr>
              <a:t>good evidence,</a:t>
            </a:r>
          </a:p>
          <a:p>
            <a:pPr lvl="1"/>
            <a:r>
              <a:rPr lang="en-US" dirty="0" smtClean="0">
                <a:ea typeface="ＭＳ Ｐゴシック" charset="0"/>
              </a:rPr>
              <a:t>otherwise </a:t>
            </a:r>
            <a:r>
              <a:rPr lang="en-US" dirty="0">
                <a:ea typeface="ＭＳ Ｐゴシック" charset="0"/>
              </a:rPr>
              <a:t>bigram, otherwise unigram</a:t>
            </a:r>
          </a:p>
          <a:p>
            <a:pPr eaLnBrk="1" hangingPunct="1"/>
            <a:r>
              <a:rPr lang="en-US" b="1" dirty="0">
                <a:ea typeface="ＭＳ Ｐゴシック" charset="0"/>
              </a:rPr>
              <a:t>Interpolation: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mix unigram, bigram, trigram</a:t>
            </a:r>
          </a:p>
          <a:p>
            <a:pPr lvl="1"/>
            <a:endParaRPr lang="en-US" dirty="0" smtClean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</a:rPr>
              <a:t>Interpolation works better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39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8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3733" dirty="0">
              <a:latin typeface="Calibri" charset="0"/>
            </a:endParaRPr>
          </a:p>
          <a:p>
            <a:pPr eaLnBrk="1" hangingPunct="1">
              <a:buNone/>
            </a:pPr>
            <a:endParaRPr lang="en-US" sz="3733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3733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3733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3733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3733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3733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727200" y="2413001"/>
          <a:ext cx="8737600" cy="130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2387600" imgH="355600" progId="Equation.3">
                  <p:embed/>
                </p:oleObj>
              </mc:Choice>
              <mc:Fallback>
                <p:oleObj name="Equation" r:id="rId4" imgW="2387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413001"/>
                        <a:ext cx="8737600" cy="130598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32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11379200" cy="4445000"/>
          </a:xfrm>
        </p:spPr>
        <p:txBody>
          <a:bodyPr/>
          <a:lstStyle/>
          <a:p>
            <a:pPr eaLnBrk="1" hangingPunct="1"/>
            <a:r>
              <a:rPr lang="en-US" sz="3733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sz="3733" dirty="0">
              <a:latin typeface="Calibri" charset="0"/>
            </a:endParaRPr>
          </a:p>
          <a:p>
            <a:pPr marL="0" indent="0">
              <a:buNone/>
            </a:pPr>
            <a:endParaRPr lang="en-US" sz="3733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Lambdas conditional on context: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9600" y="2599028"/>
            <a:ext cx="4876800" cy="132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1" y="4648201"/>
            <a:ext cx="6656036" cy="189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7200" y="2768326"/>
            <a:ext cx="1775637" cy="108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717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701800"/>
            <a:ext cx="11684000" cy="49784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</a:t>
            </a:r>
            <a:r>
              <a:rPr lang="en-US" b="1" dirty="0">
                <a:latin typeface="Calibri" charset="0"/>
              </a:rPr>
              <a:t>held-out</a:t>
            </a:r>
            <a:r>
              <a:rPr lang="en-US" dirty="0">
                <a:latin typeface="Calibri" charset="0"/>
              </a:rPr>
              <a:t>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Choose </a:t>
            </a:r>
            <a:r>
              <a:rPr lang="en-US" dirty="0" err="1" smtClean="0">
                <a:latin typeface="Calibri" charset="0"/>
              </a:rPr>
              <a:t>λs</a:t>
            </a:r>
            <a:r>
              <a:rPr lang="en-US" dirty="0" smtClean="0">
                <a:latin typeface="Calibri" charset="0"/>
              </a:rPr>
              <a:t> to maximize </a:t>
            </a:r>
            <a:r>
              <a:rPr lang="en-US" dirty="0">
                <a:latin typeface="Calibri" charset="0"/>
              </a:rPr>
              <a:t>the probability of </a:t>
            </a:r>
            <a:r>
              <a:rPr lang="en-US" dirty="0" smtClean="0">
                <a:latin typeface="Calibri" charset="0"/>
              </a:rPr>
              <a:t>held</a:t>
            </a:r>
            <a:r>
              <a:rPr lang="en-US" dirty="0">
                <a:latin typeface="Calibri" charset="0"/>
              </a:rPr>
              <a:t>-out </a:t>
            </a:r>
            <a:r>
              <a:rPr lang="en-US" dirty="0" smtClean="0">
                <a:latin typeface="Calibri" charset="0"/>
              </a:rPr>
              <a:t>data: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sz="3200" dirty="0">
                <a:latin typeface="Calibri" charset="0"/>
              </a:rPr>
              <a:t>Fix the </a:t>
            </a:r>
            <a:r>
              <a:rPr lang="en-US" sz="3200" dirty="0">
                <a:latin typeface="Calibri" charset="0"/>
              </a:rPr>
              <a:t>N-gram </a:t>
            </a:r>
            <a:r>
              <a:rPr lang="en-US" sz="3200" dirty="0">
                <a:latin typeface="Calibri" charset="0"/>
              </a:rPr>
              <a:t>probabilities (on the training data)</a:t>
            </a:r>
            <a:endParaRPr lang="en-US" sz="3200" dirty="0">
              <a:latin typeface="Calibri" charset="0"/>
            </a:endParaRPr>
          </a:p>
          <a:p>
            <a:pPr lvl="1"/>
            <a:r>
              <a:rPr lang="en-US" sz="3200" dirty="0">
                <a:latin typeface="Calibri" charset="0"/>
              </a:rPr>
              <a:t>Then search for </a:t>
            </a:r>
            <a:r>
              <a:rPr lang="en-US" sz="3200" dirty="0" err="1">
                <a:latin typeface="Calibri" charset="0"/>
              </a:rPr>
              <a:t>λs</a:t>
            </a:r>
            <a:r>
              <a:rPr lang="en-US" sz="3200" dirty="0">
                <a:latin typeface="Calibri" charset="0"/>
              </a:rPr>
              <a:t> </a:t>
            </a:r>
            <a:r>
              <a:rPr lang="en-US" sz="3200" dirty="0">
                <a:latin typeface="Calibri" charset="0"/>
              </a:rPr>
              <a:t>that give largest probability to held-out set:</a:t>
            </a:r>
          </a:p>
          <a:p>
            <a:pPr lvl="1" eaLnBrk="1" hangingPunct="1"/>
            <a:endParaRPr lang="en-US" sz="3200" dirty="0">
              <a:latin typeface="Calibri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711200" y="2311400"/>
            <a:ext cx="4673600" cy="1016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dirty="0"/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5689601" y="2311400"/>
            <a:ext cx="1766956" cy="1016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Held-Out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7721600" y="2311400"/>
            <a:ext cx="1976581" cy="1016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</a:t>
            </a:r>
          </a:p>
          <a:p>
            <a:pPr algn="ctr"/>
            <a:r>
              <a:rPr lang="en-US" sz="3200" dirty="0"/>
              <a:t>Data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1625601" y="5562600"/>
          <a:ext cx="8964084" cy="103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3" imgW="3149600" imgH="368300" progId="Equation.3">
                  <p:embed/>
                </p:oleObj>
              </mc:Choice>
              <mc:Fallback>
                <p:oleObj name="Equation" r:id="rId3" imgW="31496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1" y="5562600"/>
                        <a:ext cx="8964084" cy="1039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2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Unknown words: Open versus closed vocabulary tasks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600200"/>
            <a:ext cx="11379200" cy="4445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 charset="0"/>
              </a:rPr>
              <a:t>If we know all the words in advanced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Vocabulary V is 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Closed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 charset="0"/>
              </a:rPr>
              <a:t>Often we don’t know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Out Of Vocabulary</a:t>
            </a:r>
            <a:r>
              <a:rPr lang="en-US" dirty="0">
                <a:latin typeface="Calibri" charset="0"/>
              </a:rPr>
              <a:t> = OOV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Open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 charset="0"/>
              </a:rPr>
              <a:t>Instead: create an unknown word token &lt;UNK&gt;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Training of &lt;UNK&gt; probabilities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Create a fixed lexicon L of size 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At text normalization phase, any training word not in L changed to  &lt;UNK&gt;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Now we train its probabilities like a normal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At decoding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If text input: Use UNK probabilities for any word not in training</a:t>
            </a:r>
          </a:p>
        </p:txBody>
      </p:sp>
    </p:spTree>
    <p:extLst>
      <p:ext uri="{BB962C8B-B14F-4D97-AF65-F5344CB8AC3E}">
        <p14:creationId xmlns:p14="http://schemas.microsoft.com/office/powerpoint/2010/main" val="15948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Huge web-scale n-grams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701800"/>
            <a:ext cx="11379200" cy="4445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How to deal with, e.g., Google N-gram corpus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Pruning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store N-grams with count &gt; threshold.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 singletons of higher-order n-grams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Entropy-based pruning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Efficient data structures like tries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Bloom filters: approximate language models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 words as indexes, not strings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Huffman coding to fit large numbers of words into two bytes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Quantize probabilities (4-8 bits instead of 8-byte float)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70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for Web-scale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33" dirty="0"/>
              <a:t>“Stupid </a:t>
            </a:r>
            <a:r>
              <a:rPr lang="en-US" sz="3733" dirty="0" err="1"/>
              <a:t>backoff</a:t>
            </a:r>
            <a:r>
              <a:rPr lang="en-US" sz="3733" dirty="0"/>
              <a:t>” (</a:t>
            </a:r>
            <a:r>
              <a:rPr lang="en-US" sz="3733" dirty="0" err="1"/>
              <a:t>Brants</a:t>
            </a:r>
            <a:r>
              <a:rPr lang="en-US" sz="3733" dirty="0"/>
              <a:t> </a:t>
            </a:r>
            <a:r>
              <a:rPr lang="en-US" sz="3733" i="1" dirty="0"/>
              <a:t>et al</a:t>
            </a:r>
            <a:r>
              <a:rPr lang="en-US" sz="3733" dirty="0"/>
              <a:t>. 2007)</a:t>
            </a:r>
          </a:p>
          <a:p>
            <a:r>
              <a:rPr lang="en-US" sz="3733" dirty="0"/>
              <a:t>No discounting, just use relative frequencies </a:t>
            </a:r>
          </a:p>
          <a:p>
            <a:pPr marL="60958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674284" y="3327400"/>
          <a:ext cx="7814733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3175000" imgH="825500" progId="Equation.3">
                  <p:embed/>
                </p:oleObj>
              </mc:Choice>
              <mc:Fallback>
                <p:oleObj name="Equation" r:id="rId3" imgW="3175000" imgH="825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4284" y="3327400"/>
                        <a:ext cx="7814733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046817" y="5562600"/>
          <a:ext cx="280881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1117600" imgH="393700" progId="Equation.3">
                  <p:embed/>
                </p:oleObj>
              </mc:Choice>
              <mc:Fallback>
                <p:oleObj name="Equation" r:id="rId5" imgW="1117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6817" y="5562600"/>
                        <a:ext cx="2808816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Smoothing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33" dirty="0"/>
              <a:t>Add-1 smoothing:</a:t>
            </a:r>
          </a:p>
          <a:p>
            <a:pPr lvl="1"/>
            <a:r>
              <a:rPr lang="en-US" sz="3200" dirty="0"/>
              <a:t>OK for text categorization, not for language modeling</a:t>
            </a:r>
          </a:p>
          <a:p>
            <a:r>
              <a:rPr lang="en-US" sz="3733" dirty="0"/>
              <a:t>The most commonly used method:</a:t>
            </a:r>
          </a:p>
          <a:p>
            <a:pPr lvl="1"/>
            <a:r>
              <a:rPr lang="en-US" sz="3200" dirty="0"/>
              <a:t>Extended Interpolated </a:t>
            </a:r>
            <a:r>
              <a:rPr lang="en-US" sz="3200" dirty="0" err="1"/>
              <a:t>Kneser</a:t>
            </a:r>
            <a:r>
              <a:rPr lang="en-US" sz="3200" dirty="0"/>
              <a:t>-Ney</a:t>
            </a:r>
          </a:p>
          <a:p>
            <a:r>
              <a:rPr lang="en-US" sz="3733" dirty="0"/>
              <a:t>For very large N-grams like the Web:</a:t>
            </a:r>
          </a:p>
          <a:p>
            <a:pPr lvl="1"/>
            <a:r>
              <a:rPr lang="en-US" sz="3200" dirty="0"/>
              <a:t>Stupid </a:t>
            </a:r>
            <a:r>
              <a:rPr lang="en-US" sz="3200" dirty="0" err="1"/>
              <a:t>backoff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Advanced Language Modeling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03400"/>
            <a:ext cx="9855200" cy="46736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Discriminative </a:t>
            </a:r>
            <a:r>
              <a:rPr lang="en-US" dirty="0">
                <a:ea typeface="ＭＳ Ｐゴシック" charset="0"/>
                <a:cs typeface="Calibri"/>
              </a:rPr>
              <a:t>models</a:t>
            </a:r>
            <a:r>
              <a:rPr lang="en-US" dirty="0" smtClean="0">
                <a:ea typeface="ＭＳ Ｐゴシック" charset="0"/>
                <a:cs typeface="Calibri"/>
              </a:rPr>
              <a:t>:</a:t>
            </a:r>
          </a:p>
          <a:p>
            <a:pPr lvl="1"/>
            <a:r>
              <a:rPr lang="en-US" dirty="0" smtClean="0">
                <a:ea typeface="ＭＳ Ｐゴシック" charset="0"/>
                <a:cs typeface="Calibri"/>
              </a:rPr>
              <a:t> </a:t>
            </a:r>
            <a:r>
              <a:rPr lang="en-US" dirty="0">
                <a:ea typeface="ＭＳ Ｐゴシック" charset="0"/>
                <a:cs typeface="Calibri"/>
              </a:rPr>
              <a:t>choose n-gram weights to improve a task, not to fit the  training </a:t>
            </a:r>
            <a:r>
              <a:rPr lang="en-US" dirty="0" smtClean="0">
                <a:ea typeface="ＭＳ Ｐゴシック" charset="0"/>
                <a:cs typeface="Calibri"/>
              </a:rPr>
              <a:t>set</a:t>
            </a:r>
          </a:p>
          <a:p>
            <a:r>
              <a:rPr lang="en-US" dirty="0">
                <a:ea typeface="ＭＳ Ｐゴシック" charset="0"/>
                <a:cs typeface="Calibri"/>
              </a:rPr>
              <a:t>Parsing-based </a:t>
            </a:r>
            <a:r>
              <a:rPr lang="en-US" dirty="0" smtClean="0">
                <a:ea typeface="ＭＳ Ｐゴシック" charset="0"/>
                <a:cs typeface="Calibri"/>
              </a:rPr>
              <a:t>models</a:t>
            </a: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Caching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Models</a:t>
            </a: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Recently used words are more likely to appear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marL="609585" lvl="1" indent="0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These perform very poorly for speech recognition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  <a:endParaRPr lang="en-US" sz="3200" dirty="0">
              <a:latin typeface="Calibri"/>
              <a:ea typeface="ＭＳ Ｐゴシック" charset="0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>
            <p:extLst/>
          </p:nvPr>
        </p:nvGraphicFramePr>
        <p:xfrm>
          <a:off x="2235200" y="5044226"/>
          <a:ext cx="6993467" cy="82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4" imgW="3670300" imgH="431800" progId="Equation.3">
                  <p:embed/>
                </p:oleObj>
              </mc:Choice>
              <mc:Fallback>
                <p:oleObj name="Equation" r:id="rId4" imgW="3670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5044226"/>
                        <a:ext cx="6993467" cy="82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352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4267" dirty="0" err="1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 dirty="0"/>
              <a:t/>
            </a:r>
            <a:br>
              <a:rPr sz="5867" dirty="0"/>
            </a:br>
            <a:r>
              <a:rPr lang="en-US" sz="5867" dirty="0"/>
              <a:t>Language Modeling</a:t>
            </a:r>
            <a:endParaRPr sz="5867" dirty="0"/>
          </a:p>
        </p:txBody>
      </p:sp>
    </p:spTree>
    <p:extLst>
      <p:ext uri="{BB962C8B-B14F-4D97-AF65-F5344CB8AC3E}">
        <p14:creationId xmlns:p14="http://schemas.microsoft.com/office/powerpoint/2010/main" val="10310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0" y="1092200"/>
            <a:ext cx="5187952" cy="1828800"/>
          </a:xfrm>
        </p:spPr>
        <p:txBody>
          <a:bodyPr/>
          <a:lstStyle/>
          <a:p>
            <a:pPr eaLnBrk="1" hangingPunct="1"/>
            <a:r>
              <a:rPr lang="en-US" sz="5867" dirty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5867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3835400"/>
            <a:ext cx="6502400" cy="22352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267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4267" dirty="0" err="1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4267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4267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Ney Smoothing</a:t>
            </a:r>
          </a:p>
        </p:txBody>
      </p:sp>
    </p:spTree>
    <p:extLst>
      <p:ext uri="{BB962C8B-B14F-4D97-AF65-F5344CB8AC3E}">
        <p14:creationId xmlns:p14="http://schemas.microsoft.com/office/powerpoint/2010/main" val="1071479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Absolute discounting: just subtract a little from each count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1"/>
            <a:ext cx="7112000" cy="507999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Suppose we wanted to subtract a little from a count of 4 to save probability mass for the zeros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How much to subtract ?</a:t>
            </a:r>
          </a:p>
          <a:p>
            <a:pPr>
              <a:lnSpc>
                <a:spcPct val="90000"/>
              </a:lnSpc>
            </a:pPr>
            <a:endParaRPr lang="en-US" sz="1600" dirty="0">
              <a:ea typeface="ＭＳ Ｐゴシック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Church </a:t>
            </a:r>
            <a:r>
              <a:rPr lang="en-US" dirty="0">
                <a:ea typeface="ＭＳ Ｐゴシック" charset="0"/>
                <a:cs typeface="Calibri"/>
              </a:rPr>
              <a:t>and Gale (1991</a:t>
            </a:r>
            <a:r>
              <a:rPr lang="en-US" dirty="0" smtClean="0">
                <a:ea typeface="ＭＳ Ｐゴシック" charset="0"/>
                <a:cs typeface="Calibri"/>
              </a:rPr>
              <a:t>)’s clever idea</a:t>
            </a:r>
            <a:endParaRPr lang="en-US" dirty="0">
              <a:ea typeface="ＭＳ Ｐゴシック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Divide up 22 </a:t>
            </a:r>
            <a:r>
              <a:rPr lang="en-US" dirty="0">
                <a:ea typeface="ＭＳ Ｐゴシック" charset="0"/>
                <a:cs typeface="Calibri"/>
              </a:rPr>
              <a:t>million words of AP </a:t>
            </a:r>
            <a:r>
              <a:rPr lang="en-US" dirty="0" smtClean="0">
                <a:ea typeface="ＭＳ Ｐゴシック" charset="0"/>
                <a:cs typeface="Calibri"/>
              </a:rPr>
              <a:t>Newswire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Training and held-out set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Calibri"/>
              </a:rPr>
              <a:t>f</a:t>
            </a:r>
            <a:r>
              <a:rPr lang="en-US" dirty="0" smtClean="0">
                <a:ea typeface="ＭＳ Ｐゴシック" charset="0"/>
                <a:cs typeface="Calibri"/>
              </a:rPr>
              <a:t>or each bigram in the training set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see the actual count in the held-out set!</a:t>
            </a:r>
            <a:endParaRPr lang="en-US" dirty="0"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/>
                <a:ea typeface="ＭＳ Ｐゴシック" charset="0"/>
                <a:cs typeface="Calibri"/>
              </a:rPr>
              <a:t>It sure looks like c* = (c - .75)</a:t>
            </a:r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>
              <a:buNone/>
            </a:pPr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/>
          </p:nvPr>
        </p:nvGraphicFramePr>
        <p:xfrm>
          <a:off x="7823200" y="1600200"/>
          <a:ext cx="4267200" cy="4956048"/>
        </p:xfrm>
        <a:graphic>
          <a:graphicData uri="http://schemas.openxmlformats.org/drawingml/2006/table">
            <a:tbl>
              <a:tblPr/>
              <a:tblGrid>
                <a:gridCol w="1896533"/>
                <a:gridCol w="2370667"/>
              </a:tblGrid>
              <a:tr h="749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Bigram count in training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Bigram count in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heldout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 set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5.23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716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32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016001" y="2946401"/>
          <a:ext cx="8026400" cy="26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2578100" imgH="850900" progId="Equation.3">
                  <p:embed/>
                </p:oleObj>
              </mc:Choice>
              <mc:Fallback>
                <p:oleObj name="Equation" r:id="rId4" imgW="25781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1" y="2946401"/>
                        <a:ext cx="8026400" cy="265926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69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Absolute Discounting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11379200" cy="50546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Save ourselves </a:t>
            </a:r>
            <a:r>
              <a:rPr lang="en-US" dirty="0">
                <a:ea typeface="ＭＳ Ｐゴシック" charset="0"/>
                <a:cs typeface="Calibri"/>
              </a:rPr>
              <a:t>some time and just subtract 0.75 (or some d</a:t>
            </a:r>
            <a:r>
              <a:rPr lang="en-US" dirty="0" smtClean="0">
                <a:ea typeface="ＭＳ Ｐゴシック" charset="0"/>
                <a:cs typeface="Calibri"/>
              </a:rPr>
              <a:t>)!</a:t>
            </a:r>
          </a:p>
          <a:p>
            <a:pPr lvl="1"/>
            <a:endParaRPr lang="en-US" sz="3200" dirty="0">
              <a:ea typeface="ＭＳ Ｐゴシック" charset="0"/>
              <a:cs typeface="Calibri"/>
            </a:endParaRPr>
          </a:p>
          <a:p>
            <a:pPr lvl="1"/>
            <a:endParaRPr lang="en-US" sz="3200" dirty="0">
              <a:ea typeface="ＭＳ Ｐゴシック" charset="0"/>
              <a:cs typeface="Calibri"/>
            </a:endParaRPr>
          </a:p>
          <a:p>
            <a:pPr lvl="1"/>
            <a:endParaRPr lang="en-US" sz="3200" dirty="0">
              <a:ea typeface="ＭＳ Ｐゴシック" charset="0"/>
              <a:cs typeface="Calibri"/>
            </a:endParaRPr>
          </a:p>
          <a:p>
            <a:pPr lvl="1"/>
            <a:endParaRPr lang="en-US" sz="3200" dirty="0">
              <a:ea typeface="ＭＳ Ｐゴシック" charset="0"/>
              <a:cs typeface="Calibri"/>
            </a:endParaRPr>
          </a:p>
          <a:p>
            <a:pPr marL="457189" lvl="1" indent="-457189">
              <a:buClr>
                <a:srgbClr val="CC0000"/>
              </a:buClr>
            </a:pPr>
            <a:r>
              <a:rPr lang="en-US" sz="3200" dirty="0">
                <a:ea typeface="ＭＳ Ｐゴシック" charset="0"/>
                <a:cs typeface="Calibri"/>
              </a:rPr>
              <a:t>(Maybe </a:t>
            </a:r>
            <a:r>
              <a:rPr lang="en-US" sz="3200" dirty="0">
                <a:ea typeface="ＭＳ Ｐゴシック" charset="0"/>
                <a:cs typeface="Calibri"/>
              </a:rPr>
              <a:t>keeping a couple extra values of d for counts 1 and </a:t>
            </a:r>
            <a:r>
              <a:rPr lang="en-US" sz="3200" dirty="0">
                <a:ea typeface="ＭＳ Ｐゴシック" charset="0"/>
                <a:cs typeface="Calibri"/>
              </a:rPr>
              <a:t>2)</a:t>
            </a:r>
            <a:endParaRPr lang="en-US" sz="3733" dirty="0">
              <a:ea typeface="ＭＳ Ｐゴシック" charset="0"/>
              <a:cs typeface="Calibri"/>
            </a:endParaRPr>
          </a:p>
          <a:p>
            <a:r>
              <a:rPr lang="en-US" sz="3733" dirty="0">
                <a:ea typeface="ＭＳ Ｐゴシック" charset="0"/>
                <a:cs typeface="Calibri"/>
              </a:rPr>
              <a:t>But should we really just use the regular unigram P(w)?</a:t>
            </a:r>
            <a:endParaRPr lang="en-US" sz="4800" dirty="0"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70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529167" y="2921000"/>
          <a:ext cx="10930467" cy="1458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3" imgW="3238500" imgH="431800" progId="Equation.3">
                  <p:embed/>
                </p:oleObj>
              </mc:Choice>
              <mc:Fallback>
                <p:oleObj name="Equation" r:id="rId3" imgW="3238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67" y="2921000"/>
                        <a:ext cx="10930467" cy="1458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6800" y="2514601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iscounted bigram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64800" y="4155758"/>
            <a:ext cx="121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unigram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37600" y="2616200"/>
            <a:ext cx="216636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FF0000"/>
                </a:solidFill>
              </a:rPr>
              <a:t>Interpolation weight</a:t>
            </a:r>
            <a:endParaRPr lang="en-US" sz="1867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9550400" y="3022600"/>
            <a:ext cx="304800" cy="406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10769600" y="3937000"/>
            <a:ext cx="304800" cy="304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1337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97000"/>
            <a:ext cx="11582400" cy="4445000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Better estimate for probabilities of lower-order unigrams!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Shannon game:  </a:t>
            </a:r>
            <a:r>
              <a:rPr lang="en-US" i="1" dirty="0"/>
              <a:t>I can’t see without my </a:t>
            </a:r>
            <a:r>
              <a:rPr lang="en-US" i="1" dirty="0" smtClean="0"/>
              <a:t>reading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___________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?</a:t>
            </a:r>
          </a:p>
          <a:p>
            <a:pPr lvl="1"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is more common than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“glasses”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… but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“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always follows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“San”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The unigram is useful exactly when we haven’t seen this bigram!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Instead of  P(w): “How likely is w”</a:t>
            </a:r>
          </a:p>
          <a:p>
            <a:r>
              <a:rPr lang="en-US" altLang="ja-JP" dirty="0" err="1" smtClean="0">
                <a:latin typeface="Calibri"/>
                <a:ea typeface="ＭＳ Ｐゴシック" charset="0"/>
                <a:cs typeface="Calibri"/>
              </a:rPr>
              <a:t>P</a:t>
            </a:r>
            <a:r>
              <a:rPr lang="en-US" altLang="ja-JP" baseline="-25000" dirty="0" err="1" smtClean="0">
                <a:latin typeface="Calibri"/>
                <a:ea typeface="ＭＳ Ｐゴシック" charset="0"/>
                <a:cs typeface="Calibri"/>
              </a:rPr>
              <a:t>continuation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(w):  “How likely is w to appear as a novel continuation?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For each word, count the number of bigram types it completes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Every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bigram type was a novel continuation the first time it was seen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1200" y="1905001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3366FF"/>
                </a:solidFill>
              </a:rPr>
              <a:t>Francisco</a:t>
            </a:r>
            <a:endParaRPr lang="en-US" sz="2400" i="1" dirty="0">
              <a:solidFill>
                <a:srgbClr val="3366FF"/>
              </a:solidFill>
            </a:endParaRPr>
          </a:p>
        </p:txBody>
      </p:sp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32801" y="1905001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3366FF"/>
                </a:solidFill>
              </a:rPr>
              <a:t>g</a:t>
            </a:r>
            <a:r>
              <a:rPr lang="en-US" sz="2400" i="1" dirty="0">
                <a:solidFill>
                  <a:srgbClr val="3366FF"/>
                </a:solidFill>
              </a:rPr>
              <a:t>lasses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2641601" y="6252634"/>
          <a:ext cx="6140449" cy="605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4" imgW="2451100" imgH="241300" progId="Equation.3">
                  <p:embed/>
                </p:oleObj>
              </mc:Choice>
              <mc:Fallback>
                <p:oleObj name="Equation" r:id="rId4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1" y="6252634"/>
                        <a:ext cx="6140449" cy="605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60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01800"/>
            <a:ext cx="11379200" cy="4445000"/>
          </a:xfrm>
        </p:spPr>
        <p:txBody>
          <a:bodyPr/>
          <a:lstStyle/>
          <a:p>
            <a:pPr eaLnBrk="1" hangingPunct="1"/>
            <a:r>
              <a:rPr lang="en-US" sz="2667" dirty="0">
                <a:latin typeface="Calibri"/>
                <a:ea typeface="ＭＳ Ｐゴシック" charset="0"/>
                <a:cs typeface="Calibri"/>
              </a:rPr>
              <a:t>How many times does w appear as a novel continuation:</a:t>
            </a: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endParaRPr lang="en-US" sz="2667" dirty="0">
              <a:ea typeface="ＭＳ Ｐゴシック" charset="0"/>
              <a:cs typeface="Calibri"/>
            </a:endParaRPr>
          </a:p>
          <a:p>
            <a:r>
              <a:rPr lang="en-US" sz="2667" dirty="0">
                <a:ea typeface="ＭＳ Ｐゴシック" charset="0"/>
                <a:cs typeface="Calibri"/>
              </a:rPr>
              <a:t>Normalized </a:t>
            </a:r>
            <a:r>
              <a:rPr lang="en-US" sz="2667" dirty="0">
                <a:ea typeface="ＭＳ Ｐゴシック" charset="0"/>
                <a:cs typeface="Calibri"/>
              </a:rPr>
              <a:t>by the total number of word bigram types</a:t>
            </a: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marL="609585" lvl="1" indent="0">
              <a:buNone/>
            </a:pPr>
            <a:endParaRPr lang="en-US" sz="2133" dirty="0">
              <a:latin typeface="Calibri"/>
              <a:ea typeface="ＭＳ Ｐゴシック" charset="0"/>
              <a:cs typeface="Calibri"/>
            </a:endParaRPr>
          </a:p>
          <a:p>
            <a:pPr marL="609585" lvl="1" indent="0">
              <a:buNone/>
            </a:pPr>
            <a:endParaRPr lang="en-US" sz="2133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75779" name="Object 2"/>
          <p:cNvGraphicFramePr>
            <a:graphicFrameLocks noChangeAspect="1"/>
          </p:cNvGraphicFramePr>
          <p:nvPr>
            <p:extLst/>
          </p:nvPr>
        </p:nvGraphicFramePr>
        <p:xfrm>
          <a:off x="1299634" y="4904317"/>
          <a:ext cx="9110133" cy="1572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4" imgW="2794000" imgH="482600" progId="Equation.3">
                  <p:embed/>
                </p:oleObj>
              </mc:Choice>
              <mc:Fallback>
                <p:oleObj name="Equation" r:id="rId4" imgW="2794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634" y="4904317"/>
                        <a:ext cx="9110133" cy="1572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2235201" y="2311401"/>
          <a:ext cx="6140449" cy="605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6" imgW="2451100" imgH="241300" progId="Equation.3">
                  <p:embed/>
                </p:oleObj>
              </mc:Choice>
              <mc:Fallback>
                <p:oleObj name="Equation" r:id="rId6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1" y="2311401"/>
                        <a:ext cx="6140449" cy="605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701760" y="3892552"/>
          <a:ext cx="4816640" cy="75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8" imgW="1701800" imgH="266700" progId="Equation.3">
                  <p:embed/>
                </p:oleObj>
              </mc:Choice>
              <mc:Fallback>
                <p:oleObj name="Equation" r:id="rId8" imgW="1701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1760" y="3892552"/>
                        <a:ext cx="4816640" cy="755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009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1379200" cy="4445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667" dirty="0">
                <a:latin typeface="Calibri"/>
                <a:ea typeface="ＭＳ Ｐゴシック" charset="0"/>
                <a:cs typeface="Calibri"/>
              </a:rPr>
              <a:t>Alternative metaphor: The number of  # of word types seen to precede w</a:t>
            </a: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667" dirty="0">
                <a:latin typeface="Calibri"/>
                <a:ea typeface="ＭＳ Ｐゴシック" charset="0"/>
                <a:cs typeface="Calibri"/>
              </a:rPr>
              <a:t>normalized by the # of words preceding all words:</a:t>
            </a: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667" dirty="0">
                <a:latin typeface="Calibri"/>
                <a:ea typeface="ＭＳ Ｐゴシック" charset="0"/>
                <a:cs typeface="Calibri"/>
              </a:rPr>
              <a:t>A frequent word (Francisco) occurring in only one context (San) will have a low continuation probability</a:t>
            </a:r>
            <a:endParaRPr lang="en-US" sz="2133" dirty="0">
              <a:latin typeface="Calibri"/>
              <a:ea typeface="ＭＳ Ｐゴシック" charset="0"/>
              <a:cs typeface="Calibri"/>
            </a:endParaRPr>
          </a:p>
          <a:p>
            <a:pPr marL="609585" lvl="1" indent="0">
              <a:buNone/>
            </a:pPr>
            <a:endParaRPr lang="en-US" sz="2133" dirty="0">
              <a:latin typeface="Calibri"/>
              <a:ea typeface="ＭＳ Ｐゴシック" charset="0"/>
              <a:cs typeface="Calibri"/>
            </a:endParaRPr>
          </a:p>
          <a:p>
            <a:pPr marL="609585" lvl="1" indent="0">
              <a:buNone/>
            </a:pPr>
            <a:endParaRPr lang="en-US" sz="2133" dirty="0">
              <a:latin typeface="Calibri"/>
              <a:ea typeface="ＭＳ Ｐゴシック" charset="0"/>
              <a:cs typeface="Calibri"/>
            </a:endParaRPr>
          </a:p>
          <a:p>
            <a:pPr marL="609585" lvl="1" indent="0">
              <a:buNone/>
            </a:pPr>
            <a:endParaRPr lang="en-US" sz="2133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/>
          </p:nvPr>
        </p:nvGraphicFramePr>
        <p:xfrm>
          <a:off x="1727200" y="3835400"/>
          <a:ext cx="7349067" cy="159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4" imgW="2692400" imgH="584200" progId="Equation.3">
                  <p:embed/>
                </p:oleObj>
              </mc:Choice>
              <mc:Fallback>
                <p:oleObj name="Equation" r:id="rId4" imgW="2692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835400"/>
                        <a:ext cx="7349067" cy="1593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3454400" y="2413000"/>
          <a:ext cx="382905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6" imgW="1358900" imgH="215900" progId="Equation.3">
                  <p:embed/>
                </p:oleObj>
              </mc:Choice>
              <mc:Fallback>
                <p:oleObj name="Equation" r:id="rId6" imgW="1358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413000"/>
                        <a:ext cx="3829051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522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marL="609585" lvl="1" indent="0">
              <a:buNone/>
            </a:pPr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74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535518" y="2006601"/>
          <a:ext cx="10797116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3" imgW="3784600" imgH="431800" progId="Equation.3">
                  <p:embed/>
                </p:oleObj>
              </mc:Choice>
              <mc:Fallback>
                <p:oleObj name="Equation" r:id="rId3" imgW="378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18" y="2006601"/>
                        <a:ext cx="10797116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2032000" y="4241800"/>
          <a:ext cx="630632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5" imgW="2184400" imgH="431800" progId="Equation.3">
                  <p:embed/>
                </p:oleObj>
              </mc:Choice>
              <mc:Fallback>
                <p:oleObj name="Equation" r:id="rId5" imgW="218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241800"/>
                        <a:ext cx="630632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1" y="3530601"/>
            <a:ext cx="8423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λ</a:t>
            </a:r>
            <a:r>
              <a:rPr lang="en-US" sz="2400" dirty="0"/>
              <a:t> is a normalizing constant; the probability mass we’ve discounted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1" y="5867400"/>
            <a:ext cx="287027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FF0000"/>
                </a:solidFill>
              </a:rPr>
              <a:t>t</a:t>
            </a:r>
            <a:r>
              <a:rPr lang="en-US" sz="2133" dirty="0">
                <a:solidFill>
                  <a:srgbClr val="FF0000"/>
                </a:solidFill>
              </a:rPr>
              <a:t>he normalized discount</a:t>
            </a:r>
            <a:endParaRPr lang="en-US" sz="2133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5664200"/>
            <a:ext cx="5892800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rgbClr val="FF0000"/>
                </a:solidFill>
              </a:rPr>
              <a:t>The number of word types that can follow w</a:t>
            </a:r>
            <a:r>
              <a:rPr lang="en-US" sz="1867" baseline="-25000" dirty="0">
                <a:solidFill>
                  <a:srgbClr val="FF0000"/>
                </a:solidFill>
              </a:rPr>
              <a:t>i-1</a:t>
            </a:r>
            <a:r>
              <a:rPr lang="en-US" sz="1867" dirty="0">
                <a:solidFill>
                  <a:srgbClr val="FF0000"/>
                </a:solidFill>
              </a:rPr>
              <a:t> </a:t>
            </a:r>
          </a:p>
          <a:p>
            <a:r>
              <a:rPr lang="en-US" sz="1867" dirty="0">
                <a:solidFill>
                  <a:srgbClr val="FF0000"/>
                </a:solidFill>
              </a:rPr>
              <a:t>= # of word types we discounted</a:t>
            </a:r>
          </a:p>
          <a:p>
            <a:r>
              <a:rPr lang="en-US" sz="1867" dirty="0">
                <a:solidFill>
                  <a:srgbClr val="FF0000"/>
                </a:solidFill>
              </a:rPr>
              <a:t>= # of times we applied normalized discount</a:t>
            </a:r>
            <a:endParaRPr lang="en-US" sz="1867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149600" y="5257800"/>
            <a:ext cx="406400" cy="508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6197600" y="5257800"/>
            <a:ext cx="101600" cy="508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540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Smoothing: Recursive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11379200" cy="4775200"/>
          </a:xfrm>
        </p:spPr>
        <p:txBody>
          <a:bodyPr/>
          <a:lstStyle/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marL="609585" lvl="1" indent="0">
              <a:buNone/>
            </a:pPr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75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-27517" y="2156885"/>
          <a:ext cx="11775017" cy="133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3" imgW="4127500" imgH="469900" progId="Equation.3">
                  <p:embed/>
                </p:oleObj>
              </mc:Choice>
              <mc:Fallback>
                <p:oleObj name="Equation" r:id="rId3" imgW="4127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7517" y="2156885"/>
                        <a:ext cx="11775017" cy="1339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1684867" y="3894667"/>
          <a:ext cx="8949267" cy="1557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5" imgW="3136900" imgH="546100" progId="Equation.3">
                  <p:embed/>
                </p:oleObj>
              </mc:Choice>
              <mc:Fallback>
                <p:oleObj name="Equation" r:id="rId5" imgW="31369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867" y="3894667"/>
                        <a:ext cx="8949267" cy="1557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6400" y="5969001"/>
            <a:ext cx="843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Continuation count = Number of unique single word contexts for 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14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0" y="1092200"/>
            <a:ext cx="5187952" cy="1828800"/>
          </a:xfrm>
        </p:spPr>
        <p:txBody>
          <a:bodyPr/>
          <a:lstStyle/>
          <a:p>
            <a:pPr eaLnBrk="1" hangingPunct="1"/>
            <a:r>
              <a:rPr lang="en-US" sz="5867" dirty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5867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3835400"/>
            <a:ext cx="6502400" cy="22352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267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4267" dirty="0" err="1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4267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4267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Ney Smoothing</a:t>
            </a:r>
            <a:endParaRPr lang="en-US" sz="4267" dirty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71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800" dirty="0">
                <a:latin typeface="Calibri" charset="0"/>
              </a:rPr>
              <a:t>Simplifying assumption:</a:t>
            </a:r>
          </a:p>
          <a:p>
            <a:pPr marL="609585" lvl="1" indent="0">
              <a:buNone/>
            </a:pPr>
            <a:endParaRPr lang="en-US" sz="4800" dirty="0">
              <a:latin typeface="Calibri" charset="0"/>
            </a:endParaRPr>
          </a:p>
          <a:p>
            <a:pPr marL="609585" lvl="1" indent="0">
              <a:buNone/>
            </a:pPr>
            <a:endParaRPr lang="en-US" sz="4267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48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609600" y="3295002"/>
          <a:ext cx="10261600" cy="135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3187700" imgH="419100" progId="Equation.3">
                  <p:embed/>
                </p:oleObj>
              </mc:Choice>
              <mc:Fallback>
                <p:oleObj name="Equation" r:id="rId4" imgW="3187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95002"/>
                        <a:ext cx="10261600" cy="135319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5576376"/>
          <a:ext cx="11887200" cy="12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6" imgW="3898900" imgH="419100" progId="Equation.3">
                  <p:embed/>
                </p:oleObj>
              </mc:Choice>
              <mc:Fallback>
                <p:oleObj name="Equation" r:id="rId6" imgW="3898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76376"/>
                        <a:ext cx="11887200" cy="1281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177801"/>
            <a:ext cx="1966767" cy="25611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8907" y="2571195"/>
            <a:ext cx="182691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/>
                <a:cs typeface="Calibri"/>
              </a:rPr>
              <a:t>Andrei Markov</a:t>
            </a:r>
            <a:endParaRPr lang="en-US" sz="21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7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4800" dirty="0"/>
          </a:p>
          <a:p>
            <a:endParaRPr lang="en-US" sz="4267" dirty="0"/>
          </a:p>
          <a:p>
            <a:r>
              <a:rPr lang="en-US" sz="4267" dirty="0"/>
              <a:t>In </a:t>
            </a:r>
            <a:r>
              <a:rPr lang="en-US" sz="4267" dirty="0"/>
              <a:t>other words, we approximate each component in the product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sz="4800" dirty="0">
              <a:latin typeface="Calibri" charset="0"/>
            </a:endParaRPr>
          </a:p>
          <a:p>
            <a:pPr lvl="1" eaLnBrk="1" hangingPunct="1"/>
            <a:endParaRPr lang="en-US" sz="48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1117601" y="1905001"/>
          <a:ext cx="9472084" cy="144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2336800" imgH="355600" progId="Equation.3">
                  <p:embed/>
                </p:oleObj>
              </mc:Choice>
              <mc:Fallback>
                <p:oleObj name="Equation" r:id="rId4" imgW="2336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1" y="1905001"/>
                        <a:ext cx="9472084" cy="144991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719667" y="5054601"/>
          <a:ext cx="11472333" cy="840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6" imgW="2438400" imgH="177800" progId="Equation.3">
                  <p:embed/>
                </p:oleObj>
              </mc:Choice>
              <mc:Fallback>
                <p:oleObj name="Equation" r:id="rId6" imgW="24384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67" y="5054601"/>
                        <a:ext cx="11472333" cy="84031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0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2777</Words>
  <Application>Microsoft Macintosh PowerPoint</Application>
  <PresentationFormat>Widescreen</PresentationFormat>
  <Paragraphs>662</Paragraphs>
  <Slides>76</Slides>
  <Notes>65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0" baseType="lpstr">
      <vt:lpstr>Calibri</vt:lpstr>
      <vt:lpstr>Calibri Light</vt:lpstr>
      <vt:lpstr>Courier</vt:lpstr>
      <vt:lpstr>Lucida Sans</vt:lpstr>
      <vt:lpstr>ＭＳ Ｐゴシック</vt:lpstr>
      <vt:lpstr>Symbol</vt:lpstr>
      <vt:lpstr>Tahoma</vt:lpstr>
      <vt:lpstr>Times</vt:lpstr>
      <vt:lpstr>Verdana</vt:lpstr>
      <vt:lpstr>Wingdings</vt:lpstr>
      <vt:lpstr>Yu Gothic</vt:lpstr>
      <vt:lpstr>Arial</vt:lpstr>
      <vt:lpstr>Office Theme</vt:lpstr>
      <vt:lpstr>Equation</vt:lpstr>
      <vt:lpstr> Language Modeling</vt:lpstr>
      <vt:lpstr>Probabilistic Language Models</vt:lpstr>
      <vt:lpstr>Probabilistic 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Bigram model</vt:lpstr>
      <vt:lpstr>N-gram models</vt:lpstr>
      <vt:lpstr> Language Modeling</vt:lpstr>
      <vt:lpstr> Language Modeling</vt:lpstr>
      <vt:lpstr>Estimating bigram probabilities</vt:lpstr>
      <vt:lpstr>An example</vt:lpstr>
      <vt:lpstr>More examples:  Berkeley Restaurant Project sentences</vt:lpstr>
      <vt:lpstr>Raw bigram counts</vt:lpstr>
      <vt:lpstr>Raw bigram probabilities</vt:lpstr>
      <vt:lpstr>Bigram estimates of sentence probabilities</vt:lpstr>
      <vt:lpstr>What kinds of knowledge?</vt:lpstr>
      <vt:lpstr>Practical Issues</vt:lpstr>
      <vt:lpstr>Language Modeling Toolkits</vt:lpstr>
      <vt:lpstr>Google N-Gram Release, August 2006</vt:lpstr>
      <vt:lpstr>Google N-Gram Release</vt:lpstr>
      <vt:lpstr>Google Book N-grams</vt:lpstr>
      <vt:lpstr> Language Modeling</vt:lpstr>
      <vt:lpstr> Language Modeling</vt:lpstr>
      <vt:lpstr>Evaluation: How good is our model?</vt:lpstr>
      <vt:lpstr>Training on the test set</vt:lpstr>
      <vt:lpstr>Extrinsic evaluation of N-gram models</vt:lpstr>
      <vt:lpstr>Difficulty of extrinsic (in-vivo) evaluation of  N-gram models</vt:lpstr>
      <vt:lpstr>Intuition of Perplexity</vt:lpstr>
      <vt:lpstr>Perplexity</vt:lpstr>
      <vt:lpstr>Perplexity as branching factor</vt:lpstr>
      <vt:lpstr>Lower perplexity = better model</vt:lpstr>
      <vt:lpstr> Language Modeling</vt:lpstr>
      <vt:lpstr> Language Modeling</vt:lpstr>
      <vt:lpstr>The Shannon Visualization Method</vt:lpstr>
      <vt:lpstr>Approximating Shakespeare</vt:lpstr>
      <vt:lpstr>Shakespeare as corpus</vt:lpstr>
      <vt:lpstr>The wall street journal is not shakespeare (no offense)</vt:lpstr>
      <vt:lpstr>Can you guess the author of these random 3-gram sentences?</vt:lpstr>
      <vt:lpstr>The perils of overfitting</vt:lpstr>
      <vt:lpstr>Zeros</vt:lpstr>
      <vt:lpstr>Zero probability bigrams</vt:lpstr>
      <vt:lpstr> Language Modeling</vt:lpstr>
      <vt:lpstr> Language Modeling</vt:lpstr>
      <vt:lpstr>The intuition of smoothing (from Dan Klein)</vt:lpstr>
      <vt:lpstr>Add-one estimation</vt:lpstr>
      <vt:lpstr>Maximum Likelihood Estimates</vt:lpstr>
      <vt:lpstr>Berkeley Restaurant Corpus: Laplace smoothed bigram counts</vt:lpstr>
      <vt:lpstr>Laplace-smoothed bigrams</vt:lpstr>
      <vt:lpstr>Reconstituted counts</vt:lpstr>
      <vt:lpstr>Compare with raw bigram counts</vt:lpstr>
      <vt:lpstr>Add-1 estimation is a blunt instrument</vt:lpstr>
      <vt:lpstr> Language Modeling</vt:lpstr>
      <vt:lpstr> Language Modeling</vt:lpstr>
      <vt:lpstr>Backoff and Interpolation</vt:lpstr>
      <vt:lpstr>Linear Interpolation</vt:lpstr>
      <vt:lpstr>How to set the lambdas?</vt:lpstr>
      <vt:lpstr>Unknown words: Open versus closed vocabulary tasks</vt:lpstr>
      <vt:lpstr>Huge web-scale n-grams</vt:lpstr>
      <vt:lpstr>Smoothing for Web-scale N-grams</vt:lpstr>
      <vt:lpstr>N-gram Smoothing Summary</vt:lpstr>
      <vt:lpstr>Advanced Language Modeling</vt:lpstr>
      <vt:lpstr> Language Modeling</vt:lpstr>
      <vt:lpstr>Language Modeling</vt:lpstr>
      <vt:lpstr>Absolute discounting: just subtract a little from each count</vt:lpstr>
      <vt:lpstr>Absolute Discounting Interpolation</vt:lpstr>
      <vt:lpstr>Kneser-Ney Smoothing I</vt:lpstr>
      <vt:lpstr>Kneser-Ney Smoothing II</vt:lpstr>
      <vt:lpstr>Kneser-Ney Smoothing III</vt:lpstr>
      <vt:lpstr>Kneser-Ney Smoothing IV</vt:lpstr>
      <vt:lpstr>Kneser-Ney Smoothing: Recursive formulation</vt:lpstr>
      <vt:lpstr>Language Modeling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Language Modeling</dc:title>
  <dc:creator>Callison-Burch, Christopher</dc:creator>
  <cp:lastModifiedBy>Callison-Burch, Christopher</cp:lastModifiedBy>
  <cp:revision>1</cp:revision>
  <dcterms:created xsi:type="dcterms:W3CDTF">2019-01-28T21:04:32Z</dcterms:created>
  <dcterms:modified xsi:type="dcterms:W3CDTF">2019-01-28T21:05:02Z</dcterms:modified>
</cp:coreProperties>
</file>