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9" r:id="rId1"/>
  </p:sldMasterIdLst>
  <p:notesMasterIdLst>
    <p:notesMasterId r:id="rId41"/>
  </p:notesMasterIdLst>
  <p:handoutMasterIdLst>
    <p:handoutMasterId r:id="rId42"/>
  </p:handoutMasterIdLst>
  <p:sldIdLst>
    <p:sldId id="465" r:id="rId2"/>
    <p:sldId id="464" r:id="rId3"/>
    <p:sldId id="466" r:id="rId4"/>
    <p:sldId id="467" r:id="rId5"/>
    <p:sldId id="468" r:id="rId6"/>
    <p:sldId id="469" r:id="rId7"/>
    <p:sldId id="416" r:id="rId8"/>
    <p:sldId id="417" r:id="rId9"/>
    <p:sldId id="419" r:id="rId10"/>
    <p:sldId id="420" r:id="rId11"/>
    <p:sldId id="421" r:id="rId12"/>
    <p:sldId id="458" r:id="rId13"/>
    <p:sldId id="459" r:id="rId14"/>
    <p:sldId id="460" r:id="rId15"/>
    <p:sldId id="461" r:id="rId16"/>
    <p:sldId id="422" r:id="rId17"/>
    <p:sldId id="423" r:id="rId18"/>
    <p:sldId id="424" r:id="rId19"/>
    <p:sldId id="425" r:id="rId20"/>
    <p:sldId id="426" r:id="rId21"/>
    <p:sldId id="427" r:id="rId22"/>
    <p:sldId id="453" r:id="rId23"/>
    <p:sldId id="428" r:id="rId24"/>
    <p:sldId id="429" r:id="rId25"/>
    <p:sldId id="430" r:id="rId26"/>
    <p:sldId id="431" r:id="rId27"/>
    <p:sldId id="432" r:id="rId28"/>
    <p:sldId id="433" r:id="rId29"/>
    <p:sldId id="434" r:id="rId30"/>
    <p:sldId id="450" r:id="rId31"/>
    <p:sldId id="462" r:id="rId32"/>
    <p:sldId id="435" r:id="rId33"/>
    <p:sldId id="454" r:id="rId34"/>
    <p:sldId id="457" r:id="rId35"/>
    <p:sldId id="437" r:id="rId36"/>
    <p:sldId id="438" r:id="rId37"/>
    <p:sldId id="439" r:id="rId38"/>
    <p:sldId id="440" r:id="rId39"/>
    <p:sldId id="456" r:id="rId40"/>
  </p:sldIdLst>
  <p:sldSz cx="9144000" cy="5143500" type="screen16x9"/>
  <p:notesSz cx="6845300" cy="93964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9">
          <p15:clr>
            <a:srgbClr val="A4A3A4"/>
          </p15:clr>
        </p15:guide>
        <p15:guide id="2" pos="215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A4001D"/>
    <a:srgbClr val="A40508"/>
    <a:srgbClr val="A50021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594" autoAdjust="0"/>
    <p:restoredTop sz="87054" autoAdjust="0"/>
  </p:normalViewPr>
  <p:slideViewPr>
    <p:cSldViewPr>
      <p:cViewPr varScale="1">
        <p:scale>
          <a:sx n="148" d="100"/>
          <a:sy n="148" d="100"/>
        </p:scale>
        <p:origin x="200" y="64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0240"/>
    </p:cViewPr>
  </p:sorterViewPr>
  <p:notesViewPr>
    <p:cSldViewPr snapToGrid="0" snapToObjects="1">
      <p:cViewPr varScale="1">
        <p:scale>
          <a:sx n="62" d="100"/>
          <a:sy n="62" d="100"/>
        </p:scale>
        <p:origin x="-2224" y="-112"/>
      </p:cViewPr>
      <p:guideLst>
        <p:guide orient="horz" pos="2959"/>
        <p:guide pos="215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handoutMaster" Target="handoutMasters/handoutMaster1.xml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</a:defRPr>
            </a:lvl1pPr>
          </a:lstStyle>
          <a:p>
            <a:fld id="{8A029216-D615-3945-A1F3-D96FC886DA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263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0513" y="704850"/>
            <a:ext cx="6264275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208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464050"/>
            <a:ext cx="5019675" cy="422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08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EB9031F-EB71-7642-8F3C-6FDC1408CB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273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1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2474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wget</a:t>
            </a: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http://computational-linguistics-</a:t>
            </a:r>
            <a:r>
              <a:rPr kumimoji="1" lang="en-US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class.org</a:t>
            </a: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/downloads/hw3/</a:t>
            </a:r>
            <a:r>
              <a:rPr kumimoji="1" lang="en-US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will_play_text.csv</a:t>
            </a:r>
            <a:endParaRPr kumimoji="1" lang="en-US" sz="1200" kern="1200" dirty="0" smtClean="0"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head  </a:t>
            </a:r>
            <a:r>
              <a:rPr kumimoji="1" lang="en-US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will_play_text.csv</a:t>
            </a:r>
            <a:endParaRPr kumimoji="1" lang="en-US" sz="1200" kern="1200" dirty="0" smtClean="0"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cut -f6 -d";" </a:t>
            </a:r>
            <a:r>
              <a:rPr kumimoji="1" lang="en-US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will_play_text.csv</a:t>
            </a: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| more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cut -f6 -d";" </a:t>
            </a:r>
            <a:r>
              <a:rPr kumimoji="1" lang="en-US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will_play_text.csv</a:t>
            </a: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| cut -f2 -d'"'  | more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mr-IN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cut</a:t>
            </a:r>
            <a:r>
              <a:rPr kumimoji="1" lang="mr-IN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-f6 -</a:t>
            </a:r>
            <a:r>
              <a:rPr kumimoji="1" lang="mr-IN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d</a:t>
            </a:r>
            <a:r>
              <a:rPr kumimoji="1" lang="mr-IN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";" </a:t>
            </a:r>
            <a:r>
              <a:rPr kumimoji="1" lang="mr-IN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will_play_text.csv</a:t>
            </a:r>
            <a:r>
              <a:rPr kumimoji="1" lang="mr-IN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| </a:t>
            </a:r>
            <a:r>
              <a:rPr kumimoji="1" lang="mr-IN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cut</a:t>
            </a:r>
            <a:r>
              <a:rPr kumimoji="1" lang="mr-IN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-f2 -</a:t>
            </a:r>
            <a:r>
              <a:rPr kumimoji="1" lang="mr-IN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d</a:t>
            </a:r>
            <a:r>
              <a:rPr kumimoji="1" lang="mr-IN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'"'  | </a:t>
            </a:r>
            <a:r>
              <a:rPr kumimoji="1" lang="mr-IN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tr</a:t>
            </a:r>
            <a:r>
              <a:rPr kumimoji="1" lang="mr-IN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-</a:t>
            </a:r>
            <a:r>
              <a:rPr kumimoji="1" lang="mr-IN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sc</a:t>
            </a:r>
            <a:r>
              <a:rPr kumimoji="1" lang="mr-IN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"</a:t>
            </a:r>
            <a:r>
              <a:rPr kumimoji="1" lang="mr-IN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A-Za-z</a:t>
            </a:r>
            <a:r>
              <a:rPr kumimoji="1" lang="mr-IN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" "\</a:t>
            </a:r>
            <a:r>
              <a:rPr kumimoji="1" lang="mr-IN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n</a:t>
            </a:r>
            <a:r>
              <a:rPr kumimoji="1" lang="mr-IN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" </a:t>
            </a: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|</a:t>
            </a:r>
            <a:r>
              <a:rPr kumimoji="1" lang="en-US" sz="1200" kern="1200" baseline="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more</a:t>
            </a:r>
          </a:p>
          <a:p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cut -f6 -d";" </a:t>
            </a:r>
            <a:r>
              <a:rPr kumimoji="1" lang="en-US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will_play_text.csv</a:t>
            </a: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| cut -f2 -d' | </a:t>
            </a:r>
            <a:r>
              <a:rPr kumimoji="1" lang="en-US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tr</a:t>
            </a: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-</a:t>
            </a:r>
            <a:r>
              <a:rPr kumimoji="1" lang="en-US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sc</a:t>
            </a: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"A-</a:t>
            </a:r>
            <a:r>
              <a:rPr kumimoji="1" lang="en-US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Za</a:t>
            </a: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-z" "\n" | sort | </a:t>
            </a:r>
            <a:r>
              <a:rPr kumimoji="1" lang="en-US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uniq</a:t>
            </a: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| more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hr-HR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cut</a:t>
            </a:r>
            <a:r>
              <a:rPr kumimoji="1" lang="hr-HR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-f6 -d";" </a:t>
            </a:r>
            <a:r>
              <a:rPr kumimoji="1" lang="hr-HR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will_play_text.csv</a:t>
            </a:r>
            <a:r>
              <a:rPr kumimoji="1" lang="hr-HR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| </a:t>
            </a:r>
            <a:r>
              <a:rPr kumimoji="1" lang="hr-HR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cut</a:t>
            </a:r>
            <a:r>
              <a:rPr kumimoji="1" lang="hr-HR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-f2 -d'"' | </a:t>
            </a:r>
            <a:r>
              <a:rPr kumimoji="1" lang="hr-HR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tr</a:t>
            </a:r>
            <a:r>
              <a:rPr kumimoji="1" lang="hr-HR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-</a:t>
            </a:r>
            <a:r>
              <a:rPr kumimoji="1" lang="hr-HR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sc</a:t>
            </a:r>
            <a:r>
              <a:rPr kumimoji="1" lang="hr-HR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"A-Za-z" "\n" | </a:t>
            </a:r>
            <a:r>
              <a:rPr kumimoji="1" lang="hr-HR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sort</a:t>
            </a:r>
            <a:r>
              <a:rPr kumimoji="1" lang="hr-HR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| </a:t>
            </a:r>
            <a:r>
              <a:rPr kumimoji="1" lang="hr-HR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uniq</a:t>
            </a:r>
            <a:r>
              <a:rPr kumimoji="1" lang="hr-HR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-c | </a:t>
            </a:r>
            <a:r>
              <a:rPr kumimoji="1" lang="hr-HR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sort</a:t>
            </a:r>
            <a:r>
              <a:rPr kumimoji="1" lang="hr-HR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-</a:t>
            </a:r>
            <a:r>
              <a:rPr kumimoji="1" lang="hr-HR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nr</a:t>
            </a:r>
            <a:r>
              <a:rPr kumimoji="1" lang="hr-HR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| more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hr-HR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cut</a:t>
            </a:r>
            <a:r>
              <a:rPr kumimoji="1" lang="hr-HR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-f6 -d";" </a:t>
            </a:r>
            <a:r>
              <a:rPr kumimoji="1" lang="hr-HR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will_play_text.csv</a:t>
            </a:r>
            <a:r>
              <a:rPr kumimoji="1" lang="hr-HR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| </a:t>
            </a:r>
            <a:r>
              <a:rPr kumimoji="1" lang="hr-HR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cut</a:t>
            </a:r>
            <a:r>
              <a:rPr kumimoji="1" lang="hr-HR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-f2 -d'"' | </a:t>
            </a:r>
            <a:r>
              <a:rPr kumimoji="1" lang="hr-HR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tr</a:t>
            </a:r>
            <a:r>
              <a:rPr kumimoji="1" lang="hr-HR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-</a:t>
            </a:r>
            <a:r>
              <a:rPr kumimoji="1" lang="hr-HR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sc</a:t>
            </a:r>
            <a:r>
              <a:rPr kumimoji="1" lang="hr-HR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"A-Za-z" "\n" | </a:t>
            </a:r>
            <a:r>
              <a:rPr kumimoji="1" lang="hr-HR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tr</a:t>
            </a:r>
            <a:r>
              <a:rPr kumimoji="1" lang="hr-HR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  "A-Z" "a-z" | </a:t>
            </a:r>
            <a:r>
              <a:rPr kumimoji="1" lang="hr-HR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sort</a:t>
            </a:r>
            <a:r>
              <a:rPr kumimoji="1" lang="hr-HR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| </a:t>
            </a:r>
            <a:r>
              <a:rPr kumimoji="1" lang="hr-HR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uniq</a:t>
            </a:r>
            <a:r>
              <a:rPr kumimoji="1" lang="hr-HR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-c | </a:t>
            </a:r>
            <a:r>
              <a:rPr kumimoji="1" lang="hr-HR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sort</a:t>
            </a:r>
            <a:r>
              <a:rPr kumimoji="1" lang="hr-HR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-</a:t>
            </a:r>
            <a:r>
              <a:rPr kumimoji="1" lang="hr-HR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nr</a:t>
            </a:r>
            <a:r>
              <a:rPr kumimoji="1" lang="hr-HR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| more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mr-IN" sz="1200" kern="1200" dirty="0" smtClean="0"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3713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wget</a:t>
            </a: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http://computational-linguistics-</a:t>
            </a:r>
            <a:r>
              <a:rPr kumimoji="1" lang="en-US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class.org</a:t>
            </a: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/downloads/hw3/</a:t>
            </a:r>
            <a:r>
              <a:rPr kumimoji="1" lang="en-US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will_play_text.csv</a:t>
            </a:r>
            <a:endParaRPr kumimoji="1" lang="en-US" sz="1200" kern="1200" dirty="0" smtClean="0"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head  </a:t>
            </a:r>
            <a:r>
              <a:rPr kumimoji="1" lang="en-US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will_play_text.csv</a:t>
            </a:r>
            <a:endParaRPr kumimoji="1" lang="en-US" sz="1200" kern="1200" dirty="0" smtClean="0"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cut -f6 -d";" </a:t>
            </a:r>
            <a:r>
              <a:rPr kumimoji="1" lang="en-US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will_play_text.csv</a:t>
            </a: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| more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cut -f6 -d";" </a:t>
            </a:r>
            <a:r>
              <a:rPr kumimoji="1" lang="en-US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will_play_text.csv</a:t>
            </a: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| cut -f2 -d'"'  | more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mr-IN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cut</a:t>
            </a:r>
            <a:r>
              <a:rPr kumimoji="1" lang="mr-IN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-f6 -</a:t>
            </a:r>
            <a:r>
              <a:rPr kumimoji="1" lang="mr-IN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d</a:t>
            </a:r>
            <a:r>
              <a:rPr kumimoji="1" lang="mr-IN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";" </a:t>
            </a:r>
            <a:r>
              <a:rPr kumimoji="1" lang="mr-IN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will_play_text.csv</a:t>
            </a:r>
            <a:r>
              <a:rPr kumimoji="1" lang="mr-IN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| </a:t>
            </a:r>
            <a:r>
              <a:rPr kumimoji="1" lang="mr-IN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cut</a:t>
            </a:r>
            <a:r>
              <a:rPr kumimoji="1" lang="mr-IN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-f2 -</a:t>
            </a:r>
            <a:r>
              <a:rPr kumimoji="1" lang="mr-IN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d</a:t>
            </a:r>
            <a:r>
              <a:rPr kumimoji="1" lang="mr-IN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'"'  | </a:t>
            </a:r>
            <a:r>
              <a:rPr kumimoji="1" lang="mr-IN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tr</a:t>
            </a:r>
            <a:r>
              <a:rPr kumimoji="1" lang="mr-IN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-</a:t>
            </a:r>
            <a:r>
              <a:rPr kumimoji="1" lang="mr-IN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sc</a:t>
            </a:r>
            <a:r>
              <a:rPr kumimoji="1" lang="mr-IN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"</a:t>
            </a:r>
            <a:r>
              <a:rPr kumimoji="1" lang="mr-IN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A-Za-z</a:t>
            </a:r>
            <a:r>
              <a:rPr kumimoji="1" lang="mr-IN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" "\</a:t>
            </a:r>
            <a:r>
              <a:rPr kumimoji="1" lang="mr-IN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n</a:t>
            </a:r>
            <a:r>
              <a:rPr kumimoji="1" lang="mr-IN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" </a:t>
            </a: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|</a:t>
            </a:r>
            <a:r>
              <a:rPr kumimoji="1" lang="en-US" sz="1200" kern="1200" baseline="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more</a:t>
            </a:r>
          </a:p>
          <a:p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cut -f6 -d";" </a:t>
            </a:r>
            <a:r>
              <a:rPr kumimoji="1" lang="en-US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will_play_text.csv</a:t>
            </a: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| cut -f2 -d' | </a:t>
            </a:r>
            <a:r>
              <a:rPr kumimoji="1" lang="en-US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tr</a:t>
            </a: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-</a:t>
            </a:r>
            <a:r>
              <a:rPr kumimoji="1" lang="en-US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sc</a:t>
            </a: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"A-</a:t>
            </a:r>
            <a:r>
              <a:rPr kumimoji="1" lang="en-US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Za</a:t>
            </a: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-z" "\n" | sort | </a:t>
            </a:r>
            <a:r>
              <a:rPr kumimoji="1" lang="en-US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uniq</a:t>
            </a: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| more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hr-HR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cut</a:t>
            </a:r>
            <a:r>
              <a:rPr kumimoji="1" lang="hr-HR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-f6 -d";" </a:t>
            </a:r>
            <a:r>
              <a:rPr kumimoji="1" lang="hr-HR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will_play_text.csv</a:t>
            </a:r>
            <a:r>
              <a:rPr kumimoji="1" lang="hr-HR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| </a:t>
            </a:r>
            <a:r>
              <a:rPr kumimoji="1" lang="hr-HR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cut</a:t>
            </a:r>
            <a:r>
              <a:rPr kumimoji="1" lang="hr-HR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-f2 -d'"' | </a:t>
            </a:r>
            <a:r>
              <a:rPr kumimoji="1" lang="hr-HR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tr</a:t>
            </a:r>
            <a:r>
              <a:rPr kumimoji="1" lang="hr-HR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-</a:t>
            </a:r>
            <a:r>
              <a:rPr kumimoji="1" lang="hr-HR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sc</a:t>
            </a:r>
            <a:r>
              <a:rPr kumimoji="1" lang="hr-HR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"A-Za-z" "\n" | </a:t>
            </a:r>
            <a:r>
              <a:rPr kumimoji="1" lang="hr-HR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sort</a:t>
            </a:r>
            <a:r>
              <a:rPr kumimoji="1" lang="hr-HR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| </a:t>
            </a:r>
            <a:r>
              <a:rPr kumimoji="1" lang="hr-HR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uniq</a:t>
            </a:r>
            <a:r>
              <a:rPr kumimoji="1" lang="hr-HR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-c | </a:t>
            </a:r>
            <a:r>
              <a:rPr kumimoji="1" lang="hr-HR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sort</a:t>
            </a:r>
            <a:r>
              <a:rPr kumimoji="1" lang="hr-HR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-</a:t>
            </a:r>
            <a:r>
              <a:rPr kumimoji="1" lang="hr-HR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nr</a:t>
            </a:r>
            <a:r>
              <a:rPr kumimoji="1" lang="hr-HR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| more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hr-HR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cut</a:t>
            </a:r>
            <a:r>
              <a:rPr kumimoji="1" lang="hr-HR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-f6 -d";" </a:t>
            </a:r>
            <a:r>
              <a:rPr kumimoji="1" lang="hr-HR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will_play_text.csv</a:t>
            </a:r>
            <a:r>
              <a:rPr kumimoji="1" lang="hr-HR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| </a:t>
            </a:r>
            <a:r>
              <a:rPr kumimoji="1" lang="hr-HR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cut</a:t>
            </a:r>
            <a:r>
              <a:rPr kumimoji="1" lang="hr-HR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-f2 -d'"' | </a:t>
            </a:r>
            <a:r>
              <a:rPr kumimoji="1" lang="hr-HR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tr</a:t>
            </a:r>
            <a:r>
              <a:rPr kumimoji="1" lang="hr-HR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-</a:t>
            </a:r>
            <a:r>
              <a:rPr kumimoji="1" lang="hr-HR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sc</a:t>
            </a:r>
            <a:r>
              <a:rPr kumimoji="1" lang="hr-HR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"A-Za-z" "\n" | </a:t>
            </a:r>
            <a:r>
              <a:rPr kumimoji="1" lang="hr-HR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tr</a:t>
            </a:r>
            <a:r>
              <a:rPr kumimoji="1" lang="hr-HR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  "A-Z" "a-z" | </a:t>
            </a:r>
            <a:r>
              <a:rPr kumimoji="1" lang="hr-HR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sort</a:t>
            </a:r>
            <a:r>
              <a:rPr kumimoji="1" lang="hr-HR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| </a:t>
            </a:r>
            <a:r>
              <a:rPr kumimoji="1" lang="hr-HR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uniq</a:t>
            </a:r>
            <a:r>
              <a:rPr kumimoji="1" lang="hr-HR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-c | </a:t>
            </a:r>
            <a:r>
              <a:rPr kumimoji="1" lang="hr-HR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sort</a:t>
            </a:r>
            <a:r>
              <a:rPr kumimoji="1" lang="hr-HR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-</a:t>
            </a:r>
            <a:r>
              <a:rPr kumimoji="1" lang="hr-HR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nr</a:t>
            </a:r>
            <a:r>
              <a:rPr kumimoji="1" lang="hr-HR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| more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mr-IN" sz="1200" kern="1200" dirty="0" smtClean="0"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8056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 smtClean="0"/>
              <a:t>call'd</a:t>
            </a:r>
            <a:r>
              <a:rPr lang="en-US" b="1" dirty="0" smtClean="0"/>
              <a:t> </a:t>
            </a:r>
            <a:r>
              <a:rPr lang="en-US" b="1" dirty="0" smtClean="0"/>
              <a:t>me</a:t>
            </a:r>
          </a:p>
          <a:p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wget</a:t>
            </a: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http://computational-linguistics-</a:t>
            </a:r>
            <a:r>
              <a:rPr kumimoji="1" lang="en-US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class.org</a:t>
            </a: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/downloads/hw3/</a:t>
            </a:r>
            <a:r>
              <a:rPr kumimoji="1" lang="en-US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will_play_text.csv</a:t>
            </a:r>
            <a:endParaRPr kumimoji="1" lang="en-US" sz="1200" kern="1200" dirty="0" smtClean="0"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head  </a:t>
            </a:r>
            <a:r>
              <a:rPr kumimoji="1" lang="en-US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will_play_text.csv</a:t>
            </a:r>
            <a:endParaRPr kumimoji="1" lang="en-US" sz="1200" kern="1200" dirty="0" smtClean="0"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cut -f6 -d";" </a:t>
            </a:r>
            <a:r>
              <a:rPr kumimoji="1" lang="en-US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will_play_text.csv</a:t>
            </a: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| more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cut -f6 -d";" </a:t>
            </a:r>
            <a:r>
              <a:rPr kumimoji="1" lang="en-US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will_play_text.csv</a:t>
            </a: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| cut -f2 -d'"'  | more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mr-IN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cut</a:t>
            </a:r>
            <a:r>
              <a:rPr kumimoji="1" lang="mr-IN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-f6 -</a:t>
            </a:r>
            <a:r>
              <a:rPr kumimoji="1" lang="mr-IN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d</a:t>
            </a:r>
            <a:r>
              <a:rPr kumimoji="1" lang="mr-IN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";" </a:t>
            </a:r>
            <a:r>
              <a:rPr kumimoji="1" lang="mr-IN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will_play_text.csv</a:t>
            </a:r>
            <a:r>
              <a:rPr kumimoji="1" lang="mr-IN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| </a:t>
            </a:r>
            <a:r>
              <a:rPr kumimoji="1" lang="mr-IN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cut</a:t>
            </a:r>
            <a:r>
              <a:rPr kumimoji="1" lang="mr-IN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-f2 -</a:t>
            </a:r>
            <a:r>
              <a:rPr kumimoji="1" lang="mr-IN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d</a:t>
            </a:r>
            <a:r>
              <a:rPr kumimoji="1" lang="mr-IN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'"'  | </a:t>
            </a:r>
            <a:r>
              <a:rPr kumimoji="1" lang="mr-IN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tr</a:t>
            </a:r>
            <a:r>
              <a:rPr kumimoji="1" lang="mr-IN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-</a:t>
            </a:r>
            <a:r>
              <a:rPr kumimoji="1" lang="mr-IN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sc</a:t>
            </a:r>
            <a:r>
              <a:rPr kumimoji="1" lang="mr-IN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"</a:t>
            </a:r>
            <a:r>
              <a:rPr kumimoji="1" lang="mr-IN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A-Za-z</a:t>
            </a:r>
            <a:r>
              <a:rPr kumimoji="1" lang="mr-IN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" "\</a:t>
            </a:r>
            <a:r>
              <a:rPr kumimoji="1" lang="mr-IN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n</a:t>
            </a:r>
            <a:r>
              <a:rPr kumimoji="1" lang="mr-IN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" </a:t>
            </a: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|</a:t>
            </a:r>
            <a:r>
              <a:rPr kumimoji="1" lang="en-US" sz="1200" kern="1200" baseline="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more</a:t>
            </a:r>
          </a:p>
          <a:p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cut -f6 -d";" </a:t>
            </a:r>
            <a:r>
              <a:rPr kumimoji="1" lang="en-US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will_play_text.csv</a:t>
            </a: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| cut -f2 -d' | </a:t>
            </a:r>
            <a:r>
              <a:rPr kumimoji="1" lang="en-US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tr</a:t>
            </a: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-</a:t>
            </a:r>
            <a:r>
              <a:rPr kumimoji="1" lang="en-US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sc</a:t>
            </a: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"A-</a:t>
            </a:r>
            <a:r>
              <a:rPr kumimoji="1" lang="en-US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Za</a:t>
            </a: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-z" "\n" | sort | </a:t>
            </a:r>
            <a:r>
              <a:rPr kumimoji="1" lang="en-US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uniq</a:t>
            </a: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| more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hr-HR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cut</a:t>
            </a:r>
            <a:r>
              <a:rPr kumimoji="1" lang="hr-HR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-f6 -d";" </a:t>
            </a:r>
            <a:r>
              <a:rPr kumimoji="1" lang="hr-HR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will_play_text.csv</a:t>
            </a:r>
            <a:r>
              <a:rPr kumimoji="1" lang="hr-HR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| </a:t>
            </a:r>
            <a:r>
              <a:rPr kumimoji="1" lang="hr-HR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cut</a:t>
            </a:r>
            <a:r>
              <a:rPr kumimoji="1" lang="hr-HR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-f2 -d'"' | </a:t>
            </a:r>
            <a:r>
              <a:rPr kumimoji="1" lang="hr-HR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tr</a:t>
            </a:r>
            <a:r>
              <a:rPr kumimoji="1" lang="hr-HR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-</a:t>
            </a:r>
            <a:r>
              <a:rPr kumimoji="1" lang="hr-HR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sc</a:t>
            </a:r>
            <a:r>
              <a:rPr kumimoji="1" lang="hr-HR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"A-Za-z" "\n" | </a:t>
            </a:r>
            <a:r>
              <a:rPr kumimoji="1" lang="hr-HR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sort</a:t>
            </a:r>
            <a:r>
              <a:rPr kumimoji="1" lang="hr-HR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| </a:t>
            </a:r>
            <a:r>
              <a:rPr kumimoji="1" lang="hr-HR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uniq</a:t>
            </a:r>
            <a:r>
              <a:rPr kumimoji="1" lang="hr-HR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-c | </a:t>
            </a:r>
            <a:r>
              <a:rPr kumimoji="1" lang="hr-HR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sort</a:t>
            </a:r>
            <a:r>
              <a:rPr kumimoji="1" lang="hr-HR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-</a:t>
            </a:r>
            <a:r>
              <a:rPr kumimoji="1" lang="hr-HR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nr</a:t>
            </a:r>
            <a:r>
              <a:rPr kumimoji="1" lang="hr-HR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| more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hr-HR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cut</a:t>
            </a:r>
            <a:r>
              <a:rPr kumimoji="1" lang="hr-HR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-f6 -d";" </a:t>
            </a:r>
            <a:r>
              <a:rPr kumimoji="1" lang="hr-HR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will_play_text.csv</a:t>
            </a:r>
            <a:r>
              <a:rPr kumimoji="1" lang="hr-HR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| </a:t>
            </a:r>
            <a:r>
              <a:rPr kumimoji="1" lang="hr-HR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cut</a:t>
            </a:r>
            <a:r>
              <a:rPr kumimoji="1" lang="hr-HR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-f2 -d'"' | </a:t>
            </a:r>
            <a:r>
              <a:rPr kumimoji="1" lang="hr-HR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tr</a:t>
            </a:r>
            <a:r>
              <a:rPr kumimoji="1" lang="hr-HR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-</a:t>
            </a:r>
            <a:r>
              <a:rPr kumimoji="1" lang="hr-HR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sc</a:t>
            </a:r>
            <a:r>
              <a:rPr kumimoji="1" lang="hr-HR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"A-Za-z" "\n" | </a:t>
            </a:r>
            <a:r>
              <a:rPr kumimoji="1" lang="hr-HR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tr</a:t>
            </a:r>
            <a:r>
              <a:rPr kumimoji="1" lang="hr-HR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  "A-Z" "a-z" | </a:t>
            </a:r>
            <a:r>
              <a:rPr kumimoji="1" lang="hr-HR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sort</a:t>
            </a:r>
            <a:r>
              <a:rPr kumimoji="1" lang="hr-HR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| </a:t>
            </a:r>
            <a:r>
              <a:rPr kumimoji="1" lang="hr-HR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uniq</a:t>
            </a:r>
            <a:r>
              <a:rPr kumimoji="1" lang="hr-HR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-c | </a:t>
            </a:r>
            <a:r>
              <a:rPr kumimoji="1" lang="hr-HR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sort</a:t>
            </a:r>
            <a:r>
              <a:rPr kumimoji="1" lang="hr-HR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-</a:t>
            </a:r>
            <a:r>
              <a:rPr kumimoji="1" lang="hr-HR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nr</a:t>
            </a:r>
            <a:r>
              <a:rPr kumimoji="1" lang="hr-HR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| more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mr-IN" sz="1200" kern="1200" dirty="0" smtClean="0"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898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latin typeface="Calibri"/>
                <a:cs typeface="Calibri"/>
              </a:rPr>
              <a:t>Katakana = syllabic form of writing in Japanese, primarily used for words of foreign origin (angular</a:t>
            </a:r>
            <a:r>
              <a:rPr lang="en-US" sz="1200" baseline="0" dirty="0" smtClean="0">
                <a:latin typeface="Calibri"/>
                <a:cs typeface="Calibri"/>
              </a:rPr>
              <a:t> style of script)</a:t>
            </a:r>
            <a:endParaRPr lang="en-US" sz="1200" dirty="0" smtClean="0">
              <a:latin typeface="Calibri"/>
              <a:cs typeface="Calibri"/>
            </a:endParaRPr>
          </a:p>
          <a:p>
            <a:r>
              <a:rPr lang="en-US" sz="1200" dirty="0" smtClean="0">
                <a:latin typeface="Calibri"/>
                <a:cs typeface="Calibri"/>
              </a:rPr>
              <a:t>Hiragana = syllabic form of writing in Japanese, </a:t>
            </a:r>
            <a:r>
              <a:rPr kumimoji="1" lang="en-US" sz="1200" b="0" i="0" u="none" strike="noStrike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especially used for function words and inflections (cursive</a:t>
            </a:r>
            <a:r>
              <a:rPr kumimoji="1"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style of script)</a:t>
            </a:r>
          </a:p>
          <a:p>
            <a:r>
              <a:rPr lang="en-US" sz="1200" dirty="0" smtClean="0">
                <a:latin typeface="Calibri"/>
                <a:cs typeface="Calibri"/>
              </a:rPr>
              <a:t>Kanji = a system of writing Japanese that uses Chinese characters. </a:t>
            </a:r>
          </a:p>
          <a:p>
            <a:r>
              <a:rPr lang="en-US" sz="1200" dirty="0" err="1" smtClean="0">
                <a:latin typeface="Calibri"/>
                <a:cs typeface="Calibri"/>
              </a:rPr>
              <a:t>Romaji</a:t>
            </a:r>
            <a:r>
              <a:rPr lang="en-US" sz="1200" dirty="0" smtClean="0">
                <a:latin typeface="Calibri"/>
                <a:cs typeface="Calibri"/>
              </a:rPr>
              <a:t> = </a:t>
            </a:r>
            <a:r>
              <a:rPr kumimoji="1" lang="en-US" sz="1200" b="0" i="0" u="none" strike="noStrike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a system of Romanized spellings</a:t>
            </a:r>
            <a:r>
              <a:rPr kumimoji="1"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used </a:t>
            </a:r>
            <a:r>
              <a:rPr kumimoji="1" lang="en-US" sz="1200" b="0" i="0" u="none" strike="noStrike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Japanese.</a:t>
            </a:r>
            <a:endParaRPr lang="en-US" sz="1200" dirty="0" smtClean="0">
              <a:latin typeface="Calibri"/>
              <a:cs typeface="Calibri"/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8188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186323-23FC-C745-A59E-E7A0F69F23C3}" type="slidenum">
              <a:rPr lang="en-US"/>
              <a:pPr/>
              <a:t>19</a:t>
            </a:fld>
            <a:endParaRPr lang="en-US"/>
          </a:p>
        </p:txBody>
      </p:sp>
      <p:sp>
        <p:nvSpPr>
          <p:cNvPr id="3072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1717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9BB694-CB85-1C42-BB21-6EC89F24E5E0}" type="slidenum">
              <a:rPr lang="en-US"/>
              <a:pPr/>
              <a:t>20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566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24F83C-53AC-F24F-80E2-C55109AFC467}" type="slidenum">
              <a:rPr lang="en-US"/>
              <a:pPr/>
              <a:t>21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1307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22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838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346639-C8C4-9A48-A995-2E425D4B1E5C}" type="slidenum">
              <a:rPr lang="en-US"/>
              <a:pPr/>
              <a:t>23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6648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Fed might refer to the Federal Reserve,</a:t>
            </a:r>
            <a:r>
              <a:rPr lang="en-US" baseline="0" dirty="0" smtClean="0"/>
              <a:t> whereas fed, might be the past tense of the verb </a:t>
            </a:r>
            <a:r>
              <a:rPr lang="en-US" i="1" baseline="0" dirty="0" smtClean="0"/>
              <a:t>feed</a:t>
            </a:r>
          </a:p>
          <a:p>
            <a:endParaRPr lang="en-US" i="0" dirty="0" smtClean="0"/>
          </a:p>
          <a:p>
            <a:r>
              <a:rPr lang="en-US" i="0" dirty="0" smtClean="0"/>
              <a:t>SAIL is likely an acronym</a:t>
            </a:r>
            <a:r>
              <a:rPr lang="en-US" i="0" baseline="0" dirty="0" smtClean="0"/>
              <a:t> for something like Stanford Artificial Intelligence Lab</a:t>
            </a:r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402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945E12-28F4-EC45-9FE6-6861EFD09E6C}" type="slidenum">
              <a:rPr lang="en-US"/>
              <a:pPr/>
              <a:t>2</a:t>
            </a:fld>
            <a:endParaRPr lang="en-US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707" y="4463296"/>
            <a:ext cx="5019887" cy="422838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35" tIns="45718" rIns="91435" bIns="45718"/>
          <a:lstStyle/>
          <a:p>
            <a:pPr eaLnBrk="1" hangingPunct="1"/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020367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1B9DA1-D091-A64A-A0FC-8E8CCCAFB71C}" type="slidenum">
              <a:rPr lang="en-US"/>
              <a:pPr/>
              <a:t>27</a:t>
            </a:fld>
            <a:endParaRPr 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2094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*v* here stands for “contains at least one vowel.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2970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*v* here stands for “contains at least one vowel.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1209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E32076-AB54-DD42-AB81-EE05460AD3D3}" type="slidenum">
              <a:rPr lang="en-US"/>
              <a:pPr/>
              <a:t>32</a:t>
            </a:fld>
            <a:endParaRPr 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Good description for President Trump.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0596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346639-C8C4-9A48-A995-2E425D4B1E5C}" type="slidenum">
              <a:rPr lang="en-US"/>
              <a:pPr/>
              <a:t>33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631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346639-C8C4-9A48-A995-2E425D4B1E5C}" type="slidenum">
              <a:rPr lang="en-US"/>
              <a:pPr/>
              <a:t>34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2887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4D6FAE-BAB2-4B44-B9CF-68A8BE4C6FBA}" type="slidenum">
              <a:rPr lang="en-US"/>
              <a:pPr/>
              <a:t>35</a:t>
            </a:fld>
            <a:endParaRPr lang="en-US"/>
          </a:p>
        </p:txBody>
      </p:sp>
      <p:sp>
        <p:nvSpPr>
          <p:cNvPr id="6041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5298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8F872B-19D4-8F46-BECB-09C895BA15F0}" type="slidenum">
              <a:rPr lang="en-US"/>
              <a:pPr/>
              <a:t>36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2225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4D052C-C7F7-BA4E-98C4-68051FCD392D}" type="slidenum">
              <a:rPr lang="en-US"/>
              <a:pPr/>
              <a:t>37</a:t>
            </a:fld>
            <a:endParaRPr 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0617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ssh</a:t>
            </a: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</a:t>
            </a:r>
            <a:r>
              <a:rPr kumimoji="1" lang="en-US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nlpgrid.seas.upenn.edu</a:t>
            </a:r>
            <a:endParaRPr kumimoji="1" lang="en-US" sz="1200" kern="1200" dirty="0" smtClean="0"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qlogin</a:t>
            </a:r>
            <a:endParaRPr kumimoji="1" lang="en-US" sz="1200" kern="1200" dirty="0" smtClean="0"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cd</a:t>
            </a:r>
            <a:r>
              <a:rPr kumimoji="1" lang="en-US" sz="1200" kern="1200" baseline="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</a:t>
            </a: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/</a:t>
            </a:r>
            <a:r>
              <a:rPr kumimoji="1" lang="en-US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nlp</a:t>
            </a: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/data/corpora/LDC/LDC2003T05/</a:t>
            </a:r>
            <a:r>
              <a:rPr kumimoji="1" lang="en-US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nyt</a:t>
            </a:r>
            <a:endParaRPr kumimoji="1" lang="en-US" sz="1200" kern="1200" dirty="0" smtClean="0"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zcat</a:t>
            </a: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* | grep " such as " | more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4430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7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30162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E9F685-F098-8E4C-B6D8-D94BDE4D6D6B}" type="slidenum">
              <a:rPr lang="en-US"/>
              <a:pPr/>
              <a:t>8</a:t>
            </a:fld>
            <a:endParaRPr lang="en-US"/>
          </a:p>
        </p:txBody>
      </p:sp>
      <p:sp>
        <p:nvSpPr>
          <p:cNvPr id="215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4204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652608-6990-6E43-AA5F-49A5045801F2}" type="slidenum">
              <a:rPr lang="en-US"/>
              <a:pPr/>
              <a:t>9</a:t>
            </a:fld>
            <a:endParaRPr lang="en-US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3762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E383AF-40C9-E847-ACCB-98F997084513}" type="slidenum">
              <a:rPr lang="en-US"/>
              <a:pPr/>
              <a:t>10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Should San Francisco be considered 1 or 2 words?</a:t>
            </a:r>
          </a:p>
          <a:p>
            <a:r>
              <a:rPr lang="en-US" smtClean="0"/>
              <a:t>'the</a:t>
            </a:r>
            <a:r>
              <a:rPr lang="en-US" dirty="0" smtClean="0"/>
              <a:t>’</a:t>
            </a:r>
            <a:r>
              <a:rPr lang="en-US" baseline="0" dirty="0" smtClean="0"/>
              <a:t> is repeated twice</a:t>
            </a:r>
          </a:p>
          <a:p>
            <a:r>
              <a:rPr lang="en-US" baseline="0" dirty="0" smtClean="0"/>
              <a:t>So is ’and’</a:t>
            </a:r>
            <a:endParaRPr lang="en-US" dirty="0" smtClean="0"/>
          </a:p>
          <a:p>
            <a:r>
              <a:rPr lang="en-US" dirty="0" smtClean="0"/>
              <a:t>Should they and their be </a:t>
            </a:r>
            <a:r>
              <a:rPr lang="en-US" dirty="0" err="1" smtClean="0"/>
              <a:t>collaposed</a:t>
            </a:r>
            <a:r>
              <a:rPr lang="en-US" baseline="0" dirty="0" smtClean="0"/>
              <a:t> to the same lemma?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2364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E383AF-40C9-E847-ACCB-98F997084513}" type="slidenum">
              <a:rPr lang="en-US"/>
              <a:pPr/>
              <a:t>11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1677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tr</a:t>
            </a:r>
            <a:r>
              <a:rPr lang="en-US" dirty="0" smtClean="0"/>
              <a:t> = </a:t>
            </a: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translate characters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200" kern="1200" dirty="0" smtClean="0"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  <a:p>
            <a:r>
              <a:rPr lang="en-US" dirty="0" smtClean="0"/>
              <a:t>man </a:t>
            </a:r>
            <a:r>
              <a:rPr lang="en-US" dirty="0" err="1" smtClean="0"/>
              <a:t>tr</a:t>
            </a:r>
            <a:endParaRPr lang="en-US" dirty="0" smtClean="0"/>
          </a:p>
          <a:p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wget</a:t>
            </a: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http://computational-linguistics-</a:t>
            </a:r>
            <a:r>
              <a:rPr kumimoji="1" lang="en-US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class.org</a:t>
            </a: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/downloads/hw3/</a:t>
            </a:r>
            <a:r>
              <a:rPr kumimoji="1" lang="en-US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will_play_text.csv</a:t>
            </a:r>
            <a:endParaRPr kumimoji="1" lang="en-US" sz="1200" kern="1200" dirty="0" smtClean="0"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head  </a:t>
            </a:r>
            <a:r>
              <a:rPr kumimoji="1" lang="en-US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will_play_text.csv</a:t>
            </a:r>
            <a:endParaRPr kumimoji="1" lang="en-US" sz="1200" kern="1200" dirty="0" smtClean="0"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cut -f6 -d";" </a:t>
            </a:r>
            <a:r>
              <a:rPr kumimoji="1" lang="en-US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will_play_text.csv</a:t>
            </a: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| more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cut -f6 -d";" </a:t>
            </a:r>
            <a:r>
              <a:rPr kumimoji="1" lang="en-US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will_play_text.csv</a:t>
            </a: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| cut -f2 -d'"'  | more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mr-IN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cut</a:t>
            </a:r>
            <a:r>
              <a:rPr kumimoji="1" lang="mr-IN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-f6 -</a:t>
            </a:r>
            <a:r>
              <a:rPr kumimoji="1" lang="mr-IN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d</a:t>
            </a:r>
            <a:r>
              <a:rPr kumimoji="1" lang="mr-IN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";" </a:t>
            </a:r>
            <a:r>
              <a:rPr kumimoji="1" lang="mr-IN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will_play_text.csv</a:t>
            </a:r>
            <a:r>
              <a:rPr kumimoji="1" lang="mr-IN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| </a:t>
            </a:r>
            <a:r>
              <a:rPr kumimoji="1" lang="mr-IN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cut</a:t>
            </a:r>
            <a:r>
              <a:rPr kumimoji="1" lang="mr-IN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-f2 -</a:t>
            </a:r>
            <a:r>
              <a:rPr kumimoji="1" lang="mr-IN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d</a:t>
            </a:r>
            <a:r>
              <a:rPr kumimoji="1" lang="mr-IN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'"'  | </a:t>
            </a:r>
            <a:r>
              <a:rPr kumimoji="1" lang="mr-IN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tr</a:t>
            </a:r>
            <a:r>
              <a:rPr kumimoji="1" lang="mr-IN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-</a:t>
            </a:r>
            <a:r>
              <a:rPr kumimoji="1" lang="mr-IN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sc</a:t>
            </a:r>
            <a:r>
              <a:rPr kumimoji="1" lang="mr-IN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"</a:t>
            </a:r>
            <a:r>
              <a:rPr kumimoji="1" lang="mr-IN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A-Za-z</a:t>
            </a:r>
            <a:r>
              <a:rPr kumimoji="1" lang="mr-IN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" "\</a:t>
            </a:r>
            <a:r>
              <a:rPr kumimoji="1" lang="mr-IN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n</a:t>
            </a:r>
            <a:r>
              <a:rPr kumimoji="1" lang="mr-IN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" </a:t>
            </a: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|</a:t>
            </a:r>
            <a:r>
              <a:rPr kumimoji="1" lang="en-US" sz="1200" kern="1200" baseline="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more</a:t>
            </a:r>
          </a:p>
          <a:p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cut -f6 -d";" </a:t>
            </a:r>
            <a:r>
              <a:rPr kumimoji="1" lang="en-US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will_play_text.csv</a:t>
            </a: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| cut -f2 -d' | </a:t>
            </a:r>
            <a:r>
              <a:rPr kumimoji="1" lang="en-US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tr</a:t>
            </a: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-</a:t>
            </a:r>
            <a:r>
              <a:rPr kumimoji="1" lang="en-US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sc</a:t>
            </a: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"A-</a:t>
            </a:r>
            <a:r>
              <a:rPr kumimoji="1" lang="en-US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Za</a:t>
            </a: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-z" "\n" | sort | </a:t>
            </a:r>
            <a:r>
              <a:rPr kumimoji="1" lang="en-US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uniq</a:t>
            </a: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| more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hr-HR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cut</a:t>
            </a:r>
            <a:r>
              <a:rPr kumimoji="1" lang="hr-HR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-f6 -d";" </a:t>
            </a:r>
            <a:r>
              <a:rPr kumimoji="1" lang="hr-HR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will_play_text.csv</a:t>
            </a:r>
            <a:r>
              <a:rPr kumimoji="1" lang="hr-HR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| </a:t>
            </a:r>
            <a:r>
              <a:rPr kumimoji="1" lang="hr-HR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cut</a:t>
            </a:r>
            <a:r>
              <a:rPr kumimoji="1" lang="hr-HR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-f2 -d'"' | </a:t>
            </a:r>
            <a:r>
              <a:rPr kumimoji="1" lang="hr-HR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tr</a:t>
            </a:r>
            <a:r>
              <a:rPr kumimoji="1" lang="hr-HR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-</a:t>
            </a:r>
            <a:r>
              <a:rPr kumimoji="1" lang="hr-HR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sc</a:t>
            </a:r>
            <a:r>
              <a:rPr kumimoji="1" lang="hr-HR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"A-Za-z" "\n" | </a:t>
            </a:r>
            <a:r>
              <a:rPr kumimoji="1" lang="hr-HR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sort</a:t>
            </a:r>
            <a:r>
              <a:rPr kumimoji="1" lang="hr-HR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| </a:t>
            </a:r>
            <a:r>
              <a:rPr kumimoji="1" lang="hr-HR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uniq</a:t>
            </a:r>
            <a:r>
              <a:rPr kumimoji="1" lang="hr-HR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-c | </a:t>
            </a:r>
            <a:r>
              <a:rPr kumimoji="1" lang="hr-HR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sort</a:t>
            </a:r>
            <a:r>
              <a:rPr kumimoji="1" lang="hr-HR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-</a:t>
            </a:r>
            <a:r>
              <a:rPr kumimoji="1" lang="hr-HR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nr</a:t>
            </a:r>
            <a:r>
              <a:rPr kumimoji="1" lang="hr-HR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| more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hr-HR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cut</a:t>
            </a:r>
            <a:r>
              <a:rPr kumimoji="1" lang="hr-HR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-f6 -d";" </a:t>
            </a:r>
            <a:r>
              <a:rPr kumimoji="1" lang="hr-HR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will_play_text.csv</a:t>
            </a:r>
            <a:r>
              <a:rPr kumimoji="1" lang="hr-HR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| </a:t>
            </a:r>
            <a:r>
              <a:rPr kumimoji="1" lang="hr-HR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cut</a:t>
            </a:r>
            <a:r>
              <a:rPr kumimoji="1" lang="hr-HR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-f2 -d'"' | </a:t>
            </a:r>
            <a:r>
              <a:rPr kumimoji="1" lang="hr-HR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tr</a:t>
            </a:r>
            <a:r>
              <a:rPr kumimoji="1" lang="hr-HR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-</a:t>
            </a:r>
            <a:r>
              <a:rPr kumimoji="1" lang="hr-HR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sc</a:t>
            </a:r>
            <a:r>
              <a:rPr kumimoji="1" lang="hr-HR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"A-Za-z" "\n" | </a:t>
            </a:r>
            <a:r>
              <a:rPr kumimoji="1" lang="hr-HR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tr</a:t>
            </a:r>
            <a:r>
              <a:rPr kumimoji="1" lang="hr-HR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  "A-Z" "a-z" | </a:t>
            </a:r>
            <a:r>
              <a:rPr kumimoji="1" lang="hr-HR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sort</a:t>
            </a:r>
            <a:r>
              <a:rPr kumimoji="1" lang="hr-HR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| </a:t>
            </a:r>
            <a:r>
              <a:rPr kumimoji="1" lang="hr-HR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uniq</a:t>
            </a:r>
            <a:r>
              <a:rPr kumimoji="1" lang="hr-HR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-c | </a:t>
            </a:r>
            <a:r>
              <a:rPr kumimoji="1" lang="hr-HR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sort</a:t>
            </a:r>
            <a:r>
              <a:rPr kumimoji="1" lang="hr-HR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-</a:t>
            </a:r>
            <a:r>
              <a:rPr kumimoji="1" lang="hr-HR" sz="1200" kern="1200" dirty="0" err="1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nr</a:t>
            </a:r>
            <a:r>
              <a:rPr kumimoji="1" lang="hr-HR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| more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mr-IN" sz="1200" kern="1200" dirty="0" smtClean="0"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795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510778"/>
            <a:ext cx="3890964" cy="1298972"/>
          </a:xfrm>
        </p:spPr>
        <p:txBody>
          <a:bodyPr/>
          <a:lstStyle>
            <a:lvl1pPr algn="ctr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0" y="2876550"/>
            <a:ext cx="3886200" cy="1676400"/>
          </a:xfrm>
        </p:spPr>
        <p:txBody>
          <a:bodyPr/>
          <a:lstStyle>
            <a:lvl1pPr marL="0" indent="0" algn="ctr">
              <a:spcBef>
                <a:spcPts val="900"/>
              </a:spcBef>
              <a:buFont typeface="Times" pitchFamily="-65" charset="0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239000" y="4705350"/>
            <a:ext cx="12192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334000" y="4705350"/>
            <a:ext cx="19050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572000" y="4705350"/>
            <a:ext cx="765174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74C7FEE-6B48-4643-BCFB-F13B0E13E17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211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DFA8D9-15F1-AF4D-8149-0C26EB27AC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983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29450" y="285750"/>
            <a:ext cx="2114550" cy="44005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85750"/>
            <a:ext cx="6191250" cy="44005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57BED9-9427-674C-8047-314E304C86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081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7772400" cy="1628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3057525"/>
            <a:ext cx="7772400" cy="1628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43D734-B240-FB4D-AF6E-6869FD66910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467600" cy="7429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300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Narrow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6858000" cy="3333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51816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2860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7706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mplete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7680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8534400" cy="3333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6176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2BDC8F-D922-0A4E-AAA0-9C7D97FF3D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3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3810000" cy="3371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314450"/>
            <a:ext cx="3810000" cy="3371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0960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667000" y="468630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C7A63A-31A1-2C4C-95AA-A445DBCAB17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9134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253728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733550"/>
            <a:ext cx="4040188" cy="2971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6" y="1253728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1733550"/>
            <a:ext cx="4041775" cy="2971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2484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8194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1C68C3-6089-F349-9232-42643877B0C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467600" cy="7429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275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BC7101-16EA-C942-850C-355264FDE9E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628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28E5E2-1321-4548-96C8-615581C5A8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278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750"/>
            <a:ext cx="3008313" cy="8715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343150"/>
            <a:ext cx="3008313" cy="225147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729988-E849-C549-AA67-252EA40F09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3127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7882B1-C6D6-A945-BB8B-B7B1B12471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46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381000"/>
            <a:ext cx="7467600" cy="74295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52550"/>
            <a:ext cx="7772400" cy="333375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480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0" y="4705350"/>
            <a:ext cx="1981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43200" y="4686300"/>
            <a:ext cx="2895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4800" y="4705350"/>
            <a:ext cx="1981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+mn-lt"/>
              </a:defRPr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1" r:id="rId13"/>
    <p:sldLayoutId id="2147483712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4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685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2pPr>
      <a:lvl3pPr marL="1028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3pPr>
      <a:lvl4pPr marL="1371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4pPr>
      <a:lvl5pPr marL="17145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5pPr>
      <a:lvl6pPr marL="2171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6pPr>
      <a:lvl7pPr marL="26289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7pPr>
      <a:lvl8pPr marL="30861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8pPr>
      <a:lvl9pPr marL="35433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NUL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4572000" y="438150"/>
            <a:ext cx="3890964" cy="1371600"/>
          </a:xfrm>
        </p:spPr>
        <p:txBody>
          <a:bodyPr/>
          <a:lstStyle/>
          <a:p>
            <a:pPr eaLnBrk="1" hangingPunct="1"/>
            <a:r>
              <a:rPr lang="en-US" sz="4000" dirty="0" smtClean="0">
                <a:latin typeface="Calibri (Headings)"/>
                <a:ea typeface="ＭＳ Ｐゴシック" charset="0"/>
                <a:cs typeface="Calibri (Headings)"/>
              </a:rPr>
              <a:t>Basic Text Processing</a:t>
            </a:r>
            <a:endParaRPr lang="en-US" sz="4000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3600" dirty="0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Regular Expressions</a:t>
            </a:r>
            <a:endParaRPr lang="en-US" sz="3600" dirty="0">
              <a:solidFill>
                <a:srgbClr val="A4001D"/>
              </a:solidFill>
              <a:latin typeface="Calibri"/>
              <a:ea typeface="ＭＳ Ｐゴシック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388472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many words?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314450"/>
            <a:ext cx="8534400" cy="3543300"/>
          </a:xfrm>
        </p:spPr>
        <p:txBody>
          <a:bodyPr/>
          <a:lstStyle/>
          <a:p>
            <a:pPr marL="0" indent="0">
              <a:buNone/>
            </a:pPr>
            <a:r>
              <a:rPr lang="en-US" sz="2200" dirty="0">
                <a:solidFill>
                  <a:srgbClr val="FF0000"/>
                </a:solidFill>
              </a:rPr>
              <a:t>they lay back on the San Francisco grass and looked at the stars and </a:t>
            </a:r>
            <a:r>
              <a:rPr lang="en-US" sz="2200" dirty="0" smtClean="0">
                <a:solidFill>
                  <a:srgbClr val="FF0000"/>
                </a:solidFill>
              </a:rPr>
              <a:t>their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000000"/>
                </a:solidFill>
              </a:rPr>
              <a:t>Type</a:t>
            </a:r>
            <a:r>
              <a:rPr lang="en-US" dirty="0" smtClean="0">
                <a:solidFill>
                  <a:srgbClr val="000000"/>
                </a:solidFill>
              </a:rPr>
              <a:t>: an element of the vocabulary.</a:t>
            </a:r>
            <a:endParaRPr lang="en-US" b="1" dirty="0" smtClean="0">
              <a:solidFill>
                <a:srgbClr val="000000"/>
              </a:solidFill>
            </a:endParaRPr>
          </a:p>
          <a:p>
            <a:r>
              <a:rPr lang="en-US" b="1" dirty="0" smtClean="0">
                <a:solidFill>
                  <a:srgbClr val="000000"/>
                </a:solidFill>
              </a:rPr>
              <a:t>Token</a:t>
            </a:r>
            <a:r>
              <a:rPr lang="en-US" dirty="0" smtClean="0">
                <a:solidFill>
                  <a:srgbClr val="000000"/>
                </a:solidFill>
              </a:rPr>
              <a:t>: an instance of that type in running text.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/>
              <a:t>How many?</a:t>
            </a:r>
          </a:p>
          <a:p>
            <a:pPr lvl="1"/>
            <a:r>
              <a:rPr lang="en-US" dirty="0" smtClean="0"/>
              <a:t>15 </a:t>
            </a:r>
            <a:r>
              <a:rPr lang="en-US" dirty="0"/>
              <a:t>tokens (or 14)</a:t>
            </a:r>
          </a:p>
          <a:p>
            <a:pPr lvl="1"/>
            <a:r>
              <a:rPr lang="en-US" dirty="0"/>
              <a:t>13 types (or 12) (or 11?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75226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many words?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428750"/>
            <a:ext cx="8458200" cy="3886200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 smtClean="0"/>
              <a:t>N</a:t>
            </a:r>
            <a:r>
              <a:rPr lang="en-US" dirty="0" smtClean="0"/>
              <a:t> = number of tokens</a:t>
            </a:r>
          </a:p>
          <a:p>
            <a:pPr marL="0" indent="0">
              <a:buNone/>
            </a:pPr>
            <a:r>
              <a:rPr lang="en-US" b="1" i="1" dirty="0" smtClean="0"/>
              <a:t>V</a:t>
            </a:r>
            <a:r>
              <a:rPr lang="en-US" dirty="0" smtClean="0"/>
              <a:t> = vocabulary = set of types</a:t>
            </a:r>
          </a:p>
          <a:p>
            <a:pPr marL="457200" lvl="1" indent="0">
              <a:buNone/>
            </a:pPr>
            <a:r>
              <a:rPr lang="en-US" sz="1800" dirty="0" smtClean="0"/>
              <a:t>|</a:t>
            </a:r>
            <a:r>
              <a:rPr lang="en-US" sz="1800" i="1" dirty="0" smtClean="0"/>
              <a:t>V</a:t>
            </a:r>
            <a:r>
              <a:rPr lang="en-US" sz="1800" dirty="0" smtClean="0"/>
              <a:t>|</a:t>
            </a:r>
            <a:r>
              <a:rPr lang="en-US" sz="1800" i="1" dirty="0" smtClean="0"/>
              <a:t> </a:t>
            </a:r>
            <a:r>
              <a:rPr lang="en-US" sz="1800" dirty="0" smtClean="0"/>
              <a:t>is the size of the vocabulary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989096"/>
              </p:ext>
            </p:extLst>
          </p:nvPr>
        </p:nvGraphicFramePr>
        <p:xfrm>
          <a:off x="838200" y="2952750"/>
          <a:ext cx="70104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6800"/>
                <a:gridCol w="2336800"/>
                <a:gridCol w="23368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Tokens = 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Types = |V|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Switchboard phone</a:t>
                      </a:r>
                      <a:r>
                        <a:rPr lang="en-US" baseline="0" dirty="0" smtClean="0"/>
                        <a:t> conversations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2.4 million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r>
                        <a:rPr lang="en-US" baseline="0" dirty="0" smtClean="0"/>
                        <a:t> thousand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Shakespeare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884,000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</a:t>
                      </a:r>
                      <a:r>
                        <a:rPr lang="en-US" baseline="0" dirty="0" smtClean="0"/>
                        <a:t> thousand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Google N-grams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trillion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 million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495800" y="1657350"/>
            <a:ext cx="432011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bri"/>
                <a:cs typeface="Calibri"/>
              </a:rPr>
              <a:t>Church and Gale (1990)</a:t>
            </a:r>
            <a:r>
              <a:rPr lang="en-US" dirty="0" smtClean="0">
                <a:latin typeface="Calibri"/>
                <a:cs typeface="Calibri"/>
              </a:rPr>
              <a:t>: </a:t>
            </a:r>
            <a:r>
              <a:rPr lang="en-US" dirty="0">
                <a:latin typeface="Calibri"/>
                <a:cs typeface="Calibri"/>
              </a:rPr>
              <a:t>|V| </a:t>
            </a:r>
            <a:r>
              <a:rPr lang="en-US" dirty="0" smtClean="0">
                <a:latin typeface="Calibri"/>
                <a:cs typeface="Calibri"/>
              </a:rPr>
              <a:t>&gt; </a:t>
            </a:r>
            <a:r>
              <a:rPr lang="en-US" dirty="0">
                <a:latin typeface="Calibri"/>
                <a:cs typeface="Calibri"/>
              </a:rPr>
              <a:t>O</a:t>
            </a:r>
            <a:r>
              <a:rPr lang="en-US" dirty="0" smtClean="0">
                <a:latin typeface="Calibri"/>
                <a:cs typeface="Calibri"/>
              </a:rPr>
              <a:t>(N</a:t>
            </a:r>
            <a:r>
              <a:rPr lang="en-US" baseline="30000" dirty="0" smtClean="0">
                <a:latin typeface="Calibri"/>
                <a:cs typeface="Calibri"/>
              </a:rPr>
              <a:t>½</a:t>
            </a:r>
            <a:r>
              <a:rPr lang="en-US" dirty="0" smtClean="0">
                <a:latin typeface="Calibri"/>
                <a:cs typeface="Calibri"/>
              </a:rPr>
              <a:t>)</a:t>
            </a:r>
            <a:endParaRPr lang="en-US" dirty="0">
              <a:latin typeface="Calibri"/>
              <a:cs typeface="Calibri"/>
            </a:endParaRPr>
          </a:p>
          <a:p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08335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Tokenization in UNIX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8534400" cy="3790950"/>
          </a:xfrm>
        </p:spPr>
        <p:txBody>
          <a:bodyPr/>
          <a:lstStyle/>
          <a:p>
            <a:r>
              <a:rPr lang="en-US" dirty="0" smtClean="0"/>
              <a:t>(Inspired by Ken Church’s UNIX for Poets.)</a:t>
            </a:r>
          </a:p>
          <a:p>
            <a:r>
              <a:rPr lang="en-US" dirty="0" smtClean="0"/>
              <a:t>Given a text file, output the word tokens and their frequencies</a:t>
            </a:r>
            <a:endParaRPr lang="en-US" dirty="0"/>
          </a:p>
          <a:p>
            <a:pPr marL="0" indent="0">
              <a:buNone/>
            </a:pPr>
            <a:r>
              <a:rPr lang="fr-FR" sz="2000" dirty="0">
                <a:latin typeface="Courier"/>
                <a:cs typeface="Courier"/>
              </a:rPr>
              <a:t>tr -</a:t>
            </a:r>
            <a:r>
              <a:rPr lang="fr-FR" sz="2000" dirty="0" err="1">
                <a:latin typeface="Courier"/>
                <a:cs typeface="Courier"/>
              </a:rPr>
              <a:t>sc</a:t>
            </a:r>
            <a:r>
              <a:rPr lang="fr-FR" sz="2000" dirty="0">
                <a:latin typeface="Courier"/>
                <a:cs typeface="Courier"/>
              </a:rPr>
              <a:t> ’A-</a:t>
            </a:r>
            <a:r>
              <a:rPr lang="fr-FR" sz="2000" dirty="0" err="1">
                <a:latin typeface="Courier"/>
                <a:cs typeface="Courier"/>
              </a:rPr>
              <a:t>Za</a:t>
            </a:r>
            <a:r>
              <a:rPr lang="fr-FR" sz="2000" dirty="0">
                <a:latin typeface="Courier"/>
                <a:cs typeface="Courier"/>
              </a:rPr>
              <a:t>-z’ ’</a:t>
            </a:r>
            <a:r>
              <a:rPr lang="fr-FR" sz="2000" dirty="0" smtClean="0">
                <a:latin typeface="Courier"/>
                <a:cs typeface="Courier"/>
              </a:rPr>
              <a:t>\n’ </a:t>
            </a:r>
            <a:r>
              <a:rPr lang="fr-FR" sz="2000" dirty="0">
                <a:latin typeface="Courier"/>
                <a:cs typeface="Courier"/>
              </a:rPr>
              <a:t>&lt; </a:t>
            </a:r>
            <a:r>
              <a:rPr lang="fr-FR" sz="2000" dirty="0" err="1" smtClean="0">
                <a:latin typeface="Courier"/>
                <a:cs typeface="Courier"/>
              </a:rPr>
              <a:t>shakes.txt</a:t>
            </a:r>
            <a:r>
              <a:rPr lang="fr-FR" sz="2000" dirty="0" smtClean="0">
                <a:latin typeface="Courier"/>
                <a:cs typeface="Courier"/>
              </a:rPr>
              <a:t> </a:t>
            </a:r>
          </a:p>
          <a:p>
            <a:pPr marL="0" indent="0">
              <a:buNone/>
            </a:pPr>
            <a:r>
              <a:rPr lang="fr-FR" sz="2000" dirty="0">
                <a:latin typeface="Courier"/>
                <a:cs typeface="Courier"/>
              </a:rPr>
              <a:t> </a:t>
            </a:r>
            <a:r>
              <a:rPr lang="fr-FR" sz="2000" dirty="0" smtClean="0">
                <a:latin typeface="Courier"/>
                <a:cs typeface="Courier"/>
              </a:rPr>
              <a:t>    | </a:t>
            </a:r>
            <a:r>
              <a:rPr lang="en-US" sz="2000" dirty="0" smtClean="0">
                <a:latin typeface="Courier"/>
                <a:cs typeface="Courier"/>
              </a:rPr>
              <a:t>sort 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   | </a:t>
            </a:r>
            <a:r>
              <a:rPr lang="en-US" sz="2000" dirty="0" err="1" smtClean="0">
                <a:latin typeface="Courier"/>
                <a:cs typeface="Courier"/>
              </a:rPr>
              <a:t>uniq</a:t>
            </a:r>
            <a:r>
              <a:rPr lang="en-US" sz="2000" dirty="0" smtClean="0">
                <a:latin typeface="Courier"/>
                <a:cs typeface="Courier"/>
              </a:rPr>
              <a:t> –c </a:t>
            </a:r>
          </a:p>
          <a:p>
            <a:pPr marL="0" indent="0">
              <a:buNone/>
            </a:pPr>
            <a:endParaRPr lang="en-US" sz="14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1945 A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  72 AARON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  19 ABBESS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   5 </a:t>
            </a:r>
            <a:r>
              <a:rPr lang="en-US" sz="1400" dirty="0" smtClean="0">
                <a:latin typeface="Courier"/>
                <a:cs typeface="Courier"/>
              </a:rPr>
              <a:t>ABBOT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 ... ...</a:t>
            </a:r>
          </a:p>
          <a:p>
            <a:pPr marL="0" indent="0">
              <a:buNone/>
            </a:pPr>
            <a:r>
              <a:rPr lang="it-IT" sz="1200" dirty="0">
                <a:latin typeface="Courier"/>
                <a:cs typeface="Courier"/>
              </a:rPr>
              <a:t> </a:t>
            </a:r>
            <a:r>
              <a:rPr lang="en-US" sz="1200" dirty="0" smtClean="0">
                <a:latin typeface="Courier"/>
                <a:cs typeface="Courier"/>
              </a:rPr>
              <a:t>  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05000" y="3543062"/>
            <a:ext cx="1154320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it-IT" sz="1400" dirty="0">
                <a:latin typeface="Courier"/>
                <a:cs typeface="Courier"/>
              </a:rPr>
              <a:t>25 Aaron</a:t>
            </a:r>
          </a:p>
          <a:p>
            <a:pPr marL="0" indent="0">
              <a:buNone/>
            </a:pPr>
            <a:r>
              <a:rPr lang="it-IT" sz="1400" dirty="0">
                <a:latin typeface="Courier"/>
                <a:cs typeface="Courier"/>
              </a:rPr>
              <a:t> </a:t>
            </a:r>
            <a:r>
              <a:rPr lang="it-IT" sz="1400" dirty="0" smtClean="0">
                <a:latin typeface="Courier"/>
                <a:cs typeface="Courier"/>
              </a:rPr>
              <a:t>6 </a:t>
            </a:r>
            <a:r>
              <a:rPr lang="it-IT" sz="1400" dirty="0">
                <a:latin typeface="Courier"/>
                <a:cs typeface="Courier"/>
              </a:rPr>
              <a:t>Abate</a:t>
            </a:r>
          </a:p>
          <a:p>
            <a:pPr marL="0" indent="0">
              <a:buNone/>
            </a:pPr>
            <a:r>
              <a:rPr lang="it-IT" sz="1400" dirty="0">
                <a:latin typeface="Courier"/>
                <a:cs typeface="Courier"/>
              </a:rPr>
              <a:t> </a:t>
            </a:r>
            <a:r>
              <a:rPr lang="it-IT" sz="1400" dirty="0" smtClean="0">
                <a:latin typeface="Courier"/>
                <a:cs typeface="Courier"/>
              </a:rPr>
              <a:t>1 </a:t>
            </a:r>
            <a:r>
              <a:rPr lang="it-IT" sz="1400" dirty="0" err="1" smtClean="0">
                <a:latin typeface="Courier"/>
                <a:cs typeface="Courier"/>
              </a:rPr>
              <a:t>Abates</a:t>
            </a:r>
            <a:endParaRPr lang="it-IT" sz="14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it-IT" sz="1400" dirty="0" smtClean="0">
                <a:latin typeface="Courier"/>
                <a:cs typeface="Courier"/>
              </a:rPr>
              <a:t> 5 </a:t>
            </a:r>
            <a:r>
              <a:rPr lang="it-IT" sz="1400" dirty="0" err="1">
                <a:latin typeface="Courier"/>
                <a:cs typeface="Courier"/>
              </a:rPr>
              <a:t>Abbess</a:t>
            </a:r>
            <a:endParaRPr lang="it-IT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it-IT" sz="1400" dirty="0">
                <a:latin typeface="Courier"/>
                <a:cs typeface="Courier"/>
              </a:rPr>
              <a:t> </a:t>
            </a:r>
            <a:r>
              <a:rPr lang="it-IT" sz="1400" dirty="0" smtClean="0">
                <a:latin typeface="Courier"/>
                <a:cs typeface="Courier"/>
              </a:rPr>
              <a:t>6 </a:t>
            </a:r>
            <a:r>
              <a:rPr lang="it-IT" sz="1400" dirty="0">
                <a:latin typeface="Courier"/>
                <a:cs typeface="Courier"/>
              </a:rPr>
              <a:t>Abbey</a:t>
            </a:r>
          </a:p>
          <a:p>
            <a:pPr marL="0" indent="0">
              <a:buNone/>
            </a:pPr>
            <a:r>
              <a:rPr lang="it-IT" sz="1400" dirty="0">
                <a:latin typeface="Courier"/>
                <a:cs typeface="Courier"/>
              </a:rPr>
              <a:t> </a:t>
            </a:r>
            <a:r>
              <a:rPr lang="it-IT" sz="1400" dirty="0" smtClean="0">
                <a:latin typeface="Courier"/>
                <a:cs typeface="Courier"/>
              </a:rPr>
              <a:t>3 Abbot</a:t>
            </a:r>
            <a:endParaRPr lang="en-US" sz="1400" dirty="0">
              <a:latin typeface="+mn-lt"/>
            </a:endParaRPr>
          </a:p>
          <a:p>
            <a:pPr marL="0" indent="0">
              <a:buNone/>
            </a:pPr>
            <a:r>
              <a:rPr lang="en-US" sz="1400" dirty="0" smtClean="0">
                <a:latin typeface="+mn-lt"/>
                <a:cs typeface="Courier"/>
              </a:rPr>
              <a:t>....   …</a:t>
            </a: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715000" y="2266950"/>
            <a:ext cx="3429000" cy="304800"/>
          </a:xfrm>
          <a:prstGeom prst="rect">
            <a:avLst/>
          </a:prstGeom>
          <a:solidFill>
            <a:srgbClr val="FFCC66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Lucida Sans" pitchFamily="-65" charset="0"/>
              </a:rPr>
              <a:t>Change all non-alpha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itchFamily="-65" charset="0"/>
              </a:rPr>
              <a:t>to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itchFamily="-65" charset="0"/>
              </a:rPr>
              <a:t> newlines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667000" y="2647950"/>
            <a:ext cx="2743200" cy="304800"/>
          </a:xfrm>
          <a:prstGeom prst="rect">
            <a:avLst/>
          </a:prstGeom>
          <a:solidFill>
            <a:srgbClr val="FFCC66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Lucida Sans" pitchFamily="-65" charset="0"/>
              </a:rPr>
              <a:t>Sort in alphabetical order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048000" y="3028950"/>
            <a:ext cx="2971800" cy="304800"/>
          </a:xfrm>
          <a:prstGeom prst="rect">
            <a:avLst/>
          </a:prstGeom>
          <a:solidFill>
            <a:srgbClr val="FFCC66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Lucida Sans" pitchFamily="-65" charset="0"/>
              </a:rPr>
              <a:t>Merge and count each type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5669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first step: tokenizing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2000" dirty="0" smtClean="0">
                <a:latin typeface="Courier"/>
                <a:cs typeface="Courier"/>
              </a:rPr>
              <a:t>tr </a:t>
            </a:r>
            <a:r>
              <a:rPr lang="fr-FR" sz="2000" dirty="0">
                <a:latin typeface="Courier"/>
                <a:cs typeface="Courier"/>
              </a:rPr>
              <a:t>-</a:t>
            </a:r>
            <a:r>
              <a:rPr lang="fr-FR" sz="2000" dirty="0" err="1">
                <a:latin typeface="Courier"/>
                <a:cs typeface="Courier"/>
              </a:rPr>
              <a:t>sc</a:t>
            </a:r>
            <a:r>
              <a:rPr lang="fr-FR" sz="2000" dirty="0">
                <a:latin typeface="Courier"/>
                <a:cs typeface="Courier"/>
              </a:rPr>
              <a:t> ’A-</a:t>
            </a:r>
            <a:r>
              <a:rPr lang="fr-FR" sz="2000" dirty="0" err="1">
                <a:latin typeface="Courier"/>
                <a:cs typeface="Courier"/>
              </a:rPr>
              <a:t>Za</a:t>
            </a:r>
            <a:r>
              <a:rPr lang="fr-FR" sz="2000" dirty="0">
                <a:latin typeface="Courier"/>
                <a:cs typeface="Courier"/>
              </a:rPr>
              <a:t>-z’ ’</a:t>
            </a:r>
            <a:r>
              <a:rPr lang="fr-FR" sz="2000" dirty="0" smtClean="0">
                <a:latin typeface="Courier"/>
                <a:cs typeface="Courier"/>
              </a:rPr>
              <a:t>\n’ </a:t>
            </a:r>
            <a:r>
              <a:rPr lang="fr-FR" sz="2000" dirty="0">
                <a:latin typeface="Courier"/>
                <a:cs typeface="Courier"/>
              </a:rPr>
              <a:t>&lt; </a:t>
            </a:r>
            <a:r>
              <a:rPr lang="fr-FR" sz="2000" dirty="0" err="1" smtClean="0">
                <a:latin typeface="Courier"/>
                <a:cs typeface="Courier"/>
              </a:rPr>
              <a:t>shakes.txt</a:t>
            </a:r>
            <a:r>
              <a:rPr lang="fr-FR" sz="2000" dirty="0" smtClean="0">
                <a:latin typeface="Courier"/>
                <a:cs typeface="Courier"/>
              </a:rPr>
              <a:t> | </a:t>
            </a:r>
            <a:r>
              <a:rPr lang="fr-FR" sz="2000" dirty="0" err="1" smtClean="0">
                <a:latin typeface="Courier"/>
                <a:cs typeface="Courier"/>
              </a:rPr>
              <a:t>head</a:t>
            </a:r>
            <a:endParaRPr lang="fr-FR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fr-FR" sz="14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fr-FR" sz="1400" dirty="0" smtClean="0">
                <a:latin typeface="Courier"/>
                <a:cs typeface="Courier"/>
              </a:rPr>
              <a:t>THE</a:t>
            </a:r>
            <a:endParaRPr lang="fr-FR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fr-FR" sz="1400" dirty="0">
                <a:latin typeface="Courier"/>
                <a:cs typeface="Courier"/>
              </a:rPr>
              <a:t>SONNETS</a:t>
            </a:r>
          </a:p>
          <a:p>
            <a:pPr marL="0" indent="0">
              <a:buNone/>
            </a:pPr>
            <a:r>
              <a:rPr lang="fr-FR" sz="1400" dirty="0">
                <a:latin typeface="Courier"/>
                <a:cs typeface="Courier"/>
              </a:rPr>
              <a:t>by</a:t>
            </a:r>
          </a:p>
          <a:p>
            <a:pPr marL="0" indent="0">
              <a:buNone/>
            </a:pPr>
            <a:r>
              <a:rPr lang="fr-FR" sz="1400" dirty="0">
                <a:latin typeface="Courier"/>
                <a:cs typeface="Courier"/>
              </a:rPr>
              <a:t>William</a:t>
            </a:r>
          </a:p>
          <a:p>
            <a:pPr marL="0" indent="0">
              <a:buNone/>
            </a:pPr>
            <a:r>
              <a:rPr lang="fr-FR" sz="1400" dirty="0">
                <a:latin typeface="Courier"/>
                <a:cs typeface="Courier"/>
              </a:rPr>
              <a:t>Shakespeare</a:t>
            </a:r>
          </a:p>
          <a:p>
            <a:pPr marL="0" indent="0">
              <a:buNone/>
            </a:pPr>
            <a:r>
              <a:rPr lang="fr-FR" sz="1400" dirty="0" err="1">
                <a:latin typeface="Courier"/>
                <a:cs typeface="Courier"/>
              </a:rPr>
              <a:t>From</a:t>
            </a:r>
            <a:endParaRPr lang="fr-FR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fr-FR" sz="1400" dirty="0" err="1">
                <a:latin typeface="Courier"/>
                <a:cs typeface="Courier"/>
              </a:rPr>
              <a:t>fairest</a:t>
            </a:r>
            <a:endParaRPr lang="fr-FR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fr-FR" sz="1400" dirty="0" err="1">
                <a:latin typeface="Courier"/>
                <a:cs typeface="Courier"/>
              </a:rPr>
              <a:t>creatures</a:t>
            </a:r>
            <a:endParaRPr lang="fr-FR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W</a:t>
            </a:r>
            <a:r>
              <a:rPr lang="fr-FR" sz="1400" dirty="0" smtClean="0">
                <a:latin typeface="Courier"/>
                <a:cs typeface="Courier"/>
              </a:rPr>
              <a:t>e</a:t>
            </a:r>
          </a:p>
          <a:p>
            <a:pPr marL="0" indent="0">
              <a:buNone/>
            </a:pPr>
            <a:r>
              <a:rPr lang="fr-FR" sz="1400" dirty="0" smtClean="0">
                <a:latin typeface="Courier"/>
                <a:cs typeface="Courier"/>
              </a:rPr>
              <a:t>...</a:t>
            </a:r>
            <a:r>
              <a:rPr lang="it-IT" sz="1000" dirty="0" smtClean="0">
                <a:latin typeface="Courier"/>
                <a:cs typeface="Courier"/>
              </a:rPr>
              <a:t> </a:t>
            </a:r>
            <a:r>
              <a:rPr lang="en-US" sz="1000" dirty="0" smtClean="0">
                <a:latin typeface="Courier"/>
                <a:cs typeface="Courier"/>
              </a:rPr>
              <a:t>  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8874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second step: sorting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2000" dirty="0" smtClean="0">
                <a:latin typeface="Courier"/>
                <a:cs typeface="Courier"/>
              </a:rPr>
              <a:t>tr </a:t>
            </a:r>
            <a:r>
              <a:rPr lang="fr-FR" sz="2000" dirty="0">
                <a:latin typeface="Courier"/>
                <a:cs typeface="Courier"/>
              </a:rPr>
              <a:t>-</a:t>
            </a:r>
            <a:r>
              <a:rPr lang="fr-FR" sz="2000" dirty="0" err="1">
                <a:latin typeface="Courier"/>
                <a:cs typeface="Courier"/>
              </a:rPr>
              <a:t>sc</a:t>
            </a:r>
            <a:r>
              <a:rPr lang="fr-FR" sz="2000" dirty="0">
                <a:latin typeface="Courier"/>
                <a:cs typeface="Courier"/>
              </a:rPr>
              <a:t> ’A-</a:t>
            </a:r>
            <a:r>
              <a:rPr lang="fr-FR" sz="2000" dirty="0" err="1">
                <a:latin typeface="Courier"/>
                <a:cs typeface="Courier"/>
              </a:rPr>
              <a:t>Za</a:t>
            </a:r>
            <a:r>
              <a:rPr lang="fr-FR" sz="2000" dirty="0">
                <a:latin typeface="Courier"/>
                <a:cs typeface="Courier"/>
              </a:rPr>
              <a:t>-z’ ’</a:t>
            </a:r>
            <a:r>
              <a:rPr lang="fr-FR" sz="2000" dirty="0" smtClean="0">
                <a:latin typeface="Courier"/>
                <a:cs typeface="Courier"/>
              </a:rPr>
              <a:t>\n’ </a:t>
            </a:r>
            <a:r>
              <a:rPr lang="fr-FR" sz="2000" dirty="0">
                <a:latin typeface="Courier"/>
                <a:cs typeface="Courier"/>
              </a:rPr>
              <a:t>&lt; </a:t>
            </a:r>
            <a:r>
              <a:rPr lang="fr-FR" sz="2000" dirty="0" err="1" smtClean="0">
                <a:latin typeface="Courier"/>
                <a:cs typeface="Courier"/>
              </a:rPr>
              <a:t>shakes.txt</a:t>
            </a:r>
            <a:r>
              <a:rPr lang="fr-FR" sz="2000" dirty="0" smtClean="0">
                <a:latin typeface="Courier"/>
                <a:cs typeface="Courier"/>
              </a:rPr>
              <a:t> | sort | </a:t>
            </a:r>
            <a:r>
              <a:rPr lang="fr-FR" sz="2000" dirty="0" err="1" smtClean="0">
                <a:latin typeface="Courier"/>
                <a:cs typeface="Courier"/>
              </a:rPr>
              <a:t>head</a:t>
            </a:r>
            <a:endParaRPr lang="fr-FR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fr-FR" sz="14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A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A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A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A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A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A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A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A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A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...</a:t>
            </a:r>
            <a:r>
              <a:rPr lang="en-US" sz="1000" dirty="0" smtClean="0">
                <a:latin typeface="Courier"/>
                <a:cs typeface="Courier"/>
              </a:rPr>
              <a:t>  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7596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85750"/>
            <a:ext cx="7467600" cy="742950"/>
          </a:xfrm>
        </p:spPr>
        <p:txBody>
          <a:bodyPr/>
          <a:lstStyle/>
          <a:p>
            <a:r>
              <a:rPr lang="en-US" dirty="0" smtClean="0"/>
              <a:t>More counting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23950"/>
            <a:ext cx="8763000" cy="3333750"/>
          </a:xfrm>
        </p:spPr>
        <p:txBody>
          <a:bodyPr/>
          <a:lstStyle/>
          <a:p>
            <a:r>
              <a:rPr lang="en-US" dirty="0" smtClean="0"/>
              <a:t>Merging upper and lower case</a:t>
            </a:r>
            <a:endParaRPr lang="en-US" sz="12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 err="1" smtClean="0">
                <a:latin typeface="Courier"/>
                <a:cs typeface="Courier"/>
              </a:rPr>
              <a:t>tr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  <a:r>
              <a:rPr lang="en-US" sz="1600" dirty="0">
                <a:latin typeface="Courier"/>
                <a:cs typeface="Courier"/>
              </a:rPr>
              <a:t>‘A-Z’ ‘a-z</a:t>
            </a:r>
            <a:r>
              <a:rPr lang="fr-FR" sz="1600" dirty="0">
                <a:latin typeface="Courier"/>
                <a:cs typeface="Courier"/>
              </a:rPr>
              <a:t>’ &lt; </a:t>
            </a:r>
            <a:r>
              <a:rPr lang="fr-FR" sz="1600" dirty="0" err="1">
                <a:latin typeface="Courier"/>
                <a:cs typeface="Courier"/>
              </a:rPr>
              <a:t>shakes.txt</a:t>
            </a:r>
            <a:r>
              <a:rPr lang="fr-FR" sz="1600" dirty="0">
                <a:latin typeface="Courier"/>
                <a:cs typeface="Courier"/>
              </a:rPr>
              <a:t> | tr </a:t>
            </a:r>
            <a:r>
              <a:rPr lang="en-US" sz="1600" dirty="0">
                <a:latin typeface="Courier"/>
                <a:cs typeface="Courier"/>
              </a:rPr>
              <a:t>–</a:t>
            </a:r>
            <a:r>
              <a:rPr lang="fr-FR" sz="1600" dirty="0" err="1">
                <a:latin typeface="Courier"/>
                <a:cs typeface="Courier"/>
              </a:rPr>
              <a:t>sc</a:t>
            </a:r>
            <a:r>
              <a:rPr lang="fr-FR" sz="1600" dirty="0">
                <a:latin typeface="Courier"/>
                <a:cs typeface="Courier"/>
              </a:rPr>
              <a:t> ‘A-</a:t>
            </a:r>
            <a:r>
              <a:rPr lang="fr-FR" sz="1600" dirty="0" err="1">
                <a:latin typeface="Courier"/>
                <a:cs typeface="Courier"/>
              </a:rPr>
              <a:t>Za</a:t>
            </a:r>
            <a:r>
              <a:rPr lang="fr-FR" sz="1600" dirty="0">
                <a:latin typeface="Courier"/>
                <a:cs typeface="Courier"/>
              </a:rPr>
              <a:t>-z’ ‘\n’ | sort | </a:t>
            </a:r>
            <a:r>
              <a:rPr lang="fr-FR" sz="1600" dirty="0" err="1">
                <a:latin typeface="Courier"/>
                <a:cs typeface="Courier"/>
              </a:rPr>
              <a:t>uniq</a:t>
            </a:r>
            <a:r>
              <a:rPr lang="fr-FR" sz="1600" dirty="0">
                <a:latin typeface="Courier"/>
                <a:cs typeface="Courier"/>
              </a:rPr>
              <a:t> </a:t>
            </a:r>
            <a:r>
              <a:rPr lang="en-US" sz="1600" dirty="0">
                <a:latin typeface="Courier"/>
                <a:cs typeface="Courier"/>
              </a:rPr>
              <a:t>–</a:t>
            </a:r>
            <a:r>
              <a:rPr lang="fr-FR" sz="1600" dirty="0">
                <a:latin typeface="Courier"/>
                <a:cs typeface="Courier"/>
              </a:rPr>
              <a:t>c </a:t>
            </a:r>
            <a:endParaRPr lang="en-US" dirty="0"/>
          </a:p>
          <a:p>
            <a:r>
              <a:rPr lang="en-US" dirty="0" smtClean="0"/>
              <a:t>Sorting the counts</a:t>
            </a:r>
            <a:endParaRPr lang="en-US" dirty="0"/>
          </a:p>
          <a:p>
            <a:pPr marL="0" indent="0">
              <a:buNone/>
            </a:pPr>
            <a:r>
              <a:rPr lang="en-US" sz="1400" dirty="0" err="1">
                <a:latin typeface="Courier"/>
                <a:cs typeface="Courier"/>
              </a:rPr>
              <a:t>tr</a:t>
            </a:r>
            <a:r>
              <a:rPr lang="en-US" sz="1400" dirty="0">
                <a:latin typeface="Courier"/>
                <a:cs typeface="Courier"/>
              </a:rPr>
              <a:t> ‘A-Z’ ‘a-z</a:t>
            </a:r>
            <a:r>
              <a:rPr lang="fr-FR" sz="1400" dirty="0">
                <a:latin typeface="Courier"/>
                <a:cs typeface="Courier"/>
              </a:rPr>
              <a:t>’ &lt; </a:t>
            </a:r>
            <a:r>
              <a:rPr lang="fr-FR" sz="1400" dirty="0" err="1">
                <a:latin typeface="Courier"/>
                <a:cs typeface="Courier"/>
              </a:rPr>
              <a:t>shakes.txt</a:t>
            </a:r>
            <a:r>
              <a:rPr lang="fr-FR" sz="1400" dirty="0">
                <a:latin typeface="Courier"/>
                <a:cs typeface="Courier"/>
              </a:rPr>
              <a:t> | tr </a:t>
            </a:r>
            <a:r>
              <a:rPr lang="en-US" sz="1400" dirty="0">
                <a:latin typeface="Courier"/>
                <a:cs typeface="Courier"/>
              </a:rPr>
              <a:t>–</a:t>
            </a:r>
            <a:r>
              <a:rPr lang="fr-FR" sz="1400" dirty="0" err="1">
                <a:latin typeface="Courier"/>
                <a:cs typeface="Courier"/>
              </a:rPr>
              <a:t>sc</a:t>
            </a:r>
            <a:r>
              <a:rPr lang="fr-FR" sz="1400" dirty="0">
                <a:latin typeface="Courier"/>
                <a:cs typeface="Courier"/>
              </a:rPr>
              <a:t> ‘A-</a:t>
            </a:r>
            <a:r>
              <a:rPr lang="fr-FR" sz="1400" dirty="0" err="1">
                <a:latin typeface="Courier"/>
                <a:cs typeface="Courier"/>
              </a:rPr>
              <a:t>Za</a:t>
            </a:r>
            <a:r>
              <a:rPr lang="fr-FR" sz="1400" dirty="0">
                <a:latin typeface="Courier"/>
                <a:cs typeface="Courier"/>
              </a:rPr>
              <a:t>-z’ ‘\n’ | sort | </a:t>
            </a:r>
            <a:r>
              <a:rPr lang="fr-FR" sz="1400" dirty="0" err="1">
                <a:latin typeface="Courier"/>
                <a:cs typeface="Courier"/>
              </a:rPr>
              <a:t>uniq</a:t>
            </a:r>
            <a:r>
              <a:rPr lang="fr-FR" sz="1400" dirty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–</a:t>
            </a:r>
            <a:r>
              <a:rPr lang="fr-FR" sz="1400" dirty="0">
                <a:latin typeface="Courier"/>
                <a:cs typeface="Courier"/>
              </a:rPr>
              <a:t>c </a:t>
            </a:r>
            <a:r>
              <a:rPr lang="fr-FR" sz="1400" dirty="0" smtClean="0">
                <a:latin typeface="Courier"/>
                <a:cs typeface="Courier"/>
              </a:rPr>
              <a:t>| sort </a:t>
            </a:r>
            <a:r>
              <a:rPr lang="en-US" sz="1400" dirty="0" smtClean="0">
                <a:latin typeface="Courier"/>
                <a:cs typeface="Courier"/>
              </a:rPr>
              <a:t>–</a:t>
            </a:r>
            <a:r>
              <a:rPr lang="fr-FR" sz="1400" dirty="0" smtClean="0">
                <a:latin typeface="Courier"/>
                <a:cs typeface="Courier"/>
              </a:rPr>
              <a:t>n </a:t>
            </a:r>
            <a:r>
              <a:rPr lang="en-US" sz="1400" dirty="0" smtClean="0">
                <a:latin typeface="Courier"/>
                <a:cs typeface="Courier"/>
              </a:rPr>
              <a:t>–</a:t>
            </a:r>
            <a:r>
              <a:rPr lang="fr-FR" sz="1400" dirty="0" smtClean="0">
                <a:latin typeface="Courier"/>
                <a:cs typeface="Courier"/>
              </a:rPr>
              <a:t>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76400" y="2608610"/>
            <a:ext cx="1292842" cy="2562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latin typeface="Courier"/>
                <a:cs typeface="Courier"/>
              </a:rPr>
              <a:t>23243 the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latin typeface="Courier"/>
                <a:cs typeface="Courier"/>
              </a:rPr>
              <a:t>22225 </a:t>
            </a:r>
            <a:r>
              <a:rPr lang="en-US" sz="1600" dirty="0" err="1" smtClean="0">
                <a:latin typeface="Courier"/>
                <a:cs typeface="Courier"/>
              </a:rPr>
              <a:t>i</a:t>
            </a:r>
            <a:endParaRPr lang="en-US" sz="1600" dirty="0">
              <a:latin typeface="Courier"/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latin typeface="Courier"/>
                <a:cs typeface="Courier"/>
              </a:rPr>
              <a:t>18618 and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latin typeface="Courier"/>
                <a:cs typeface="Courier"/>
              </a:rPr>
              <a:t>16339 to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latin typeface="Courier"/>
                <a:cs typeface="Courier"/>
              </a:rPr>
              <a:t>15687 of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latin typeface="Courier"/>
                <a:cs typeface="Courier"/>
              </a:rPr>
              <a:t>12780 a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latin typeface="Courier"/>
                <a:cs typeface="Courier"/>
              </a:rPr>
              <a:t>12163 you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latin typeface="Courier"/>
                <a:cs typeface="Courier"/>
              </a:rPr>
              <a:t>10839 my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latin typeface="Courier"/>
                <a:cs typeface="Courier"/>
              </a:rPr>
              <a:t>10005 in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latin typeface="Courier"/>
                <a:cs typeface="Courier"/>
              </a:rPr>
              <a:t>8954 </a:t>
            </a:r>
            <a:r>
              <a:rPr lang="en-US" sz="1600" dirty="0" smtClean="0">
                <a:latin typeface="Courier"/>
                <a:cs typeface="Courier"/>
              </a:rPr>
              <a:t> d</a:t>
            </a:r>
            <a:endParaRPr lang="en-US" sz="1600" dirty="0">
              <a:latin typeface="Courier"/>
              <a:cs typeface="Courier"/>
            </a:endParaRPr>
          </a:p>
          <a:p>
            <a:pPr>
              <a:lnSpc>
                <a:spcPct val="90000"/>
              </a:lnSpc>
            </a:pPr>
            <a:endParaRPr lang="en-US" sz="1800" dirty="0">
              <a:latin typeface="+mn-lt"/>
            </a:endParaRP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4648200" y="3867150"/>
            <a:ext cx="3429000" cy="609600"/>
          </a:xfrm>
          <a:prstGeom prst="wedgeRoundRectCallout">
            <a:avLst>
              <a:gd name="adj1" fmla="val -105310"/>
              <a:gd name="adj2" fmla="val 108014"/>
              <a:gd name="adj3" fmla="val 16667"/>
            </a:avLst>
          </a:prstGeom>
          <a:solidFill>
            <a:srgbClr val="FFCC66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itchFamily="-65" charset="0"/>
              </a:rPr>
              <a:t>What happened here?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308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Issues in Tokenization</a:t>
            </a:r>
          </a:p>
        </p:txBody>
      </p:sp>
      <p:sp>
        <p:nvSpPr>
          <p:cNvPr id="26627" name="Rectangle 2051"/>
          <p:cNvSpPr>
            <a:spLocks noGrp="1" noChangeArrowheads="1"/>
          </p:cNvSpPr>
          <p:nvPr>
            <p:ph sz="quarter" idx="1"/>
          </p:nvPr>
        </p:nvSpPr>
        <p:spPr>
          <a:xfrm>
            <a:off x="304800" y="1352550"/>
            <a:ext cx="8839200" cy="3333750"/>
          </a:xfrm>
        </p:spPr>
        <p:txBody>
          <a:bodyPr/>
          <a:lstStyle/>
          <a:p>
            <a:r>
              <a:rPr lang="en-US" sz="2000" dirty="0">
                <a:latin typeface="Courier"/>
                <a:cs typeface="Courier"/>
              </a:rPr>
              <a:t>Finland’s capital </a:t>
            </a:r>
            <a:r>
              <a:rPr lang="en-US" sz="2000" dirty="0" smtClean="0">
                <a:latin typeface="Courier"/>
                <a:cs typeface="Courier"/>
                <a:sym typeface="Symbol" charset="2"/>
              </a:rPr>
              <a:t>   </a:t>
            </a:r>
            <a:r>
              <a:rPr lang="en-US" sz="2000" i="1" dirty="0" smtClean="0">
                <a:latin typeface="Courier"/>
                <a:cs typeface="Courier"/>
                <a:sym typeface="Symbol" charset="2"/>
              </a:rPr>
              <a:t>  </a:t>
            </a:r>
            <a:r>
              <a:rPr lang="en-US" sz="2000" dirty="0" smtClean="0">
                <a:latin typeface="Courier"/>
                <a:cs typeface="Courier"/>
                <a:sym typeface="Symbol" charset="2"/>
              </a:rPr>
              <a:t>Finland </a:t>
            </a:r>
            <a:r>
              <a:rPr lang="en-US" sz="2000" dirty="0" err="1" smtClean="0">
                <a:latin typeface="Courier"/>
                <a:cs typeface="Courier"/>
                <a:sym typeface="Symbol" charset="2"/>
              </a:rPr>
              <a:t>Finlands</a:t>
            </a:r>
            <a:r>
              <a:rPr lang="en-US" sz="2000" dirty="0" smtClean="0">
                <a:latin typeface="Courier"/>
                <a:cs typeface="Courier"/>
                <a:sym typeface="Symbol" charset="2"/>
              </a:rPr>
              <a:t> Finland’s </a:t>
            </a:r>
            <a:r>
              <a:rPr lang="en-US" sz="2000" dirty="0" smtClean="0">
                <a:latin typeface="Calibri"/>
                <a:cs typeface="Calibri"/>
                <a:sym typeface="Symbol" charset="2"/>
              </a:rPr>
              <a:t> </a:t>
            </a:r>
            <a:r>
              <a:rPr lang="en-US" sz="2000" i="1" dirty="0" smtClean="0">
                <a:latin typeface="Calibri"/>
                <a:cs typeface="Calibri"/>
                <a:sym typeface="Symbol" charset="2"/>
              </a:rPr>
              <a:t>?</a:t>
            </a:r>
            <a:endParaRPr lang="en-US" sz="2000" dirty="0">
              <a:latin typeface="Calibri"/>
              <a:cs typeface="Calibri"/>
              <a:sym typeface="Symbol" charset="2"/>
            </a:endParaRPr>
          </a:p>
          <a:p>
            <a:r>
              <a:rPr lang="en-US" sz="2000" dirty="0">
                <a:latin typeface="Courier"/>
                <a:cs typeface="Courier"/>
              </a:rPr>
              <a:t>what’re, I’m, </a:t>
            </a:r>
            <a:r>
              <a:rPr lang="en-US" sz="2000" dirty="0" smtClean="0">
                <a:latin typeface="Courier"/>
                <a:cs typeface="Courier"/>
              </a:rPr>
              <a:t>isn’t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  <a:sym typeface="Symbol" charset="2"/>
              </a:rPr>
              <a:t></a:t>
            </a:r>
            <a:r>
              <a:rPr lang="en-US" sz="2000" i="1" dirty="0" smtClean="0">
                <a:latin typeface="Courier"/>
                <a:cs typeface="Courier"/>
              </a:rPr>
              <a:t>  </a:t>
            </a:r>
            <a:r>
              <a:rPr lang="en-US" sz="2000" dirty="0" smtClean="0">
                <a:latin typeface="Courier"/>
                <a:cs typeface="Courier"/>
                <a:sym typeface="Symbol" charset="2"/>
              </a:rPr>
              <a:t>What </a:t>
            </a:r>
            <a:r>
              <a:rPr lang="en-US" sz="2000" dirty="0">
                <a:latin typeface="Courier"/>
                <a:cs typeface="Courier"/>
                <a:sym typeface="Symbol" charset="2"/>
              </a:rPr>
              <a:t>are, I am, is not</a:t>
            </a:r>
          </a:p>
          <a:p>
            <a:r>
              <a:rPr lang="en-US" sz="2000" dirty="0">
                <a:latin typeface="Courier"/>
                <a:cs typeface="Courier"/>
                <a:sym typeface="Symbol" charset="2"/>
              </a:rPr>
              <a:t>Hewlett-Packard </a:t>
            </a:r>
            <a:r>
              <a:rPr lang="en-US" sz="2000" dirty="0" smtClean="0">
                <a:latin typeface="Courier"/>
                <a:cs typeface="Courier"/>
                <a:sym typeface="Symbol" charset="2"/>
              </a:rPr>
              <a:t>       Hewlett Packard </a:t>
            </a:r>
            <a:r>
              <a:rPr lang="en-US" sz="2000" dirty="0" smtClean="0">
                <a:cs typeface="Calibri"/>
                <a:sym typeface="Symbol" charset="2"/>
              </a:rPr>
              <a:t>?</a:t>
            </a:r>
            <a:endParaRPr lang="en-US" sz="2000" dirty="0" smtClean="0">
              <a:latin typeface="Courier"/>
              <a:cs typeface="Courier"/>
              <a:sym typeface="Symbol" charset="2"/>
            </a:endParaRPr>
          </a:p>
          <a:p>
            <a:r>
              <a:rPr lang="en-US" sz="2000" dirty="0" smtClean="0">
                <a:latin typeface="Courier"/>
                <a:cs typeface="Courier"/>
                <a:sym typeface="Symbol" charset="2"/>
              </a:rPr>
              <a:t>state-of-the-art     </a:t>
            </a:r>
            <a:r>
              <a:rPr lang="en-US" sz="2000" dirty="0">
                <a:latin typeface="Courier"/>
                <a:cs typeface="Courier"/>
                <a:sym typeface="Symbol" charset="2"/>
              </a:rPr>
              <a:t> </a:t>
            </a:r>
            <a:r>
              <a:rPr lang="en-US" sz="2000" dirty="0" smtClean="0">
                <a:latin typeface="Courier"/>
                <a:cs typeface="Courier"/>
                <a:sym typeface="Symbol" charset="2"/>
              </a:rPr>
              <a:t> state of the art </a:t>
            </a:r>
            <a:r>
              <a:rPr lang="en-US" sz="2000" dirty="0" smtClean="0">
                <a:latin typeface="Calibri"/>
                <a:cs typeface="Calibri"/>
                <a:sym typeface="Symbol" charset="2"/>
              </a:rPr>
              <a:t>?</a:t>
            </a:r>
          </a:p>
          <a:p>
            <a:r>
              <a:rPr lang="en-US" sz="2000" dirty="0">
                <a:latin typeface="Courier"/>
                <a:cs typeface="Courier"/>
                <a:sym typeface="Symbol" charset="2"/>
              </a:rPr>
              <a:t>Lowercase		</a:t>
            </a:r>
            <a:r>
              <a:rPr lang="en-US" sz="2000" dirty="0" smtClean="0">
                <a:latin typeface="Courier"/>
                <a:cs typeface="Courier"/>
                <a:sym typeface="Symbol" charset="2"/>
              </a:rPr>
              <a:t>  lower-case lowercase lower case </a:t>
            </a:r>
            <a:r>
              <a:rPr lang="en-US" sz="2000" dirty="0" smtClean="0">
                <a:latin typeface="Calibri"/>
                <a:cs typeface="Calibri"/>
                <a:sym typeface="Symbol" charset="2"/>
              </a:rPr>
              <a:t>?</a:t>
            </a:r>
          </a:p>
          <a:p>
            <a:r>
              <a:rPr lang="en-US" sz="2000" dirty="0">
                <a:latin typeface="Courier"/>
                <a:cs typeface="Courier"/>
                <a:sym typeface="Symbol" charset="2"/>
              </a:rPr>
              <a:t>San Francisco	</a:t>
            </a:r>
            <a:r>
              <a:rPr lang="en-US" sz="2000" dirty="0" smtClean="0">
                <a:latin typeface="Courier"/>
                <a:cs typeface="Courier"/>
                <a:sym typeface="Symbol" charset="2"/>
              </a:rPr>
              <a:t>  </a:t>
            </a:r>
            <a:r>
              <a:rPr lang="en-US" sz="2200" dirty="0" smtClean="0">
                <a:latin typeface="Calibri"/>
                <a:cs typeface="Calibri"/>
                <a:sym typeface="Symbol" charset="2"/>
              </a:rPr>
              <a:t>one token or two?</a:t>
            </a:r>
          </a:p>
          <a:p>
            <a:r>
              <a:rPr lang="en-US" sz="2000" dirty="0" smtClean="0">
                <a:latin typeface="Calibri"/>
                <a:cs typeface="Calibri"/>
                <a:sym typeface="Symbol" charset="2"/>
              </a:rPr>
              <a:t>m.p.h., PhD.		</a:t>
            </a:r>
            <a:r>
              <a:rPr lang="en-US" sz="2000" dirty="0" smtClean="0">
                <a:latin typeface="Courier"/>
                <a:cs typeface="Courier"/>
                <a:sym typeface="Symbol" charset="2"/>
              </a:rPr>
              <a:t>  </a:t>
            </a:r>
            <a:r>
              <a:rPr lang="en-US" sz="2000" dirty="0" smtClean="0">
                <a:latin typeface="Calibri"/>
                <a:cs typeface="Calibri"/>
                <a:sym typeface="Symbol" charset="2"/>
              </a:rPr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39644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Tokenization: language issues</a:t>
            </a:r>
          </a:p>
        </p:txBody>
      </p:sp>
      <p:sp>
        <p:nvSpPr>
          <p:cNvPr id="27651" name="Rectangle 1027"/>
          <p:cNvSpPr>
            <a:spLocks noGrp="1" noChangeArrowheads="1"/>
          </p:cNvSpPr>
          <p:nvPr>
            <p:ph sz="quarter" idx="1"/>
          </p:nvPr>
        </p:nvSpPr>
        <p:spPr>
          <a:xfrm>
            <a:off x="304800" y="1352550"/>
            <a:ext cx="8534400" cy="3581400"/>
          </a:xfrm>
        </p:spPr>
        <p:txBody>
          <a:bodyPr/>
          <a:lstStyle/>
          <a:p>
            <a:pPr eaLnBrk="1" hangingPunct="1"/>
            <a:r>
              <a:rPr lang="en-US" dirty="0"/>
              <a:t>French</a:t>
            </a:r>
          </a:p>
          <a:p>
            <a:pPr lvl="1" eaLnBrk="1" hangingPunct="1"/>
            <a:r>
              <a:rPr lang="en-US" b="1" i="1" dirty="0" err="1"/>
              <a:t>L'ensemble</a:t>
            </a:r>
            <a:r>
              <a:rPr lang="en-US" dirty="0"/>
              <a:t> </a:t>
            </a:r>
            <a:r>
              <a:rPr lang="en-US" dirty="0">
                <a:sym typeface="Symbol" charset="2"/>
              </a:rPr>
              <a:t> one token or two?</a:t>
            </a:r>
          </a:p>
          <a:p>
            <a:pPr lvl="2" eaLnBrk="1" hangingPunct="1"/>
            <a:r>
              <a:rPr lang="en-US" b="1" i="1" dirty="0">
                <a:sym typeface="Symbol" charset="2"/>
              </a:rPr>
              <a:t>L </a:t>
            </a:r>
            <a:r>
              <a:rPr lang="en-US" dirty="0">
                <a:sym typeface="Symbol" charset="2"/>
              </a:rPr>
              <a:t>? </a:t>
            </a:r>
            <a:r>
              <a:rPr lang="en-US" b="1" i="1" dirty="0">
                <a:sym typeface="Symbol" charset="2"/>
              </a:rPr>
              <a:t>L’ </a:t>
            </a:r>
            <a:r>
              <a:rPr lang="en-US" dirty="0">
                <a:sym typeface="Symbol" charset="2"/>
              </a:rPr>
              <a:t>? </a:t>
            </a:r>
            <a:r>
              <a:rPr lang="en-US" b="1" i="1" dirty="0">
                <a:sym typeface="Symbol" charset="2"/>
              </a:rPr>
              <a:t>Le </a:t>
            </a:r>
            <a:r>
              <a:rPr lang="en-US" dirty="0">
                <a:sym typeface="Symbol" charset="2"/>
              </a:rPr>
              <a:t>?</a:t>
            </a:r>
          </a:p>
          <a:p>
            <a:pPr lvl="2" eaLnBrk="1" hangingPunct="1"/>
            <a:r>
              <a:rPr lang="en-US" dirty="0">
                <a:sym typeface="Symbol" charset="2"/>
              </a:rPr>
              <a:t>Want </a:t>
            </a:r>
            <a:r>
              <a:rPr lang="en-US" b="1" i="1" dirty="0" err="1">
                <a:sym typeface="Symbol" charset="2"/>
              </a:rPr>
              <a:t>l’ensemble</a:t>
            </a:r>
            <a:r>
              <a:rPr lang="en-US" dirty="0">
                <a:sym typeface="Symbol" charset="2"/>
              </a:rPr>
              <a:t> to match with </a:t>
            </a:r>
            <a:r>
              <a:rPr lang="en-US" b="1" i="1" dirty="0">
                <a:sym typeface="Symbol" charset="2"/>
              </a:rPr>
              <a:t>un ensemble</a:t>
            </a:r>
          </a:p>
          <a:p>
            <a:pPr lvl="1" eaLnBrk="1" hangingPunct="1"/>
            <a:endParaRPr lang="en-US" b="1" i="1" dirty="0">
              <a:sym typeface="Symbol" charset="2"/>
            </a:endParaRPr>
          </a:p>
          <a:p>
            <a:pPr eaLnBrk="1" hangingPunct="1"/>
            <a:r>
              <a:rPr lang="en-US" dirty="0">
                <a:sym typeface="Symbol" charset="2"/>
              </a:rPr>
              <a:t>German noun compounds are not segmented</a:t>
            </a:r>
          </a:p>
          <a:p>
            <a:pPr lvl="1" eaLnBrk="1" hangingPunct="1"/>
            <a:r>
              <a:rPr lang="en-US" sz="2000" b="1" i="1" dirty="0" err="1">
                <a:sym typeface="Symbol" charset="2"/>
              </a:rPr>
              <a:t>Lebensversicherungsgesellschaftsangestellter</a:t>
            </a:r>
            <a:endParaRPr lang="en-US" sz="2000" b="1" i="1" dirty="0">
              <a:sym typeface="Symbol" charset="2"/>
            </a:endParaRPr>
          </a:p>
          <a:p>
            <a:pPr lvl="1" eaLnBrk="1" hangingPunct="1"/>
            <a:r>
              <a:rPr lang="en-US" sz="2000" dirty="0">
                <a:sym typeface="Symbol" charset="2"/>
              </a:rPr>
              <a:t>‘life insurance company employee’</a:t>
            </a:r>
          </a:p>
          <a:p>
            <a:pPr lvl="1" eaLnBrk="1" hangingPunct="1"/>
            <a:r>
              <a:rPr lang="en-US" sz="2000" dirty="0">
                <a:sym typeface="Symbol" charset="2"/>
              </a:rPr>
              <a:t>German </a:t>
            </a:r>
            <a:r>
              <a:rPr lang="en-US" sz="2000" dirty="0" smtClean="0">
                <a:sym typeface="Symbol" charset="2"/>
              </a:rPr>
              <a:t>information retrieval needs </a:t>
            </a:r>
            <a:r>
              <a:rPr lang="en-US" sz="2000" b="1" dirty="0">
                <a:sym typeface="Symbol" charset="2"/>
              </a:rPr>
              <a:t>compound </a:t>
            </a:r>
            <a:r>
              <a:rPr lang="en-US" sz="2000" b="1" dirty="0" smtClean="0">
                <a:sym typeface="Symbol" charset="2"/>
              </a:rPr>
              <a:t>splitter</a:t>
            </a:r>
            <a:endParaRPr lang="en-US" sz="2000" dirty="0">
              <a:sym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9001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219200" y="-171450"/>
            <a:ext cx="7772400" cy="857250"/>
          </a:xfrm>
        </p:spPr>
        <p:txBody>
          <a:bodyPr/>
          <a:lstStyle/>
          <a:p>
            <a:pPr eaLnBrk="1" hangingPunct="1"/>
            <a:r>
              <a:rPr lang="en-US" dirty="0"/>
              <a:t>Tokenization: language issues</a:t>
            </a:r>
          </a:p>
        </p:txBody>
      </p:sp>
      <p:sp>
        <p:nvSpPr>
          <p:cNvPr id="1255427" name="Rectangle 1027"/>
          <p:cNvSpPr>
            <a:spLocks noGrp="1" noChangeArrowheads="1"/>
          </p:cNvSpPr>
          <p:nvPr>
            <p:ph sz="quarter" idx="1"/>
          </p:nvPr>
        </p:nvSpPr>
        <p:spPr>
          <a:xfrm>
            <a:off x="1219200" y="800100"/>
            <a:ext cx="8610600" cy="4343400"/>
          </a:xfrm>
        </p:spPr>
        <p:txBody>
          <a:bodyPr/>
          <a:lstStyle/>
          <a:p>
            <a:pPr eaLnBrk="1" hangingPunct="1"/>
            <a:r>
              <a:rPr lang="en-US" dirty="0">
                <a:sym typeface="Symbol" charset="2"/>
              </a:rPr>
              <a:t>Chinese and Japanese no spaces between words:</a:t>
            </a:r>
          </a:p>
          <a:p>
            <a:pPr lvl="1" eaLnBrk="1" hangingPunct="1"/>
            <a:r>
              <a:rPr lang="ja-JP" altLang="en-US" dirty="0" smtClean="0">
                <a:latin typeface="华文黑体"/>
                <a:ea typeface="华文黑体"/>
                <a:cs typeface="华文黑体"/>
                <a:sym typeface="Symbol" charset="2"/>
              </a:rPr>
              <a:t>莎拉波娃现在</a:t>
            </a:r>
            <a:r>
              <a:rPr lang="ja-JP" altLang="en-US" dirty="0">
                <a:latin typeface="华文黑体"/>
                <a:ea typeface="华文黑体"/>
                <a:cs typeface="华文黑体"/>
                <a:sym typeface="Symbol" charset="2"/>
              </a:rPr>
              <a:t>居住在美国东南部的佛罗里达。</a:t>
            </a:r>
            <a:endParaRPr lang="en-US" altLang="ja-JP" dirty="0">
              <a:latin typeface="华文黑体"/>
              <a:ea typeface="华文黑体"/>
              <a:cs typeface="华文黑体"/>
              <a:sym typeface="Symbol" charset="2"/>
            </a:endParaRPr>
          </a:p>
          <a:p>
            <a:pPr lvl="1" eaLnBrk="1" hangingPunct="1"/>
            <a:r>
              <a:rPr lang="ja-JP" altLang="en-US" dirty="0">
                <a:latin typeface="华文黑体"/>
                <a:ea typeface="华文黑体"/>
                <a:cs typeface="华文黑体"/>
                <a:sym typeface="Symbol" charset="2"/>
              </a:rPr>
              <a:t>莎拉波娃</a:t>
            </a:r>
            <a:r>
              <a:rPr lang="en-US" altLang="ja-JP" dirty="0">
                <a:latin typeface="华文黑体"/>
                <a:ea typeface="华文黑体"/>
                <a:cs typeface="华文黑体"/>
                <a:sym typeface="Symbol" charset="2"/>
              </a:rPr>
              <a:t>  </a:t>
            </a:r>
            <a:r>
              <a:rPr lang="ja-JP" altLang="en-US" dirty="0">
                <a:latin typeface="华文黑体"/>
                <a:ea typeface="华文黑体"/>
                <a:cs typeface="华文黑体"/>
                <a:sym typeface="Symbol" charset="2"/>
              </a:rPr>
              <a:t>现在</a:t>
            </a:r>
            <a:r>
              <a:rPr lang="en-US" altLang="ja-JP" dirty="0">
                <a:latin typeface="华文黑体"/>
                <a:ea typeface="华文黑体"/>
                <a:cs typeface="华文黑体"/>
                <a:sym typeface="Symbol" charset="2"/>
              </a:rPr>
              <a:t>   </a:t>
            </a:r>
            <a:r>
              <a:rPr lang="ja-JP" altLang="en-US" dirty="0">
                <a:latin typeface="华文黑体"/>
                <a:ea typeface="华文黑体"/>
                <a:cs typeface="华文黑体"/>
                <a:sym typeface="Symbol" charset="2"/>
              </a:rPr>
              <a:t>居住</a:t>
            </a:r>
            <a:r>
              <a:rPr lang="en-US" altLang="ja-JP" dirty="0">
                <a:latin typeface="华文黑体"/>
                <a:ea typeface="华文黑体"/>
                <a:cs typeface="华文黑体"/>
                <a:sym typeface="Symbol" charset="2"/>
              </a:rPr>
              <a:t>  </a:t>
            </a:r>
            <a:r>
              <a:rPr lang="ja-JP" altLang="en-US" dirty="0">
                <a:latin typeface="华文黑体"/>
                <a:ea typeface="华文黑体"/>
                <a:cs typeface="华文黑体"/>
                <a:sym typeface="Symbol" charset="2"/>
              </a:rPr>
              <a:t>在</a:t>
            </a:r>
            <a:r>
              <a:rPr lang="en-US" altLang="ja-JP" dirty="0">
                <a:latin typeface="华文黑体"/>
                <a:ea typeface="华文黑体"/>
                <a:cs typeface="华文黑体"/>
                <a:sym typeface="Symbol" charset="2"/>
              </a:rPr>
              <a:t>  </a:t>
            </a:r>
            <a:r>
              <a:rPr lang="en-US" altLang="ja-JP" dirty="0" smtClean="0">
                <a:latin typeface="华文黑体"/>
                <a:ea typeface="华文黑体"/>
                <a:cs typeface="华文黑体"/>
                <a:sym typeface="Symbol" charset="2"/>
              </a:rPr>
              <a:t>  </a:t>
            </a:r>
            <a:r>
              <a:rPr lang="ja-JP" altLang="en-US" dirty="0" smtClean="0">
                <a:latin typeface="华文黑体"/>
                <a:ea typeface="华文黑体"/>
                <a:cs typeface="华文黑体"/>
                <a:sym typeface="Symbol" charset="2"/>
              </a:rPr>
              <a:t>美</a:t>
            </a:r>
            <a:r>
              <a:rPr lang="ja-JP" altLang="en-US" dirty="0">
                <a:latin typeface="华文黑体"/>
                <a:ea typeface="华文黑体"/>
                <a:cs typeface="华文黑体"/>
                <a:sym typeface="Symbol" charset="2"/>
              </a:rPr>
              <a:t>国</a:t>
            </a:r>
            <a:r>
              <a:rPr lang="en-US" altLang="ja-JP" dirty="0">
                <a:latin typeface="华文黑体"/>
                <a:ea typeface="华文黑体"/>
                <a:cs typeface="华文黑体"/>
                <a:sym typeface="Symbol" charset="2"/>
              </a:rPr>
              <a:t>   </a:t>
            </a:r>
            <a:r>
              <a:rPr lang="ja-JP" altLang="en-US" dirty="0">
                <a:latin typeface="华文黑体"/>
                <a:ea typeface="华文黑体"/>
                <a:cs typeface="华文黑体"/>
                <a:sym typeface="Symbol" charset="2"/>
              </a:rPr>
              <a:t>东南部</a:t>
            </a:r>
            <a:r>
              <a:rPr lang="en-US" altLang="ja-JP" dirty="0">
                <a:latin typeface="华文黑体"/>
                <a:ea typeface="华文黑体"/>
                <a:cs typeface="华文黑体"/>
                <a:sym typeface="Symbol" charset="2"/>
              </a:rPr>
              <a:t>     </a:t>
            </a:r>
            <a:r>
              <a:rPr lang="ja-JP" altLang="en-US" dirty="0">
                <a:latin typeface="华文黑体"/>
                <a:ea typeface="华文黑体"/>
                <a:cs typeface="华文黑体"/>
                <a:sym typeface="Symbol" charset="2"/>
              </a:rPr>
              <a:t>的</a:t>
            </a:r>
            <a:r>
              <a:rPr lang="en-US" altLang="ja-JP" dirty="0">
                <a:latin typeface="华文黑体"/>
                <a:ea typeface="华文黑体"/>
                <a:cs typeface="华文黑体"/>
                <a:sym typeface="Symbol" charset="2"/>
              </a:rPr>
              <a:t>  </a:t>
            </a:r>
            <a:r>
              <a:rPr lang="en-US" altLang="ja-JP" dirty="0" smtClean="0">
                <a:latin typeface="华文黑体"/>
                <a:ea typeface="华文黑体"/>
                <a:cs typeface="华文黑体"/>
                <a:sym typeface="Symbol" charset="2"/>
              </a:rPr>
              <a:t>  </a:t>
            </a:r>
            <a:r>
              <a:rPr lang="ja-JP" altLang="en-US" dirty="0" smtClean="0">
                <a:latin typeface="华文黑体"/>
                <a:ea typeface="华文黑体"/>
                <a:cs typeface="华文黑体"/>
                <a:sym typeface="Symbol" charset="2"/>
              </a:rPr>
              <a:t>佛罗里达</a:t>
            </a:r>
            <a:endParaRPr lang="ja-JP" altLang="en-US" dirty="0">
              <a:latin typeface="华文黑体"/>
              <a:ea typeface="华文黑体"/>
              <a:cs typeface="华文黑体"/>
              <a:sym typeface="Symbol" charset="2"/>
            </a:endParaRPr>
          </a:p>
          <a:p>
            <a:pPr lvl="1" eaLnBrk="1" hangingPunct="1"/>
            <a:r>
              <a:rPr lang="en-US" dirty="0" err="1">
                <a:solidFill>
                  <a:srgbClr val="595959"/>
                </a:solidFill>
                <a:sym typeface="Symbol" charset="2"/>
              </a:rPr>
              <a:t>Sharapova</a:t>
            </a:r>
            <a:r>
              <a:rPr lang="en-US" dirty="0">
                <a:solidFill>
                  <a:srgbClr val="595959"/>
                </a:solidFill>
                <a:sym typeface="Symbol" charset="2"/>
              </a:rPr>
              <a:t> now </a:t>
            </a:r>
            <a:r>
              <a:rPr lang="en-US" dirty="0" smtClean="0">
                <a:solidFill>
                  <a:srgbClr val="595959"/>
                </a:solidFill>
                <a:sym typeface="Symbol" charset="2"/>
              </a:rPr>
              <a:t>    </a:t>
            </a:r>
            <a:r>
              <a:rPr lang="en-US" dirty="0">
                <a:solidFill>
                  <a:srgbClr val="595959"/>
                </a:solidFill>
                <a:sym typeface="Symbol" charset="2"/>
              </a:rPr>
              <a:t>lives in    </a:t>
            </a:r>
            <a:r>
              <a:rPr lang="en-US" dirty="0" smtClean="0">
                <a:solidFill>
                  <a:srgbClr val="595959"/>
                </a:solidFill>
                <a:sym typeface="Symbol" charset="2"/>
              </a:rPr>
              <a:t>   US       southeastern     </a:t>
            </a:r>
            <a:r>
              <a:rPr lang="en-US" dirty="0">
                <a:solidFill>
                  <a:srgbClr val="595959"/>
                </a:solidFill>
                <a:sym typeface="Symbol" charset="2"/>
              </a:rPr>
              <a:t>Florida</a:t>
            </a:r>
          </a:p>
          <a:p>
            <a:pPr eaLnBrk="1" hangingPunct="1"/>
            <a:r>
              <a:rPr lang="en-US" dirty="0">
                <a:sym typeface="Symbol" charset="2"/>
              </a:rPr>
              <a:t>Further complicated in Japanese, with multiple alphabets intermingled</a:t>
            </a:r>
          </a:p>
          <a:p>
            <a:pPr lvl="1" eaLnBrk="1" hangingPunct="1"/>
            <a:r>
              <a:rPr lang="en-US" dirty="0">
                <a:sym typeface="Symbol" charset="2"/>
              </a:rPr>
              <a:t>Dates/amounts in multiple formats</a:t>
            </a:r>
          </a:p>
        </p:txBody>
      </p:sp>
      <p:sp>
        <p:nvSpPr>
          <p:cNvPr id="1255437" name="Text Box 1037"/>
          <p:cNvSpPr txBox="1">
            <a:spLocks noChangeArrowheads="1"/>
          </p:cNvSpPr>
          <p:nvPr/>
        </p:nvSpPr>
        <p:spPr bwMode="auto">
          <a:xfrm>
            <a:off x="381000" y="3638550"/>
            <a:ext cx="830727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lvl="1">
              <a:spcBef>
                <a:spcPct val="20000"/>
              </a:spcBef>
              <a:buClr>
                <a:schemeClr val="tx1"/>
              </a:buClr>
              <a:buSzPct val="55000"/>
              <a:buFont typeface="Wingdings" charset="2"/>
              <a:buNone/>
            </a:pPr>
            <a:r>
              <a:rPr lang="ja-JP" altLang="en-US" sz="2100" b="1" i="1" dirty="0"/>
              <a:t>フォーチュン</a:t>
            </a:r>
            <a:r>
              <a:rPr lang="en-US" altLang="ja-JP" sz="2100" b="1" i="1" dirty="0"/>
              <a:t>500</a:t>
            </a:r>
            <a:r>
              <a:rPr lang="ja-JP" altLang="en-US" sz="2100" b="1" i="1" dirty="0"/>
              <a:t>社は情報不足のため時間あた</a:t>
            </a:r>
            <a:r>
              <a:rPr lang="en-US" altLang="ja-JP" sz="2100" b="1" i="1" dirty="0"/>
              <a:t>$500K(</a:t>
            </a:r>
            <a:r>
              <a:rPr lang="ja-JP" altLang="en-US" sz="2100" b="1" i="1" dirty="0"/>
              <a:t>約</a:t>
            </a:r>
            <a:r>
              <a:rPr lang="en-US" altLang="ja-JP" sz="2100" b="1" i="1" dirty="0"/>
              <a:t>6,000</a:t>
            </a:r>
            <a:r>
              <a:rPr lang="ja-JP" altLang="en-US" sz="2100" b="1" i="1" dirty="0"/>
              <a:t>万円</a:t>
            </a:r>
            <a:r>
              <a:rPr lang="en-US" altLang="ja-JP" sz="2100" b="1" i="1" dirty="0"/>
              <a:t>)</a:t>
            </a:r>
            <a:endParaRPr lang="en-US" sz="2100" b="1" i="1" dirty="0"/>
          </a:p>
        </p:txBody>
      </p:sp>
      <p:grpSp>
        <p:nvGrpSpPr>
          <p:cNvPr id="28677" name="Group 1032"/>
          <p:cNvGrpSpPr>
            <a:grpSpLocks/>
          </p:cNvGrpSpPr>
          <p:nvPr/>
        </p:nvGrpSpPr>
        <p:grpSpPr bwMode="auto">
          <a:xfrm>
            <a:off x="1676401" y="4229100"/>
            <a:ext cx="5435600" cy="400050"/>
            <a:chOff x="422" y="3792"/>
            <a:chExt cx="3424" cy="336"/>
          </a:xfrm>
        </p:grpSpPr>
        <p:sp>
          <p:nvSpPr>
            <p:cNvPr id="28691" name="Text Box 1028"/>
            <p:cNvSpPr txBox="1">
              <a:spLocks noChangeArrowheads="1"/>
            </p:cNvSpPr>
            <p:nvPr/>
          </p:nvSpPr>
          <p:spPr bwMode="auto">
            <a:xfrm>
              <a:off x="422" y="3792"/>
              <a:ext cx="722" cy="336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>
                  <a:latin typeface="Calibri"/>
                  <a:cs typeface="Calibri"/>
                </a:rPr>
                <a:t>Katakana</a:t>
              </a:r>
            </a:p>
          </p:txBody>
        </p:sp>
        <p:sp>
          <p:nvSpPr>
            <p:cNvPr id="28692" name="Text Box 1029"/>
            <p:cNvSpPr txBox="1">
              <a:spLocks noChangeArrowheads="1"/>
            </p:cNvSpPr>
            <p:nvPr/>
          </p:nvSpPr>
          <p:spPr bwMode="auto">
            <a:xfrm>
              <a:off x="1499" y="3792"/>
              <a:ext cx="703" cy="336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>
                  <a:latin typeface="Calibri"/>
                  <a:cs typeface="Calibri"/>
                </a:rPr>
                <a:t>Hiragana</a:t>
              </a:r>
            </a:p>
          </p:txBody>
        </p:sp>
        <p:sp>
          <p:nvSpPr>
            <p:cNvPr id="28693" name="Text Box 1030"/>
            <p:cNvSpPr txBox="1">
              <a:spLocks noChangeArrowheads="1"/>
            </p:cNvSpPr>
            <p:nvPr/>
          </p:nvSpPr>
          <p:spPr bwMode="auto">
            <a:xfrm>
              <a:off x="2603" y="3792"/>
              <a:ext cx="438" cy="336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>
                  <a:latin typeface="Calibri"/>
                  <a:cs typeface="Calibri"/>
                </a:rPr>
                <a:t>Kanji</a:t>
              </a:r>
            </a:p>
          </p:txBody>
        </p:sp>
        <p:sp>
          <p:nvSpPr>
            <p:cNvPr id="28694" name="Text Box 1031"/>
            <p:cNvSpPr txBox="1">
              <a:spLocks noChangeArrowheads="1"/>
            </p:cNvSpPr>
            <p:nvPr/>
          </p:nvSpPr>
          <p:spPr bwMode="auto">
            <a:xfrm>
              <a:off x="3275" y="3792"/>
              <a:ext cx="571" cy="336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 err="1">
                  <a:latin typeface="Calibri"/>
                  <a:cs typeface="Calibri"/>
                </a:rPr>
                <a:t>Romaji</a:t>
              </a:r>
              <a:endParaRPr lang="en-US" sz="2000" dirty="0">
                <a:latin typeface="Calibri"/>
                <a:cs typeface="Calibri"/>
              </a:endParaRPr>
            </a:p>
          </p:txBody>
        </p:sp>
      </p:grpSp>
      <p:sp>
        <p:nvSpPr>
          <p:cNvPr id="28678" name="Rectangle 1040"/>
          <p:cNvSpPr>
            <a:spLocks noChangeArrowheads="1"/>
          </p:cNvSpPr>
          <p:nvPr/>
        </p:nvSpPr>
        <p:spPr bwMode="auto">
          <a:xfrm>
            <a:off x="914400" y="3600005"/>
            <a:ext cx="14478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cxnSp>
        <p:nvCxnSpPr>
          <p:cNvPr id="28679" name="AutoShape 1041"/>
          <p:cNvCxnSpPr>
            <a:cxnSpLocks noChangeShapeType="1"/>
            <a:stCxn id="28691" idx="0"/>
            <a:endCxn id="28678" idx="2"/>
          </p:cNvCxnSpPr>
          <p:nvPr/>
        </p:nvCxnSpPr>
        <p:spPr bwMode="auto">
          <a:xfrm flipH="1" flipV="1">
            <a:off x="1638300" y="4061670"/>
            <a:ext cx="611189" cy="16743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28680" name="Rectangle 1044"/>
          <p:cNvSpPr>
            <a:spLocks noChangeArrowheads="1"/>
          </p:cNvSpPr>
          <p:nvPr/>
        </p:nvSpPr>
        <p:spPr bwMode="auto">
          <a:xfrm>
            <a:off x="4724400" y="3600005"/>
            <a:ext cx="5334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cxnSp>
        <p:nvCxnSpPr>
          <p:cNvPr id="28681" name="AutoShape 1045"/>
          <p:cNvCxnSpPr>
            <a:cxnSpLocks noChangeShapeType="1"/>
            <a:stCxn id="28692" idx="0"/>
            <a:endCxn id="28680" idx="2"/>
          </p:cNvCxnSpPr>
          <p:nvPr/>
        </p:nvCxnSpPr>
        <p:spPr bwMode="auto">
          <a:xfrm flipV="1">
            <a:off x="3944146" y="4061670"/>
            <a:ext cx="1046954" cy="16743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28682" name="Rectangle 1046"/>
          <p:cNvSpPr>
            <a:spLocks noChangeArrowheads="1"/>
          </p:cNvSpPr>
          <p:nvPr/>
        </p:nvSpPr>
        <p:spPr bwMode="auto">
          <a:xfrm>
            <a:off x="5257800" y="3600005"/>
            <a:ext cx="5334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cxnSp>
        <p:nvCxnSpPr>
          <p:cNvPr id="28683" name="AutoShape 1047"/>
          <p:cNvCxnSpPr>
            <a:cxnSpLocks noChangeShapeType="1"/>
            <a:stCxn id="28693" idx="0"/>
            <a:endCxn id="28682" idx="2"/>
          </p:cNvCxnSpPr>
          <p:nvPr/>
        </p:nvCxnSpPr>
        <p:spPr bwMode="auto">
          <a:xfrm flipV="1">
            <a:off x="5486402" y="4061670"/>
            <a:ext cx="38098" cy="16743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28684" name="Rectangle 1048"/>
          <p:cNvSpPr>
            <a:spLocks noChangeArrowheads="1"/>
          </p:cNvSpPr>
          <p:nvPr/>
        </p:nvSpPr>
        <p:spPr bwMode="auto">
          <a:xfrm>
            <a:off x="6934200" y="3569643"/>
            <a:ext cx="2286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cxnSp>
        <p:nvCxnSpPr>
          <p:cNvPr id="28685" name="AutoShape 1049"/>
          <p:cNvCxnSpPr>
            <a:cxnSpLocks noChangeShapeType="1"/>
            <a:stCxn id="28694" idx="0"/>
            <a:endCxn id="28684" idx="2"/>
          </p:cNvCxnSpPr>
          <p:nvPr/>
        </p:nvCxnSpPr>
        <p:spPr bwMode="auto">
          <a:xfrm flipV="1">
            <a:off x="6658771" y="4031308"/>
            <a:ext cx="389729" cy="197792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1255451" name="Text Box 1051"/>
          <p:cNvSpPr txBox="1">
            <a:spLocks noChangeArrowheads="1"/>
          </p:cNvSpPr>
          <p:nvPr/>
        </p:nvSpPr>
        <p:spPr bwMode="auto">
          <a:xfrm>
            <a:off x="1062038" y="4629150"/>
            <a:ext cx="620208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End-user can express query entirely in hiragana!</a:t>
            </a:r>
          </a:p>
        </p:txBody>
      </p:sp>
    </p:spTree>
    <p:extLst>
      <p:ext uri="{BB962C8B-B14F-4D97-AF65-F5344CB8AC3E}">
        <p14:creationId xmlns:p14="http://schemas.microsoft.com/office/powerpoint/2010/main" val="2745674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5437" grpId="0"/>
      <p:bldP spid="28678" grpId="0" animBg="1"/>
      <p:bldP spid="28680" grpId="0" animBg="1"/>
      <p:bldP spid="28682" grpId="0" animBg="1"/>
      <p:bldP spid="28684" grpId="0" animBg="1"/>
      <p:bldP spid="125545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</a:t>
            </a:r>
            <a:r>
              <a:rPr lang="en-US" dirty="0" smtClean="0"/>
              <a:t>Tokenization in </a:t>
            </a:r>
            <a:r>
              <a:rPr lang="en-US" dirty="0"/>
              <a:t>Chinese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Also called </a:t>
            </a:r>
            <a:r>
              <a:rPr lang="en-US" b="1" dirty="0" smtClean="0"/>
              <a:t>Word Segmentation</a:t>
            </a:r>
          </a:p>
          <a:p>
            <a:r>
              <a:rPr lang="en-US" dirty="0" smtClean="0"/>
              <a:t>Chinese </a:t>
            </a:r>
            <a:r>
              <a:rPr lang="en-US" dirty="0"/>
              <a:t>w</a:t>
            </a:r>
            <a:r>
              <a:rPr lang="en-US" dirty="0" smtClean="0"/>
              <a:t>ords are composed </a:t>
            </a:r>
            <a:r>
              <a:rPr lang="en-US" dirty="0"/>
              <a:t>of characters</a:t>
            </a:r>
          </a:p>
          <a:p>
            <a:pPr lvl="1"/>
            <a:r>
              <a:rPr lang="en-US" dirty="0"/>
              <a:t>Characters are generally 1 syllable and 1 morpheme.</a:t>
            </a:r>
          </a:p>
          <a:p>
            <a:pPr lvl="1"/>
            <a:r>
              <a:rPr lang="en-US" dirty="0"/>
              <a:t>Average word is 2.4 characters long.</a:t>
            </a:r>
          </a:p>
          <a:p>
            <a:r>
              <a:rPr lang="en-US" dirty="0"/>
              <a:t>Standard </a:t>
            </a:r>
            <a:r>
              <a:rPr lang="en-US" dirty="0" smtClean="0"/>
              <a:t>baseline segmentation </a:t>
            </a:r>
            <a:r>
              <a:rPr lang="en-US" dirty="0"/>
              <a:t>algorithm: </a:t>
            </a:r>
          </a:p>
          <a:p>
            <a:pPr lvl="1"/>
            <a:r>
              <a:rPr lang="en-US" dirty="0"/>
              <a:t>Maximum Matching </a:t>
            </a:r>
            <a:r>
              <a:rPr lang="en-US" dirty="0" smtClean="0"/>
              <a:t> (</a:t>
            </a:r>
            <a:r>
              <a:rPr lang="en-US" dirty="0"/>
              <a:t>also called Greedy)</a:t>
            </a:r>
          </a:p>
        </p:txBody>
      </p:sp>
    </p:spTree>
    <p:extLst>
      <p:ext uri="{BB962C8B-B14F-4D97-AF65-F5344CB8AC3E}">
        <p14:creationId xmlns:p14="http://schemas.microsoft.com/office/powerpoint/2010/main" val="162727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81000"/>
            <a:ext cx="7772400" cy="742950"/>
          </a:xfrm>
        </p:spPr>
        <p:txBody>
          <a:bodyPr/>
          <a:lstStyle/>
          <a:p>
            <a:pPr eaLnBrk="1" hangingPunct="1"/>
            <a:r>
              <a:rPr lang="en-US" dirty="0" smtClean="0"/>
              <a:t>Regular Expressions: Negation in Disjunction</a:t>
            </a:r>
            <a:endParaRPr lang="en-US" dirty="0"/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428750"/>
            <a:ext cx="7620000" cy="4114799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Negations</a:t>
            </a:r>
            <a:r>
              <a:rPr lang="en-US" dirty="0" smtClean="0">
                <a:solidFill>
                  <a:srgbClr val="CC0000"/>
                </a:solidFill>
                <a:latin typeface="Courier" charset="0"/>
              </a:rPr>
              <a:t> [^</a:t>
            </a:r>
            <a:r>
              <a:rPr lang="en-US" dirty="0" err="1" smtClean="0">
                <a:solidFill>
                  <a:srgbClr val="CC0000"/>
                </a:solidFill>
                <a:latin typeface="Courier" charset="0"/>
              </a:rPr>
              <a:t>Ss</a:t>
            </a:r>
            <a:r>
              <a:rPr lang="en-US" dirty="0" smtClean="0">
                <a:solidFill>
                  <a:srgbClr val="CC0000"/>
                </a:solidFill>
                <a:latin typeface="Courier" charset="0"/>
              </a:rPr>
              <a:t>]</a:t>
            </a:r>
          </a:p>
          <a:p>
            <a:pPr lvl="1"/>
            <a:r>
              <a:rPr lang="en-US" dirty="0" smtClean="0">
                <a:latin typeface="Calibri"/>
                <a:cs typeface="Calibri"/>
              </a:rPr>
              <a:t>Carat means negation only when first in []</a:t>
            </a:r>
          </a:p>
          <a:p>
            <a:pPr eaLnBrk="1" hangingPunct="1"/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609600" y="2495550"/>
          <a:ext cx="79248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960"/>
                <a:gridCol w="2453640"/>
                <a:gridCol w="3886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Pattern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Matches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[^A-Z]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</a:t>
                      </a:r>
                      <a:r>
                        <a:rPr lang="en-US" baseline="0" dirty="0" smtClean="0"/>
                        <a:t> an </a:t>
                      </a:r>
                      <a:r>
                        <a:rPr lang="en-US" dirty="0" smtClean="0"/>
                        <a:t>upper case letter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"/>
                          <a:cs typeface="Courier"/>
                        </a:rPr>
                        <a:t>O</a:t>
                      </a:r>
                      <a:r>
                        <a:rPr lang="en-US" u="sng" dirty="0" err="1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y</a:t>
                      </a:r>
                      <a:r>
                        <a:rPr lang="en-US" dirty="0" err="1" smtClean="0">
                          <a:latin typeface="Courier"/>
                          <a:cs typeface="Courier"/>
                        </a:rPr>
                        <a:t>fn</a:t>
                      </a:r>
                      <a:r>
                        <a:rPr lang="en-US" dirty="0" smtClean="0"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dirty="0" err="1" smtClean="0">
                          <a:latin typeface="Courier"/>
                          <a:cs typeface="Courier"/>
                        </a:rPr>
                        <a:t>pripetchik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[^</a:t>
                      </a:r>
                      <a:r>
                        <a:rPr lang="en-US" dirty="0" err="1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Ss</a:t>
                      </a:r>
                      <a:r>
                        <a:rPr lang="en-US" dirty="0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]	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Neither ‘S’ nor ‘s’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I</a:t>
                      </a:r>
                      <a:r>
                        <a:rPr lang="en-US" u="none" dirty="0" smtClean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 have no exquisite reason”</a:t>
                      </a:r>
                      <a:endParaRPr lang="en-US" u="none" dirty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[^e^]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Neither e nor ^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"/>
                          <a:cs typeface="Courier"/>
                        </a:rPr>
                        <a:t>Look h</a:t>
                      </a:r>
                      <a:r>
                        <a:rPr lang="en-US" u="sng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e</a:t>
                      </a:r>
                      <a:r>
                        <a:rPr lang="en-US" dirty="0" smtClean="0">
                          <a:latin typeface="Courier"/>
                          <a:cs typeface="Courier"/>
                        </a:rPr>
                        <a:t>re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a^b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pattern</a:t>
                      </a:r>
                      <a:r>
                        <a:rPr lang="en-US" baseline="0" dirty="0" smtClean="0"/>
                        <a:t> a</a:t>
                      </a:r>
                      <a:r>
                        <a:rPr lang="en-US" dirty="0" smtClean="0"/>
                        <a:t> carat</a:t>
                      </a:r>
                      <a:r>
                        <a:rPr lang="en-US" baseline="0" dirty="0" smtClean="0"/>
                        <a:t>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"/>
                          <a:cs typeface="Courier"/>
                        </a:rPr>
                        <a:t>Look up </a:t>
                      </a:r>
                      <a:r>
                        <a:rPr lang="en-US" u="sng" dirty="0" err="1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a^b</a:t>
                      </a:r>
                      <a:r>
                        <a:rPr lang="en-US" u="sng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dirty="0" smtClean="0">
                          <a:latin typeface="Courier"/>
                          <a:cs typeface="Courier"/>
                        </a:rPr>
                        <a:t>now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560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Maximum Matching</a:t>
            </a:r>
            <a:br>
              <a:rPr lang="en-US"/>
            </a:br>
            <a:r>
              <a:rPr lang="en-US"/>
              <a:t>Word Segmentation Algorithm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533400" indent="-533400"/>
            <a:r>
              <a:rPr lang="en-US"/>
              <a:t>Given a wordlist of Chinese, and a string.</a:t>
            </a:r>
          </a:p>
          <a:p>
            <a:pPr marL="533400" indent="-533400">
              <a:buClr>
                <a:schemeClr val="tx1"/>
              </a:buClr>
              <a:buFont typeface="Arial" charset="0"/>
              <a:buAutoNum type="arabicParenR"/>
            </a:pPr>
            <a:r>
              <a:rPr lang="en-US"/>
              <a:t>Start a pointer at the beginning of the string</a:t>
            </a:r>
          </a:p>
          <a:p>
            <a:pPr marL="533400" indent="-533400">
              <a:buClr>
                <a:schemeClr val="tx1"/>
              </a:buClr>
              <a:buFont typeface="Arial" charset="0"/>
              <a:buAutoNum type="arabicParenR"/>
            </a:pPr>
            <a:r>
              <a:rPr lang="en-US"/>
              <a:t>Find the longest word in dictionary that matches the string starting at pointer</a:t>
            </a:r>
          </a:p>
          <a:p>
            <a:pPr marL="533400" indent="-533400">
              <a:buClr>
                <a:schemeClr val="tx1"/>
              </a:buClr>
              <a:buFont typeface="Arial" charset="0"/>
              <a:buAutoNum type="arabicParenR"/>
            </a:pPr>
            <a:r>
              <a:rPr lang="en-US"/>
              <a:t>Move the pointer over the word in string</a:t>
            </a:r>
          </a:p>
          <a:p>
            <a:pPr marL="533400" indent="-533400">
              <a:buClr>
                <a:schemeClr val="tx1"/>
              </a:buClr>
              <a:buFont typeface="Arial" charset="0"/>
              <a:buAutoNum type="arabicParenR"/>
            </a:pPr>
            <a:r>
              <a:rPr lang="en-US"/>
              <a:t>Go to 2</a:t>
            </a:r>
          </a:p>
        </p:txBody>
      </p:sp>
    </p:spTree>
    <p:extLst>
      <p:ext uri="{BB962C8B-B14F-4D97-AF65-F5344CB8AC3E}">
        <p14:creationId xmlns:p14="http://schemas.microsoft.com/office/powerpoint/2010/main" val="51017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-171450"/>
            <a:ext cx="7772400" cy="857250"/>
          </a:xfrm>
        </p:spPr>
        <p:txBody>
          <a:bodyPr/>
          <a:lstStyle/>
          <a:p>
            <a:r>
              <a:rPr lang="en-US" dirty="0" smtClean="0"/>
              <a:t>Max-match segmentation illustration</a:t>
            </a:r>
            <a:endParaRPr lang="en-US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3400" y="990600"/>
            <a:ext cx="8763000" cy="4152900"/>
          </a:xfrm>
        </p:spPr>
        <p:txBody>
          <a:bodyPr/>
          <a:lstStyle/>
          <a:p>
            <a:r>
              <a:rPr lang="en-US" sz="2800" dirty="0" err="1" smtClean="0"/>
              <a:t>Thecat</a:t>
            </a:r>
            <a:r>
              <a:rPr lang="en-US" sz="2800" dirty="0" err="1"/>
              <a:t>i</a:t>
            </a:r>
            <a:r>
              <a:rPr lang="en-US" sz="2800" dirty="0" err="1" smtClean="0"/>
              <a:t>nthehat</a:t>
            </a:r>
            <a:endParaRPr lang="en-US" sz="2800" dirty="0" smtClean="0"/>
          </a:p>
          <a:p>
            <a:r>
              <a:rPr lang="en-US" sz="2800" dirty="0" err="1" smtClean="0"/>
              <a:t>Thetabledownthere</a:t>
            </a:r>
            <a:endParaRPr lang="en-US" sz="2800" dirty="0" smtClean="0"/>
          </a:p>
          <a:p>
            <a:endParaRPr lang="en-US" dirty="0" smtClean="0"/>
          </a:p>
          <a:p>
            <a:r>
              <a:rPr lang="en-US" dirty="0" smtClean="0"/>
              <a:t>Doesn’t </a:t>
            </a:r>
            <a:r>
              <a:rPr lang="en-US" dirty="0"/>
              <a:t>generally work in </a:t>
            </a:r>
            <a:r>
              <a:rPr lang="en-US" dirty="0" smtClean="0"/>
              <a:t>English</a:t>
            </a:r>
            <a:r>
              <a:rPr lang="en-US" dirty="0"/>
              <a:t>!</a:t>
            </a:r>
          </a:p>
          <a:p>
            <a:endParaRPr lang="en-US" dirty="0" smtClean="0"/>
          </a:p>
          <a:p>
            <a:r>
              <a:rPr lang="en-US" dirty="0" smtClean="0"/>
              <a:t>But </a:t>
            </a:r>
            <a:r>
              <a:rPr lang="en-US" dirty="0"/>
              <a:t>works astonishingly well in Chinese</a:t>
            </a:r>
          </a:p>
          <a:p>
            <a:pPr lvl="1" eaLnBrk="1" hangingPunct="1"/>
            <a:r>
              <a:rPr lang="ja-JP" altLang="en-US" dirty="0">
                <a:cs typeface="ＭＳ Ｐゴシック" charset="-128"/>
                <a:sym typeface="Symbol" charset="2"/>
              </a:rPr>
              <a:t>莎拉波娃现在居住在美国东南部的佛罗里达。</a:t>
            </a:r>
            <a:endParaRPr lang="en-US" altLang="ja-JP" dirty="0">
              <a:cs typeface="ＭＳ Ｐゴシック" charset="-128"/>
              <a:sym typeface="Symbol" charset="2"/>
            </a:endParaRPr>
          </a:p>
          <a:p>
            <a:pPr lvl="1" eaLnBrk="1" hangingPunct="1"/>
            <a:r>
              <a:rPr lang="ja-JP" altLang="en-US" dirty="0">
                <a:cs typeface="ＭＳ Ｐゴシック" charset="-128"/>
                <a:sym typeface="Symbol" charset="2"/>
              </a:rPr>
              <a:t>莎拉波娃</a:t>
            </a:r>
            <a:r>
              <a:rPr lang="en-US" altLang="ja-JP" dirty="0">
                <a:cs typeface="ＭＳ Ｐゴシック" charset="-128"/>
                <a:sym typeface="Symbol" charset="2"/>
              </a:rPr>
              <a:t>  </a:t>
            </a:r>
            <a:r>
              <a:rPr lang="ja-JP" altLang="en-US" dirty="0">
                <a:cs typeface="ＭＳ Ｐゴシック" charset="-128"/>
                <a:sym typeface="Symbol" charset="2"/>
              </a:rPr>
              <a:t>现在</a:t>
            </a:r>
            <a:r>
              <a:rPr lang="en-US" altLang="ja-JP" dirty="0">
                <a:cs typeface="ＭＳ Ｐゴシック" charset="-128"/>
                <a:sym typeface="Symbol" charset="2"/>
              </a:rPr>
              <a:t>   </a:t>
            </a:r>
            <a:r>
              <a:rPr lang="ja-JP" altLang="en-US" dirty="0">
                <a:cs typeface="ＭＳ Ｐゴシック" charset="-128"/>
                <a:sym typeface="Symbol" charset="2"/>
              </a:rPr>
              <a:t>居住</a:t>
            </a:r>
            <a:r>
              <a:rPr lang="en-US" altLang="ja-JP" dirty="0">
                <a:cs typeface="ＭＳ Ｐゴシック" charset="-128"/>
                <a:sym typeface="Symbol" charset="2"/>
              </a:rPr>
              <a:t>   </a:t>
            </a:r>
            <a:r>
              <a:rPr lang="ja-JP" altLang="en-US" dirty="0">
                <a:cs typeface="ＭＳ Ｐゴシック" charset="-128"/>
                <a:sym typeface="Symbol" charset="2"/>
              </a:rPr>
              <a:t>在</a:t>
            </a:r>
            <a:r>
              <a:rPr lang="en-US" altLang="ja-JP" dirty="0">
                <a:cs typeface="ＭＳ Ｐゴシック" charset="-128"/>
                <a:sym typeface="Symbol" charset="2"/>
              </a:rPr>
              <a:t>  </a:t>
            </a:r>
            <a:r>
              <a:rPr lang="ja-JP" altLang="en-US" dirty="0">
                <a:cs typeface="ＭＳ Ｐゴシック" charset="-128"/>
                <a:sym typeface="Symbol" charset="2"/>
              </a:rPr>
              <a:t>美国</a:t>
            </a:r>
            <a:r>
              <a:rPr lang="en-US" altLang="ja-JP" dirty="0">
                <a:cs typeface="ＭＳ Ｐゴシック" charset="-128"/>
                <a:sym typeface="Symbol" charset="2"/>
              </a:rPr>
              <a:t>   </a:t>
            </a:r>
            <a:r>
              <a:rPr lang="ja-JP" altLang="en-US" dirty="0">
                <a:cs typeface="ＭＳ Ｐゴシック" charset="-128"/>
                <a:sym typeface="Symbol" charset="2"/>
              </a:rPr>
              <a:t>东南部</a:t>
            </a:r>
            <a:r>
              <a:rPr lang="en-US" altLang="ja-JP" dirty="0">
                <a:cs typeface="ＭＳ Ｐゴシック" charset="-128"/>
                <a:sym typeface="Symbol" charset="2"/>
              </a:rPr>
              <a:t>     </a:t>
            </a:r>
            <a:r>
              <a:rPr lang="ja-JP" altLang="en-US" dirty="0">
                <a:cs typeface="ＭＳ Ｐゴシック" charset="-128"/>
                <a:sym typeface="Symbol" charset="2"/>
              </a:rPr>
              <a:t>的</a:t>
            </a:r>
            <a:r>
              <a:rPr lang="en-US" altLang="ja-JP" dirty="0">
                <a:cs typeface="ＭＳ Ｐゴシック" charset="-128"/>
                <a:sym typeface="Symbol" charset="2"/>
              </a:rPr>
              <a:t>  </a:t>
            </a:r>
            <a:r>
              <a:rPr lang="ja-JP" altLang="en-US" dirty="0">
                <a:cs typeface="ＭＳ Ｐゴシック" charset="-128"/>
                <a:sym typeface="Symbol" charset="2"/>
              </a:rPr>
              <a:t>佛罗里达</a:t>
            </a:r>
            <a:endParaRPr lang="en-US" altLang="ja-JP" sz="2400" dirty="0"/>
          </a:p>
          <a:p>
            <a:r>
              <a:rPr lang="en-US" dirty="0" smtClean="0"/>
              <a:t>Modern probabilistic segmentation </a:t>
            </a:r>
            <a:r>
              <a:rPr lang="en-US" dirty="0"/>
              <a:t>algorithms </a:t>
            </a:r>
            <a:r>
              <a:rPr lang="en-US" dirty="0" smtClean="0"/>
              <a:t>even better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953000" y="1504950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000" dirty="0"/>
              <a:t>the table down </a:t>
            </a:r>
            <a:r>
              <a:rPr lang="en-US" sz="2000" dirty="0" smtClean="0"/>
              <a:t>there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953000" y="1047750"/>
            <a:ext cx="297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000" dirty="0" smtClean="0"/>
              <a:t>the cat in the hat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4953000" y="1962150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000" dirty="0"/>
              <a:t>t</a:t>
            </a:r>
            <a:r>
              <a:rPr lang="en-US" sz="2000" dirty="0" smtClean="0"/>
              <a:t>heta bled own there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25100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/>
      <p:bldP spid="2" grpId="0"/>
      <p:bldP spid="5" grpId="0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62400" y="133350"/>
            <a:ext cx="4648200" cy="1905000"/>
          </a:xfrm>
        </p:spPr>
        <p:txBody>
          <a:bodyPr/>
          <a:lstStyle/>
          <a:p>
            <a:r>
              <a:rPr lang="en-US" sz="4400" dirty="0" smtClean="0"/>
              <a:t>Basic Text Processing</a:t>
            </a:r>
            <a:endParaRPr lang="en-US" sz="4400" dirty="0">
              <a:latin typeface="Lucida San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rgbClr val="A4001D"/>
                </a:solidFill>
                <a:latin typeface="Calibri" charset="0"/>
              </a:rPr>
              <a:t>Word </a:t>
            </a:r>
            <a:r>
              <a:rPr lang="en-US" sz="3600" dirty="0">
                <a:solidFill>
                  <a:srgbClr val="A4001D"/>
                </a:solidFill>
                <a:latin typeface="Calibri" charset="0"/>
              </a:rPr>
              <a:t>tokenization</a:t>
            </a:r>
          </a:p>
          <a:p>
            <a:pPr eaLnBrk="1" hangingPunct="1">
              <a:buFont typeface="Times" charset="0"/>
              <a:buNone/>
            </a:pPr>
            <a:endParaRPr lang="en-US" dirty="0">
              <a:latin typeface="Lucida Sans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63862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86200" y="510778"/>
            <a:ext cx="4800600" cy="1298972"/>
          </a:xfrm>
        </p:spPr>
        <p:txBody>
          <a:bodyPr/>
          <a:lstStyle/>
          <a:p>
            <a:r>
              <a:rPr lang="en-US" sz="4400" dirty="0" smtClean="0"/>
              <a:t>Basic Text Processing</a:t>
            </a:r>
            <a:endParaRPr lang="en-US" sz="4400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43400" y="2286000"/>
            <a:ext cx="4267200" cy="1714500"/>
          </a:xfrm>
        </p:spPr>
        <p:txBody>
          <a:bodyPr/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3200" dirty="0" smtClean="0">
                <a:solidFill>
                  <a:srgbClr val="A50021"/>
                </a:solidFill>
                <a:latin typeface="Calibri" charset="0"/>
              </a:rPr>
              <a:t>Word Normalization and Stemming</a:t>
            </a:r>
            <a:endParaRPr lang="en-US" sz="3200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403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050"/>
          <p:cNvSpPr>
            <a:spLocks noGrp="1" noChangeArrowheads="1"/>
          </p:cNvSpPr>
          <p:nvPr>
            <p:ph type="title"/>
          </p:nvPr>
        </p:nvSpPr>
        <p:spPr>
          <a:xfrm>
            <a:off x="1371600" y="209550"/>
            <a:ext cx="7467600" cy="742950"/>
          </a:xfrm>
        </p:spPr>
        <p:txBody>
          <a:bodyPr/>
          <a:lstStyle/>
          <a:p>
            <a:pPr eaLnBrk="1" hangingPunct="1"/>
            <a:r>
              <a:rPr lang="en-US" dirty="0"/>
              <a:t>Normalization</a:t>
            </a:r>
          </a:p>
        </p:txBody>
      </p:sp>
      <p:sp>
        <p:nvSpPr>
          <p:cNvPr id="35843" name="Rectangle 2051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sym typeface="Symbol" charset="2"/>
              </a:rPr>
              <a:t>Need to “normalize” terms </a:t>
            </a:r>
          </a:p>
          <a:p>
            <a:pPr lvl="1" eaLnBrk="1" hangingPunct="1"/>
            <a:r>
              <a:rPr lang="en-US" dirty="0" smtClean="0">
                <a:sym typeface="Symbol" charset="2"/>
              </a:rPr>
              <a:t>Information Retrieval: </a:t>
            </a:r>
            <a:r>
              <a:rPr lang="en-US" dirty="0">
                <a:sym typeface="Symbol" charset="2"/>
              </a:rPr>
              <a:t>indexed text &amp; query terms must have same form.</a:t>
            </a:r>
          </a:p>
          <a:p>
            <a:pPr lvl="2" eaLnBrk="1" hangingPunct="1"/>
            <a:r>
              <a:rPr lang="en-US" sz="1800" dirty="0">
                <a:sym typeface="Symbol" charset="2"/>
              </a:rPr>
              <a:t>We want to match </a:t>
            </a:r>
            <a:r>
              <a:rPr lang="en-US" sz="1800" b="1" i="1" dirty="0">
                <a:sym typeface="Symbol" charset="2"/>
              </a:rPr>
              <a:t>U.S.A.</a:t>
            </a:r>
            <a:r>
              <a:rPr lang="en-US" sz="1800" dirty="0">
                <a:sym typeface="Symbol" charset="2"/>
              </a:rPr>
              <a:t> and </a:t>
            </a:r>
            <a:r>
              <a:rPr lang="en-US" sz="1800" b="1" i="1" dirty="0">
                <a:sym typeface="Symbol" charset="2"/>
              </a:rPr>
              <a:t>USA</a:t>
            </a:r>
            <a:endParaRPr lang="en-US" sz="1800" dirty="0">
              <a:sym typeface="Symbol" charset="2"/>
            </a:endParaRPr>
          </a:p>
          <a:p>
            <a:pPr eaLnBrk="1" hangingPunct="1"/>
            <a:r>
              <a:rPr lang="en-US" dirty="0" smtClean="0">
                <a:sym typeface="Symbol" charset="2"/>
              </a:rPr>
              <a:t>We implicitly define </a:t>
            </a:r>
            <a:r>
              <a:rPr lang="en-US" dirty="0">
                <a:sym typeface="Symbol" charset="2"/>
              </a:rPr>
              <a:t>equivalence classes of terms</a:t>
            </a:r>
          </a:p>
          <a:p>
            <a:pPr lvl="1" eaLnBrk="1" hangingPunct="1"/>
            <a:r>
              <a:rPr lang="en-US" dirty="0">
                <a:sym typeface="Symbol" charset="2"/>
              </a:rPr>
              <a:t>e.g., </a:t>
            </a:r>
            <a:r>
              <a:rPr lang="en-US" dirty="0" smtClean="0">
                <a:sym typeface="Symbol" charset="2"/>
              </a:rPr>
              <a:t>deleting </a:t>
            </a:r>
            <a:r>
              <a:rPr lang="en-US" dirty="0">
                <a:sym typeface="Symbol" charset="2"/>
              </a:rPr>
              <a:t>periods in a term</a:t>
            </a:r>
          </a:p>
          <a:p>
            <a:pPr eaLnBrk="1" hangingPunct="1"/>
            <a:r>
              <a:rPr lang="en-US" dirty="0" smtClean="0">
                <a:sym typeface="Symbol" charset="2"/>
              </a:rPr>
              <a:t>Alternative: asymmetric </a:t>
            </a:r>
            <a:r>
              <a:rPr lang="en-US" dirty="0">
                <a:sym typeface="Symbol" charset="2"/>
              </a:rPr>
              <a:t>expansion:</a:t>
            </a:r>
          </a:p>
          <a:p>
            <a:pPr lvl="1" eaLnBrk="1" hangingPunct="1"/>
            <a:r>
              <a:rPr lang="en-US" sz="1600" dirty="0">
                <a:sym typeface="Symbol" charset="2"/>
              </a:rPr>
              <a:t>Enter: </a:t>
            </a:r>
            <a:r>
              <a:rPr lang="en-US" sz="1600" b="1" i="1" dirty="0">
                <a:sym typeface="Symbol" charset="2"/>
              </a:rPr>
              <a:t>window</a:t>
            </a:r>
            <a:r>
              <a:rPr lang="en-US" sz="1600" dirty="0">
                <a:sym typeface="Symbol" charset="2"/>
              </a:rPr>
              <a:t>	Search: </a:t>
            </a:r>
            <a:r>
              <a:rPr lang="en-US" sz="1600" b="1" i="1" dirty="0">
                <a:sym typeface="Symbol" charset="2"/>
              </a:rPr>
              <a:t>window, windows</a:t>
            </a:r>
          </a:p>
          <a:p>
            <a:pPr lvl="1" eaLnBrk="1" hangingPunct="1"/>
            <a:r>
              <a:rPr lang="en-US" sz="1600" dirty="0">
                <a:sym typeface="Symbol" charset="2"/>
              </a:rPr>
              <a:t>Enter: </a:t>
            </a:r>
            <a:r>
              <a:rPr lang="en-US" sz="1600" b="1" i="1" dirty="0">
                <a:sym typeface="Symbol" charset="2"/>
              </a:rPr>
              <a:t>windows</a:t>
            </a:r>
            <a:r>
              <a:rPr lang="en-US" sz="1600" dirty="0">
                <a:sym typeface="Symbol" charset="2"/>
              </a:rPr>
              <a:t>	Search: </a:t>
            </a:r>
            <a:r>
              <a:rPr lang="en-US" sz="1600" b="1" i="1" dirty="0">
                <a:sym typeface="Symbol" charset="2"/>
              </a:rPr>
              <a:t>Windows, windows, window</a:t>
            </a:r>
          </a:p>
          <a:p>
            <a:pPr lvl="1" eaLnBrk="1" hangingPunct="1"/>
            <a:r>
              <a:rPr lang="en-US" sz="1600" dirty="0">
                <a:sym typeface="Symbol" charset="2"/>
              </a:rPr>
              <a:t>Enter: </a:t>
            </a:r>
            <a:r>
              <a:rPr lang="en-US" sz="1600" b="1" i="1" dirty="0">
                <a:sym typeface="Symbol" charset="2"/>
              </a:rPr>
              <a:t>Windows</a:t>
            </a:r>
            <a:r>
              <a:rPr lang="en-US" sz="1600" dirty="0">
                <a:sym typeface="Symbol" charset="2"/>
              </a:rPr>
              <a:t>	Search: </a:t>
            </a:r>
            <a:r>
              <a:rPr lang="en-US" sz="1600" b="1" i="1" dirty="0">
                <a:sym typeface="Symbol" charset="2"/>
              </a:rPr>
              <a:t>Windows</a:t>
            </a:r>
          </a:p>
          <a:p>
            <a:pPr eaLnBrk="1" hangingPunct="1"/>
            <a:r>
              <a:rPr lang="en-US" dirty="0">
                <a:sym typeface="Symbol" charset="2"/>
              </a:rPr>
              <a:t>Potentially more powerful, but less efficient</a:t>
            </a:r>
          </a:p>
          <a:p>
            <a:pPr lvl="1" eaLnBrk="1" hangingPunct="1"/>
            <a:endParaRPr lang="en-US" sz="1800" dirty="0">
              <a:sym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43184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Case folding</a:t>
            </a:r>
          </a:p>
        </p:txBody>
      </p:sp>
      <p:sp>
        <p:nvSpPr>
          <p:cNvPr id="36867" name="Rectangle 7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Applications like IR: reduce </a:t>
            </a:r>
            <a:r>
              <a:rPr lang="en-US" sz="2800" dirty="0"/>
              <a:t>all letters to lower case</a:t>
            </a:r>
          </a:p>
          <a:p>
            <a:pPr lvl="1" eaLnBrk="1" hangingPunct="1"/>
            <a:r>
              <a:rPr lang="en-US" sz="2400" dirty="0" smtClean="0"/>
              <a:t>Since users tend to use lower case</a:t>
            </a:r>
          </a:p>
          <a:p>
            <a:pPr lvl="1" eaLnBrk="1" hangingPunct="1"/>
            <a:r>
              <a:rPr lang="en-US" sz="2400" dirty="0" smtClean="0"/>
              <a:t>Possible exception</a:t>
            </a:r>
            <a:r>
              <a:rPr lang="en-US" sz="2400" dirty="0"/>
              <a:t>: upper case in mid-sentence?</a:t>
            </a:r>
          </a:p>
          <a:p>
            <a:pPr lvl="2" eaLnBrk="1" hangingPunct="1"/>
            <a:r>
              <a:rPr lang="en-US" sz="2000" dirty="0"/>
              <a:t>e.g., </a:t>
            </a:r>
            <a:r>
              <a:rPr lang="en-US" sz="2000" b="1" i="1" dirty="0"/>
              <a:t>General Motors</a:t>
            </a:r>
          </a:p>
          <a:p>
            <a:pPr lvl="2" eaLnBrk="1" hangingPunct="1"/>
            <a:r>
              <a:rPr lang="en-US" sz="2000" b="1" i="1" dirty="0"/>
              <a:t>Fed</a:t>
            </a:r>
            <a:r>
              <a:rPr lang="en-US" sz="2000" dirty="0"/>
              <a:t> vs. </a:t>
            </a:r>
            <a:r>
              <a:rPr lang="en-US" sz="2000" b="1" i="1" dirty="0"/>
              <a:t>fed</a:t>
            </a:r>
          </a:p>
          <a:p>
            <a:pPr lvl="2" eaLnBrk="1" hangingPunct="1"/>
            <a:r>
              <a:rPr lang="en-US" sz="2000" b="1" i="1" dirty="0"/>
              <a:t>SAIL</a:t>
            </a:r>
            <a:r>
              <a:rPr lang="en-US" sz="2000" dirty="0"/>
              <a:t> vs. </a:t>
            </a:r>
            <a:r>
              <a:rPr lang="en-US" sz="2000" b="1" i="1" dirty="0"/>
              <a:t>sail</a:t>
            </a:r>
          </a:p>
          <a:p>
            <a:r>
              <a:rPr lang="en-US" sz="2800" dirty="0" smtClean="0"/>
              <a:t>For </a:t>
            </a:r>
            <a:r>
              <a:rPr lang="en-US" sz="2800" dirty="0"/>
              <a:t>sentiment analysis, MT, </a:t>
            </a:r>
            <a:r>
              <a:rPr lang="en-US" sz="2800" dirty="0" smtClean="0"/>
              <a:t>Information </a:t>
            </a:r>
            <a:r>
              <a:rPr lang="en-US" sz="2800" dirty="0"/>
              <a:t>extraction</a:t>
            </a:r>
          </a:p>
          <a:p>
            <a:pPr lvl="1"/>
            <a:r>
              <a:rPr lang="en-US" sz="2400" dirty="0"/>
              <a:t>Case is helpful </a:t>
            </a:r>
            <a:r>
              <a:rPr lang="en-US" sz="2400" dirty="0" smtClean="0"/>
              <a:t>(</a:t>
            </a:r>
            <a:r>
              <a:rPr lang="en-US" sz="2400" b="1" i="1" dirty="0" smtClean="0"/>
              <a:t>US</a:t>
            </a:r>
            <a:r>
              <a:rPr lang="en-US" sz="2400" dirty="0" smtClean="0"/>
              <a:t> versus </a:t>
            </a:r>
            <a:r>
              <a:rPr lang="en-US" sz="2400" b="1" i="1" dirty="0" smtClean="0"/>
              <a:t>us </a:t>
            </a:r>
            <a:r>
              <a:rPr lang="en-US" sz="2400" dirty="0" smtClean="0"/>
              <a:t>is </a:t>
            </a:r>
            <a:r>
              <a:rPr lang="en-US" sz="2400" dirty="0"/>
              <a:t>important)</a:t>
            </a:r>
          </a:p>
        </p:txBody>
      </p:sp>
    </p:spTree>
    <p:extLst>
      <p:ext uri="{BB962C8B-B14F-4D97-AF65-F5344CB8AC3E}">
        <p14:creationId xmlns:p14="http://schemas.microsoft.com/office/powerpoint/2010/main" val="3891634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Lemmatization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352550"/>
            <a:ext cx="8686800" cy="3333750"/>
          </a:xfrm>
        </p:spPr>
        <p:txBody>
          <a:bodyPr/>
          <a:lstStyle/>
          <a:p>
            <a:pPr eaLnBrk="1" hangingPunct="1"/>
            <a:r>
              <a:rPr lang="en-US" dirty="0"/>
              <a:t>Reduce </a:t>
            </a:r>
            <a:r>
              <a:rPr lang="en-US" dirty="0" smtClean="0"/>
              <a:t>inflections or variant </a:t>
            </a:r>
            <a:r>
              <a:rPr lang="en-US" dirty="0"/>
              <a:t>forms to base form</a:t>
            </a:r>
          </a:p>
          <a:p>
            <a:pPr lvl="1" eaLnBrk="1" hangingPunct="1">
              <a:spcBef>
                <a:spcPts val="500"/>
              </a:spcBef>
              <a:spcAft>
                <a:spcPts val="500"/>
              </a:spcAft>
            </a:pPr>
            <a:r>
              <a:rPr lang="en-US" sz="2400" i="1" dirty="0" smtClean="0"/>
              <a:t>am</a:t>
            </a:r>
            <a:r>
              <a:rPr lang="en-US" sz="2400" i="1" dirty="0"/>
              <a:t>, are,</a:t>
            </a:r>
            <a:r>
              <a:rPr lang="en-US" sz="2400" dirty="0"/>
              <a:t> </a:t>
            </a:r>
            <a:r>
              <a:rPr lang="en-US" sz="2400" i="1" dirty="0"/>
              <a:t>is </a:t>
            </a:r>
            <a:r>
              <a:rPr lang="en-US" sz="2400" dirty="0">
                <a:sym typeface="Symbol" charset="2"/>
              </a:rPr>
              <a:t></a:t>
            </a:r>
            <a:r>
              <a:rPr lang="en-US" sz="2400" dirty="0"/>
              <a:t> </a:t>
            </a:r>
            <a:r>
              <a:rPr lang="en-US" sz="2400" i="1" dirty="0"/>
              <a:t>be</a:t>
            </a:r>
            <a:endParaRPr lang="en-US" sz="2400" dirty="0"/>
          </a:p>
          <a:p>
            <a:pPr lvl="1" eaLnBrk="1" hangingPunct="1">
              <a:spcBef>
                <a:spcPts val="500"/>
              </a:spcBef>
              <a:spcAft>
                <a:spcPts val="500"/>
              </a:spcAft>
            </a:pPr>
            <a:r>
              <a:rPr lang="en-US" sz="2400" i="1" dirty="0"/>
              <a:t>car, cars, car's</a:t>
            </a:r>
            <a:r>
              <a:rPr lang="en-US" sz="2400" dirty="0"/>
              <a:t>, </a:t>
            </a:r>
            <a:r>
              <a:rPr lang="en-US" sz="2400" i="1" dirty="0"/>
              <a:t>cars'</a:t>
            </a:r>
            <a:r>
              <a:rPr lang="en-US" sz="2400" dirty="0"/>
              <a:t> </a:t>
            </a:r>
            <a:r>
              <a:rPr lang="en-US" sz="2400" dirty="0">
                <a:sym typeface="Symbol" charset="2"/>
              </a:rPr>
              <a:t></a:t>
            </a:r>
            <a:r>
              <a:rPr lang="en-US" sz="2400" dirty="0"/>
              <a:t> </a:t>
            </a:r>
            <a:r>
              <a:rPr lang="en-US" sz="2400" i="1" dirty="0"/>
              <a:t>car</a:t>
            </a:r>
          </a:p>
          <a:p>
            <a:pPr eaLnBrk="1" hangingPunct="1">
              <a:spcBef>
                <a:spcPts val="500"/>
              </a:spcBef>
              <a:spcAft>
                <a:spcPts val="500"/>
              </a:spcAft>
            </a:pPr>
            <a:r>
              <a:rPr lang="en-US" i="1" dirty="0"/>
              <a:t>the boy's cars are different colors</a:t>
            </a:r>
            <a:r>
              <a:rPr lang="en-US" dirty="0"/>
              <a:t> </a:t>
            </a:r>
            <a:r>
              <a:rPr lang="en-US" dirty="0">
                <a:sym typeface="Symbol" charset="2"/>
              </a:rPr>
              <a:t></a:t>
            </a:r>
            <a:r>
              <a:rPr lang="en-US" dirty="0"/>
              <a:t> </a:t>
            </a:r>
            <a:r>
              <a:rPr lang="en-US" i="1" dirty="0"/>
              <a:t>the boy car be different color</a:t>
            </a:r>
          </a:p>
          <a:p>
            <a:pPr eaLnBrk="1" hangingPunct="1">
              <a:spcBef>
                <a:spcPts val="500"/>
              </a:spcBef>
              <a:spcAft>
                <a:spcPts val="500"/>
              </a:spcAft>
            </a:pPr>
            <a:r>
              <a:rPr lang="en-US" dirty="0" smtClean="0"/>
              <a:t>Lemmatization: have to find correct dictionary </a:t>
            </a:r>
            <a:r>
              <a:rPr lang="en-US" dirty="0"/>
              <a:t>headword </a:t>
            </a:r>
            <a:r>
              <a:rPr lang="en-US" dirty="0" smtClean="0"/>
              <a:t>form</a:t>
            </a:r>
          </a:p>
          <a:p>
            <a:pPr>
              <a:lnSpc>
                <a:spcPct val="90000"/>
              </a:lnSpc>
            </a:pPr>
            <a:r>
              <a:rPr lang="en-US" dirty="0"/>
              <a:t>Machine translation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Spanish </a:t>
            </a:r>
            <a:r>
              <a:rPr lang="en-US" dirty="0" err="1" smtClean="0">
                <a:solidFill>
                  <a:srgbClr val="A50021"/>
                </a:solidFill>
              </a:rPr>
              <a:t>quiero</a:t>
            </a:r>
            <a:r>
              <a:rPr lang="en-US" dirty="0" smtClean="0"/>
              <a:t> </a:t>
            </a:r>
            <a:r>
              <a:rPr lang="en-US" dirty="0"/>
              <a:t>(‘I want’</a:t>
            </a:r>
            <a:r>
              <a:rPr lang="en-US" dirty="0" smtClean="0"/>
              <a:t>), </a:t>
            </a:r>
            <a:r>
              <a:rPr lang="en-US" dirty="0" err="1" smtClean="0">
                <a:solidFill>
                  <a:srgbClr val="A50021"/>
                </a:solidFill>
              </a:rPr>
              <a:t>quieres</a:t>
            </a:r>
            <a:r>
              <a:rPr lang="en-US" dirty="0" smtClean="0"/>
              <a:t> </a:t>
            </a:r>
            <a:r>
              <a:rPr lang="en-US" dirty="0"/>
              <a:t>(‘you want’) </a:t>
            </a:r>
            <a:r>
              <a:rPr lang="en-US" dirty="0" smtClean="0"/>
              <a:t>same lemma as </a:t>
            </a:r>
            <a:r>
              <a:rPr lang="en-US" dirty="0" err="1" smtClean="0">
                <a:solidFill>
                  <a:srgbClr val="A50021"/>
                </a:solidFill>
              </a:rPr>
              <a:t>querer</a:t>
            </a:r>
            <a:r>
              <a:rPr lang="en-US" dirty="0" smtClean="0"/>
              <a:t> </a:t>
            </a:r>
            <a:r>
              <a:rPr lang="en-US" dirty="0"/>
              <a:t>‘want’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706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Morphology</a:t>
            </a:r>
            <a:endParaRPr lang="en-US" dirty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b="1" dirty="0" smtClean="0"/>
              <a:t>Morphemes</a:t>
            </a:r>
            <a:r>
              <a:rPr lang="en-US" sz="2800" dirty="0" smtClean="0"/>
              <a:t>:</a:t>
            </a:r>
          </a:p>
          <a:p>
            <a:pPr lvl="1"/>
            <a:r>
              <a:rPr lang="en-US" sz="2400" dirty="0" smtClean="0"/>
              <a:t>The small meaningful units that make up words</a:t>
            </a:r>
          </a:p>
          <a:p>
            <a:pPr lvl="1"/>
            <a:r>
              <a:rPr lang="en-US" sz="2400" b="1" dirty="0" smtClean="0">
                <a:solidFill>
                  <a:srgbClr val="FF0000"/>
                </a:solidFill>
              </a:rPr>
              <a:t>Stems</a:t>
            </a:r>
            <a:r>
              <a:rPr lang="en-US" sz="2400" dirty="0"/>
              <a:t>: The core </a:t>
            </a:r>
            <a:r>
              <a:rPr lang="en-US" sz="2400" dirty="0" smtClean="0"/>
              <a:t>meaning-bearing </a:t>
            </a:r>
            <a:r>
              <a:rPr lang="en-US" sz="2400" dirty="0"/>
              <a:t>units</a:t>
            </a:r>
          </a:p>
          <a:p>
            <a:pPr lvl="1"/>
            <a:r>
              <a:rPr lang="en-US" sz="2400" b="1" dirty="0">
                <a:solidFill>
                  <a:srgbClr val="FF0000"/>
                </a:solidFill>
              </a:rPr>
              <a:t>Affixes</a:t>
            </a:r>
            <a:r>
              <a:rPr lang="en-US" sz="2400" dirty="0"/>
              <a:t>: Bits and pieces that adhere to </a:t>
            </a:r>
            <a:r>
              <a:rPr lang="en-US" sz="2400" dirty="0" smtClean="0"/>
              <a:t>stems</a:t>
            </a:r>
          </a:p>
          <a:p>
            <a:pPr lvl="2"/>
            <a:r>
              <a:rPr lang="en-US" sz="2400" dirty="0" smtClean="0"/>
              <a:t>Often with grammatical </a:t>
            </a:r>
            <a:r>
              <a:rPr lang="en-US" sz="2400" dirty="0"/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1226545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Stemming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Reduce terms to their </a:t>
            </a:r>
            <a:r>
              <a:rPr lang="en-US" dirty="0" smtClean="0"/>
              <a:t>stems in information retrieval</a:t>
            </a:r>
            <a:endParaRPr lang="en-US" dirty="0"/>
          </a:p>
          <a:p>
            <a:pPr eaLnBrk="1" hangingPunct="1"/>
            <a:r>
              <a:rPr lang="en-US" i="1" dirty="0" smtClean="0"/>
              <a:t>Stemming</a:t>
            </a:r>
            <a:r>
              <a:rPr lang="en-US" dirty="0" smtClean="0"/>
              <a:t> is </a:t>
            </a:r>
            <a:r>
              <a:rPr lang="en-US" dirty="0"/>
              <a:t>crude chopping of </a:t>
            </a:r>
            <a:r>
              <a:rPr lang="en-US" dirty="0" smtClean="0"/>
              <a:t>affixes</a:t>
            </a:r>
            <a:endParaRPr lang="en-US" dirty="0"/>
          </a:p>
          <a:p>
            <a:pPr lvl="1" eaLnBrk="1" hangingPunct="1"/>
            <a:r>
              <a:rPr lang="en-US" dirty="0"/>
              <a:t>language dependent</a:t>
            </a:r>
          </a:p>
          <a:p>
            <a:pPr lvl="1" eaLnBrk="1" hangingPunct="1"/>
            <a:r>
              <a:rPr lang="en-US" dirty="0"/>
              <a:t>e.g., </a:t>
            </a:r>
            <a:r>
              <a:rPr lang="en-US" b="1" i="1" dirty="0"/>
              <a:t>automate(s), automatic, automation</a:t>
            </a:r>
            <a:r>
              <a:rPr lang="en-US" dirty="0"/>
              <a:t> all reduced to </a:t>
            </a:r>
            <a:r>
              <a:rPr lang="en-US" b="1" i="1" dirty="0"/>
              <a:t>automat</a:t>
            </a:r>
            <a:r>
              <a:rPr lang="en-US" dirty="0"/>
              <a:t>.</a:t>
            </a: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777875" y="1253729"/>
            <a:ext cx="1846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>
              <a:latin typeface="Arial" charset="0"/>
            </a:endParaRPr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381000" y="3312765"/>
            <a:ext cx="3581400" cy="1384995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r>
              <a:rPr lang="en-US" sz="2100" i="1" dirty="0">
                <a:solidFill>
                  <a:srgbClr val="404040"/>
                </a:solidFill>
                <a:latin typeface="Calibri"/>
                <a:cs typeface="Calibri"/>
              </a:rPr>
              <a:t>for example compressed </a:t>
            </a:r>
          </a:p>
          <a:p>
            <a:r>
              <a:rPr lang="en-US" sz="2100" i="1" dirty="0">
                <a:solidFill>
                  <a:srgbClr val="404040"/>
                </a:solidFill>
                <a:latin typeface="Calibri"/>
                <a:cs typeface="Calibri"/>
              </a:rPr>
              <a:t>and compression are both </a:t>
            </a:r>
          </a:p>
          <a:p>
            <a:r>
              <a:rPr lang="en-US" sz="2100" i="1" dirty="0">
                <a:solidFill>
                  <a:srgbClr val="404040"/>
                </a:solidFill>
                <a:latin typeface="Calibri"/>
                <a:cs typeface="Calibri"/>
              </a:rPr>
              <a:t>accepted as equivalent to </a:t>
            </a:r>
          </a:p>
          <a:p>
            <a:r>
              <a:rPr lang="en-US" sz="2100" i="1" dirty="0">
                <a:solidFill>
                  <a:srgbClr val="404040"/>
                </a:solidFill>
                <a:latin typeface="Calibri"/>
                <a:cs typeface="Calibri"/>
              </a:rPr>
              <a:t>compress</a:t>
            </a:r>
            <a:r>
              <a:rPr lang="en-US" sz="210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</a:p>
        </p:txBody>
      </p:sp>
      <p:sp>
        <p:nvSpPr>
          <p:cNvPr id="38918" name="Rectangle 6"/>
          <p:cNvSpPr>
            <a:spLocks noChangeArrowheads="1"/>
          </p:cNvSpPr>
          <p:nvPr/>
        </p:nvSpPr>
        <p:spPr bwMode="auto">
          <a:xfrm>
            <a:off x="5000626" y="3429000"/>
            <a:ext cx="3609975" cy="11430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r>
              <a:rPr lang="en-US" sz="2100" dirty="0">
                <a:solidFill>
                  <a:srgbClr val="404040"/>
                </a:solidFill>
                <a:latin typeface="Calibri"/>
                <a:cs typeface="Calibri"/>
              </a:rPr>
              <a:t>for </a:t>
            </a:r>
            <a:r>
              <a:rPr lang="en-US" sz="2100" dirty="0" err="1">
                <a:solidFill>
                  <a:srgbClr val="404040"/>
                </a:solidFill>
                <a:latin typeface="Calibri"/>
                <a:cs typeface="Calibri"/>
              </a:rPr>
              <a:t>exampl</a:t>
            </a:r>
            <a:r>
              <a:rPr lang="en-US" sz="2100" dirty="0">
                <a:solidFill>
                  <a:srgbClr val="404040"/>
                </a:solidFill>
                <a:latin typeface="Calibri"/>
                <a:cs typeface="Calibri"/>
              </a:rPr>
              <a:t> compress and</a:t>
            </a:r>
          </a:p>
          <a:p>
            <a:r>
              <a:rPr lang="en-US" sz="2100" dirty="0">
                <a:solidFill>
                  <a:srgbClr val="404040"/>
                </a:solidFill>
                <a:latin typeface="Calibri"/>
                <a:cs typeface="Calibri"/>
              </a:rPr>
              <a:t>compress </a:t>
            </a:r>
            <a:r>
              <a:rPr lang="en-US" sz="2100" dirty="0" err="1">
                <a:solidFill>
                  <a:srgbClr val="404040"/>
                </a:solidFill>
                <a:latin typeface="Calibri"/>
                <a:cs typeface="Calibri"/>
              </a:rPr>
              <a:t>ar</a:t>
            </a:r>
            <a:r>
              <a:rPr lang="en-US" sz="2100" dirty="0">
                <a:solidFill>
                  <a:srgbClr val="404040"/>
                </a:solidFill>
                <a:latin typeface="Calibri"/>
                <a:cs typeface="Calibri"/>
              </a:rPr>
              <a:t> both accept</a:t>
            </a:r>
          </a:p>
          <a:p>
            <a:r>
              <a:rPr lang="en-US" sz="2100" dirty="0">
                <a:solidFill>
                  <a:srgbClr val="404040"/>
                </a:solidFill>
                <a:latin typeface="Calibri"/>
                <a:cs typeface="Calibri"/>
              </a:rPr>
              <a:t>as </a:t>
            </a:r>
            <a:r>
              <a:rPr lang="en-US" sz="2100" dirty="0" err="1">
                <a:solidFill>
                  <a:srgbClr val="404040"/>
                </a:solidFill>
                <a:latin typeface="Calibri"/>
                <a:cs typeface="Calibri"/>
              </a:rPr>
              <a:t>equival</a:t>
            </a:r>
            <a:r>
              <a:rPr lang="en-US" sz="2100" dirty="0">
                <a:solidFill>
                  <a:srgbClr val="404040"/>
                </a:solidFill>
                <a:latin typeface="Calibri"/>
                <a:cs typeface="Calibri"/>
              </a:rPr>
              <a:t> to compress</a:t>
            </a:r>
          </a:p>
        </p:txBody>
      </p:sp>
      <p:sp>
        <p:nvSpPr>
          <p:cNvPr id="38919" name="AutoShape 7"/>
          <p:cNvSpPr>
            <a:spLocks noChangeArrowheads="1"/>
          </p:cNvSpPr>
          <p:nvPr/>
        </p:nvSpPr>
        <p:spPr bwMode="auto">
          <a:xfrm>
            <a:off x="4419600" y="3829051"/>
            <a:ext cx="304800" cy="364331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258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7" grpId="0" animBg="1"/>
      <p:bldP spid="38918" grpId="0" animBg="1"/>
      <p:bldP spid="3891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Porter’s </a:t>
            </a:r>
            <a:r>
              <a:rPr lang="en-US" dirty="0" smtClean="0"/>
              <a:t>algorithm</a:t>
            </a:r>
            <a:br>
              <a:rPr lang="en-US" dirty="0" smtClean="0"/>
            </a:br>
            <a:r>
              <a:rPr lang="en-US" dirty="0" smtClean="0"/>
              <a:t>The most common English stemmer</a:t>
            </a:r>
            <a:endParaRPr lang="en-US" dirty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-76200" y="1352550"/>
            <a:ext cx="4876800" cy="333375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   Step 1a</a:t>
            </a:r>
          </a:p>
          <a:p>
            <a:pPr marL="457200" lvl="1" indent="0">
              <a:buNone/>
            </a:pPr>
            <a:r>
              <a:rPr lang="en-US" sz="1600" dirty="0" err="1" smtClean="0">
                <a:latin typeface="Courier"/>
                <a:cs typeface="Courier"/>
              </a:rPr>
              <a:t>sses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  <a:r>
              <a:rPr lang="en-US" sz="1600" dirty="0" smtClean="0">
                <a:latin typeface="Courier"/>
                <a:cs typeface="Courier"/>
                <a:sym typeface="Symbol" charset="2"/>
              </a:rPr>
              <a:t> </a:t>
            </a:r>
            <a:r>
              <a:rPr lang="en-US" sz="1600" dirty="0" err="1" smtClean="0">
                <a:latin typeface="Courier"/>
                <a:cs typeface="Courier"/>
                <a:sym typeface="Symbol" charset="2"/>
              </a:rPr>
              <a:t>ss</a:t>
            </a:r>
            <a:r>
              <a:rPr lang="en-US" sz="1600" dirty="0" smtClean="0">
                <a:latin typeface="Courier"/>
                <a:cs typeface="Courier"/>
                <a:sym typeface="Symbol" charset="2"/>
              </a:rPr>
              <a:t>	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caresses  caress</a:t>
            </a:r>
          </a:p>
          <a:p>
            <a:pPr marL="457200" lvl="1" indent="0">
              <a:buNone/>
            </a:pPr>
            <a:r>
              <a:rPr lang="en-US" sz="1600" dirty="0" err="1" smtClean="0">
                <a:latin typeface="Courier"/>
                <a:cs typeface="Courier"/>
              </a:rPr>
              <a:t>ies</a:t>
            </a:r>
            <a:r>
              <a:rPr lang="en-US" sz="1600" dirty="0" smtClean="0">
                <a:latin typeface="Courier"/>
                <a:cs typeface="Courier"/>
              </a:rPr>
              <a:t>  </a:t>
            </a:r>
            <a:r>
              <a:rPr lang="en-US" sz="1600" dirty="0" smtClean="0">
                <a:latin typeface="Courier"/>
                <a:cs typeface="Courier"/>
                <a:sym typeface="Symbol" charset="2"/>
              </a:rPr>
              <a:t> </a:t>
            </a:r>
            <a:r>
              <a:rPr lang="en-US" sz="1600" dirty="0" err="1" smtClean="0">
                <a:latin typeface="Courier"/>
                <a:cs typeface="Courier"/>
                <a:sym typeface="Symbol" charset="2"/>
              </a:rPr>
              <a:t>i</a:t>
            </a:r>
            <a:r>
              <a:rPr lang="en-US" sz="1600" dirty="0" smtClean="0">
                <a:latin typeface="Courier"/>
                <a:cs typeface="Courier"/>
                <a:sym typeface="Symbol" charset="2"/>
              </a:rPr>
              <a:t>	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ponies   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poni</a:t>
            </a:r>
            <a:endParaRPr lang="en-US" sz="1600" dirty="0" smtClean="0">
              <a:solidFill>
                <a:schemeClr val="accent5">
                  <a:lumMod val="75000"/>
                </a:schemeClr>
              </a:solidFill>
              <a:latin typeface="Courier"/>
              <a:cs typeface="Courier"/>
              <a:sym typeface="Symbol" charset="2"/>
            </a:endParaRPr>
          </a:p>
          <a:p>
            <a:pPr marL="457200" lvl="1" indent="0">
              <a:buNone/>
            </a:pPr>
            <a:r>
              <a:rPr lang="en-US" sz="1600" dirty="0" err="1" smtClean="0">
                <a:latin typeface="Courier"/>
                <a:cs typeface="Courier"/>
                <a:sym typeface="Symbol" charset="2"/>
              </a:rPr>
              <a:t>ss</a:t>
            </a:r>
            <a:r>
              <a:rPr lang="en-US" sz="1600" dirty="0" smtClean="0">
                <a:latin typeface="Courier"/>
                <a:cs typeface="Courier"/>
                <a:sym typeface="Symbol" charset="2"/>
              </a:rPr>
              <a:t>    </a:t>
            </a:r>
            <a:r>
              <a:rPr lang="en-US" sz="1600" dirty="0" err="1" smtClean="0">
                <a:latin typeface="Courier"/>
                <a:cs typeface="Courier"/>
                <a:sym typeface="Symbol" charset="2"/>
              </a:rPr>
              <a:t>ss</a:t>
            </a:r>
            <a:r>
              <a:rPr lang="en-US" sz="1600" dirty="0" smtClean="0">
                <a:latin typeface="Courier"/>
                <a:cs typeface="Courier"/>
                <a:sym typeface="Symbol" charset="2"/>
              </a:rPr>
              <a:t>	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caress    caress</a:t>
            </a:r>
          </a:p>
          <a:p>
            <a:pPr marL="457200" lvl="1" indent="0">
              <a:buNone/>
            </a:pPr>
            <a:r>
              <a:rPr lang="en-US" sz="1600" dirty="0" smtClean="0">
                <a:latin typeface="Courier"/>
                <a:cs typeface="Courier"/>
                <a:sym typeface="Symbol" charset="2"/>
              </a:rPr>
              <a:t>s     </a:t>
            </a:r>
            <a:r>
              <a:rPr lang="en-US" sz="1600" dirty="0" err="1" smtClean="0">
                <a:sym typeface="Symbol" charset="2"/>
              </a:rPr>
              <a:t>ø</a:t>
            </a:r>
            <a:r>
              <a:rPr lang="en-US" sz="1600" dirty="0" smtClean="0">
                <a:sym typeface="Symbol" charset="2"/>
              </a:rPr>
              <a:t> 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cats       cat</a:t>
            </a:r>
          </a:p>
          <a:p>
            <a:pPr marL="0" indent="0">
              <a:buNone/>
            </a:pPr>
            <a:r>
              <a:rPr lang="en-US" sz="2000" dirty="0" smtClean="0">
                <a:latin typeface="Calibri"/>
                <a:cs typeface="Calibri"/>
                <a:sym typeface="Symbol" charset="2"/>
              </a:rPr>
              <a:t>  Step 1b</a:t>
            </a:r>
          </a:p>
          <a:p>
            <a:pPr marL="457200" lvl="1" indent="0">
              <a:buNone/>
            </a:pPr>
            <a:r>
              <a:rPr lang="en-US" sz="1600" dirty="0" smtClean="0">
                <a:latin typeface="Courier"/>
                <a:cs typeface="Courier"/>
                <a:sym typeface="Symbol" charset="2"/>
              </a:rPr>
              <a:t>(</a:t>
            </a:r>
            <a:r>
              <a:rPr lang="en-US" sz="1600" dirty="0">
                <a:latin typeface="Courier"/>
                <a:cs typeface="Courier"/>
                <a:sym typeface="Symbol" charset="2"/>
              </a:rPr>
              <a:t>*v*</a:t>
            </a:r>
            <a:r>
              <a:rPr lang="en-US" sz="1600" dirty="0" smtClean="0">
                <a:latin typeface="Courier"/>
                <a:cs typeface="Courier"/>
                <a:sym typeface="Symbol" charset="2"/>
              </a:rPr>
              <a:t>)</a:t>
            </a:r>
            <a:r>
              <a:rPr lang="en-US" sz="1600" dirty="0" err="1" smtClean="0">
                <a:latin typeface="Courier"/>
                <a:cs typeface="Courier"/>
                <a:sym typeface="Symbol" charset="2"/>
              </a:rPr>
              <a:t>ing</a:t>
            </a:r>
            <a:r>
              <a:rPr lang="en-US" sz="1600" dirty="0" smtClean="0">
                <a:latin typeface="Courier"/>
                <a:cs typeface="Courier"/>
                <a:sym typeface="Symbol" charset="2"/>
              </a:rPr>
              <a:t>  </a:t>
            </a:r>
            <a:r>
              <a:rPr lang="en-US" sz="1600" dirty="0" err="1">
                <a:sym typeface="Symbol" charset="2"/>
              </a:rPr>
              <a:t>ø</a:t>
            </a:r>
            <a:r>
              <a:rPr lang="en-US" sz="1600" dirty="0">
                <a:sym typeface="Symbol" charset="2"/>
              </a:rPr>
              <a:t>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walking    walk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             sing       sing</a:t>
            </a:r>
          </a:p>
          <a:p>
            <a:pPr marL="457200" lvl="1" indent="0">
              <a:buNone/>
            </a:pPr>
            <a:r>
              <a:rPr lang="en-US" sz="1600" dirty="0">
                <a:latin typeface="Courier"/>
                <a:cs typeface="Courier"/>
                <a:sym typeface="Symbol" charset="2"/>
              </a:rPr>
              <a:t>(*v*)</a:t>
            </a:r>
            <a:r>
              <a:rPr lang="en-US" sz="1600" dirty="0" err="1">
                <a:latin typeface="Courier"/>
                <a:cs typeface="Courier"/>
                <a:sym typeface="Symbol" charset="2"/>
              </a:rPr>
              <a:t>ed</a:t>
            </a:r>
            <a:r>
              <a:rPr lang="en-US" sz="1600" dirty="0">
                <a:latin typeface="Courier"/>
                <a:cs typeface="Courier"/>
                <a:sym typeface="Symbol" charset="2"/>
              </a:rPr>
              <a:t>   </a:t>
            </a:r>
            <a:r>
              <a:rPr lang="en-US" sz="1600" dirty="0" err="1">
                <a:sym typeface="Symbol" charset="2"/>
              </a:rPr>
              <a:t>ø</a:t>
            </a:r>
            <a:r>
              <a:rPr lang="en-US" sz="1600" dirty="0">
                <a:sym typeface="Symbol" charset="2"/>
              </a:rPr>
              <a:t>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plastered  plaster</a:t>
            </a:r>
          </a:p>
          <a:p>
            <a:pPr marL="457200" lvl="1" indent="0">
              <a:buNone/>
            </a:pPr>
            <a:r>
              <a:rPr lang="en-US" sz="1800" dirty="0" smtClean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…</a:t>
            </a:r>
            <a:endParaRPr lang="en-US" sz="1800" dirty="0">
              <a:solidFill>
                <a:schemeClr val="accent5">
                  <a:lumMod val="75000"/>
                </a:schemeClr>
              </a:solidFill>
              <a:latin typeface="Courier"/>
              <a:cs typeface="Courier"/>
              <a:sym typeface="Symbol" charset="2"/>
            </a:endParaRPr>
          </a:p>
          <a:p>
            <a:endParaRPr lang="en-US" sz="2200" dirty="0">
              <a:latin typeface="Courier"/>
              <a:cs typeface="Courier"/>
              <a:sym typeface="Symbol" charset="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267200" y="1428750"/>
            <a:ext cx="4876800" cy="333375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marL="0" indent="0">
              <a:buFont typeface="Times" charset="0"/>
              <a:buNone/>
            </a:pPr>
            <a:r>
              <a:rPr lang="en-US" sz="2000" dirty="0" smtClean="0"/>
              <a:t>   Step 2 (for long stems)</a:t>
            </a:r>
          </a:p>
          <a:p>
            <a:pPr marL="457200" lvl="1" indent="0">
              <a:buFont typeface="Times" charset="0"/>
              <a:buNone/>
            </a:pPr>
            <a:r>
              <a:rPr lang="en-US" sz="1600" dirty="0" err="1" smtClean="0">
                <a:latin typeface="Courier"/>
                <a:cs typeface="Courier"/>
              </a:rPr>
              <a:t>ational</a:t>
            </a:r>
            <a:r>
              <a:rPr lang="en-US" sz="1600" dirty="0" smtClean="0">
                <a:latin typeface="Courier"/>
                <a:cs typeface="Courier"/>
                <a:sym typeface="Symbol" charset="2"/>
              </a:rPr>
              <a:t> ate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relational relate</a:t>
            </a:r>
          </a:p>
          <a:p>
            <a:pPr marL="457200" lvl="1" indent="0">
              <a:buFont typeface="Times" charset="0"/>
              <a:buNone/>
            </a:pPr>
            <a:r>
              <a:rPr lang="en-US" sz="1600" dirty="0" err="1" smtClean="0">
                <a:latin typeface="Courier"/>
                <a:cs typeface="Courier"/>
              </a:rPr>
              <a:t>izer</a:t>
            </a:r>
            <a:r>
              <a:rPr lang="en-US" sz="1600" dirty="0" smtClean="0">
                <a:latin typeface="Courier"/>
                <a:cs typeface="Courier"/>
                <a:sym typeface="Symbol" charset="2"/>
              </a:rPr>
              <a:t> </a:t>
            </a:r>
            <a:r>
              <a:rPr lang="en-US" sz="1600" dirty="0" err="1" smtClean="0">
                <a:latin typeface="Courier"/>
                <a:cs typeface="Courier"/>
                <a:sym typeface="Symbol" charset="2"/>
              </a:rPr>
              <a:t>ize</a:t>
            </a:r>
            <a:r>
              <a:rPr lang="en-US" sz="1600" dirty="0" smtClean="0">
                <a:latin typeface="Courier"/>
                <a:cs typeface="Courier"/>
                <a:sym typeface="Symbol" charset="2"/>
              </a:rPr>
              <a:t>	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digitizer  digitize</a:t>
            </a:r>
          </a:p>
          <a:p>
            <a:pPr marL="457200" lvl="1" indent="0">
              <a:buFont typeface="Times" charset="0"/>
              <a:buNone/>
            </a:pPr>
            <a:r>
              <a:rPr lang="en-US" sz="1600" dirty="0" err="1" smtClean="0">
                <a:latin typeface="Courier"/>
                <a:cs typeface="Courier"/>
                <a:sym typeface="Symbol" charset="2"/>
              </a:rPr>
              <a:t>ator</a:t>
            </a:r>
            <a:r>
              <a:rPr lang="en-US" sz="1600" dirty="0" smtClean="0">
                <a:latin typeface="Courier"/>
                <a:cs typeface="Courier"/>
                <a:sym typeface="Symbol" charset="2"/>
              </a:rPr>
              <a:t> ate	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operator   operate</a:t>
            </a:r>
          </a:p>
          <a:p>
            <a:pPr marL="457200" lvl="1" indent="0">
              <a:buFont typeface="Times" charset="0"/>
              <a:buNone/>
            </a:pPr>
            <a:r>
              <a:rPr lang="en-US" sz="1600" dirty="0" smtClean="0">
                <a:latin typeface="Courier"/>
                <a:cs typeface="Courier"/>
                <a:sym typeface="Symbol" charset="2"/>
              </a:rPr>
              <a:t>…</a:t>
            </a:r>
            <a:endParaRPr lang="en-US" sz="1600" dirty="0" smtClean="0">
              <a:solidFill>
                <a:schemeClr val="accent5">
                  <a:lumMod val="75000"/>
                </a:schemeClr>
              </a:solidFill>
              <a:latin typeface="Courier"/>
              <a:cs typeface="Courier"/>
              <a:sym typeface="Symbol" charset="2"/>
            </a:endParaRPr>
          </a:p>
          <a:p>
            <a:pPr marL="0" indent="0">
              <a:buFont typeface="Times" charset="0"/>
              <a:buNone/>
            </a:pPr>
            <a:r>
              <a:rPr lang="en-US" sz="2000" dirty="0" smtClean="0">
                <a:latin typeface="Calibri"/>
                <a:cs typeface="Calibri"/>
                <a:sym typeface="Symbol" charset="2"/>
              </a:rPr>
              <a:t>    Step 3 (for longer stems)</a:t>
            </a:r>
          </a:p>
          <a:p>
            <a:pPr marL="457200" lvl="1" indent="0">
              <a:buFont typeface="Times" charset="0"/>
              <a:buNone/>
            </a:pPr>
            <a:r>
              <a:rPr lang="en-US" sz="1600" dirty="0" smtClean="0">
                <a:latin typeface="Courier"/>
                <a:cs typeface="Courier"/>
                <a:sym typeface="Symbol" charset="2"/>
              </a:rPr>
              <a:t>al     </a:t>
            </a:r>
            <a:r>
              <a:rPr lang="en-US" sz="1600" dirty="0" err="1" smtClean="0">
                <a:sym typeface="Symbol" charset="2"/>
              </a:rPr>
              <a:t>ø</a:t>
            </a:r>
            <a:r>
              <a:rPr lang="en-US" sz="1600" dirty="0" smtClean="0">
                <a:sym typeface="Symbol" charset="2"/>
              </a:rPr>
              <a:t>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revival    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reviv</a:t>
            </a:r>
            <a:endParaRPr lang="en-US" sz="1600" dirty="0" smtClean="0">
              <a:solidFill>
                <a:schemeClr val="accent5">
                  <a:lumMod val="75000"/>
                </a:schemeClr>
              </a:solidFill>
              <a:latin typeface="Courier"/>
              <a:cs typeface="Courier"/>
              <a:sym typeface="Symbol" charset="2"/>
            </a:endParaRPr>
          </a:p>
          <a:p>
            <a:pPr marL="457200" lvl="1" indent="0">
              <a:buFont typeface="Times" charset="0"/>
              <a:buNone/>
            </a:pPr>
            <a:r>
              <a:rPr lang="en-US" sz="1600" dirty="0" smtClean="0">
                <a:latin typeface="Courier"/>
                <a:cs typeface="Courier"/>
                <a:sym typeface="Symbol" charset="2"/>
              </a:rPr>
              <a:t>able   </a:t>
            </a:r>
            <a:r>
              <a:rPr lang="en-US" sz="1600" dirty="0" err="1" smtClean="0">
                <a:sym typeface="Symbol" charset="2"/>
              </a:rPr>
              <a:t>ø</a:t>
            </a:r>
            <a:r>
              <a:rPr lang="en-US" sz="1600" dirty="0" smtClean="0">
                <a:sym typeface="Symbol" charset="2"/>
              </a:rPr>
              <a:t>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adjustable  adjust</a:t>
            </a:r>
          </a:p>
          <a:p>
            <a:pPr marL="457200" lvl="1" indent="0">
              <a:buNone/>
            </a:pPr>
            <a:r>
              <a:rPr lang="en-US" sz="1600" dirty="0" smtClean="0">
                <a:latin typeface="Courier"/>
                <a:cs typeface="Courier"/>
                <a:sym typeface="Symbol" charset="2"/>
              </a:rPr>
              <a:t>ate    </a:t>
            </a:r>
            <a:r>
              <a:rPr lang="en-US" sz="1600" dirty="0" err="1">
                <a:latin typeface="Courier"/>
                <a:cs typeface="Courier"/>
                <a:sym typeface="Symbol" charset="2"/>
              </a:rPr>
              <a:t>ø</a:t>
            </a:r>
            <a:r>
              <a:rPr lang="en-US" sz="1600" dirty="0">
                <a:latin typeface="Courier"/>
                <a:cs typeface="Courier"/>
                <a:sym typeface="Symbol" charset="2"/>
              </a:rPr>
              <a:t>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activate   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activ</a:t>
            </a:r>
            <a:endParaRPr lang="en-US" sz="1600" dirty="0" smtClean="0">
              <a:solidFill>
                <a:schemeClr val="accent5">
                  <a:lumMod val="75000"/>
                </a:schemeClr>
              </a:solidFill>
              <a:latin typeface="Courier"/>
              <a:cs typeface="Courier"/>
              <a:sym typeface="Symbol" charset="2"/>
            </a:endParaRPr>
          </a:p>
          <a:p>
            <a:pPr marL="457200" lvl="1" indent="0">
              <a:buNone/>
            </a:pPr>
            <a:r>
              <a:rPr lang="en-US" sz="1600" dirty="0" smtClean="0">
                <a:latin typeface="Courier"/>
                <a:cs typeface="Courier"/>
                <a:sym typeface="Symbol" charset="2"/>
              </a:rPr>
              <a:t>…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"/>
              <a:cs typeface="Courier"/>
              <a:sym typeface="Symbol" charset="2"/>
            </a:endParaRPr>
          </a:p>
          <a:p>
            <a:endParaRPr lang="en-US" sz="2200" dirty="0">
              <a:latin typeface="Courier"/>
              <a:cs typeface="Courier"/>
              <a:sym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48098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 of Regular Expressions</a:t>
            </a:r>
            <a:endParaRPr lang="en-US" dirty="0"/>
          </a:p>
        </p:txBody>
      </p:sp>
      <p:sp>
        <p:nvSpPr>
          <p:cNvPr id="901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expressions play a surprisingly large role</a:t>
            </a:r>
          </a:p>
          <a:p>
            <a:pPr lvl="1"/>
            <a:r>
              <a:rPr lang="en-US" dirty="0" smtClean="0"/>
              <a:t>Sophisticated sequences </a:t>
            </a:r>
            <a:r>
              <a:rPr lang="en-US" dirty="0"/>
              <a:t>of regular expressions are often the first model </a:t>
            </a:r>
            <a:r>
              <a:rPr lang="en-US" dirty="0" smtClean="0"/>
              <a:t>for any text processing text</a:t>
            </a:r>
          </a:p>
          <a:p>
            <a:r>
              <a:rPr lang="en-US" dirty="0"/>
              <a:t>For many hard tasks, we use machine learning </a:t>
            </a:r>
            <a:r>
              <a:rPr lang="en-US" dirty="0" smtClean="0"/>
              <a:t>classifiers</a:t>
            </a:r>
          </a:p>
          <a:p>
            <a:pPr lvl="1"/>
            <a:r>
              <a:rPr lang="en-US" dirty="0" smtClean="0"/>
              <a:t>But regular expressions are used as features in the classifiers</a:t>
            </a:r>
          </a:p>
          <a:p>
            <a:pPr lvl="1"/>
            <a:r>
              <a:rPr lang="en-US" dirty="0" smtClean="0"/>
              <a:t>Can be very useful in capturing generalizations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901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B8C8334-E00B-3A45-A77B-332115BBC150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51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Viewing morphology in a corpus</a:t>
            </a:r>
            <a:br>
              <a:rPr lang="en-US" dirty="0" smtClean="0"/>
            </a:br>
            <a:r>
              <a:rPr lang="en-US" dirty="0" smtClean="0"/>
              <a:t>Why only strip –</a:t>
            </a:r>
            <a:r>
              <a:rPr lang="en-US" dirty="0" err="1" smtClean="0"/>
              <a:t>ing</a:t>
            </a:r>
            <a:r>
              <a:rPr lang="en-US" dirty="0" smtClean="0"/>
              <a:t> if there is a vowel?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66950"/>
            <a:ext cx="8077200" cy="762000"/>
          </a:xfrm>
        </p:spPr>
        <p:txBody>
          <a:bodyPr/>
          <a:lstStyle/>
          <a:p>
            <a:pPr marL="457200" lvl="1" indent="0">
              <a:buNone/>
            </a:pPr>
            <a:r>
              <a:rPr lang="en-US" sz="2800" dirty="0">
                <a:latin typeface="Courier"/>
                <a:cs typeface="Courier"/>
                <a:sym typeface="Symbol" charset="2"/>
              </a:rPr>
              <a:t>(*v*)</a:t>
            </a:r>
            <a:r>
              <a:rPr lang="en-US" sz="2800" dirty="0" err="1">
                <a:latin typeface="Courier"/>
                <a:cs typeface="Courier"/>
                <a:sym typeface="Symbol" charset="2"/>
              </a:rPr>
              <a:t>ing</a:t>
            </a:r>
            <a:r>
              <a:rPr lang="en-US" sz="2800" dirty="0">
                <a:latin typeface="Courier"/>
                <a:cs typeface="Courier"/>
                <a:sym typeface="Symbol" charset="2"/>
              </a:rPr>
              <a:t>  </a:t>
            </a:r>
            <a:r>
              <a:rPr lang="en-US" sz="2800" dirty="0" err="1">
                <a:sym typeface="Symbol" charset="2"/>
              </a:rPr>
              <a:t>ø</a:t>
            </a:r>
            <a:r>
              <a:rPr lang="en-US" sz="2800" dirty="0">
                <a:sym typeface="Symbol" charset="2"/>
              </a:rPr>
              <a:t>    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walking    walk</a:t>
            </a:r>
          </a:p>
          <a:p>
            <a:pPr marL="457200" lvl="1" indent="0">
              <a:buNone/>
            </a:pPr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              sing       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sing</a:t>
            </a:r>
          </a:p>
          <a:p>
            <a:pPr marL="457200" lvl="1" indent="0">
              <a:buNone/>
            </a:pPr>
            <a:endParaRPr lang="en-US" sz="1600" dirty="0">
              <a:solidFill>
                <a:schemeClr val="accent5">
                  <a:lumMod val="75000"/>
                </a:schemeClr>
              </a:solidFill>
              <a:latin typeface="Courier"/>
              <a:cs typeface="Courier"/>
              <a:sym typeface="Symbol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31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Viewing morphology in a corpus</a:t>
            </a:r>
            <a:br>
              <a:rPr lang="en-US" dirty="0" smtClean="0"/>
            </a:br>
            <a:r>
              <a:rPr lang="en-US" dirty="0" smtClean="0"/>
              <a:t>Why only strip –</a:t>
            </a:r>
            <a:r>
              <a:rPr lang="en-US" dirty="0" err="1" smtClean="0"/>
              <a:t>ing</a:t>
            </a:r>
            <a:r>
              <a:rPr lang="en-US" dirty="0" smtClean="0"/>
              <a:t> if there is a vowel?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2550"/>
            <a:ext cx="8077200" cy="762000"/>
          </a:xfrm>
        </p:spPr>
        <p:txBody>
          <a:bodyPr/>
          <a:lstStyle/>
          <a:p>
            <a:pPr marL="457200" lvl="1" indent="0">
              <a:buNone/>
            </a:pPr>
            <a:r>
              <a:rPr lang="en-US" sz="1600" dirty="0">
                <a:latin typeface="Courier"/>
                <a:cs typeface="Courier"/>
                <a:sym typeface="Symbol" charset="2"/>
              </a:rPr>
              <a:t>(*v*)</a:t>
            </a:r>
            <a:r>
              <a:rPr lang="en-US" sz="1600" dirty="0" err="1">
                <a:latin typeface="Courier"/>
                <a:cs typeface="Courier"/>
                <a:sym typeface="Symbol" charset="2"/>
              </a:rPr>
              <a:t>ing</a:t>
            </a:r>
            <a:r>
              <a:rPr lang="en-US" sz="1600" dirty="0">
                <a:latin typeface="Courier"/>
                <a:cs typeface="Courier"/>
                <a:sym typeface="Symbol" charset="2"/>
              </a:rPr>
              <a:t>  </a:t>
            </a:r>
            <a:r>
              <a:rPr lang="en-US" sz="1600" dirty="0" err="1">
                <a:sym typeface="Symbol" charset="2"/>
              </a:rPr>
              <a:t>ø</a:t>
            </a:r>
            <a:r>
              <a:rPr lang="en-US" sz="1600" dirty="0">
                <a:sym typeface="Symbol" charset="2"/>
              </a:rPr>
              <a:t>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walking    walk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              sing      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sing</a:t>
            </a:r>
          </a:p>
          <a:p>
            <a:pPr marL="457200" lvl="1" indent="0">
              <a:buNone/>
            </a:pPr>
            <a:endParaRPr lang="en-US" sz="1600" dirty="0">
              <a:solidFill>
                <a:schemeClr val="accent5">
                  <a:lumMod val="75000"/>
                </a:schemeClr>
              </a:solidFill>
              <a:latin typeface="Courier"/>
              <a:cs typeface="Courier"/>
              <a:sym typeface="Symbol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5999" y="2266950"/>
            <a:ext cx="9108001" cy="2743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sz="1400" dirty="0" err="1" smtClean="0">
                <a:latin typeface="Courier"/>
                <a:cs typeface="Courier"/>
              </a:rPr>
              <a:t>tr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-</a:t>
            </a:r>
            <a:r>
              <a:rPr lang="en-US" sz="1400" dirty="0" err="1">
                <a:latin typeface="Courier"/>
                <a:cs typeface="Courier"/>
              </a:rPr>
              <a:t>sc</a:t>
            </a:r>
            <a:r>
              <a:rPr lang="en-US" sz="1400" dirty="0">
                <a:latin typeface="Courier"/>
                <a:cs typeface="Courier"/>
              </a:rPr>
              <a:t> 'A-</a:t>
            </a:r>
            <a:r>
              <a:rPr lang="en-US" sz="1400" dirty="0" err="1">
                <a:latin typeface="Courier"/>
                <a:cs typeface="Courier"/>
              </a:rPr>
              <a:t>Za</a:t>
            </a:r>
            <a:r>
              <a:rPr lang="en-US" sz="1400" dirty="0">
                <a:latin typeface="Courier"/>
                <a:cs typeface="Courier"/>
              </a:rPr>
              <a:t>-z' '\n' &lt; </a:t>
            </a:r>
            <a:r>
              <a:rPr lang="en-US" sz="1400" dirty="0" err="1" smtClean="0">
                <a:latin typeface="Courier"/>
                <a:cs typeface="Courier"/>
              </a:rPr>
              <a:t>shakes.txt</a:t>
            </a:r>
            <a:r>
              <a:rPr lang="en-US" sz="1400" dirty="0" smtClean="0">
                <a:latin typeface="Courier"/>
                <a:cs typeface="Courier"/>
              </a:rPr>
              <a:t> | </a:t>
            </a:r>
            <a:r>
              <a:rPr lang="en-US" sz="1400" dirty="0" err="1">
                <a:latin typeface="Courier"/>
                <a:cs typeface="Courier"/>
              </a:rPr>
              <a:t>grep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smtClean="0">
                <a:latin typeface="Courier"/>
                <a:cs typeface="Courier"/>
              </a:rPr>
              <a:t>’</a:t>
            </a:r>
            <a:r>
              <a:rPr lang="en-US" sz="1400" dirty="0" err="1" smtClean="0">
                <a:latin typeface="Courier"/>
                <a:cs typeface="Courier"/>
              </a:rPr>
              <a:t>ing</a:t>
            </a:r>
            <a:r>
              <a:rPr lang="en-US" sz="1400" dirty="0">
                <a:latin typeface="Courier"/>
                <a:cs typeface="Courier"/>
              </a:rPr>
              <a:t>$' | sort | </a:t>
            </a:r>
            <a:r>
              <a:rPr lang="en-US" sz="1400" dirty="0" err="1">
                <a:latin typeface="Courier"/>
                <a:cs typeface="Courier"/>
              </a:rPr>
              <a:t>uniq</a:t>
            </a:r>
            <a:r>
              <a:rPr lang="en-US" sz="1400" dirty="0">
                <a:latin typeface="Courier"/>
                <a:cs typeface="Courier"/>
              </a:rPr>
              <a:t> -c | sort </a:t>
            </a:r>
            <a:r>
              <a:rPr lang="en-US" sz="1400" dirty="0" smtClean="0">
                <a:latin typeface="Courier"/>
                <a:cs typeface="Courier"/>
              </a:rPr>
              <a:t>–nr </a:t>
            </a:r>
          </a:p>
          <a:p>
            <a:pPr marL="0" indent="0">
              <a:lnSpc>
                <a:spcPct val="90000"/>
              </a:lnSpc>
              <a:buNone/>
            </a:pPr>
            <a:endParaRPr lang="en-US" sz="1400" dirty="0">
              <a:latin typeface="Courier"/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400" dirty="0" smtClean="0">
              <a:latin typeface="Courier"/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400" dirty="0" smtClean="0">
              <a:latin typeface="Courier"/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400" dirty="0">
              <a:latin typeface="Courier"/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400" dirty="0" smtClean="0">
              <a:solidFill>
                <a:schemeClr val="accent5">
                  <a:lumMod val="60000"/>
                  <a:lumOff val="40000"/>
                </a:schemeClr>
              </a:solidFill>
              <a:latin typeface="Courier"/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400" dirty="0" smtClean="0">
              <a:latin typeface="Courier"/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400" dirty="0" smtClean="0">
              <a:latin typeface="Courier"/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400" dirty="0">
              <a:latin typeface="Courier"/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350" dirty="0" err="1" smtClean="0">
                <a:latin typeface="Courier"/>
                <a:cs typeface="Courier"/>
              </a:rPr>
              <a:t>tr</a:t>
            </a:r>
            <a:r>
              <a:rPr lang="en-US" sz="1350" dirty="0" smtClean="0">
                <a:latin typeface="Courier"/>
                <a:cs typeface="Courier"/>
              </a:rPr>
              <a:t> </a:t>
            </a:r>
            <a:r>
              <a:rPr lang="en-US" sz="1350" dirty="0">
                <a:latin typeface="Courier"/>
                <a:cs typeface="Courier"/>
              </a:rPr>
              <a:t>-</a:t>
            </a:r>
            <a:r>
              <a:rPr lang="en-US" sz="1350" dirty="0" err="1">
                <a:latin typeface="Courier"/>
                <a:cs typeface="Courier"/>
              </a:rPr>
              <a:t>sc</a:t>
            </a:r>
            <a:r>
              <a:rPr lang="en-US" sz="1350" dirty="0">
                <a:latin typeface="Courier"/>
                <a:cs typeface="Courier"/>
              </a:rPr>
              <a:t> 'A-</a:t>
            </a:r>
            <a:r>
              <a:rPr lang="en-US" sz="1350" dirty="0" err="1">
                <a:latin typeface="Courier"/>
                <a:cs typeface="Courier"/>
              </a:rPr>
              <a:t>Za</a:t>
            </a:r>
            <a:r>
              <a:rPr lang="en-US" sz="1350" dirty="0">
                <a:latin typeface="Courier"/>
                <a:cs typeface="Courier"/>
              </a:rPr>
              <a:t>-z' '\n' &lt; </a:t>
            </a:r>
            <a:r>
              <a:rPr lang="en-US" sz="1350" dirty="0" err="1" smtClean="0">
                <a:latin typeface="Courier"/>
                <a:cs typeface="Courier"/>
              </a:rPr>
              <a:t>shakes.txt</a:t>
            </a:r>
            <a:r>
              <a:rPr lang="en-US" sz="1350" dirty="0" smtClean="0">
                <a:latin typeface="Courier"/>
                <a:cs typeface="Courier"/>
              </a:rPr>
              <a:t> | </a:t>
            </a:r>
            <a:r>
              <a:rPr lang="en-US" sz="1350" dirty="0" err="1" smtClean="0">
                <a:latin typeface="Courier"/>
                <a:cs typeface="Courier"/>
              </a:rPr>
              <a:t>grep</a:t>
            </a:r>
            <a:r>
              <a:rPr lang="en-US" sz="1350" dirty="0" smtClean="0">
                <a:latin typeface="Courier"/>
                <a:cs typeface="Courier"/>
              </a:rPr>
              <a:t> </a:t>
            </a:r>
            <a:r>
              <a:rPr lang="en-US" sz="1350" dirty="0">
                <a:latin typeface="Courier"/>
                <a:cs typeface="Courier"/>
              </a:rPr>
              <a:t>'[</a:t>
            </a:r>
            <a:r>
              <a:rPr lang="en-US" sz="1350" dirty="0" err="1">
                <a:latin typeface="Courier"/>
                <a:cs typeface="Courier"/>
              </a:rPr>
              <a:t>aeiou</a:t>
            </a:r>
            <a:r>
              <a:rPr lang="en-US" sz="1350" dirty="0" smtClean="0">
                <a:latin typeface="Courier"/>
                <a:cs typeface="Courier"/>
              </a:rPr>
              <a:t>].*</a:t>
            </a:r>
            <a:r>
              <a:rPr lang="en-US" sz="1350" dirty="0" err="1" smtClean="0">
                <a:latin typeface="Courier"/>
                <a:cs typeface="Courier"/>
              </a:rPr>
              <a:t>ing</a:t>
            </a:r>
            <a:r>
              <a:rPr lang="en-US" sz="1350" dirty="0">
                <a:latin typeface="Courier"/>
                <a:cs typeface="Courier"/>
              </a:rPr>
              <a:t>$' | sort | </a:t>
            </a:r>
            <a:r>
              <a:rPr lang="en-US" sz="1350" dirty="0" err="1">
                <a:latin typeface="Courier"/>
                <a:cs typeface="Courier"/>
              </a:rPr>
              <a:t>uniq</a:t>
            </a:r>
            <a:r>
              <a:rPr lang="en-US" sz="1350" dirty="0">
                <a:latin typeface="Courier"/>
                <a:cs typeface="Courier"/>
              </a:rPr>
              <a:t> -c | sort </a:t>
            </a:r>
            <a:r>
              <a:rPr lang="en-US" sz="1350" dirty="0" smtClean="0">
                <a:latin typeface="Courier"/>
                <a:cs typeface="Courier"/>
              </a:rPr>
              <a:t>–nr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38600" y="2571750"/>
            <a:ext cx="1385190" cy="17574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latin typeface="Courier"/>
                <a:cs typeface="Courier"/>
              </a:rPr>
              <a:t>548 being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 smtClean="0">
                <a:solidFill>
                  <a:srgbClr val="A6A6A6"/>
                </a:solidFill>
                <a:latin typeface="Courier"/>
                <a:cs typeface="Courier"/>
              </a:rPr>
              <a:t>541 </a:t>
            </a:r>
            <a:r>
              <a:rPr lang="en-US" sz="1200" dirty="0">
                <a:solidFill>
                  <a:srgbClr val="A6A6A6"/>
                </a:solidFill>
                <a:latin typeface="Courier"/>
                <a:cs typeface="Courier"/>
              </a:rPr>
              <a:t>nothing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 smtClean="0">
                <a:solidFill>
                  <a:srgbClr val="A6A6A6"/>
                </a:solidFill>
                <a:latin typeface="Courier"/>
                <a:cs typeface="Courier"/>
              </a:rPr>
              <a:t>152 </a:t>
            </a:r>
            <a:r>
              <a:rPr lang="en-US" sz="1200" dirty="0">
                <a:solidFill>
                  <a:srgbClr val="A6A6A6"/>
                </a:solidFill>
                <a:latin typeface="Courier"/>
                <a:cs typeface="Courier"/>
              </a:rPr>
              <a:t>something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 smtClean="0">
                <a:latin typeface="Courier"/>
                <a:cs typeface="Courier"/>
              </a:rPr>
              <a:t>145 </a:t>
            </a:r>
            <a:r>
              <a:rPr lang="en-US" sz="1200" dirty="0">
                <a:latin typeface="Courier"/>
                <a:cs typeface="Courier"/>
              </a:rPr>
              <a:t>coming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 smtClean="0">
                <a:solidFill>
                  <a:srgbClr val="A6A6A6"/>
                </a:solidFill>
                <a:latin typeface="Courier"/>
                <a:cs typeface="Courier"/>
              </a:rPr>
              <a:t>130 </a:t>
            </a:r>
            <a:r>
              <a:rPr lang="en-US" sz="1200" dirty="0">
                <a:solidFill>
                  <a:srgbClr val="A6A6A6"/>
                </a:solidFill>
                <a:latin typeface="Courier"/>
                <a:cs typeface="Courier"/>
              </a:rPr>
              <a:t>morning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 smtClean="0">
                <a:latin typeface="Courier"/>
                <a:cs typeface="Courier"/>
              </a:rPr>
              <a:t>122 </a:t>
            </a:r>
            <a:r>
              <a:rPr lang="en-US" sz="1200" dirty="0">
                <a:latin typeface="Courier"/>
                <a:cs typeface="Courier"/>
              </a:rPr>
              <a:t>having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 smtClean="0">
                <a:latin typeface="Courier"/>
                <a:cs typeface="Courier"/>
              </a:rPr>
              <a:t>120 </a:t>
            </a:r>
            <a:r>
              <a:rPr lang="en-US" sz="1200" dirty="0">
                <a:latin typeface="Courier"/>
                <a:cs typeface="Courier"/>
              </a:rPr>
              <a:t>living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 smtClean="0">
                <a:latin typeface="Courier"/>
                <a:cs typeface="Courier"/>
              </a:rPr>
              <a:t>117 </a:t>
            </a:r>
            <a:r>
              <a:rPr lang="en-US" sz="1200" dirty="0">
                <a:latin typeface="Courier"/>
                <a:cs typeface="Courier"/>
              </a:rPr>
              <a:t>loving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 smtClean="0">
                <a:latin typeface="Courier"/>
                <a:cs typeface="Courier"/>
              </a:rPr>
              <a:t>116 </a:t>
            </a:r>
            <a:r>
              <a:rPr lang="en-US" sz="1200" dirty="0">
                <a:latin typeface="Courier"/>
                <a:cs typeface="Courier"/>
              </a:rPr>
              <a:t>Being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 smtClean="0">
                <a:latin typeface="Courier"/>
                <a:cs typeface="Courier"/>
              </a:rPr>
              <a:t>102 going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28800" y="2571750"/>
            <a:ext cx="1479892" cy="17574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1312 King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latin typeface="Courier"/>
                <a:cs typeface="Courier"/>
              </a:rPr>
              <a:t> 548 being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solidFill>
                  <a:srgbClr val="7CD7CF"/>
                </a:solidFill>
                <a:latin typeface="Courier"/>
                <a:cs typeface="Courier"/>
              </a:rPr>
              <a:t>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541 nothing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 388 king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 375 bring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 358 thing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 307 ring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 152 something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latin typeface="Courier"/>
                <a:cs typeface="Courier"/>
              </a:rPr>
              <a:t> 145 coming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 130 morning </a:t>
            </a:r>
          </a:p>
        </p:txBody>
      </p:sp>
    </p:spTree>
    <p:extLst>
      <p:ext uri="{BB962C8B-B14F-4D97-AF65-F5344CB8AC3E}">
        <p14:creationId xmlns:p14="http://schemas.microsoft.com/office/powerpoint/2010/main" val="1539964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Dealing with complex morphology is sometimes necessary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52550"/>
            <a:ext cx="8686800" cy="333375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 smtClean="0"/>
              <a:t>Some languages </a:t>
            </a:r>
            <a:r>
              <a:rPr lang="en-US" sz="2800" dirty="0"/>
              <a:t>requires </a:t>
            </a:r>
            <a:r>
              <a:rPr lang="en-US" sz="2800" dirty="0" smtClean="0"/>
              <a:t>complex morpheme segmentation</a:t>
            </a:r>
            <a:endParaRPr lang="en-US" sz="2800" dirty="0"/>
          </a:p>
          <a:p>
            <a:pPr lvl="1"/>
            <a:r>
              <a:rPr lang="en-US" sz="2400" dirty="0"/>
              <a:t>Turkish</a:t>
            </a:r>
          </a:p>
          <a:p>
            <a:pPr lvl="1"/>
            <a:r>
              <a:rPr lang="en-US" sz="2400" dirty="0" err="1">
                <a:solidFill>
                  <a:srgbClr val="FF0000"/>
                </a:solidFill>
              </a:rPr>
              <a:t>Uygarlastiramadiklarimizdanmissinizcasina</a:t>
            </a:r>
            <a:endParaRPr lang="en-US" sz="2400" dirty="0">
              <a:solidFill>
                <a:srgbClr val="FF0000"/>
              </a:solidFill>
            </a:endParaRPr>
          </a:p>
          <a:p>
            <a:pPr lvl="1"/>
            <a:r>
              <a:rPr lang="en-US" sz="2400" dirty="0"/>
              <a:t>`(behaving) as if you are among those whom we could not civilize’</a:t>
            </a:r>
          </a:p>
          <a:p>
            <a:pPr lvl="1"/>
            <a:r>
              <a:rPr lang="en-US" sz="2400" dirty="0" err="1">
                <a:solidFill>
                  <a:srgbClr val="FF0000"/>
                </a:solidFill>
              </a:rPr>
              <a:t>Uygar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`civilized’ + </a:t>
            </a:r>
            <a:r>
              <a:rPr lang="en-US" sz="2400" dirty="0" err="1">
                <a:solidFill>
                  <a:srgbClr val="FF0000"/>
                </a:solidFill>
              </a:rPr>
              <a:t>las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`become’ </a:t>
            </a:r>
          </a:p>
          <a:p>
            <a:pPr lvl="2">
              <a:buFont typeface="Wingdings" charset="2"/>
              <a:buNone/>
            </a:pPr>
            <a:r>
              <a:rPr lang="en-US" sz="2000" dirty="0"/>
              <a:t>+ </a:t>
            </a:r>
            <a:r>
              <a:rPr lang="en-US" sz="2000" dirty="0" err="1">
                <a:solidFill>
                  <a:srgbClr val="FF0000"/>
                </a:solidFill>
              </a:rPr>
              <a:t>tir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`cause’ + </a:t>
            </a:r>
            <a:r>
              <a:rPr lang="en-US" sz="2000" dirty="0" err="1">
                <a:solidFill>
                  <a:srgbClr val="FF0000"/>
                </a:solidFill>
              </a:rPr>
              <a:t>ama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`not able’ </a:t>
            </a:r>
          </a:p>
          <a:p>
            <a:pPr lvl="2">
              <a:buFont typeface="Wingdings" charset="2"/>
              <a:buNone/>
            </a:pPr>
            <a:r>
              <a:rPr lang="en-US" sz="2000" dirty="0"/>
              <a:t>+ </a:t>
            </a:r>
            <a:r>
              <a:rPr lang="en-US" sz="2000" dirty="0" err="1">
                <a:solidFill>
                  <a:srgbClr val="FF0000"/>
                </a:solidFill>
              </a:rPr>
              <a:t>dik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`past’ + </a:t>
            </a:r>
            <a:r>
              <a:rPr lang="en-US" sz="2000" dirty="0" err="1">
                <a:solidFill>
                  <a:srgbClr val="FF0000"/>
                </a:solidFill>
              </a:rPr>
              <a:t>lar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‘plural’</a:t>
            </a:r>
          </a:p>
          <a:p>
            <a:pPr lvl="2">
              <a:buFont typeface="Wingdings" charset="2"/>
              <a:buNone/>
            </a:pPr>
            <a:r>
              <a:rPr lang="en-US" sz="2000" dirty="0"/>
              <a:t>+ </a:t>
            </a:r>
            <a:r>
              <a:rPr lang="en-US" sz="2000" dirty="0" err="1">
                <a:solidFill>
                  <a:srgbClr val="FF0000"/>
                </a:solidFill>
              </a:rPr>
              <a:t>imiz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‘p1pl’ + </a:t>
            </a:r>
            <a:r>
              <a:rPr lang="en-US" sz="2000" dirty="0" err="1">
                <a:solidFill>
                  <a:srgbClr val="FF0000"/>
                </a:solidFill>
              </a:rPr>
              <a:t>dan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‘</a:t>
            </a:r>
            <a:r>
              <a:rPr lang="en-US" sz="2000" dirty="0" err="1"/>
              <a:t>abl</a:t>
            </a:r>
            <a:r>
              <a:rPr lang="en-US" sz="2000" dirty="0"/>
              <a:t>’ </a:t>
            </a:r>
          </a:p>
          <a:p>
            <a:pPr lvl="2">
              <a:buFont typeface="Wingdings" charset="2"/>
              <a:buNone/>
            </a:pPr>
            <a:r>
              <a:rPr lang="en-US" sz="2000" dirty="0"/>
              <a:t>+ </a:t>
            </a:r>
            <a:r>
              <a:rPr lang="en-US" sz="2000" dirty="0" err="1">
                <a:solidFill>
                  <a:srgbClr val="FF0000"/>
                </a:solidFill>
              </a:rPr>
              <a:t>mis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‘past’ + </a:t>
            </a:r>
            <a:r>
              <a:rPr lang="en-US" sz="2000" dirty="0" err="1">
                <a:solidFill>
                  <a:srgbClr val="FF0000"/>
                </a:solidFill>
              </a:rPr>
              <a:t>siniz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‘2pl’ + </a:t>
            </a:r>
            <a:r>
              <a:rPr lang="en-US" sz="2000" dirty="0" err="1">
                <a:solidFill>
                  <a:srgbClr val="FF0000"/>
                </a:solidFill>
              </a:rPr>
              <a:t>casina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‘as if’ 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257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86200" y="510778"/>
            <a:ext cx="4800600" cy="1298972"/>
          </a:xfrm>
        </p:spPr>
        <p:txBody>
          <a:bodyPr/>
          <a:lstStyle/>
          <a:p>
            <a:r>
              <a:rPr lang="en-US" sz="4400" dirty="0" smtClean="0"/>
              <a:t>Basic Text Processing</a:t>
            </a:r>
            <a:endParaRPr lang="en-US" sz="4400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43400" y="2286000"/>
            <a:ext cx="4267200" cy="1714500"/>
          </a:xfrm>
        </p:spPr>
        <p:txBody>
          <a:bodyPr/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3200" dirty="0" smtClean="0">
                <a:solidFill>
                  <a:srgbClr val="A50021"/>
                </a:solidFill>
                <a:latin typeface="Calibri" charset="0"/>
              </a:rPr>
              <a:t>Word Normalization and Stemming</a:t>
            </a:r>
            <a:endParaRPr lang="en-US" sz="3200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69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86200" y="510778"/>
            <a:ext cx="4800600" cy="1298972"/>
          </a:xfrm>
        </p:spPr>
        <p:txBody>
          <a:bodyPr/>
          <a:lstStyle/>
          <a:p>
            <a:r>
              <a:rPr lang="en-US" sz="4400" dirty="0" smtClean="0"/>
              <a:t>Basic Text Processing</a:t>
            </a:r>
            <a:endParaRPr lang="en-US" sz="4400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43400" y="2286000"/>
            <a:ext cx="4267200" cy="1714500"/>
          </a:xfrm>
        </p:spPr>
        <p:txBody>
          <a:bodyPr/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3200" dirty="0" smtClean="0">
                <a:solidFill>
                  <a:srgbClr val="A50021"/>
                </a:solidFill>
                <a:latin typeface="Calibri" charset="0"/>
              </a:rPr>
              <a:t>Sentence Segmentation and Decision Trees</a:t>
            </a:r>
            <a:endParaRPr lang="en-US" sz="3200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79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Sentence Segmentation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156658"/>
            <a:ext cx="8534400" cy="3657600"/>
          </a:xfrm>
        </p:spPr>
        <p:txBody>
          <a:bodyPr/>
          <a:lstStyle/>
          <a:p>
            <a:r>
              <a:rPr lang="en-US" dirty="0"/>
              <a:t>!, ? </a:t>
            </a:r>
            <a:r>
              <a:rPr lang="en-US" dirty="0" smtClean="0"/>
              <a:t>are relatively </a:t>
            </a:r>
            <a:r>
              <a:rPr lang="en-US" dirty="0"/>
              <a:t>unambiguous</a:t>
            </a:r>
          </a:p>
          <a:p>
            <a:r>
              <a:rPr lang="en-US" dirty="0"/>
              <a:t>Period “.” is quite ambiguous</a:t>
            </a:r>
          </a:p>
          <a:p>
            <a:pPr lvl="1"/>
            <a:r>
              <a:rPr lang="en-US" dirty="0"/>
              <a:t>Sentence boundary</a:t>
            </a:r>
          </a:p>
          <a:p>
            <a:pPr lvl="1"/>
            <a:r>
              <a:rPr lang="en-US" dirty="0"/>
              <a:t>Abbreviations like Inc. or Dr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Numbers like .02% or </a:t>
            </a:r>
            <a:r>
              <a:rPr lang="en-US" dirty="0" smtClean="0"/>
              <a:t>4.3</a:t>
            </a:r>
          </a:p>
          <a:p>
            <a:pPr lvl="1"/>
            <a:r>
              <a:rPr lang="en-US" dirty="0" smtClean="0"/>
              <a:t>URLs</a:t>
            </a:r>
            <a:endParaRPr lang="en-US" dirty="0"/>
          </a:p>
          <a:p>
            <a:r>
              <a:rPr lang="en-US" dirty="0" smtClean="0"/>
              <a:t>Build a binary classifier</a:t>
            </a:r>
            <a:endParaRPr lang="en-US" dirty="0"/>
          </a:p>
          <a:p>
            <a:pPr lvl="1"/>
            <a:r>
              <a:rPr lang="en-US" dirty="0" smtClean="0"/>
              <a:t>Looks </a:t>
            </a:r>
            <a:r>
              <a:rPr lang="en-US" dirty="0"/>
              <a:t>at a “.”</a:t>
            </a:r>
          </a:p>
          <a:p>
            <a:pPr lvl="1"/>
            <a:r>
              <a:rPr lang="en-US" dirty="0"/>
              <a:t>Decides </a:t>
            </a:r>
            <a:r>
              <a:rPr lang="en-US" dirty="0" err="1" smtClean="0"/>
              <a:t>EndOfSentence</a:t>
            </a:r>
            <a:r>
              <a:rPr lang="en-US" dirty="0" smtClean="0"/>
              <a:t>/</a:t>
            </a:r>
            <a:r>
              <a:rPr lang="en-US" dirty="0" err="1" smtClean="0"/>
              <a:t>NotEndOfSentence</a:t>
            </a:r>
            <a:endParaRPr lang="en-US" dirty="0"/>
          </a:p>
          <a:p>
            <a:pPr lvl="1"/>
            <a:r>
              <a:rPr lang="en-US" dirty="0" smtClean="0"/>
              <a:t>Classifiers: hand</a:t>
            </a:r>
            <a:r>
              <a:rPr lang="en-US" dirty="0"/>
              <a:t>-written rules, </a:t>
            </a:r>
            <a:r>
              <a:rPr lang="en-US" dirty="0" smtClean="0"/>
              <a:t>regular </a:t>
            </a:r>
            <a:r>
              <a:rPr lang="en-US" dirty="0"/>
              <a:t>expressions, or machine-learning</a:t>
            </a:r>
          </a:p>
        </p:txBody>
      </p:sp>
    </p:spTree>
    <p:extLst>
      <p:ext uri="{BB962C8B-B14F-4D97-AF65-F5344CB8AC3E}">
        <p14:creationId xmlns:p14="http://schemas.microsoft.com/office/powerpoint/2010/main" val="3722384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33350"/>
            <a:ext cx="7239000" cy="8572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Determining if a word is </a:t>
            </a:r>
            <a:r>
              <a:rPr lang="en-US" dirty="0" smtClean="0"/>
              <a:t>end</a:t>
            </a:r>
            <a:r>
              <a:rPr lang="en-US" dirty="0"/>
              <a:t>-of</a:t>
            </a:r>
            <a:r>
              <a:rPr lang="en-US" dirty="0" smtClean="0"/>
              <a:t>-sentence: </a:t>
            </a:r>
            <a:r>
              <a:rPr lang="en-US" dirty="0"/>
              <a:t>a Decision Tree</a:t>
            </a:r>
          </a:p>
        </p:txBody>
      </p:sp>
      <p:pic>
        <p:nvPicPr>
          <p:cNvPr id="4" name="Picture 3" descr="periodD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000" y="1123950"/>
            <a:ext cx="4496062" cy="3708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6301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sophisticated decision tree features</a:t>
            </a:r>
          </a:p>
        </p:txBody>
      </p:sp>
      <p:sp>
        <p:nvSpPr>
          <p:cNvPr id="63492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Case </a:t>
            </a:r>
            <a:r>
              <a:rPr lang="en-US" sz="2800" dirty="0"/>
              <a:t>of word with “.”: Upper, Lower, Cap, Number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Case of word after “.”: Upper, Lower, Cap, </a:t>
            </a:r>
            <a:r>
              <a:rPr lang="en-US" sz="2800" dirty="0" smtClean="0"/>
              <a:t>Number</a:t>
            </a:r>
          </a:p>
          <a:p>
            <a:pPr>
              <a:lnSpc>
                <a:spcPct val="90000"/>
              </a:lnSpc>
            </a:pPr>
            <a:endParaRPr lang="en-US" sz="28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Numeric features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Length </a:t>
            </a:r>
            <a:r>
              <a:rPr lang="en-US" sz="2400" dirty="0"/>
              <a:t>of word with “.</a:t>
            </a:r>
            <a:r>
              <a:rPr lang="en-US" sz="2400" dirty="0" smtClean="0"/>
              <a:t>”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400" dirty="0" smtClean="0"/>
              <a:t>Probability(</a:t>
            </a:r>
            <a:r>
              <a:rPr lang="en-US" sz="2400" dirty="0"/>
              <a:t>word with “.” occurs at end-of-s)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Probability(</a:t>
            </a:r>
            <a:r>
              <a:rPr lang="en-US" sz="2400" dirty="0"/>
              <a:t>word after “.” occurs at </a:t>
            </a:r>
            <a:r>
              <a:rPr lang="en-US" sz="2400" dirty="0" smtClean="0"/>
              <a:t>beginning-</a:t>
            </a:r>
            <a:r>
              <a:rPr lang="en-US" sz="2400" dirty="0"/>
              <a:t>of-</a:t>
            </a:r>
            <a:r>
              <a:rPr lang="en-US" sz="2400" dirty="0" smtClean="0"/>
              <a:t>s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69158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Decision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decision tree is just an if-then-else statement</a:t>
            </a:r>
          </a:p>
          <a:p>
            <a:r>
              <a:rPr lang="en-US" dirty="0" smtClean="0"/>
              <a:t>The interesting research is choosing the features</a:t>
            </a:r>
          </a:p>
          <a:p>
            <a:r>
              <a:rPr lang="en-US" dirty="0" smtClean="0"/>
              <a:t>Setting up the structure is often too hard to do by hand</a:t>
            </a:r>
          </a:p>
          <a:p>
            <a:pPr lvl="1"/>
            <a:r>
              <a:rPr lang="en-US" dirty="0" smtClean="0"/>
              <a:t>Hand</a:t>
            </a:r>
            <a:r>
              <a:rPr lang="en-US" dirty="0"/>
              <a:t>-building only possible for very simple features, </a:t>
            </a:r>
            <a:r>
              <a:rPr lang="en-US" dirty="0" smtClean="0"/>
              <a:t>domains</a:t>
            </a:r>
          </a:p>
          <a:p>
            <a:pPr lvl="2"/>
            <a:r>
              <a:rPr lang="en-US" dirty="0" smtClean="0"/>
              <a:t>For numeric features, it’s too hard to pick each threshold</a:t>
            </a:r>
            <a:endParaRPr lang="en-US" dirty="0"/>
          </a:p>
          <a:p>
            <a:pPr lvl="1"/>
            <a:r>
              <a:rPr lang="en-US" dirty="0" smtClean="0"/>
              <a:t>Instead, structure usually learned by machine learning from a training corpus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89633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Trees and other classifiers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We can think of the questions in a decision </a:t>
            </a:r>
            <a:r>
              <a:rPr lang="en-US" sz="2800" dirty="0" smtClean="0"/>
              <a:t>tree as </a:t>
            </a:r>
            <a:r>
              <a:rPr lang="en-US" sz="2800" dirty="0" smtClean="0"/>
              <a:t>features that could be exploited by any kind of classifier</a:t>
            </a:r>
          </a:p>
          <a:p>
            <a:pPr lvl="1"/>
            <a:r>
              <a:rPr lang="en-US" sz="2400" dirty="0" smtClean="0"/>
              <a:t>Logistic regression</a:t>
            </a:r>
          </a:p>
          <a:p>
            <a:pPr lvl="1"/>
            <a:r>
              <a:rPr lang="en-US" sz="2400" dirty="0" smtClean="0"/>
              <a:t>SVM</a:t>
            </a:r>
          </a:p>
          <a:p>
            <a:pPr lvl="1"/>
            <a:r>
              <a:rPr lang="en-US" sz="2400" dirty="0" smtClean="0"/>
              <a:t>Neural Nets</a:t>
            </a:r>
            <a:endParaRPr lang="en-US" sz="2400" dirty="0"/>
          </a:p>
          <a:p>
            <a:pPr lvl="1"/>
            <a:r>
              <a:rPr lang="en-US" sz="2400" dirty="0"/>
              <a:t>e</a:t>
            </a:r>
            <a:r>
              <a:rPr lang="en-US" sz="2400" dirty="0" smtClean="0"/>
              <a:t>tc.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138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Hearst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6480464" cy="3333750"/>
          </a:xfrm>
        </p:spPr>
        <p:txBody>
          <a:bodyPr/>
          <a:lstStyle/>
          <a:p>
            <a:r>
              <a:rPr lang="en-US" dirty="0" smtClean="0"/>
              <a:t>In her seminal 1992 paper, entitled </a:t>
            </a:r>
            <a:r>
              <a:rPr lang="en-US" dirty="0"/>
              <a:t>Automatic Acquisition of </a:t>
            </a:r>
            <a:r>
              <a:rPr lang="en-US" dirty="0" smtClean="0"/>
              <a:t>Hyponyms from Large Text Corpora, Marti Hearst defined a set of patterns for identifying </a:t>
            </a:r>
            <a:r>
              <a:rPr lang="en-US" i="1" dirty="0" smtClean="0"/>
              <a:t>hypernym/hyponym </a:t>
            </a:r>
            <a:r>
              <a:rPr lang="en-US" dirty="0" smtClean="0"/>
              <a:t>relations (also known as </a:t>
            </a:r>
            <a:r>
              <a:rPr lang="en-US" i="1" dirty="0" smtClean="0"/>
              <a:t>is-a)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762000" y="3469399"/>
            <a:ext cx="5566064" cy="1235951"/>
          </a:xfrm>
          <a:prstGeom prst="rect">
            <a:avLst/>
          </a:prstGeom>
          <a:solidFill>
            <a:srgbClr val="FFCC66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Lucida Sans" pitchFamily="-65" charset="0"/>
              </a:rPr>
              <a:t>The bow lute, </a:t>
            </a:r>
            <a:r>
              <a:rPr lang="en-US" sz="2000" b="1" dirty="0" smtClean="0">
                <a:latin typeface="Lucida Sans" pitchFamily="-65" charset="0"/>
              </a:rPr>
              <a:t>such as </a:t>
            </a:r>
            <a:r>
              <a:rPr lang="en-US" sz="2000" dirty="0" smtClean="0">
                <a:latin typeface="Lucida Sans" pitchFamily="-65" charset="0"/>
              </a:rPr>
              <a:t>the Bambara </a:t>
            </a:r>
            <a:r>
              <a:rPr lang="en-US" sz="2000" dirty="0" err="1" smtClean="0">
                <a:latin typeface="Lucida Sans" pitchFamily="-65" charset="0"/>
              </a:rPr>
              <a:t>ndang</a:t>
            </a:r>
            <a:r>
              <a:rPr lang="en-US" sz="2000" dirty="0" smtClean="0">
                <a:latin typeface="Lucida Sans" pitchFamily="-65" charset="0"/>
              </a:rPr>
              <a:t>, is plucked and has an individual curved neck for each string </a:t>
            </a:r>
            <a:endParaRPr kumimoji="0" lang="en-US" sz="20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6565" y="1485900"/>
            <a:ext cx="2451159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65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-400050"/>
            <a:ext cx="762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639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utility: grep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zcat</a:t>
            </a:r>
            <a:r>
              <a:rPr lang="en-US" dirty="0"/>
              <a:t> * | grep " such as " | </a:t>
            </a:r>
            <a:r>
              <a:rPr lang="en-US" dirty="0" smtClean="0"/>
              <a:t>more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/>
              <a:t>zcat</a:t>
            </a:r>
            <a:r>
              <a:rPr lang="en-US" dirty="0"/>
              <a:t> * | grep " and other " | more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609600" y="1828800"/>
            <a:ext cx="8763000" cy="1676400"/>
          </a:xfrm>
          <a:prstGeom prst="rect">
            <a:avLst/>
          </a:prstGeom>
          <a:solidFill>
            <a:srgbClr val="FFCC66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2000" dirty="0"/>
              <a:t>management consultants </a:t>
            </a:r>
            <a:r>
              <a:rPr lang="en-US" sz="2000" b="1" dirty="0"/>
              <a:t>such as</a:t>
            </a:r>
            <a:r>
              <a:rPr lang="en-US" sz="2000" dirty="0"/>
              <a:t> McKinsey and CSC Index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social evils </a:t>
            </a:r>
            <a:r>
              <a:rPr lang="en-US" sz="2000" b="1" dirty="0"/>
              <a:t>such as </a:t>
            </a:r>
            <a:r>
              <a:rPr lang="en-US" sz="2000" dirty="0"/>
              <a:t>prostitution, drug addiction and HIV</a:t>
            </a:r>
          </a:p>
          <a:p>
            <a:r>
              <a:rPr lang="en-US" sz="2000" dirty="0"/>
              <a:t>new set of potentially lucrative services, </a:t>
            </a:r>
            <a:r>
              <a:rPr lang="en-US" sz="2000" b="1" dirty="0"/>
              <a:t>such as </a:t>
            </a:r>
            <a:r>
              <a:rPr lang="en-US" sz="2000" dirty="0"/>
              <a:t>movies on demand</a:t>
            </a:r>
          </a:p>
          <a:p>
            <a:r>
              <a:rPr lang="en-US" sz="2000" dirty="0" smtClean="0"/>
              <a:t>the </a:t>
            </a:r>
            <a:r>
              <a:rPr lang="en-US" sz="2000" dirty="0"/>
              <a:t>students use canned chicken broth such as Swanson's</a:t>
            </a:r>
          </a:p>
          <a:p>
            <a:r>
              <a:rPr lang="en-US" sz="2000" dirty="0"/>
              <a:t>in treating medical conditions such as psoriasis, </a:t>
            </a:r>
            <a:r>
              <a:rPr lang="en-US" sz="2000" dirty="0" smtClean="0"/>
              <a:t>seasonal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 bwMode="auto">
          <a:xfrm>
            <a:off x="609600" y="3962400"/>
            <a:ext cx="8915400" cy="1200150"/>
          </a:xfrm>
          <a:prstGeom prst="rect">
            <a:avLst/>
          </a:prstGeom>
          <a:solidFill>
            <a:srgbClr val="FFCC66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2000" dirty="0"/>
              <a:t>sanitation problems, the endless red tape </a:t>
            </a:r>
            <a:r>
              <a:rPr lang="en-US" sz="2000" b="1" dirty="0"/>
              <a:t>and other </a:t>
            </a:r>
            <a:r>
              <a:rPr lang="en-US" sz="2000" dirty="0" smtClean="0"/>
              <a:t>difficulties</a:t>
            </a:r>
          </a:p>
          <a:p>
            <a:r>
              <a:rPr lang="en-US" sz="2000" dirty="0"/>
              <a:t>Court records </a:t>
            </a:r>
            <a:r>
              <a:rPr lang="en-US" sz="2000" b="1" dirty="0"/>
              <a:t>and other </a:t>
            </a:r>
            <a:r>
              <a:rPr lang="en-US" sz="2000" dirty="0"/>
              <a:t>documents show that Angela </a:t>
            </a:r>
            <a:r>
              <a:rPr lang="en-US" sz="2000" dirty="0" err="1" smtClean="0"/>
              <a:t>Tene</a:t>
            </a:r>
            <a:endParaRPr lang="en-US" sz="2000" dirty="0" smtClean="0"/>
          </a:p>
          <a:p>
            <a:r>
              <a:rPr lang="en-US" sz="2000" dirty="0"/>
              <a:t>providing dominoes, card games </a:t>
            </a:r>
            <a:r>
              <a:rPr lang="en-US" sz="2000" b="1" dirty="0"/>
              <a:t>and other </a:t>
            </a:r>
            <a:r>
              <a:rPr lang="en-US" sz="2000" dirty="0"/>
              <a:t>recreation to help </a:t>
            </a:r>
            <a:r>
              <a:rPr lang="en-US" sz="2000" dirty="0" smtClean="0"/>
              <a:t>asylum</a:t>
            </a:r>
          </a:p>
          <a:p>
            <a:r>
              <a:rPr lang="en-US" sz="2000" dirty="0"/>
              <a:t>malls, swap meets, colleges, barber shops and other popular </a:t>
            </a:r>
            <a:r>
              <a:rPr lang="en-US" sz="2000" dirty="0" smtClean="0"/>
              <a:t>haunts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95983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62400" y="133350"/>
            <a:ext cx="4648200" cy="1905000"/>
          </a:xfrm>
        </p:spPr>
        <p:txBody>
          <a:bodyPr/>
          <a:lstStyle/>
          <a:p>
            <a:r>
              <a:rPr lang="en-US" sz="4400" dirty="0" smtClean="0"/>
              <a:t>Basic Text Processing</a:t>
            </a:r>
            <a:endParaRPr lang="en-US" sz="4400" dirty="0">
              <a:latin typeface="Lucida San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rgbClr val="A4001D"/>
                </a:solidFill>
                <a:latin typeface="Calibri" charset="0"/>
              </a:rPr>
              <a:t>Word </a:t>
            </a:r>
            <a:r>
              <a:rPr lang="en-US" sz="3600" dirty="0">
                <a:solidFill>
                  <a:srgbClr val="A4001D"/>
                </a:solidFill>
                <a:latin typeface="Calibri" charset="0"/>
              </a:rPr>
              <a:t>tokenization</a:t>
            </a:r>
          </a:p>
          <a:p>
            <a:pPr eaLnBrk="1" hangingPunct="1">
              <a:buFont typeface="Times" charset="0"/>
              <a:buNone/>
            </a:pPr>
            <a:endParaRPr lang="en-US" dirty="0">
              <a:latin typeface="Lucida Sans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9954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16914"/>
            <a:ext cx="7772400" cy="857250"/>
          </a:xfrm>
        </p:spPr>
        <p:txBody>
          <a:bodyPr/>
          <a:lstStyle/>
          <a:p>
            <a:r>
              <a:rPr lang="en-US" dirty="0" smtClean="0"/>
              <a:t>Text Normalization</a:t>
            </a:r>
            <a:endParaRPr lang="en-US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14400" y="971550"/>
            <a:ext cx="7772400" cy="3429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200" dirty="0" smtClean="0"/>
              <a:t>Every NLP task needs to do text normalization: </a:t>
            </a:r>
          </a:p>
          <a:p>
            <a:pPr marL="9144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sz="2800" dirty="0" smtClean="0"/>
              <a:t>Segmenting/tokenizing words in running text</a:t>
            </a:r>
          </a:p>
          <a:p>
            <a:pPr marL="9144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sz="2800" dirty="0" smtClean="0"/>
              <a:t>Normalizing word formats</a:t>
            </a:r>
          </a:p>
          <a:p>
            <a:pPr marL="9144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sz="2800" dirty="0" smtClean="0"/>
              <a:t>Segmenting sentences in running text</a:t>
            </a:r>
            <a:endParaRPr lang="en-US" sz="3200" b="1" dirty="0" smtClean="0"/>
          </a:p>
          <a:p>
            <a:pPr lvl="1">
              <a:lnSpc>
                <a:spcPct val="90000"/>
              </a:lnSpc>
              <a:buFont typeface="Wingdings" charset="2"/>
              <a:buNone/>
            </a:pPr>
            <a:endParaRPr lang="en-US" sz="2000" b="1" dirty="0">
              <a:latin typeface="Courier" charset="0"/>
            </a:endParaRPr>
          </a:p>
          <a:p>
            <a:pPr>
              <a:lnSpc>
                <a:spcPct val="90000"/>
              </a:lnSpc>
            </a:pPr>
            <a:endParaRPr lang="en-US" sz="1800" b="1" dirty="0">
              <a:latin typeface="Courier" charset="0"/>
            </a:endParaRPr>
          </a:p>
          <a:p>
            <a:pPr>
              <a:lnSpc>
                <a:spcPct val="90000"/>
              </a:lnSpc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06790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many words?</a:t>
            </a:r>
            <a:endParaRPr lang="en-US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/>
              <a:t>I do uh main- mainly business data processing</a:t>
            </a:r>
          </a:p>
          <a:p>
            <a:pPr lvl="1"/>
            <a:r>
              <a:rPr lang="en-US" sz="2400" dirty="0" smtClean="0"/>
              <a:t>Fragments, filled pauses</a:t>
            </a:r>
            <a:endParaRPr lang="en-US" sz="2400" dirty="0"/>
          </a:p>
          <a:p>
            <a:r>
              <a:rPr lang="en-US" sz="2800" dirty="0" smtClean="0"/>
              <a:t>Seuss’s </a:t>
            </a:r>
            <a:r>
              <a:rPr lang="en-US" sz="2800" dirty="0" smtClean="0">
                <a:solidFill>
                  <a:srgbClr val="FF0000"/>
                </a:solidFill>
              </a:rPr>
              <a:t>cat </a:t>
            </a:r>
            <a:r>
              <a:rPr lang="en-US" sz="2800" dirty="0" smtClean="0"/>
              <a:t>in the hat is different from other</a:t>
            </a:r>
            <a:r>
              <a:rPr lang="en-US" sz="2800" dirty="0" smtClean="0">
                <a:solidFill>
                  <a:srgbClr val="FF0000"/>
                </a:solidFill>
              </a:rPr>
              <a:t> cats! </a:t>
            </a:r>
            <a:endParaRPr lang="en-US" sz="2800" dirty="0"/>
          </a:p>
          <a:p>
            <a:pPr lvl="1"/>
            <a:r>
              <a:rPr lang="en-US" sz="2400" b="1" dirty="0" smtClean="0"/>
              <a:t>Lemma</a:t>
            </a:r>
            <a:r>
              <a:rPr lang="en-US" sz="2400" dirty="0"/>
              <a:t>: </a:t>
            </a:r>
            <a:r>
              <a:rPr lang="en-US" sz="2400" dirty="0" smtClean="0"/>
              <a:t>same </a:t>
            </a:r>
            <a:r>
              <a:rPr lang="en-US" sz="2400" dirty="0"/>
              <a:t>stem, </a:t>
            </a:r>
            <a:r>
              <a:rPr lang="en-US" sz="2400" dirty="0" smtClean="0"/>
              <a:t>part </a:t>
            </a:r>
            <a:r>
              <a:rPr lang="en-US" sz="2400" dirty="0"/>
              <a:t>of speech, </a:t>
            </a:r>
            <a:r>
              <a:rPr lang="en-US" sz="2400" dirty="0" smtClean="0"/>
              <a:t>rough word </a:t>
            </a:r>
            <a:r>
              <a:rPr lang="en-US" sz="2400" dirty="0"/>
              <a:t>sense</a:t>
            </a:r>
          </a:p>
          <a:p>
            <a:pPr lvl="2"/>
            <a:r>
              <a:rPr lang="en-US" sz="2000" dirty="0" smtClean="0">
                <a:solidFill>
                  <a:srgbClr val="FF0000"/>
                </a:solidFill>
              </a:rPr>
              <a:t>cat </a:t>
            </a:r>
            <a:r>
              <a:rPr lang="en-US" sz="2000" dirty="0"/>
              <a:t>and </a:t>
            </a:r>
            <a:r>
              <a:rPr lang="en-US" sz="2000" dirty="0">
                <a:solidFill>
                  <a:srgbClr val="FF0000"/>
                </a:solidFill>
              </a:rPr>
              <a:t>cats </a:t>
            </a:r>
            <a:r>
              <a:rPr lang="en-US" sz="2000" dirty="0"/>
              <a:t>= same lemma</a:t>
            </a:r>
          </a:p>
          <a:p>
            <a:pPr lvl="1"/>
            <a:r>
              <a:rPr lang="en-US" sz="2400" b="1" dirty="0" err="1"/>
              <a:t>Wordform</a:t>
            </a:r>
            <a:r>
              <a:rPr lang="en-US" sz="2400" dirty="0"/>
              <a:t>: the full inflected surface </a:t>
            </a:r>
            <a:r>
              <a:rPr lang="en-US" sz="2400" dirty="0" smtClean="0"/>
              <a:t>form</a:t>
            </a:r>
            <a:endParaRPr lang="en-US" sz="2400" dirty="0"/>
          </a:p>
          <a:p>
            <a:pPr lvl="2"/>
            <a:r>
              <a:rPr lang="en-US" sz="2000" dirty="0" smtClean="0">
                <a:solidFill>
                  <a:srgbClr val="FF0000"/>
                </a:solidFill>
              </a:rPr>
              <a:t>cat </a:t>
            </a:r>
            <a:r>
              <a:rPr lang="en-US" sz="2000" dirty="0"/>
              <a:t>and </a:t>
            </a:r>
            <a:r>
              <a:rPr lang="en-US" sz="2000" dirty="0">
                <a:solidFill>
                  <a:srgbClr val="FF0000"/>
                </a:solidFill>
              </a:rPr>
              <a:t>cats </a:t>
            </a:r>
            <a:r>
              <a:rPr lang="en-US" sz="2000" dirty="0"/>
              <a:t>= different </a:t>
            </a:r>
            <a:r>
              <a:rPr lang="en-US" sz="2000" dirty="0" err="1" smtClean="0"/>
              <a:t>wordforms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77914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NLP-jurafsky">
  <a:themeElements>
    <a:clrScheme name="NLP Class">
      <a:dk1>
        <a:sysClr val="windowText" lastClr="000000"/>
      </a:dk1>
      <a:lt1>
        <a:sysClr val="window" lastClr="FFFFFF"/>
      </a:lt1>
      <a:dk2>
        <a:srgbClr val="605435"/>
      </a:dk2>
      <a:lt2>
        <a:srgbClr val="E7D19A"/>
      </a:lt2>
      <a:accent1>
        <a:srgbClr val="A4001D"/>
      </a:accent1>
      <a:accent2>
        <a:srgbClr val="2584BB"/>
      </a:accent2>
      <a:accent3>
        <a:srgbClr val="BB57BE"/>
      </a:accent3>
      <a:accent4>
        <a:srgbClr val="177245"/>
      </a:accent4>
      <a:accent5>
        <a:srgbClr val="35ACA2"/>
      </a:accent5>
      <a:accent6>
        <a:srgbClr val="FF8700"/>
      </a:accent6>
      <a:hlink>
        <a:srgbClr val="EF8E1C"/>
      </a:hlink>
      <a:folHlink>
        <a:srgbClr val="FEC60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40000"/>
            <a:lumOff val="60000"/>
          </a:schemeClr>
        </a:solidFill>
        <a:ln w="9525" cap="flat" cmpd="sng" algn="ctr">
          <a:noFill/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A50021"/>
            </a:gs>
            <a:gs pos="100000">
              <a:schemeClr val="tx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800" dirty="0">
            <a:latin typeface="+mn-lt"/>
          </a:defRPr>
        </a:defPPr>
      </a:lstStyle>
    </a:txDef>
  </a:objectDefaults>
  <a:extraClrSchemeLst>
    <a:extraClrScheme>
      <a:clrScheme name="nlp-lucida-schem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NLP-jurafsky.potx</Template>
  <TotalTime>10918</TotalTime>
  <Words>2037</Words>
  <Application>Microsoft Macintosh PowerPoint</Application>
  <PresentationFormat>On-screen Show (16:9)</PresentationFormat>
  <Paragraphs>473</Paragraphs>
  <Slides>39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51" baseType="lpstr">
      <vt:lpstr>Calibri</vt:lpstr>
      <vt:lpstr>Calibri (Headings)</vt:lpstr>
      <vt:lpstr>Courier</vt:lpstr>
      <vt:lpstr>Lucida Sans</vt:lpstr>
      <vt:lpstr>ＭＳ Ｐゴシック</vt:lpstr>
      <vt:lpstr>Symbol</vt:lpstr>
      <vt:lpstr>Tahoma</vt:lpstr>
      <vt:lpstr>Times</vt:lpstr>
      <vt:lpstr>Wingdings</vt:lpstr>
      <vt:lpstr>华文黑体</vt:lpstr>
      <vt:lpstr>Arial</vt:lpstr>
      <vt:lpstr>NLP-jurafsky</vt:lpstr>
      <vt:lpstr>Basic Text Processing</vt:lpstr>
      <vt:lpstr>Regular Expressions: Negation in Disjunction</vt:lpstr>
      <vt:lpstr>Role of Regular Expressions</vt:lpstr>
      <vt:lpstr>Hearst Patterns</vt:lpstr>
      <vt:lpstr>PowerPoint Presentation</vt:lpstr>
      <vt:lpstr>Unix utility: grep</vt:lpstr>
      <vt:lpstr>Basic Text Processing</vt:lpstr>
      <vt:lpstr>Text Normalization</vt:lpstr>
      <vt:lpstr>How many words?</vt:lpstr>
      <vt:lpstr>How many words?</vt:lpstr>
      <vt:lpstr>How many words?</vt:lpstr>
      <vt:lpstr>Simple Tokenization in UNIX</vt:lpstr>
      <vt:lpstr>The first step: tokenizing</vt:lpstr>
      <vt:lpstr>The second step: sorting</vt:lpstr>
      <vt:lpstr>More counting</vt:lpstr>
      <vt:lpstr>Issues in Tokenization</vt:lpstr>
      <vt:lpstr>Tokenization: language issues</vt:lpstr>
      <vt:lpstr>Tokenization: language issues</vt:lpstr>
      <vt:lpstr>Word Tokenization in Chinese</vt:lpstr>
      <vt:lpstr>Maximum Matching Word Segmentation Algorithm</vt:lpstr>
      <vt:lpstr>Max-match segmentation illustration</vt:lpstr>
      <vt:lpstr>Basic Text Processing</vt:lpstr>
      <vt:lpstr>Basic Text Processing</vt:lpstr>
      <vt:lpstr>Normalization</vt:lpstr>
      <vt:lpstr>Case folding</vt:lpstr>
      <vt:lpstr>Lemmatization</vt:lpstr>
      <vt:lpstr>Morphology</vt:lpstr>
      <vt:lpstr>Stemming</vt:lpstr>
      <vt:lpstr>Porter’s algorithm The most common English stemmer</vt:lpstr>
      <vt:lpstr>Viewing morphology in a corpus Why only strip –ing if there is a vowel?</vt:lpstr>
      <vt:lpstr>Viewing morphology in a corpus Why only strip –ing if there is a vowel?</vt:lpstr>
      <vt:lpstr>Dealing with complex morphology is sometimes necessary</vt:lpstr>
      <vt:lpstr>Basic Text Processing</vt:lpstr>
      <vt:lpstr>Basic Text Processing</vt:lpstr>
      <vt:lpstr>Sentence Segmentation</vt:lpstr>
      <vt:lpstr>Determining if a word is end-of-sentence: a Decision Tree</vt:lpstr>
      <vt:lpstr>More sophisticated decision tree features</vt:lpstr>
      <vt:lpstr>Implementing Decision Trees</vt:lpstr>
      <vt:lpstr>Decision Trees and other classifiers</vt:lpstr>
    </vt:vector>
  </TitlesOfParts>
  <Company>Stanford University</Company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Extraction</dc:title>
  <dc:creator>Christopher Manning</dc:creator>
  <cp:lastModifiedBy>Callison-Burch, Christopher</cp:lastModifiedBy>
  <cp:revision>170</cp:revision>
  <cp:lastPrinted>2019-01-28T17:57:50Z</cp:lastPrinted>
  <dcterms:created xsi:type="dcterms:W3CDTF">2010-04-19T15:31:24Z</dcterms:created>
  <dcterms:modified xsi:type="dcterms:W3CDTF">2019-01-28T21:44:45Z</dcterms:modified>
</cp:coreProperties>
</file>