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306" r:id="rId6"/>
    <p:sldId id="307" r:id="rId7"/>
    <p:sldId id="308" r:id="rId8"/>
    <p:sldId id="366" r:id="rId9"/>
    <p:sldId id="404" r:id="rId10"/>
    <p:sldId id="369" r:id="rId11"/>
    <p:sldId id="371" r:id="rId12"/>
    <p:sldId id="372" r:id="rId13"/>
    <p:sldId id="367" r:id="rId14"/>
    <p:sldId id="319" r:id="rId15"/>
    <p:sldId id="403" r:id="rId16"/>
    <p:sldId id="368" r:id="rId17"/>
    <p:sldId id="317" r:id="rId18"/>
    <p:sldId id="329" r:id="rId1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3E836B-C682-4AA8-9456-DF512DBE01B1}">
          <p14:sldIdLst>
            <p14:sldId id="256"/>
            <p14:sldId id="305"/>
            <p14:sldId id="306"/>
            <p14:sldId id="307"/>
            <p14:sldId id="308"/>
            <p14:sldId id="366"/>
            <p14:sldId id="404"/>
            <p14:sldId id="369"/>
            <p14:sldId id="371"/>
            <p14:sldId id="372"/>
            <p14:sldId id="367"/>
            <p14:sldId id="319"/>
            <p14:sldId id="403"/>
            <p14:sldId id="368"/>
            <p14:sldId id="317"/>
            <p14:sldId id="329"/>
          </p14:sldIdLst>
        </p14:section>
        <p14:section name="以下是备用图表" id="{D3210BF0-D5D7-4C24-9598-58E33A46A93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472" autoAdjust="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1799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919A-7A16-4BEE-A922-E67ED9E9BA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更多模板资料</a:t>
            </a:r>
            <a:r>
              <a:rPr lang="en-US" altLang="zh-CN" dirty="0" smtClean="0"/>
              <a:t>-</a:t>
            </a:r>
            <a:r>
              <a:rPr lang="zh-CN" altLang="en-US" dirty="0" smtClean="0"/>
              <a:t>亮亮图文旗舰店 </a:t>
            </a:r>
            <a:r>
              <a:rPr lang="en-US" altLang="zh-CN" dirty="0" smtClean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 advClick="0" advTm="0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0" y="1593215"/>
            <a:ext cx="9142730" cy="3023870"/>
          </a:xfrm>
          <a:prstGeom prst="rect">
            <a:avLst/>
          </a:prstGeom>
          <a:solidFill>
            <a:srgbClr val="013B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 defTabSz="914400"/>
            <a:endParaRPr lang="zh-CN" altLang="en-US" sz="1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793089" y="2515820"/>
            <a:ext cx="7557770" cy="68389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基于</a:t>
            </a:r>
            <a:r>
              <a:rPr lang="en-US" altLang="zh-CN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YOLO-v3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的口罩佩戴检测</a:t>
            </a:r>
            <a:endParaRPr lang="zh-CN" altLang="en-US" sz="40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9545" y="345440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成员：刘炫宇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李赞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孟子轩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选取方法的思路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1383737" y="1084173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6032500" y="2207260"/>
            <a:ext cx="841375" cy="1958975"/>
            <a:chOff x="5075035" y="1195984"/>
            <a:chExt cx="1421099" cy="242269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5400000">
            <a:off x="2725640" y="2339888"/>
            <a:ext cx="841115" cy="1693126"/>
            <a:chOff x="5075035" y="1195984"/>
            <a:chExt cx="1421099" cy="242269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51203" y="1274717"/>
            <a:ext cx="1068266" cy="1150735"/>
            <a:chOff x="5075035" y="1195984"/>
            <a:chExt cx="1421099" cy="242269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rgbClr val="013B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00195" y="3839845"/>
            <a:ext cx="1557655" cy="1150620"/>
            <a:chOff x="5075035" y="1195984"/>
            <a:chExt cx="1421099" cy="242269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rgbClr val="013B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 rot="2700000">
            <a:off x="4156415" y="2583186"/>
            <a:ext cx="1204769" cy="1154067"/>
          </a:xfrm>
          <a:prstGeom prst="rect">
            <a:avLst/>
          </a:prstGeom>
          <a:solidFill>
            <a:srgbClr val="4D4D4D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7165" y="1602764"/>
            <a:ext cx="9969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68140" y="4189730"/>
            <a:ext cx="122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4285" y="2955925"/>
            <a:ext cx="124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4850" y="2945130"/>
            <a:ext cx="1489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6952" y="2848826"/>
            <a:ext cx="98882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8F8F8"/>
                </a:solidFill>
                <a:latin typeface="+mn-ea"/>
                <a:ea typeface="+mn-ea"/>
              </a:rPr>
              <a:t>YOLO</a:t>
            </a:r>
            <a:endParaRPr lang="en-US" altLang="zh-CN" sz="3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6853" y="1240093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著名的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算法一共有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252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层，而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YOLO-v3 tiny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网络更是精简到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802804" y="1112636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rgbClr val="013B6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5920" y="1268556"/>
            <a:ext cx="223659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算法已经迭代到了第五代，每一代也有众多版本，可选择性比较强。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441675" y="3912975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rgbClr val="013B6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64791" y="4068895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one-stage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的目标检测算法，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相对于其它算法检测速度很快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826448" y="3929368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9564" y="4085288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 v3 tiny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牺牲了一点精度换来了极快的检测速度，但是准确率可以接受。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 bldLvl="0" animBg="1"/>
      <p:bldP spid="22" grpId="0" bldLvl="0" animBg="1"/>
      <p:bldP spid="23" grpId="0"/>
      <p:bldP spid="24" grpId="0"/>
      <p:bldP spid="25" grpId="0"/>
      <p:bldP spid="26" grpId="0"/>
      <p:bldP spid="27" grpId="0"/>
      <p:bldP spid="28" grpId="0"/>
      <p:bldP spid="29" grpId="0" bldLvl="0" animBg="1"/>
      <p:bldP spid="30" grpId="0"/>
      <p:bldP spid="31" grpId="0" bldLvl="0" animBg="1"/>
      <p:bldP spid="32" grpId="0"/>
      <p:bldP spid="33" grpId="0" bldLvl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关键技术及难点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关键技术及难点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4207" y="913284"/>
            <a:ext cx="3983250" cy="528215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4206" y="1723084"/>
            <a:ext cx="3951770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利用平移 、缩放等，人工增大训练集样本的个数 ，从而获得充足的训练数据，使模型训练的效果更好。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我们需要对复杂情况进行识别，包括侧脸、捂嘴等等，因此这需要数据集来支撑，可以采用数据增强技术来实现。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-172007" y="1441499"/>
            <a:ext cx="4527984" cy="11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21661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60032" y="913284"/>
            <a:ext cx="3874698" cy="528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神经网络训练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60032" y="1723084"/>
            <a:ext cx="3844075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如何解决过拟合的问题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数据增强技术是有效的解决方案。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如何解决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train loss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不下降的问题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选择合适的学习率，保证训练时间以及可以适当增加层数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870468" y="1417340"/>
            <a:ext cx="3960440" cy="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409123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关键技术及难点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4207" y="913284"/>
            <a:ext cx="3983250" cy="528215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的适配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4206" y="1723084"/>
            <a:ext cx="3951770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最终我们要将神经网络部署到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FPGA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开发板上，需要做一些适配工作。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为了提高检测速度，可能需要采用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RTL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级语言部署神经网络。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-172007" y="1441499"/>
            <a:ext cx="4527984" cy="11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21661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60032" y="913284"/>
            <a:ext cx="3874698" cy="528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图像传输到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60032" y="1723084"/>
            <a:ext cx="3844075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如何将未佩戴口罩人员的图片信息传给管理员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保证较好的传输速度，不能对系统的实时检测造成较大的影响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870468" y="1417340"/>
            <a:ext cx="3960440" cy="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409123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0" grpId="0" bldLvl="0" animBg="1"/>
      <p:bldP spid="11" grpId="0" bldLvl="0" animBg="1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成果及时间安排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预期成果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60830" y="1936115"/>
            <a:ext cx="5997575" cy="2937510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14171" y="1775503"/>
            <a:ext cx="3515183" cy="347663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9935" y="2370455"/>
            <a:ext cx="5104130" cy="2068830"/>
          </a:xfrm>
          <a:prstGeom prst="rect">
            <a:avLst/>
          </a:prstGeom>
          <a:noFill/>
        </p:spPr>
        <p:txBody>
          <a:bodyPr wrap="square" lIns="68595" tIns="34297" rIns="68595" bIns="342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利用PYNQ-Z2实现整个系统，硬件系统包括PYNQ-Z2，摄像头，蓝牙，电子口罩箱。软件包括一个小型手机APP。实现口罩实时检测，电子口罩箱控制，管理员使用APP实现实时信息获取与控制。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 bldLvl="0" animBg="1"/>
      <p:bldP spid="10" grpId="0" bldLvl="0" animBg="1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时间安排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656645" y="3092007"/>
            <a:ext cx="8136904" cy="0"/>
          </a:xfrm>
          <a:prstGeom prst="line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rgbClr val="FFD347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7" name="AutoShape 2"/>
          <p:cNvSpPr>
            <a:spLocks noChangeArrowheads="1"/>
          </p:cNvSpPr>
          <p:nvPr/>
        </p:nvSpPr>
        <p:spPr bwMode="auto">
          <a:xfrm>
            <a:off x="2255906" y="1098178"/>
            <a:ext cx="1619250" cy="1668639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49" name="Group 138"/>
          <p:cNvGrpSpPr/>
          <p:nvPr/>
        </p:nvGrpSpPr>
        <p:grpSpPr bwMode="auto">
          <a:xfrm>
            <a:off x="2327908" y="2987810"/>
            <a:ext cx="182151" cy="202340"/>
            <a:chOff x="1661" y="2750"/>
            <a:chExt cx="250" cy="250"/>
          </a:xfrm>
        </p:grpSpPr>
        <p:sp>
          <p:nvSpPr>
            <p:cNvPr id="5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5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2427009" y="1172261"/>
            <a:ext cx="1281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7"/>
          <p:cNvSpPr txBox="1">
            <a:spLocks noChangeArrowheads="1"/>
          </p:cNvSpPr>
          <p:nvPr/>
        </p:nvSpPr>
        <p:spPr bwMode="auto">
          <a:xfrm>
            <a:off x="2444472" y="1579720"/>
            <a:ext cx="154770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学习各部分所需要采用的技术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935732" y="3424748"/>
            <a:ext cx="1692052" cy="1497996"/>
          </a:xfrm>
          <a:prstGeom prst="roundRect">
            <a:avLst>
              <a:gd name="adj" fmla="val 13009"/>
            </a:avLst>
          </a:prstGeom>
          <a:solidFill>
            <a:srgbClr val="013B6D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5" name="TextBox 57"/>
          <p:cNvSpPr txBox="1">
            <a:spLocks noChangeArrowheads="1"/>
          </p:cNvSpPr>
          <p:nvPr/>
        </p:nvSpPr>
        <p:spPr bwMode="auto">
          <a:xfrm>
            <a:off x="1124646" y="3539400"/>
            <a:ext cx="8550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7"/>
          <p:cNvSpPr txBox="1">
            <a:spLocks noChangeArrowheads="1"/>
          </p:cNvSpPr>
          <p:nvPr/>
        </p:nvSpPr>
        <p:spPr bwMode="auto">
          <a:xfrm>
            <a:off x="1129407" y="3814967"/>
            <a:ext cx="144303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确定课题内容</a:t>
            </a:r>
            <a:endParaRPr lang="zh-CN" dirty="0">
              <a:solidFill>
                <a:schemeClr val="bg1"/>
              </a:solidFill>
            </a:endParaRPr>
          </a:p>
          <a:p>
            <a:r>
              <a:rPr lang="zh-CN" dirty="0">
                <a:solidFill>
                  <a:schemeClr val="bg1"/>
                </a:solidFill>
              </a:rPr>
              <a:t>调研相关算法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 flipH="1">
            <a:off x="1097657" y="3094901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138"/>
          <p:cNvGrpSpPr/>
          <p:nvPr/>
        </p:nvGrpSpPr>
        <p:grpSpPr bwMode="auto">
          <a:xfrm>
            <a:off x="1013674" y="2983776"/>
            <a:ext cx="182211" cy="202388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1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707517" y="3424394"/>
            <a:ext cx="1700213" cy="1497997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2" name="TextBox 57"/>
          <p:cNvSpPr txBox="1">
            <a:spLocks noChangeArrowheads="1"/>
          </p:cNvSpPr>
          <p:nvPr/>
        </p:nvSpPr>
        <p:spPr bwMode="auto">
          <a:xfrm>
            <a:off x="3850391" y="3524937"/>
            <a:ext cx="177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4-5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TextBox 57"/>
          <p:cNvSpPr txBox="1">
            <a:spLocks noChangeArrowheads="1"/>
          </p:cNvSpPr>
          <p:nvPr/>
        </p:nvSpPr>
        <p:spPr bwMode="auto">
          <a:xfrm>
            <a:off x="3866069" y="3802267"/>
            <a:ext cx="1541661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端搭建神经网络并建立数据集进行训练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 flipH="1">
            <a:off x="3859916" y="3082201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138"/>
          <p:cNvGrpSpPr/>
          <p:nvPr/>
        </p:nvGrpSpPr>
        <p:grpSpPr bwMode="auto">
          <a:xfrm>
            <a:off x="3775667" y="2971075"/>
            <a:ext cx="182252" cy="202458"/>
            <a:chOff x="1661" y="2750"/>
            <a:chExt cx="250" cy="250"/>
          </a:xfrm>
        </p:grpSpPr>
        <p:sp>
          <p:nvSpPr>
            <p:cNvPr id="66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67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6045904" y="3424748"/>
            <a:ext cx="1681162" cy="1497996"/>
          </a:xfrm>
          <a:prstGeom prst="roundRect">
            <a:avLst>
              <a:gd name="adj" fmla="val 13009"/>
            </a:avLst>
          </a:prstGeom>
          <a:solidFill>
            <a:srgbClr val="013B6D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 flipH="1">
            <a:off x="6182430" y="3094901"/>
            <a:ext cx="3175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77" name="Group 138"/>
          <p:cNvGrpSpPr/>
          <p:nvPr/>
        </p:nvGrpSpPr>
        <p:grpSpPr bwMode="auto">
          <a:xfrm>
            <a:off x="6099128" y="2987304"/>
            <a:ext cx="182144" cy="202433"/>
            <a:chOff x="1661" y="2750"/>
            <a:chExt cx="250" cy="250"/>
          </a:xfrm>
        </p:grpSpPr>
        <p:sp>
          <p:nvSpPr>
            <p:cNvPr id="78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79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80" name="TextBox 57"/>
          <p:cNvSpPr txBox="1">
            <a:spLocks noChangeArrowheads="1"/>
          </p:cNvSpPr>
          <p:nvPr/>
        </p:nvSpPr>
        <p:spPr bwMode="auto">
          <a:xfrm>
            <a:off x="6226880" y="3549983"/>
            <a:ext cx="2287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6-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TextBox 57"/>
          <p:cNvSpPr txBox="1">
            <a:spLocks noChangeArrowheads="1"/>
          </p:cNvSpPr>
          <p:nvPr/>
        </p:nvSpPr>
        <p:spPr bwMode="auto">
          <a:xfrm>
            <a:off x="6244342" y="3814967"/>
            <a:ext cx="141446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将神经网络部署到</a:t>
            </a:r>
            <a:r>
              <a:rPr lang="en-US" altLang="zh-CN" dirty="0">
                <a:solidFill>
                  <a:schemeClr val="bg1"/>
                </a:solidFill>
              </a:rPr>
              <a:t>FPGA</a:t>
            </a:r>
            <a:r>
              <a:rPr lang="zh-CN" altLang="en-US" dirty="0">
                <a:solidFill>
                  <a:schemeClr val="bg1"/>
                </a:solidFill>
              </a:rPr>
              <a:t>，并完成人机交互的相关功能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6679634" y="1097940"/>
            <a:ext cx="1619250" cy="1669572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 flipH="1">
            <a:off x="6830446" y="1328119"/>
            <a:ext cx="0" cy="1760361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Group 138"/>
          <p:cNvGrpSpPr/>
          <p:nvPr/>
        </p:nvGrpSpPr>
        <p:grpSpPr bwMode="auto">
          <a:xfrm>
            <a:off x="6747055" y="2992013"/>
            <a:ext cx="182151" cy="202300"/>
            <a:chOff x="1661" y="2750"/>
            <a:chExt cx="250" cy="250"/>
          </a:xfrm>
        </p:grpSpPr>
        <p:sp>
          <p:nvSpPr>
            <p:cNvPr id="85" name="Oval 139"/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8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87" name="TextBox 57"/>
          <p:cNvSpPr txBox="1">
            <a:spLocks noChangeArrowheads="1"/>
          </p:cNvSpPr>
          <p:nvPr/>
        </p:nvSpPr>
        <p:spPr bwMode="auto">
          <a:xfrm>
            <a:off x="6866960" y="1172896"/>
            <a:ext cx="1431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57"/>
          <p:cNvSpPr txBox="1">
            <a:spLocks noChangeArrowheads="1"/>
          </p:cNvSpPr>
          <p:nvPr/>
        </p:nvSpPr>
        <p:spPr bwMode="auto">
          <a:xfrm>
            <a:off x="6866960" y="1589174"/>
            <a:ext cx="14319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继续完成人机交互的相关功能并完成结题及文档撰写</a:t>
            </a: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2419101" y="1334469"/>
            <a:ext cx="0" cy="1760361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47" grpId="0" bldLvl="0" animBg="1"/>
      <p:bldP spid="52" grpId="0"/>
      <p:bldP spid="53" grpId="0"/>
      <p:bldP spid="54" grpId="0" animBg="1"/>
      <p:bldP spid="55" grpId="0"/>
      <p:bldP spid="56" grpId="0"/>
      <p:bldP spid="57" grpId="0" animBg="1"/>
      <p:bldP spid="61" grpId="0" bldLvl="0" animBg="1"/>
      <p:bldP spid="62" grpId="0"/>
      <p:bldP spid="63" grpId="0"/>
      <p:bldP spid="64" grpId="0" bldLvl="0" animBg="1"/>
      <p:bldP spid="75" grpId="0" bldLvl="0" animBg="1"/>
      <p:bldP spid="76" grpId="0" bldLvl="0" animBg="1"/>
      <p:bldP spid="80" grpId="0"/>
      <p:bldP spid="81" grpId="0"/>
      <p:bldP spid="82" grpId="0" bldLvl="0" animBg="1"/>
      <p:bldP spid="83" grpId="0" bldLvl="0" animBg="1"/>
      <p:bldP spid="87" grpId="0"/>
      <p:bldP spid="88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292860" y="1508760"/>
            <a:ext cx="590550" cy="520700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292860" y="2127885"/>
            <a:ext cx="590550" cy="522288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92860" y="2748598"/>
            <a:ext cx="590550" cy="520700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6435" y="152304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6435" y="213899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实现方法及思路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6435" y="275494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关键技术及难点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92860" y="3367723"/>
            <a:ext cx="590550" cy="522287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56435" y="3372485"/>
            <a:ext cx="3117850" cy="52070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预期成果及时间安排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22517" y="1203960"/>
            <a:ext cx="1143343" cy="3026410"/>
            <a:chOff x="1128591" y="1342636"/>
            <a:chExt cx="1143548" cy="3646282"/>
          </a:xfrm>
        </p:grpSpPr>
        <p:grpSp>
          <p:nvGrpSpPr>
            <p:cNvPr id="13" name="组合 25"/>
            <p:cNvGrpSpPr/>
            <p:nvPr/>
          </p:nvGrpSpPr>
          <p:grpSpPr bwMode="auto">
            <a:xfrm rot="5400000">
              <a:off x="341193" y="2130034"/>
              <a:ext cx="2643924" cy="1069127"/>
              <a:chOff x="987675" y="1221131"/>
              <a:chExt cx="3625423" cy="1465713"/>
            </a:xfrm>
          </p:grpSpPr>
          <p:grpSp>
            <p:nvGrpSpPr>
              <p:cNvPr id="23" name="组合 2"/>
              <p:cNvGrpSpPr/>
              <p:nvPr/>
            </p:nvGrpSpPr>
            <p:grpSpPr bwMode="auto">
              <a:xfrm>
                <a:off x="1011624" y="1221131"/>
                <a:ext cx="3601474" cy="1294216"/>
                <a:chOff x="1068774" y="1221131"/>
                <a:chExt cx="3601474" cy="12942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068774" y="1499937"/>
                  <a:ext cx="1023215" cy="924884"/>
                </a:xfrm>
                <a:prstGeom prst="rect">
                  <a:avLst/>
                </a:prstGeom>
                <a:solidFill>
                  <a:srgbClr val="013B6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 rot="16200000">
                  <a:off x="2964596" y="498177"/>
                  <a:ext cx="982698" cy="24286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40000"/>
                    </a:lnSpc>
                    <a:defRPr/>
                  </a:pPr>
                  <a:r>
                    <a:rPr lang="zh-CN" altLang="en-US" sz="3200" b="1" kern="0" dirty="0">
                      <a:solidFill>
                        <a:srgbClr val="013B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目 </a:t>
                  </a:r>
                  <a:endParaRPr lang="en-US" altLang="zh-CN" sz="3200" b="1" kern="0" dirty="0">
                    <a:solidFill>
                      <a:srgbClr val="013B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40000"/>
                    </a:lnSpc>
                    <a:defRPr/>
                  </a:pPr>
                  <a:r>
                    <a:rPr lang="zh-CN" altLang="en-US" sz="3200" b="1" kern="0" dirty="0">
                      <a:solidFill>
                        <a:srgbClr val="013B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录</a:t>
                  </a:r>
                  <a:endParaRPr lang="zh-CN" altLang="en-US" sz="3200" b="1" kern="0" dirty="0">
                    <a:solidFill>
                      <a:srgbClr val="013B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2314619" y="2106761"/>
                  <a:ext cx="2283424" cy="408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400" b="1" kern="0" spc="300" dirty="0" smtClean="0">
                      <a:solidFill>
                        <a:schemeClr val="bg1">
                          <a:lumMod val="8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ONTENTS</a:t>
                  </a:r>
                  <a:endParaRPr lang="zh-CN" altLang="en-US" sz="1400" b="1" kern="0" spc="300" dirty="0" smtClean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987675" y="1295457"/>
                <a:ext cx="1077014" cy="1391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6000" kern="0" dirty="0">
                    <a:solidFill>
                      <a:prstClr val="white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</a:t>
                </a:r>
                <a:endParaRPr lang="zh-CN" altLang="en-US" sz="6000" kern="0" dirty="0">
                  <a:solidFill>
                    <a:prstClr val="white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合 7"/>
            <p:cNvGrpSpPr/>
            <p:nvPr/>
          </p:nvGrpSpPr>
          <p:grpSpPr bwMode="auto">
            <a:xfrm flipV="1">
              <a:off x="2198045" y="1348875"/>
              <a:ext cx="74094" cy="3640043"/>
              <a:chOff x="6966170" y="1060312"/>
              <a:chExt cx="63500" cy="2714018"/>
            </a:xfrm>
          </p:grpSpPr>
          <p:cxnSp>
            <p:nvCxnSpPr>
              <p:cNvPr id="21" name="直接连接符 21"/>
              <p:cNvCxnSpPr>
                <a:cxnSpLocks noChangeShapeType="1"/>
              </p:cNvCxnSpPr>
              <p:nvPr/>
            </p:nvCxnSpPr>
            <p:spPr bwMode="auto">
              <a:xfrm>
                <a:off x="6966170" y="1060312"/>
                <a:ext cx="0" cy="2714018"/>
              </a:xfrm>
              <a:prstGeom prst="line">
                <a:avLst/>
              </a:prstGeom>
              <a:noFill/>
              <a:ln w="38100" algn="ctr">
                <a:solidFill>
                  <a:srgbClr val="013B6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2"/>
              <p:cNvCxnSpPr>
                <a:cxnSpLocks noChangeShapeType="1"/>
              </p:cNvCxnSpPr>
              <p:nvPr/>
            </p:nvCxnSpPr>
            <p:spPr bwMode="auto">
              <a:xfrm>
                <a:off x="7029670" y="1060313"/>
                <a:ext cx="0" cy="2705313"/>
              </a:xfrm>
              <a:prstGeom prst="line">
                <a:avLst/>
              </a:prstGeom>
              <a:noFill/>
              <a:ln w="3175" algn="ctr">
                <a:solidFill>
                  <a:srgbClr val="013B6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组合 15"/>
            <p:cNvGrpSpPr>
              <a:grpSpLocks noChangeAspect="1"/>
            </p:cNvGrpSpPr>
            <p:nvPr/>
          </p:nvGrpSpPr>
          <p:grpSpPr bwMode="auto">
            <a:xfrm>
              <a:off x="1283512" y="3715664"/>
              <a:ext cx="750997" cy="1273254"/>
              <a:chOff x="-5821363" y="4675188"/>
              <a:chExt cx="1368425" cy="2320047"/>
            </a:xfrm>
          </p:grpSpPr>
          <p:sp>
            <p:nvSpPr>
              <p:cNvPr id="16" name="Freeform 52"/>
              <p:cNvSpPr/>
              <p:nvPr/>
            </p:nvSpPr>
            <p:spPr bwMode="auto">
              <a:xfrm flipH="1">
                <a:off x="-5821363" y="5626810"/>
                <a:ext cx="1368425" cy="1368424"/>
              </a:xfrm>
              <a:custGeom>
                <a:avLst/>
                <a:gdLst>
                  <a:gd name="T0" fmla="*/ 2147483647 w 528"/>
                  <a:gd name="T1" fmla="*/ 2147483647 h 528"/>
                  <a:gd name="T2" fmla="*/ 2147483647 w 528"/>
                  <a:gd name="T3" fmla="*/ 2147483647 h 528"/>
                  <a:gd name="T4" fmla="*/ 2147483647 w 528"/>
                  <a:gd name="T5" fmla="*/ 2147483647 h 528"/>
                  <a:gd name="T6" fmla="*/ 0 w 528"/>
                  <a:gd name="T7" fmla="*/ 2147483647 h 528"/>
                  <a:gd name="T8" fmla="*/ 0 w 528"/>
                  <a:gd name="T9" fmla="*/ 2147483647 h 528"/>
                  <a:gd name="T10" fmla="*/ 2147483647 w 528"/>
                  <a:gd name="T11" fmla="*/ 0 h 528"/>
                  <a:gd name="T12" fmla="*/ 2147483647 w 528"/>
                  <a:gd name="T13" fmla="*/ 0 h 528"/>
                  <a:gd name="T14" fmla="*/ 2147483647 w 528"/>
                  <a:gd name="T15" fmla="*/ 2147483647 h 528"/>
                  <a:gd name="T16" fmla="*/ 2147483647 w 528"/>
                  <a:gd name="T17" fmla="*/ 2147483647 h 5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28" h="528">
                    <a:moveTo>
                      <a:pt x="528" y="488"/>
                    </a:moveTo>
                    <a:cubicBezTo>
                      <a:pt x="528" y="510"/>
                      <a:pt x="510" y="528"/>
                      <a:pt x="488" y="528"/>
                    </a:cubicBezTo>
                    <a:cubicBezTo>
                      <a:pt x="40" y="528"/>
                      <a:pt x="40" y="528"/>
                      <a:pt x="40" y="528"/>
                    </a:cubicBezTo>
                    <a:cubicBezTo>
                      <a:pt x="18" y="528"/>
                      <a:pt x="0" y="510"/>
                      <a:pt x="0" y="48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488" y="0"/>
                      <a:pt x="488" y="0"/>
                      <a:pt x="488" y="0"/>
                    </a:cubicBezTo>
                    <a:cubicBezTo>
                      <a:pt x="510" y="0"/>
                      <a:pt x="528" y="18"/>
                      <a:pt x="528" y="40"/>
                    </a:cubicBezTo>
                    <a:cubicBezTo>
                      <a:pt x="528" y="488"/>
                      <a:pt x="528" y="488"/>
                      <a:pt x="528" y="488"/>
                    </a:cubicBezTo>
                  </a:path>
                </a:pathLst>
              </a:custGeom>
              <a:solidFill>
                <a:srgbClr val="013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3"/>
              <p:cNvSpPr/>
              <p:nvPr/>
            </p:nvSpPr>
            <p:spPr bwMode="auto">
              <a:xfrm flipH="1">
                <a:off x="-5334001" y="5957011"/>
                <a:ext cx="881063" cy="1038224"/>
              </a:xfrm>
              <a:custGeom>
                <a:avLst/>
                <a:gdLst>
                  <a:gd name="T0" fmla="*/ 2147483647 w 340"/>
                  <a:gd name="T1" fmla="*/ 0 h 401"/>
                  <a:gd name="T2" fmla="*/ 2147483647 w 340"/>
                  <a:gd name="T3" fmla="*/ 2147483647 h 401"/>
                  <a:gd name="T4" fmla="*/ 0 w 340"/>
                  <a:gd name="T5" fmla="*/ 2147483647 h 401"/>
                  <a:gd name="T6" fmla="*/ 0 w 340"/>
                  <a:gd name="T7" fmla="*/ 2147483647 h 401"/>
                  <a:gd name="T8" fmla="*/ 2147483647 w 340"/>
                  <a:gd name="T9" fmla="*/ 2147483647 h 401"/>
                  <a:gd name="T10" fmla="*/ 2147483647 w 340"/>
                  <a:gd name="T11" fmla="*/ 2147483647 h 401"/>
                  <a:gd name="T12" fmla="*/ 2147483647 w 340"/>
                  <a:gd name="T13" fmla="*/ 2147483647 h 401"/>
                  <a:gd name="T14" fmla="*/ 2147483647 w 340"/>
                  <a:gd name="T15" fmla="*/ 2147483647 h 401"/>
                  <a:gd name="T16" fmla="*/ 2147483647 w 340"/>
                  <a:gd name="T17" fmla="*/ 2147483647 h 401"/>
                  <a:gd name="T18" fmla="*/ 2147483647 w 340"/>
                  <a:gd name="T19" fmla="*/ 0 h 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0" h="401">
                    <a:moveTo>
                      <a:pt x="270" y="0"/>
                    </a:moveTo>
                    <a:cubicBezTo>
                      <a:pt x="204" y="16"/>
                      <a:pt x="204" y="16"/>
                      <a:pt x="204" y="16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83"/>
                      <a:pt x="18" y="401"/>
                      <a:pt x="40" y="401"/>
                    </a:cubicBezTo>
                    <a:cubicBezTo>
                      <a:pt x="141" y="401"/>
                      <a:pt x="141" y="401"/>
                      <a:pt x="141" y="401"/>
                    </a:cubicBezTo>
                    <a:cubicBezTo>
                      <a:pt x="317" y="226"/>
                      <a:pt x="317" y="226"/>
                      <a:pt x="317" y="226"/>
                    </a:cubicBezTo>
                    <a:cubicBezTo>
                      <a:pt x="272" y="142"/>
                      <a:pt x="272" y="142"/>
                      <a:pt x="272" y="142"/>
                    </a:cubicBezTo>
                    <a:cubicBezTo>
                      <a:pt x="340" y="73"/>
                      <a:pt x="340" y="73"/>
                      <a:pt x="340" y="73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54"/>
              <p:cNvSpPr/>
              <p:nvPr/>
            </p:nvSpPr>
            <p:spPr bwMode="auto">
              <a:xfrm flipH="1">
                <a:off x="-5334001" y="5937961"/>
                <a:ext cx="414338" cy="207963"/>
              </a:xfrm>
              <a:custGeom>
                <a:avLst/>
                <a:gdLst>
                  <a:gd name="T0" fmla="*/ 2147483647 w 160"/>
                  <a:gd name="T1" fmla="*/ 2147483647 h 80"/>
                  <a:gd name="T2" fmla="*/ 2147483647 w 160"/>
                  <a:gd name="T3" fmla="*/ 2147483647 h 80"/>
                  <a:gd name="T4" fmla="*/ 2147483647 w 160"/>
                  <a:gd name="T5" fmla="*/ 2147483647 h 80"/>
                  <a:gd name="T6" fmla="*/ 2147483647 w 160"/>
                  <a:gd name="T7" fmla="*/ 2147483647 h 80"/>
                  <a:gd name="T8" fmla="*/ 2147483647 w 160"/>
                  <a:gd name="T9" fmla="*/ 2147483647 h 80"/>
                  <a:gd name="T10" fmla="*/ 2147483647 w 160"/>
                  <a:gd name="T11" fmla="*/ 2147483647 h 80"/>
                  <a:gd name="T12" fmla="*/ 2147483647 w 160"/>
                  <a:gd name="T13" fmla="*/ 0 h 80"/>
                  <a:gd name="T14" fmla="*/ 2147483647 w 160"/>
                  <a:gd name="T15" fmla="*/ 2147483647 h 80"/>
                  <a:gd name="T16" fmla="*/ 0 w 160"/>
                  <a:gd name="T17" fmla="*/ 2147483647 h 80"/>
                  <a:gd name="T18" fmla="*/ 2147483647 w 160"/>
                  <a:gd name="T19" fmla="*/ 2147483647 h 80"/>
                  <a:gd name="T20" fmla="*/ 2147483647 w 160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0" h="80">
                    <a:moveTo>
                      <a:pt x="48" y="56"/>
                    </a:moveTo>
                    <a:cubicBezTo>
                      <a:pt x="48" y="38"/>
                      <a:pt x="62" y="24"/>
                      <a:pt x="80" y="24"/>
                    </a:cubicBezTo>
                    <a:cubicBezTo>
                      <a:pt x="98" y="24"/>
                      <a:pt x="112" y="38"/>
                      <a:pt x="112" y="56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60" y="80"/>
                      <a:pt x="160" y="80"/>
                      <a:pt x="160" y="80"/>
                    </a:cubicBezTo>
                    <a:cubicBezTo>
                      <a:pt x="158" y="64"/>
                      <a:pt x="158" y="64"/>
                      <a:pt x="158" y="64"/>
                    </a:cubicBezTo>
                    <a:cubicBezTo>
                      <a:pt x="151" y="28"/>
                      <a:pt x="119" y="0"/>
                      <a:pt x="80" y="0"/>
                    </a:cubicBezTo>
                    <a:cubicBezTo>
                      <a:pt x="41" y="0"/>
                      <a:pt x="9" y="28"/>
                      <a:pt x="2" y="6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48" y="80"/>
                      <a:pt x="48" y="80"/>
                      <a:pt x="48" y="80"/>
                    </a:cubicBezTo>
                    <a:lnTo>
                      <a:pt x="48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55"/>
              <p:cNvSpPr/>
              <p:nvPr/>
            </p:nvSpPr>
            <p:spPr bwMode="auto">
              <a:xfrm flipH="1">
                <a:off x="-5334001" y="6187198"/>
                <a:ext cx="414338" cy="414337"/>
              </a:xfrm>
              <a:custGeom>
                <a:avLst/>
                <a:gdLst>
                  <a:gd name="T0" fmla="*/ 2147483647 w 160"/>
                  <a:gd name="T1" fmla="*/ 0 h 160"/>
                  <a:gd name="T2" fmla="*/ 2147483647 w 160"/>
                  <a:gd name="T3" fmla="*/ 2147483647 h 160"/>
                  <a:gd name="T4" fmla="*/ 2147483647 w 160"/>
                  <a:gd name="T5" fmla="*/ 2147483647 h 160"/>
                  <a:gd name="T6" fmla="*/ 2147483647 w 160"/>
                  <a:gd name="T7" fmla="*/ 2147483647 h 160"/>
                  <a:gd name="T8" fmla="*/ 2147483647 w 160"/>
                  <a:gd name="T9" fmla="*/ 2147483647 h 160"/>
                  <a:gd name="T10" fmla="*/ 2147483647 w 160"/>
                  <a:gd name="T11" fmla="*/ 2147483647 h 160"/>
                  <a:gd name="T12" fmla="*/ 2147483647 w 160"/>
                  <a:gd name="T13" fmla="*/ 2147483647 h 160"/>
                  <a:gd name="T14" fmla="*/ 2147483647 w 160"/>
                  <a:gd name="T15" fmla="*/ 2147483647 h 160"/>
                  <a:gd name="T16" fmla="*/ 2147483647 w 160"/>
                  <a:gd name="T17" fmla="*/ 2147483647 h 160"/>
                  <a:gd name="T18" fmla="*/ 2147483647 w 160"/>
                  <a:gd name="T19" fmla="*/ 2147483647 h 160"/>
                  <a:gd name="T20" fmla="*/ 2147483647 w 160"/>
                  <a:gd name="T21" fmla="*/ 2147483647 h 160"/>
                  <a:gd name="T22" fmla="*/ 2147483647 w 160"/>
                  <a:gd name="T23" fmla="*/ 2147483647 h 160"/>
                  <a:gd name="T24" fmla="*/ 2147483647 w 160"/>
                  <a:gd name="T25" fmla="*/ 2147483647 h 160"/>
                  <a:gd name="T26" fmla="*/ 2147483647 w 160"/>
                  <a:gd name="T27" fmla="*/ 2147483647 h 160"/>
                  <a:gd name="T28" fmla="*/ 2147483647 w 160"/>
                  <a:gd name="T29" fmla="*/ 2147483647 h 160"/>
                  <a:gd name="T30" fmla="*/ 2147483647 w 160"/>
                  <a:gd name="T31" fmla="*/ 2147483647 h 160"/>
                  <a:gd name="T32" fmla="*/ 2147483647 w 160"/>
                  <a:gd name="T33" fmla="*/ 0 h 160"/>
                  <a:gd name="T34" fmla="*/ 2147483647 w 160"/>
                  <a:gd name="T35" fmla="*/ 0 h 160"/>
                  <a:gd name="T36" fmla="*/ 0 w 160"/>
                  <a:gd name="T37" fmla="*/ 0 h 160"/>
                  <a:gd name="T38" fmla="*/ 0 w 160"/>
                  <a:gd name="T39" fmla="*/ 2147483647 h 160"/>
                  <a:gd name="T40" fmla="*/ 2147483647 w 160"/>
                  <a:gd name="T41" fmla="*/ 2147483647 h 160"/>
                  <a:gd name="T42" fmla="*/ 2147483647 w 160"/>
                  <a:gd name="T43" fmla="*/ 2147483647 h 160"/>
                  <a:gd name="T44" fmla="*/ 2147483647 w 160"/>
                  <a:gd name="T45" fmla="*/ 0 h 160"/>
                  <a:gd name="T46" fmla="*/ 2147483647 w 160"/>
                  <a:gd name="T47" fmla="*/ 0 h 160"/>
                  <a:gd name="T48" fmla="*/ 2147483647 w 160"/>
                  <a:gd name="T49" fmla="*/ 0 h 1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60" h="160">
                    <a:moveTo>
                      <a:pt x="108" y="0"/>
                    </a:moveTo>
                    <a:cubicBezTo>
                      <a:pt x="106" y="3"/>
                      <a:pt x="103" y="6"/>
                      <a:pt x="100" y="8"/>
                    </a:cubicBezTo>
                    <a:cubicBezTo>
                      <a:pt x="100" y="9"/>
                      <a:pt x="100" y="9"/>
                      <a:pt x="99" y="10"/>
                    </a:cubicBezTo>
                    <a:cubicBezTo>
                      <a:pt x="98" y="10"/>
                      <a:pt x="98" y="11"/>
                      <a:pt x="97" y="11"/>
                    </a:cubicBezTo>
                    <a:cubicBezTo>
                      <a:pt x="96" y="12"/>
                      <a:pt x="95" y="12"/>
                      <a:pt x="94" y="13"/>
                    </a:cubicBezTo>
                    <a:cubicBezTo>
                      <a:pt x="93" y="13"/>
                      <a:pt x="92" y="13"/>
                      <a:pt x="92" y="14"/>
                    </a:cubicBezTo>
                    <a:cubicBezTo>
                      <a:pt x="90" y="14"/>
                      <a:pt x="89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4" y="16"/>
                      <a:pt x="82" y="16"/>
                      <a:pt x="80" y="16"/>
                    </a:cubicBezTo>
                    <a:cubicBezTo>
                      <a:pt x="78" y="16"/>
                      <a:pt x="76" y="16"/>
                      <a:pt x="74" y="15"/>
                    </a:cubicBezTo>
                    <a:cubicBezTo>
                      <a:pt x="74" y="15"/>
                      <a:pt x="73" y="15"/>
                      <a:pt x="73" y="15"/>
                    </a:cubicBezTo>
                    <a:cubicBezTo>
                      <a:pt x="71" y="15"/>
                      <a:pt x="70" y="14"/>
                      <a:pt x="68" y="14"/>
                    </a:cubicBezTo>
                    <a:cubicBezTo>
                      <a:pt x="68" y="13"/>
                      <a:pt x="67" y="13"/>
                      <a:pt x="66" y="13"/>
                    </a:cubicBezTo>
                    <a:cubicBezTo>
                      <a:pt x="65" y="12"/>
                      <a:pt x="64" y="12"/>
                      <a:pt x="63" y="11"/>
                    </a:cubicBezTo>
                    <a:cubicBezTo>
                      <a:pt x="62" y="11"/>
                      <a:pt x="62" y="10"/>
                      <a:pt x="61" y="10"/>
                    </a:cubicBezTo>
                    <a:cubicBezTo>
                      <a:pt x="60" y="9"/>
                      <a:pt x="60" y="9"/>
                      <a:pt x="60" y="8"/>
                    </a:cubicBezTo>
                    <a:cubicBezTo>
                      <a:pt x="57" y="6"/>
                      <a:pt x="54" y="3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4"/>
                      <a:pt x="36" y="160"/>
                      <a:pt x="80" y="160"/>
                    </a:cubicBezTo>
                    <a:cubicBezTo>
                      <a:pt x="124" y="160"/>
                      <a:pt x="160" y="124"/>
                      <a:pt x="160" y="81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12" y="0"/>
                      <a:pt x="112" y="0"/>
                      <a:pt x="112" y="0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56"/>
              <p:cNvSpPr/>
              <p:nvPr/>
            </p:nvSpPr>
            <p:spPr bwMode="auto">
              <a:xfrm flipH="1">
                <a:off x="-5168901" y="4675188"/>
                <a:ext cx="84138" cy="146050"/>
              </a:xfrm>
              <a:custGeom>
                <a:avLst/>
                <a:gdLst>
                  <a:gd name="T0" fmla="*/ 0 w 32"/>
                  <a:gd name="T1" fmla="*/ 2147483647 h 56"/>
                  <a:gd name="T2" fmla="*/ 0 w 32"/>
                  <a:gd name="T3" fmla="*/ 2147483647 h 56"/>
                  <a:gd name="T4" fmla="*/ 2147483647 w 32"/>
                  <a:gd name="T5" fmla="*/ 2147483647 h 56"/>
                  <a:gd name="T6" fmla="*/ 2147483647 w 32"/>
                  <a:gd name="T7" fmla="*/ 2147483647 h 56"/>
                  <a:gd name="T8" fmla="*/ 2147483647 w 32"/>
                  <a:gd name="T9" fmla="*/ 2147483647 h 56"/>
                  <a:gd name="T10" fmla="*/ 2147483647 w 32"/>
                  <a:gd name="T11" fmla="*/ 2147483647 h 56"/>
                  <a:gd name="T12" fmla="*/ 2147483647 w 32"/>
                  <a:gd name="T13" fmla="*/ 2147483647 h 56"/>
                  <a:gd name="T14" fmla="*/ 2147483647 w 32"/>
                  <a:gd name="T15" fmla="*/ 2147483647 h 56"/>
                  <a:gd name="T16" fmla="*/ 2147483647 w 32"/>
                  <a:gd name="T17" fmla="*/ 2147483647 h 56"/>
                  <a:gd name="T18" fmla="*/ 2147483647 w 32"/>
                  <a:gd name="T19" fmla="*/ 2147483647 h 56"/>
                  <a:gd name="T20" fmla="*/ 2147483647 w 32"/>
                  <a:gd name="T21" fmla="*/ 2147483647 h 56"/>
                  <a:gd name="T22" fmla="*/ 2147483647 w 32"/>
                  <a:gd name="T23" fmla="*/ 2147483647 h 56"/>
                  <a:gd name="T24" fmla="*/ 2147483647 w 32"/>
                  <a:gd name="T25" fmla="*/ 2147483647 h 56"/>
                  <a:gd name="T26" fmla="*/ 2147483647 w 32"/>
                  <a:gd name="T27" fmla="*/ 2147483647 h 56"/>
                  <a:gd name="T28" fmla="*/ 2147483647 w 32"/>
                  <a:gd name="T29" fmla="*/ 2147483647 h 56"/>
                  <a:gd name="T30" fmla="*/ 2147483647 w 32"/>
                  <a:gd name="T31" fmla="*/ 2147483647 h 56"/>
                  <a:gd name="T32" fmla="*/ 2147483647 w 32"/>
                  <a:gd name="T33" fmla="*/ 2147483647 h 56"/>
                  <a:gd name="T34" fmla="*/ 2147483647 w 32"/>
                  <a:gd name="T35" fmla="*/ 0 h 56"/>
                  <a:gd name="T36" fmla="*/ 0 w 32"/>
                  <a:gd name="T37" fmla="*/ 2147483647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56">
                    <a:moveTo>
                      <a:pt x="0" y="16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1" y="45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4" y="50"/>
                      <a:pt x="6" y="52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10" y="55"/>
                      <a:pt x="11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3" y="56"/>
                      <a:pt x="15" y="56"/>
                      <a:pt x="16" y="56"/>
                    </a:cubicBezTo>
                    <a:cubicBezTo>
                      <a:pt x="17" y="56"/>
                      <a:pt x="19" y="56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2"/>
                      <a:pt x="28" y="50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5"/>
                      <a:pt x="32" y="43"/>
                      <a:pt x="32" y="40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0" y="5435836"/>
            <a:ext cx="9137532" cy="302086"/>
            <a:chOff x="0" y="5435836"/>
            <a:chExt cx="9137532" cy="302086"/>
          </a:xfrm>
          <a:solidFill>
            <a:srgbClr val="013B6D"/>
          </a:solidFill>
        </p:grpSpPr>
        <p:sp>
          <p:nvSpPr>
            <p:cNvPr id="30" name="矩形 29"/>
            <p:cNvSpPr/>
            <p:nvPr/>
          </p:nvSpPr>
          <p:spPr>
            <a:xfrm>
              <a:off x="0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91" y="1293496"/>
            <a:ext cx="4059057" cy="31271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1 研究背景及意义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779912" y="1368030"/>
            <a:ext cx="204195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000" b="1" dirty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endParaRPr lang="zh-CN" altLang="en-US" sz="2000" b="1" dirty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1768140"/>
            <a:ext cx="48245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年上半年，新冠病毒开始肆虐全球，截止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月已感染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3800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万人，这是一次全球的大流行病，中国政府从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月起就号召全民戴上口罩预防疾病，规定在各个人流量大的公共场合只有佩戴口罩才能出入，因此这需要对民众口罩佩戴进行检测。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144" y="3670505"/>
            <a:ext cx="460851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在需求的驱动下，很多公司以及技术爱好者开始了对于口罩识别算法的研究，其中包括百度、腾讯优图、滴滴出行等，网络上也涌现了一批技术爱好者的研究心得体会。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763464" y="3270395"/>
            <a:ext cx="172819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  <a:defRPr/>
            </a:pPr>
            <a:r>
              <a:rPr lang="zh-CN" altLang="en-US" sz="2000" b="1" dirty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研发现状</a:t>
            </a:r>
            <a:endParaRPr lang="zh-CN" altLang="en-US" sz="2000" b="1" dirty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1323340"/>
            <a:ext cx="1880235" cy="18751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0" y="2958465"/>
            <a:ext cx="1569720" cy="163385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等腰三角形 34"/>
          <p:cNvSpPr/>
          <p:nvPr/>
        </p:nvSpPr>
        <p:spPr>
          <a:xfrm>
            <a:off x="3779094" y="217765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2914998" y="366747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641368" y="366747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3191600" y="1350457"/>
            <a:ext cx="3107870" cy="108966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在人流量大的公共场合，可以有效监督民众佩戴口罩，减小人们感染病毒的风险。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 flipH="1">
            <a:off x="263585" y="3667839"/>
            <a:ext cx="2790076" cy="108966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实现监管民众是否佩戴口罩的自动化检测，可以极大程度地减少人力成本。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6299374" y="3680726"/>
            <a:ext cx="2790076" cy="141287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人流量大时，人力监管总会出现疏漏，利用机器可以同时进行多人口罩佩戴检测，有利于控制病毒传播。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8400" y="2440398"/>
            <a:ext cx="7008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677" y="4049299"/>
            <a:ext cx="732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40839" y="4049299"/>
            <a:ext cx="732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bldLvl="0" animBg="1"/>
      <p:bldP spid="40" grpId="0" bldLvl="0" animBg="1"/>
      <p:bldP spid="42" grpId="0" bldLvl="0" animBg="1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实现方法及思路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总体框架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9150" y="735965"/>
            <a:ext cx="7269480" cy="2011680"/>
          </a:xfrm>
          <a:prstGeom prst="rect">
            <a:avLst/>
          </a:prstGeom>
        </p:spPr>
      </p:pic>
      <p:sp>
        <p:nvSpPr>
          <p:cNvPr id="35" name="Freeform 15"/>
          <p:cNvSpPr/>
          <p:nvPr/>
        </p:nvSpPr>
        <p:spPr bwMode="auto">
          <a:xfrm rot="16200000">
            <a:off x="1965325" y="2839085"/>
            <a:ext cx="960120" cy="1188085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6" name="Freeform 15"/>
          <p:cNvSpPr/>
          <p:nvPr/>
        </p:nvSpPr>
        <p:spPr bwMode="auto">
          <a:xfrm rot="5400000" flipH="1">
            <a:off x="5928360" y="2784475"/>
            <a:ext cx="913765" cy="1188085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1668810" y="3967938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口罩检测模块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1"/>
          <p:cNvSpPr txBox="1"/>
          <p:nvPr/>
        </p:nvSpPr>
        <p:spPr>
          <a:xfrm>
            <a:off x="1426240" y="4408392"/>
            <a:ext cx="203993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口罩检测模块会通过摄像头读取被检测者信息，识别是否佩戴了口罩。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2207260" y="3268345"/>
            <a:ext cx="47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3"/>
          <p:cNvSpPr txBox="1"/>
          <p:nvPr/>
        </p:nvSpPr>
        <p:spPr>
          <a:xfrm>
            <a:off x="6152802" y="3189957"/>
            <a:ext cx="464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5379741" y="3913328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管理员及交互模块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7"/>
          <p:cNvSpPr txBox="1"/>
          <p:nvPr/>
        </p:nvSpPr>
        <p:spPr>
          <a:xfrm>
            <a:off x="5118100" y="4281805"/>
            <a:ext cx="25355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系统指引无口罩人员从口罩箱取出口罩，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与手机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通信，将未佩戴口罩人员信息传到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实现方法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3596928" y="1625696"/>
            <a:ext cx="1511998" cy="1260000"/>
            <a:chOff x="1017666" y="1460660"/>
            <a:chExt cx="1241816" cy="1034848"/>
          </a:xfrm>
        </p:grpSpPr>
        <p:grpSp>
          <p:nvGrpSpPr>
            <p:cNvPr id="10" name="组合 9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12" name="六边形 11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rgbClr val="013B6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六边形 12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rgbClr val="013B6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274840" y="180854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方法二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2296235" y="2326418"/>
            <a:ext cx="1511998" cy="1260000"/>
            <a:chOff x="1017666" y="2695004"/>
            <a:chExt cx="1241816" cy="1034848"/>
          </a:xfrm>
        </p:grpSpPr>
        <p:grpSp>
          <p:nvGrpSpPr>
            <p:cNvPr id="15" name="组合 14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17" name="六边形 16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六边形 17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74211" y="305808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方法一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3596928" y="3022987"/>
            <a:ext cx="1511998" cy="1260000"/>
            <a:chOff x="1017666" y="3929062"/>
            <a:chExt cx="1241816" cy="1034848"/>
          </a:xfrm>
        </p:grpSpPr>
        <p:grpSp>
          <p:nvGrpSpPr>
            <p:cNvPr id="20" name="组合 19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22" name="六边形 21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rgbClr val="013B6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rgbClr val="013B6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66108" y="4274220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方法四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4896948" y="2326418"/>
            <a:ext cx="1511998" cy="1260000"/>
            <a:chOff x="1017666" y="2695004"/>
            <a:chExt cx="1241816" cy="1034848"/>
          </a:xfrm>
        </p:grpSpPr>
        <p:grpSp>
          <p:nvGrpSpPr>
            <p:cNvPr id="25" name="组合 24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27" name="六边形 26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274211" y="305808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方法三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sp>
        <p:nvSpPr>
          <p:cNvPr id="2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15790" y="1131590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zh-CN" sz="16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R-CNN</a:t>
            </a:r>
            <a:endParaRPr lang="en-US" altLang="zh-CN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15791" y="1488925"/>
            <a:ext cx="1491630" cy="18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R-CNN遵循传统目标检测的思路，采用提取框、深度学习方法对每个框提取特征、图像分类、非极大值抑制四个步骤进行目标检测。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364088" y="1131590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YOLO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363845" y="1489075"/>
            <a:ext cx="310070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这类方法使用了回归的思想，利用整张图作为网络的输入，直接在图像的多个位置上回归出这个位置的目标边框，以及目标所属的类别。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25698" y="3704851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Faster-RCNN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25698" y="4062186"/>
            <a:ext cx="2822166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一定程度上改进了R-CNN计算量大的缺点，不仅速度变快不少，识别准确率也得到了提高，用RPN网络(Region Proposal Network)取代了Selective Search，不再使用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SVM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分类器，使用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CNN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网络。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6588224" y="3160443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RetinaNet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6588224" y="3517778"/>
            <a:ext cx="1728192" cy="18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通过重新设计标准的交叉熵损失来解决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one-stage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算法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难易样本不平衡的问题，即Focal Loss。结合了Focal Loss的One-Stage的目标检测器被称为RetinaNet。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11560" y="1470144"/>
            <a:ext cx="2440674" cy="856274"/>
            <a:chOff x="611560" y="1470144"/>
            <a:chExt cx="2440674" cy="856274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 flipH="1">
            <a:off x="4932040" y="1470144"/>
            <a:ext cx="3312368" cy="453534"/>
            <a:chOff x="-380931" y="1470144"/>
            <a:chExt cx="3312368" cy="45353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-380931" y="1470144"/>
              <a:ext cx="2864699" cy="0"/>
            </a:xfrm>
            <a:prstGeom prst="line">
              <a:avLst/>
            </a:prstGeom>
            <a:ln w="6350">
              <a:solidFill>
                <a:srgbClr val="013B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483767" y="1470144"/>
              <a:ext cx="447670" cy="453534"/>
            </a:xfrm>
            <a:prstGeom prst="line">
              <a:avLst/>
            </a:prstGeom>
            <a:ln w="6350">
              <a:solidFill>
                <a:srgbClr val="013B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>
            <a:off x="611560" y="4039559"/>
            <a:ext cx="3168352" cy="0"/>
          </a:xfrm>
          <a:prstGeom prst="line">
            <a:avLst/>
          </a:prstGeom>
          <a:ln w="6350">
            <a:solidFill>
              <a:srgbClr val="013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144368" y="3498997"/>
            <a:ext cx="213245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选取方法的思路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104"/>
          <p:cNvSpPr/>
          <p:nvPr/>
        </p:nvSpPr>
        <p:spPr bwMode="auto">
          <a:xfrm>
            <a:off x="4659967" y="3862571"/>
            <a:ext cx="1156212" cy="1256107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" name="Freeform 106"/>
          <p:cNvSpPr/>
          <p:nvPr/>
        </p:nvSpPr>
        <p:spPr bwMode="auto">
          <a:xfrm>
            <a:off x="3173772" y="3843450"/>
            <a:ext cx="1160462" cy="1256105"/>
          </a:xfrm>
          <a:custGeom>
            <a:avLst/>
            <a:gdLst>
              <a:gd name="T0" fmla="*/ 854256123 w 878"/>
              <a:gd name="T1" fmla="*/ 29138806 h 952"/>
              <a:gd name="T2" fmla="*/ 443668360 w 878"/>
              <a:gd name="T3" fmla="*/ 244763215 h 952"/>
              <a:gd name="T4" fmla="*/ 484532161 w 878"/>
              <a:gd name="T5" fmla="*/ 0 h 952"/>
              <a:gd name="T6" fmla="*/ 159564590 w 878"/>
              <a:gd name="T7" fmla="*/ 0 h 952"/>
              <a:gd name="T8" fmla="*/ 0 w 878"/>
              <a:gd name="T9" fmla="*/ 924662129 h 952"/>
              <a:gd name="T10" fmla="*/ 854256123 w 878"/>
              <a:gd name="T11" fmla="*/ 477871696 h 952"/>
              <a:gd name="T12" fmla="*/ 854256123 w 878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" name="Freeform 108"/>
          <p:cNvSpPr/>
          <p:nvPr/>
        </p:nvSpPr>
        <p:spPr bwMode="auto">
          <a:xfrm>
            <a:off x="4464218" y="1345332"/>
            <a:ext cx="2023372" cy="2380438"/>
          </a:xfrm>
          <a:custGeom>
            <a:avLst/>
            <a:gdLst>
              <a:gd name="T0" fmla="*/ 460241095 w 1534"/>
              <a:gd name="T1" fmla="*/ 934440516 h 1804"/>
              <a:gd name="T2" fmla="*/ 0 w 1534"/>
              <a:gd name="T3" fmla="*/ 0 h 1804"/>
              <a:gd name="T4" fmla="*/ 0 w 1534"/>
              <a:gd name="T5" fmla="*/ 679947018 h 1804"/>
              <a:gd name="T6" fmla="*/ 238859290 w 1534"/>
              <a:gd name="T7" fmla="*/ 1165622896 h 1804"/>
              <a:gd name="T8" fmla="*/ 774835825 w 1534"/>
              <a:gd name="T9" fmla="*/ 1243330563 h 1804"/>
              <a:gd name="T10" fmla="*/ 388389322 w 1534"/>
              <a:gd name="T11" fmla="*/ 1622157906 h 1804"/>
              <a:gd name="T12" fmla="*/ 409750474 w 1534"/>
              <a:gd name="T13" fmla="*/ 1752319530 h 1804"/>
              <a:gd name="T14" fmla="*/ 802023462 w 1534"/>
              <a:gd name="T15" fmla="*/ 1752319530 h 1804"/>
              <a:gd name="T16" fmla="*/ 1489471863 w 1534"/>
              <a:gd name="T17" fmla="*/ 1084029057 h 1804"/>
              <a:gd name="T18" fmla="*/ 460241095 w 1534"/>
              <a:gd name="T19" fmla="*/ 934440516 h 18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4" h="1804">
                <a:moveTo>
                  <a:pt x="474" y="962"/>
                </a:moveTo>
                <a:lnTo>
                  <a:pt x="0" y="0"/>
                </a:lnTo>
                <a:lnTo>
                  <a:pt x="0" y="700"/>
                </a:lnTo>
                <a:lnTo>
                  <a:pt x="246" y="1200"/>
                </a:lnTo>
                <a:lnTo>
                  <a:pt x="798" y="1280"/>
                </a:lnTo>
                <a:lnTo>
                  <a:pt x="400" y="1670"/>
                </a:lnTo>
                <a:lnTo>
                  <a:pt x="422" y="1804"/>
                </a:lnTo>
                <a:lnTo>
                  <a:pt x="826" y="1804"/>
                </a:lnTo>
                <a:lnTo>
                  <a:pt x="1534" y="1116"/>
                </a:lnTo>
                <a:lnTo>
                  <a:pt x="474" y="96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109"/>
          <p:cNvSpPr/>
          <p:nvPr/>
        </p:nvSpPr>
        <p:spPr bwMode="auto">
          <a:xfrm>
            <a:off x="2464084" y="1353836"/>
            <a:ext cx="2023372" cy="2380438"/>
          </a:xfrm>
          <a:custGeom>
            <a:avLst/>
            <a:gdLst>
              <a:gd name="T0" fmla="*/ 1029230767 w 1534"/>
              <a:gd name="T1" fmla="*/ 934440516 h 1804"/>
              <a:gd name="T2" fmla="*/ 0 w 1534"/>
              <a:gd name="T3" fmla="*/ 1084029057 h 1804"/>
              <a:gd name="T4" fmla="*/ 687448400 w 1534"/>
              <a:gd name="T5" fmla="*/ 1752319530 h 1804"/>
              <a:gd name="T6" fmla="*/ 1079721389 w 1534"/>
              <a:gd name="T7" fmla="*/ 1752319530 h 1804"/>
              <a:gd name="T8" fmla="*/ 1103024374 w 1534"/>
              <a:gd name="T9" fmla="*/ 1622157906 h 1804"/>
              <a:gd name="T10" fmla="*/ 714636037 w 1534"/>
              <a:gd name="T11" fmla="*/ 1243330563 h 1804"/>
              <a:gd name="T12" fmla="*/ 1250612572 w 1534"/>
              <a:gd name="T13" fmla="*/ 1165622896 h 1804"/>
              <a:gd name="T14" fmla="*/ 1489471863 w 1534"/>
              <a:gd name="T15" fmla="*/ 679947018 h 1804"/>
              <a:gd name="T16" fmla="*/ 1489471863 w 1534"/>
              <a:gd name="T17" fmla="*/ 0 h 1804"/>
              <a:gd name="T18" fmla="*/ 1029230767 w 1534"/>
              <a:gd name="T19" fmla="*/ 934440516 h 18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4" h="1804">
                <a:moveTo>
                  <a:pt x="1060" y="962"/>
                </a:moveTo>
                <a:lnTo>
                  <a:pt x="0" y="1116"/>
                </a:lnTo>
                <a:lnTo>
                  <a:pt x="708" y="1804"/>
                </a:lnTo>
                <a:lnTo>
                  <a:pt x="1112" y="1804"/>
                </a:lnTo>
                <a:lnTo>
                  <a:pt x="1136" y="1670"/>
                </a:lnTo>
                <a:lnTo>
                  <a:pt x="736" y="1280"/>
                </a:lnTo>
                <a:lnTo>
                  <a:pt x="1288" y="1200"/>
                </a:lnTo>
                <a:lnTo>
                  <a:pt x="1534" y="700"/>
                </a:lnTo>
                <a:lnTo>
                  <a:pt x="1534" y="0"/>
                </a:lnTo>
                <a:lnTo>
                  <a:pt x="1060" y="96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21"/>
          <p:cNvSpPr/>
          <p:nvPr/>
        </p:nvSpPr>
        <p:spPr bwMode="auto">
          <a:xfrm>
            <a:off x="4192276" y="3186007"/>
            <a:ext cx="255047" cy="252921"/>
          </a:xfrm>
          <a:custGeom>
            <a:avLst/>
            <a:gdLst>
              <a:gd name="T0" fmla="*/ 187748664 w 192"/>
              <a:gd name="T1" fmla="*/ 93092784 h 192"/>
              <a:gd name="T2" fmla="*/ 187748664 w 192"/>
              <a:gd name="T3" fmla="*/ 93092784 h 192"/>
              <a:gd name="T4" fmla="*/ 185793063 w 192"/>
              <a:gd name="T5" fmla="*/ 112486868 h 192"/>
              <a:gd name="T6" fmla="*/ 179926258 w 192"/>
              <a:gd name="T7" fmla="*/ 129941642 h 192"/>
              <a:gd name="T8" fmla="*/ 170147258 w 192"/>
              <a:gd name="T9" fmla="*/ 145457106 h 192"/>
              <a:gd name="T10" fmla="*/ 160368258 w 192"/>
              <a:gd name="T11" fmla="*/ 159032277 h 192"/>
              <a:gd name="T12" fmla="*/ 146679047 w 192"/>
              <a:gd name="T13" fmla="*/ 170669121 h 192"/>
              <a:gd name="T14" fmla="*/ 129077641 w 192"/>
              <a:gd name="T15" fmla="*/ 178427345 h 192"/>
              <a:gd name="T16" fmla="*/ 113431836 w 192"/>
              <a:gd name="T17" fmla="*/ 184245275 h 192"/>
              <a:gd name="T18" fmla="*/ 93874828 w 192"/>
              <a:gd name="T19" fmla="*/ 186184585 h 192"/>
              <a:gd name="T20" fmla="*/ 93874828 w 192"/>
              <a:gd name="T21" fmla="*/ 186184585 h 192"/>
              <a:gd name="T22" fmla="*/ 74316828 w 192"/>
              <a:gd name="T23" fmla="*/ 184245275 h 192"/>
              <a:gd name="T24" fmla="*/ 56715422 w 192"/>
              <a:gd name="T25" fmla="*/ 178427345 h 192"/>
              <a:gd name="T26" fmla="*/ 41069617 w 192"/>
              <a:gd name="T27" fmla="*/ 170669121 h 192"/>
              <a:gd name="T28" fmla="*/ 27380406 w 192"/>
              <a:gd name="T29" fmla="*/ 159032277 h 192"/>
              <a:gd name="T30" fmla="*/ 15645805 w 192"/>
              <a:gd name="T31" fmla="*/ 145457106 h 192"/>
              <a:gd name="T32" fmla="*/ 7822406 w 192"/>
              <a:gd name="T33" fmla="*/ 129941642 h 192"/>
              <a:gd name="T34" fmla="*/ 1955602 w 192"/>
              <a:gd name="T35" fmla="*/ 112486868 h 192"/>
              <a:gd name="T36" fmla="*/ 0 w 192"/>
              <a:gd name="T37" fmla="*/ 93092784 h 192"/>
              <a:gd name="T38" fmla="*/ 0 w 192"/>
              <a:gd name="T39" fmla="*/ 93092784 h 192"/>
              <a:gd name="T40" fmla="*/ 1955602 w 192"/>
              <a:gd name="T41" fmla="*/ 73697716 h 192"/>
              <a:gd name="T42" fmla="*/ 7822406 w 192"/>
              <a:gd name="T43" fmla="*/ 56242942 h 192"/>
              <a:gd name="T44" fmla="*/ 15645805 w 192"/>
              <a:gd name="T45" fmla="*/ 40727478 h 192"/>
              <a:gd name="T46" fmla="*/ 27380406 w 192"/>
              <a:gd name="T47" fmla="*/ 27152308 h 192"/>
              <a:gd name="T48" fmla="*/ 41069617 w 192"/>
              <a:gd name="T49" fmla="*/ 17454774 h 192"/>
              <a:gd name="T50" fmla="*/ 56715422 w 192"/>
              <a:gd name="T51" fmla="*/ 7757240 h 192"/>
              <a:gd name="T52" fmla="*/ 74316828 w 192"/>
              <a:gd name="T53" fmla="*/ 1939310 h 192"/>
              <a:gd name="T54" fmla="*/ 93874828 w 192"/>
              <a:gd name="T55" fmla="*/ 0 h 192"/>
              <a:gd name="T56" fmla="*/ 93874828 w 192"/>
              <a:gd name="T57" fmla="*/ 0 h 192"/>
              <a:gd name="T58" fmla="*/ 113431836 w 192"/>
              <a:gd name="T59" fmla="*/ 1939310 h 192"/>
              <a:gd name="T60" fmla="*/ 129077641 w 192"/>
              <a:gd name="T61" fmla="*/ 7757240 h 192"/>
              <a:gd name="T62" fmla="*/ 146679047 w 192"/>
              <a:gd name="T63" fmla="*/ 17454774 h 192"/>
              <a:gd name="T64" fmla="*/ 160368258 w 192"/>
              <a:gd name="T65" fmla="*/ 27152308 h 192"/>
              <a:gd name="T66" fmla="*/ 170147258 w 192"/>
              <a:gd name="T67" fmla="*/ 40727478 h 192"/>
              <a:gd name="T68" fmla="*/ 179926258 w 192"/>
              <a:gd name="T69" fmla="*/ 56242942 h 192"/>
              <a:gd name="T70" fmla="*/ 185793063 w 192"/>
              <a:gd name="T71" fmla="*/ 73697716 h 192"/>
              <a:gd name="T72" fmla="*/ 187748664 w 192"/>
              <a:gd name="T73" fmla="*/ 93092784 h 192"/>
              <a:gd name="T74" fmla="*/ 187748664 w 192"/>
              <a:gd name="T75" fmla="*/ 93092784 h 19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2" h="192">
                <a:moveTo>
                  <a:pt x="192" y="96"/>
                </a:moveTo>
                <a:lnTo>
                  <a:pt x="192" y="96"/>
                </a:lnTo>
                <a:lnTo>
                  <a:pt x="190" y="116"/>
                </a:lnTo>
                <a:lnTo>
                  <a:pt x="184" y="134"/>
                </a:lnTo>
                <a:lnTo>
                  <a:pt x="174" y="150"/>
                </a:lnTo>
                <a:lnTo>
                  <a:pt x="164" y="164"/>
                </a:lnTo>
                <a:lnTo>
                  <a:pt x="150" y="176"/>
                </a:lnTo>
                <a:lnTo>
                  <a:pt x="132" y="184"/>
                </a:lnTo>
                <a:lnTo>
                  <a:pt x="116" y="190"/>
                </a:lnTo>
                <a:lnTo>
                  <a:pt x="96" y="192"/>
                </a:lnTo>
                <a:lnTo>
                  <a:pt x="76" y="190"/>
                </a:lnTo>
                <a:lnTo>
                  <a:pt x="58" y="184"/>
                </a:lnTo>
                <a:lnTo>
                  <a:pt x="42" y="176"/>
                </a:lnTo>
                <a:lnTo>
                  <a:pt x="28" y="164"/>
                </a:lnTo>
                <a:lnTo>
                  <a:pt x="16" y="150"/>
                </a:lnTo>
                <a:lnTo>
                  <a:pt x="8" y="134"/>
                </a:lnTo>
                <a:lnTo>
                  <a:pt x="2" y="11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8"/>
                </a:lnTo>
                <a:lnTo>
                  <a:pt x="58" y="8"/>
                </a:lnTo>
                <a:lnTo>
                  <a:pt x="76" y="2"/>
                </a:lnTo>
                <a:lnTo>
                  <a:pt x="96" y="0"/>
                </a:lnTo>
                <a:lnTo>
                  <a:pt x="116" y="2"/>
                </a:lnTo>
                <a:lnTo>
                  <a:pt x="132" y="8"/>
                </a:lnTo>
                <a:lnTo>
                  <a:pt x="150" y="18"/>
                </a:lnTo>
                <a:lnTo>
                  <a:pt x="164" y="28"/>
                </a:lnTo>
                <a:lnTo>
                  <a:pt x="174" y="42"/>
                </a:lnTo>
                <a:lnTo>
                  <a:pt x="184" y="58"/>
                </a:lnTo>
                <a:lnTo>
                  <a:pt x="190" y="76"/>
                </a:lnTo>
                <a:lnTo>
                  <a:pt x="192" y="96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122"/>
          <p:cNvSpPr/>
          <p:nvPr/>
        </p:nvSpPr>
        <p:spPr bwMode="auto">
          <a:xfrm>
            <a:off x="4503847" y="3135578"/>
            <a:ext cx="316684" cy="316685"/>
          </a:xfrm>
          <a:custGeom>
            <a:avLst/>
            <a:gdLst>
              <a:gd name="T0" fmla="*/ 233121011 w 240"/>
              <a:gd name="T1" fmla="*/ 116560999 h 240"/>
              <a:gd name="T2" fmla="*/ 233121011 w 240"/>
              <a:gd name="T3" fmla="*/ 116560999 h 240"/>
              <a:gd name="T4" fmla="*/ 231178451 w 240"/>
              <a:gd name="T5" fmla="*/ 128217394 h 240"/>
              <a:gd name="T6" fmla="*/ 231178451 w 240"/>
              <a:gd name="T7" fmla="*/ 139872804 h 240"/>
              <a:gd name="T8" fmla="*/ 223407225 w 240"/>
              <a:gd name="T9" fmla="*/ 161243027 h 240"/>
              <a:gd name="T10" fmla="*/ 211751865 w 240"/>
              <a:gd name="T11" fmla="*/ 180669696 h 240"/>
              <a:gd name="T12" fmla="*/ 198152958 w 240"/>
              <a:gd name="T13" fmla="*/ 198153796 h 240"/>
              <a:gd name="T14" fmla="*/ 180668932 w 240"/>
              <a:gd name="T15" fmla="*/ 211752760 h 240"/>
              <a:gd name="T16" fmla="*/ 161242345 w 240"/>
              <a:gd name="T17" fmla="*/ 223408170 h 240"/>
              <a:gd name="T18" fmla="*/ 139872213 w 240"/>
              <a:gd name="T19" fmla="*/ 229236860 h 240"/>
              <a:gd name="T20" fmla="*/ 128216852 w 240"/>
              <a:gd name="T21" fmla="*/ 231179429 h 240"/>
              <a:gd name="T22" fmla="*/ 116560506 w 240"/>
              <a:gd name="T23" fmla="*/ 233121997 h 240"/>
              <a:gd name="T24" fmla="*/ 116560506 w 240"/>
              <a:gd name="T25" fmla="*/ 233121997 h 240"/>
              <a:gd name="T26" fmla="*/ 104904160 w 240"/>
              <a:gd name="T27" fmla="*/ 231179429 h 240"/>
              <a:gd name="T28" fmla="*/ 93248799 w 240"/>
              <a:gd name="T29" fmla="*/ 229236860 h 240"/>
              <a:gd name="T30" fmla="*/ 69936106 w 240"/>
              <a:gd name="T31" fmla="*/ 223408170 h 240"/>
              <a:gd name="T32" fmla="*/ 50509520 w 240"/>
              <a:gd name="T33" fmla="*/ 211752760 h 240"/>
              <a:gd name="T34" fmla="*/ 33025493 w 240"/>
              <a:gd name="T35" fmla="*/ 198153796 h 240"/>
              <a:gd name="T36" fmla="*/ 19426587 w 240"/>
              <a:gd name="T37" fmla="*/ 180669696 h 240"/>
              <a:gd name="T38" fmla="*/ 7770240 w 240"/>
              <a:gd name="T39" fmla="*/ 161243027 h 240"/>
              <a:gd name="T40" fmla="*/ 1942560 w 240"/>
              <a:gd name="T41" fmla="*/ 139872804 h 240"/>
              <a:gd name="T42" fmla="*/ 0 w 240"/>
              <a:gd name="T43" fmla="*/ 128217394 h 240"/>
              <a:gd name="T44" fmla="*/ 0 w 240"/>
              <a:gd name="T45" fmla="*/ 116560999 h 240"/>
              <a:gd name="T46" fmla="*/ 0 w 240"/>
              <a:gd name="T47" fmla="*/ 116560999 h 240"/>
              <a:gd name="T48" fmla="*/ 0 w 240"/>
              <a:gd name="T49" fmla="*/ 104904603 h 240"/>
              <a:gd name="T50" fmla="*/ 1942560 w 240"/>
              <a:gd name="T51" fmla="*/ 93249193 h 240"/>
              <a:gd name="T52" fmla="*/ 7770240 w 240"/>
              <a:gd name="T53" fmla="*/ 69936402 h 240"/>
              <a:gd name="T54" fmla="*/ 19426587 w 240"/>
              <a:gd name="T55" fmla="*/ 50509733 h 240"/>
              <a:gd name="T56" fmla="*/ 33025493 w 240"/>
              <a:gd name="T57" fmla="*/ 33025633 h 240"/>
              <a:gd name="T58" fmla="*/ 50509520 w 240"/>
              <a:gd name="T59" fmla="*/ 19426669 h 240"/>
              <a:gd name="T60" fmla="*/ 69936106 w 240"/>
              <a:gd name="T61" fmla="*/ 7770273 h 240"/>
              <a:gd name="T62" fmla="*/ 93248799 w 240"/>
              <a:gd name="T63" fmla="*/ 1942568 h 240"/>
              <a:gd name="T64" fmla="*/ 104904160 w 240"/>
              <a:gd name="T65" fmla="*/ 0 h 240"/>
              <a:gd name="T66" fmla="*/ 116560506 w 240"/>
              <a:gd name="T67" fmla="*/ 0 h 240"/>
              <a:gd name="T68" fmla="*/ 116560506 w 240"/>
              <a:gd name="T69" fmla="*/ 0 h 240"/>
              <a:gd name="T70" fmla="*/ 128216852 w 240"/>
              <a:gd name="T71" fmla="*/ 0 h 240"/>
              <a:gd name="T72" fmla="*/ 139872213 w 240"/>
              <a:gd name="T73" fmla="*/ 1942568 h 240"/>
              <a:gd name="T74" fmla="*/ 161242345 w 240"/>
              <a:gd name="T75" fmla="*/ 7770273 h 240"/>
              <a:gd name="T76" fmla="*/ 180668932 w 240"/>
              <a:gd name="T77" fmla="*/ 19426669 h 240"/>
              <a:gd name="T78" fmla="*/ 198152958 w 240"/>
              <a:gd name="T79" fmla="*/ 33025633 h 240"/>
              <a:gd name="T80" fmla="*/ 211751865 w 240"/>
              <a:gd name="T81" fmla="*/ 50509733 h 240"/>
              <a:gd name="T82" fmla="*/ 223407225 w 240"/>
              <a:gd name="T83" fmla="*/ 69936402 h 240"/>
              <a:gd name="T84" fmla="*/ 231178451 w 240"/>
              <a:gd name="T85" fmla="*/ 93249193 h 240"/>
              <a:gd name="T86" fmla="*/ 231178451 w 240"/>
              <a:gd name="T87" fmla="*/ 104904603 h 240"/>
              <a:gd name="T88" fmla="*/ 233121011 w 240"/>
              <a:gd name="T89" fmla="*/ 116560999 h 240"/>
              <a:gd name="T90" fmla="*/ 233121011 w 240"/>
              <a:gd name="T91" fmla="*/ 116560999 h 24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0" h="240">
                <a:moveTo>
                  <a:pt x="240" y="120"/>
                </a:moveTo>
                <a:lnTo>
                  <a:pt x="240" y="120"/>
                </a:lnTo>
                <a:lnTo>
                  <a:pt x="238" y="132"/>
                </a:lnTo>
                <a:lnTo>
                  <a:pt x="238" y="144"/>
                </a:lnTo>
                <a:lnTo>
                  <a:pt x="230" y="166"/>
                </a:lnTo>
                <a:lnTo>
                  <a:pt x="218" y="186"/>
                </a:lnTo>
                <a:lnTo>
                  <a:pt x="204" y="204"/>
                </a:lnTo>
                <a:lnTo>
                  <a:pt x="186" y="218"/>
                </a:lnTo>
                <a:lnTo>
                  <a:pt x="166" y="230"/>
                </a:lnTo>
                <a:lnTo>
                  <a:pt x="144" y="236"/>
                </a:lnTo>
                <a:lnTo>
                  <a:pt x="132" y="238"/>
                </a:lnTo>
                <a:lnTo>
                  <a:pt x="120" y="240"/>
                </a:lnTo>
                <a:lnTo>
                  <a:pt x="108" y="238"/>
                </a:lnTo>
                <a:lnTo>
                  <a:pt x="96" y="236"/>
                </a:lnTo>
                <a:lnTo>
                  <a:pt x="72" y="230"/>
                </a:lnTo>
                <a:lnTo>
                  <a:pt x="52" y="218"/>
                </a:lnTo>
                <a:lnTo>
                  <a:pt x="34" y="204"/>
                </a:lnTo>
                <a:lnTo>
                  <a:pt x="20" y="186"/>
                </a:lnTo>
                <a:lnTo>
                  <a:pt x="8" y="166"/>
                </a:lnTo>
                <a:lnTo>
                  <a:pt x="2" y="144"/>
                </a:lnTo>
                <a:lnTo>
                  <a:pt x="0" y="132"/>
                </a:lnTo>
                <a:lnTo>
                  <a:pt x="0" y="120"/>
                </a:lnTo>
                <a:lnTo>
                  <a:pt x="0" y="108"/>
                </a:lnTo>
                <a:lnTo>
                  <a:pt x="2" y="96"/>
                </a:lnTo>
                <a:lnTo>
                  <a:pt x="8" y="72"/>
                </a:lnTo>
                <a:lnTo>
                  <a:pt x="20" y="52"/>
                </a:lnTo>
                <a:lnTo>
                  <a:pt x="34" y="34"/>
                </a:lnTo>
                <a:lnTo>
                  <a:pt x="52" y="20"/>
                </a:lnTo>
                <a:lnTo>
                  <a:pt x="72" y="8"/>
                </a:lnTo>
                <a:lnTo>
                  <a:pt x="96" y="2"/>
                </a:lnTo>
                <a:lnTo>
                  <a:pt x="108" y="0"/>
                </a:lnTo>
                <a:lnTo>
                  <a:pt x="120" y="0"/>
                </a:lnTo>
                <a:lnTo>
                  <a:pt x="132" y="0"/>
                </a:lnTo>
                <a:lnTo>
                  <a:pt x="144" y="2"/>
                </a:lnTo>
                <a:lnTo>
                  <a:pt x="166" y="8"/>
                </a:lnTo>
                <a:lnTo>
                  <a:pt x="186" y="20"/>
                </a:lnTo>
                <a:lnTo>
                  <a:pt x="204" y="34"/>
                </a:lnTo>
                <a:lnTo>
                  <a:pt x="218" y="52"/>
                </a:lnTo>
                <a:lnTo>
                  <a:pt x="230" y="72"/>
                </a:lnTo>
                <a:lnTo>
                  <a:pt x="238" y="96"/>
                </a:lnTo>
                <a:lnTo>
                  <a:pt x="238" y="108"/>
                </a:lnTo>
                <a:lnTo>
                  <a:pt x="240" y="120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Freeform 123"/>
          <p:cNvSpPr/>
          <p:nvPr/>
        </p:nvSpPr>
        <p:spPr bwMode="auto">
          <a:xfrm>
            <a:off x="4192276" y="3489935"/>
            <a:ext cx="255047" cy="248672"/>
          </a:xfrm>
          <a:custGeom>
            <a:avLst/>
            <a:gdLst>
              <a:gd name="T0" fmla="*/ 187748664 w 192"/>
              <a:gd name="T1" fmla="*/ 90563894 h 190"/>
              <a:gd name="T2" fmla="*/ 187748664 w 192"/>
              <a:gd name="T3" fmla="*/ 90563894 h 190"/>
              <a:gd name="T4" fmla="*/ 185793063 w 192"/>
              <a:gd name="T5" fmla="*/ 109833722 h 190"/>
              <a:gd name="T6" fmla="*/ 179926258 w 192"/>
              <a:gd name="T7" fmla="*/ 127175786 h 190"/>
              <a:gd name="T8" fmla="*/ 170147258 w 192"/>
              <a:gd name="T9" fmla="*/ 142591063 h 190"/>
              <a:gd name="T10" fmla="*/ 160368258 w 192"/>
              <a:gd name="T11" fmla="*/ 156078574 h 190"/>
              <a:gd name="T12" fmla="*/ 146679047 w 192"/>
              <a:gd name="T13" fmla="*/ 167640276 h 190"/>
              <a:gd name="T14" fmla="*/ 129077641 w 192"/>
              <a:gd name="T15" fmla="*/ 175348403 h 190"/>
              <a:gd name="T16" fmla="*/ 113431836 w 192"/>
              <a:gd name="T17" fmla="*/ 181128765 h 190"/>
              <a:gd name="T18" fmla="*/ 93874828 w 192"/>
              <a:gd name="T19" fmla="*/ 183055552 h 190"/>
              <a:gd name="T20" fmla="*/ 93874828 w 192"/>
              <a:gd name="T21" fmla="*/ 183055552 h 190"/>
              <a:gd name="T22" fmla="*/ 74316828 w 192"/>
              <a:gd name="T23" fmla="*/ 181128765 h 190"/>
              <a:gd name="T24" fmla="*/ 56715422 w 192"/>
              <a:gd name="T25" fmla="*/ 175348403 h 190"/>
              <a:gd name="T26" fmla="*/ 41069617 w 192"/>
              <a:gd name="T27" fmla="*/ 167640276 h 190"/>
              <a:gd name="T28" fmla="*/ 27380406 w 192"/>
              <a:gd name="T29" fmla="*/ 156078574 h 190"/>
              <a:gd name="T30" fmla="*/ 15645805 w 192"/>
              <a:gd name="T31" fmla="*/ 142591063 h 190"/>
              <a:gd name="T32" fmla="*/ 7822406 w 192"/>
              <a:gd name="T33" fmla="*/ 127175786 h 190"/>
              <a:gd name="T34" fmla="*/ 1955602 w 192"/>
              <a:gd name="T35" fmla="*/ 109833722 h 190"/>
              <a:gd name="T36" fmla="*/ 0 w 192"/>
              <a:gd name="T37" fmla="*/ 90563894 h 190"/>
              <a:gd name="T38" fmla="*/ 0 w 192"/>
              <a:gd name="T39" fmla="*/ 90563894 h 190"/>
              <a:gd name="T40" fmla="*/ 1955602 w 192"/>
              <a:gd name="T41" fmla="*/ 73221830 h 190"/>
              <a:gd name="T42" fmla="*/ 7822406 w 192"/>
              <a:gd name="T43" fmla="*/ 55879766 h 190"/>
              <a:gd name="T44" fmla="*/ 15645805 w 192"/>
              <a:gd name="T45" fmla="*/ 40464490 h 190"/>
              <a:gd name="T46" fmla="*/ 27380406 w 192"/>
              <a:gd name="T47" fmla="*/ 26976978 h 190"/>
              <a:gd name="T48" fmla="*/ 41069617 w 192"/>
              <a:gd name="T49" fmla="*/ 15415276 h 190"/>
              <a:gd name="T50" fmla="*/ 56715422 w 192"/>
              <a:gd name="T51" fmla="*/ 7707149 h 190"/>
              <a:gd name="T52" fmla="*/ 74316828 w 192"/>
              <a:gd name="T53" fmla="*/ 1926787 h 190"/>
              <a:gd name="T54" fmla="*/ 93874828 w 192"/>
              <a:gd name="T55" fmla="*/ 0 h 190"/>
              <a:gd name="T56" fmla="*/ 93874828 w 192"/>
              <a:gd name="T57" fmla="*/ 0 h 190"/>
              <a:gd name="T58" fmla="*/ 113431836 w 192"/>
              <a:gd name="T59" fmla="*/ 1926787 h 190"/>
              <a:gd name="T60" fmla="*/ 129077641 w 192"/>
              <a:gd name="T61" fmla="*/ 7707149 h 190"/>
              <a:gd name="T62" fmla="*/ 146679047 w 192"/>
              <a:gd name="T63" fmla="*/ 15415276 h 190"/>
              <a:gd name="T64" fmla="*/ 160368258 w 192"/>
              <a:gd name="T65" fmla="*/ 26976978 h 190"/>
              <a:gd name="T66" fmla="*/ 170147258 w 192"/>
              <a:gd name="T67" fmla="*/ 40464490 h 190"/>
              <a:gd name="T68" fmla="*/ 179926258 w 192"/>
              <a:gd name="T69" fmla="*/ 55879766 h 190"/>
              <a:gd name="T70" fmla="*/ 185793063 w 192"/>
              <a:gd name="T71" fmla="*/ 73221830 h 190"/>
              <a:gd name="T72" fmla="*/ 187748664 w 192"/>
              <a:gd name="T73" fmla="*/ 90563894 h 190"/>
              <a:gd name="T74" fmla="*/ 187748664 w 192"/>
              <a:gd name="T75" fmla="*/ 90563894 h 1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2" h="190">
                <a:moveTo>
                  <a:pt x="192" y="94"/>
                </a:moveTo>
                <a:lnTo>
                  <a:pt x="192" y="94"/>
                </a:lnTo>
                <a:lnTo>
                  <a:pt x="190" y="114"/>
                </a:lnTo>
                <a:lnTo>
                  <a:pt x="184" y="132"/>
                </a:lnTo>
                <a:lnTo>
                  <a:pt x="174" y="148"/>
                </a:lnTo>
                <a:lnTo>
                  <a:pt x="164" y="162"/>
                </a:lnTo>
                <a:lnTo>
                  <a:pt x="150" y="174"/>
                </a:lnTo>
                <a:lnTo>
                  <a:pt x="132" y="182"/>
                </a:lnTo>
                <a:lnTo>
                  <a:pt x="116" y="188"/>
                </a:lnTo>
                <a:lnTo>
                  <a:pt x="96" y="190"/>
                </a:lnTo>
                <a:lnTo>
                  <a:pt x="76" y="188"/>
                </a:lnTo>
                <a:lnTo>
                  <a:pt x="58" y="182"/>
                </a:lnTo>
                <a:lnTo>
                  <a:pt x="42" y="174"/>
                </a:lnTo>
                <a:lnTo>
                  <a:pt x="28" y="162"/>
                </a:lnTo>
                <a:lnTo>
                  <a:pt x="16" y="148"/>
                </a:lnTo>
                <a:lnTo>
                  <a:pt x="8" y="132"/>
                </a:lnTo>
                <a:lnTo>
                  <a:pt x="2" y="114"/>
                </a:lnTo>
                <a:lnTo>
                  <a:pt x="0" y="94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8"/>
                </a:lnTo>
                <a:lnTo>
                  <a:pt x="76" y="2"/>
                </a:lnTo>
                <a:lnTo>
                  <a:pt x="96" y="0"/>
                </a:lnTo>
                <a:lnTo>
                  <a:pt x="116" y="2"/>
                </a:lnTo>
                <a:lnTo>
                  <a:pt x="132" y="8"/>
                </a:lnTo>
                <a:lnTo>
                  <a:pt x="150" y="16"/>
                </a:lnTo>
                <a:lnTo>
                  <a:pt x="164" y="28"/>
                </a:lnTo>
                <a:lnTo>
                  <a:pt x="174" y="42"/>
                </a:lnTo>
                <a:lnTo>
                  <a:pt x="184" y="58"/>
                </a:lnTo>
                <a:lnTo>
                  <a:pt x="190" y="76"/>
                </a:lnTo>
                <a:lnTo>
                  <a:pt x="192" y="94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Freeform 124"/>
          <p:cNvSpPr/>
          <p:nvPr/>
        </p:nvSpPr>
        <p:spPr bwMode="auto">
          <a:xfrm>
            <a:off x="4494351" y="3489935"/>
            <a:ext cx="250798" cy="248672"/>
          </a:xfrm>
          <a:custGeom>
            <a:avLst/>
            <a:gdLst>
              <a:gd name="T0" fmla="*/ 184619633 w 190"/>
              <a:gd name="T1" fmla="*/ 90563894 h 190"/>
              <a:gd name="T2" fmla="*/ 184619633 w 190"/>
              <a:gd name="T3" fmla="*/ 90563894 h 190"/>
              <a:gd name="T4" fmla="*/ 182676382 w 190"/>
              <a:gd name="T5" fmla="*/ 109833722 h 190"/>
              <a:gd name="T6" fmla="*/ 176846631 w 190"/>
              <a:gd name="T7" fmla="*/ 127175786 h 190"/>
              <a:gd name="T8" fmla="*/ 169072644 w 190"/>
              <a:gd name="T9" fmla="*/ 142591063 h 190"/>
              <a:gd name="T10" fmla="*/ 157412155 w 190"/>
              <a:gd name="T11" fmla="*/ 156078574 h 190"/>
              <a:gd name="T12" fmla="*/ 143809403 w 190"/>
              <a:gd name="T13" fmla="*/ 167640276 h 190"/>
              <a:gd name="T14" fmla="*/ 128262413 w 190"/>
              <a:gd name="T15" fmla="*/ 175348403 h 190"/>
              <a:gd name="T16" fmla="*/ 110772174 w 190"/>
              <a:gd name="T17" fmla="*/ 181128765 h 190"/>
              <a:gd name="T18" fmla="*/ 91337698 w 190"/>
              <a:gd name="T19" fmla="*/ 183055552 h 190"/>
              <a:gd name="T20" fmla="*/ 91337698 w 190"/>
              <a:gd name="T21" fmla="*/ 183055552 h 190"/>
              <a:gd name="T22" fmla="*/ 73847459 w 190"/>
              <a:gd name="T23" fmla="*/ 181128765 h 190"/>
              <a:gd name="T24" fmla="*/ 56357219 w 190"/>
              <a:gd name="T25" fmla="*/ 175348403 h 190"/>
              <a:gd name="T26" fmla="*/ 40810230 w 190"/>
              <a:gd name="T27" fmla="*/ 167640276 h 190"/>
              <a:gd name="T28" fmla="*/ 27207477 w 190"/>
              <a:gd name="T29" fmla="*/ 156078574 h 190"/>
              <a:gd name="T30" fmla="*/ 15546989 w 190"/>
              <a:gd name="T31" fmla="*/ 142591063 h 190"/>
              <a:gd name="T32" fmla="*/ 7773002 w 190"/>
              <a:gd name="T33" fmla="*/ 127175786 h 190"/>
              <a:gd name="T34" fmla="*/ 1943250 w 190"/>
              <a:gd name="T35" fmla="*/ 109833722 h 190"/>
              <a:gd name="T36" fmla="*/ 0 w 190"/>
              <a:gd name="T37" fmla="*/ 90563894 h 190"/>
              <a:gd name="T38" fmla="*/ 0 w 190"/>
              <a:gd name="T39" fmla="*/ 90563894 h 190"/>
              <a:gd name="T40" fmla="*/ 1943250 w 190"/>
              <a:gd name="T41" fmla="*/ 73221830 h 190"/>
              <a:gd name="T42" fmla="*/ 7773002 w 190"/>
              <a:gd name="T43" fmla="*/ 55879766 h 190"/>
              <a:gd name="T44" fmla="*/ 15546989 w 190"/>
              <a:gd name="T45" fmla="*/ 40464490 h 190"/>
              <a:gd name="T46" fmla="*/ 27207477 w 190"/>
              <a:gd name="T47" fmla="*/ 26976978 h 190"/>
              <a:gd name="T48" fmla="*/ 40810230 w 190"/>
              <a:gd name="T49" fmla="*/ 15415276 h 190"/>
              <a:gd name="T50" fmla="*/ 56357219 w 190"/>
              <a:gd name="T51" fmla="*/ 7707149 h 190"/>
              <a:gd name="T52" fmla="*/ 73847459 w 190"/>
              <a:gd name="T53" fmla="*/ 1926787 h 190"/>
              <a:gd name="T54" fmla="*/ 91337698 w 190"/>
              <a:gd name="T55" fmla="*/ 0 h 190"/>
              <a:gd name="T56" fmla="*/ 91337698 w 190"/>
              <a:gd name="T57" fmla="*/ 0 h 190"/>
              <a:gd name="T58" fmla="*/ 110772174 w 190"/>
              <a:gd name="T59" fmla="*/ 1926787 h 190"/>
              <a:gd name="T60" fmla="*/ 128262413 w 190"/>
              <a:gd name="T61" fmla="*/ 7707149 h 190"/>
              <a:gd name="T62" fmla="*/ 143809403 w 190"/>
              <a:gd name="T63" fmla="*/ 15415276 h 190"/>
              <a:gd name="T64" fmla="*/ 157412155 w 190"/>
              <a:gd name="T65" fmla="*/ 26976978 h 190"/>
              <a:gd name="T66" fmla="*/ 169072644 w 190"/>
              <a:gd name="T67" fmla="*/ 40464490 h 190"/>
              <a:gd name="T68" fmla="*/ 176846631 w 190"/>
              <a:gd name="T69" fmla="*/ 55879766 h 190"/>
              <a:gd name="T70" fmla="*/ 182676382 w 190"/>
              <a:gd name="T71" fmla="*/ 73221830 h 190"/>
              <a:gd name="T72" fmla="*/ 184619633 w 190"/>
              <a:gd name="T73" fmla="*/ 90563894 h 190"/>
              <a:gd name="T74" fmla="*/ 184619633 w 190"/>
              <a:gd name="T75" fmla="*/ 90563894 h 1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0" h="190">
                <a:moveTo>
                  <a:pt x="190" y="94"/>
                </a:moveTo>
                <a:lnTo>
                  <a:pt x="190" y="94"/>
                </a:lnTo>
                <a:lnTo>
                  <a:pt x="188" y="114"/>
                </a:lnTo>
                <a:lnTo>
                  <a:pt x="182" y="132"/>
                </a:lnTo>
                <a:lnTo>
                  <a:pt x="174" y="148"/>
                </a:lnTo>
                <a:lnTo>
                  <a:pt x="162" y="162"/>
                </a:lnTo>
                <a:lnTo>
                  <a:pt x="148" y="174"/>
                </a:lnTo>
                <a:lnTo>
                  <a:pt x="132" y="182"/>
                </a:lnTo>
                <a:lnTo>
                  <a:pt x="114" y="188"/>
                </a:lnTo>
                <a:lnTo>
                  <a:pt x="94" y="190"/>
                </a:lnTo>
                <a:lnTo>
                  <a:pt x="76" y="188"/>
                </a:lnTo>
                <a:lnTo>
                  <a:pt x="58" y="182"/>
                </a:lnTo>
                <a:lnTo>
                  <a:pt x="42" y="174"/>
                </a:lnTo>
                <a:lnTo>
                  <a:pt x="28" y="162"/>
                </a:lnTo>
                <a:lnTo>
                  <a:pt x="16" y="148"/>
                </a:lnTo>
                <a:lnTo>
                  <a:pt x="8" y="132"/>
                </a:lnTo>
                <a:lnTo>
                  <a:pt x="2" y="114"/>
                </a:lnTo>
                <a:lnTo>
                  <a:pt x="0" y="94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8"/>
                </a:lnTo>
                <a:lnTo>
                  <a:pt x="76" y="2"/>
                </a:lnTo>
                <a:lnTo>
                  <a:pt x="94" y="0"/>
                </a:lnTo>
                <a:lnTo>
                  <a:pt x="114" y="2"/>
                </a:lnTo>
                <a:lnTo>
                  <a:pt x="132" y="8"/>
                </a:lnTo>
                <a:lnTo>
                  <a:pt x="148" y="16"/>
                </a:lnTo>
                <a:lnTo>
                  <a:pt x="162" y="28"/>
                </a:lnTo>
                <a:lnTo>
                  <a:pt x="174" y="42"/>
                </a:lnTo>
                <a:lnTo>
                  <a:pt x="182" y="58"/>
                </a:lnTo>
                <a:lnTo>
                  <a:pt x="188" y="76"/>
                </a:lnTo>
                <a:lnTo>
                  <a:pt x="190" y="94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6669142" y="1481572"/>
            <a:ext cx="2295346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准确率要高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在保证检测速度的前提下，要尽可能提高检测准确率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576670" y="2025252"/>
            <a:ext cx="3160115" cy="824651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896333"/>
              <a:gd name="connsiteY0-8" fmla="*/ 581025 h 581025"/>
              <a:gd name="connsiteX1-9" fmla="*/ 333375 w 2896333"/>
              <a:gd name="connsiteY1-10" fmla="*/ 0 h 581025"/>
              <a:gd name="connsiteX2-11" fmla="*/ 2896333 w 2896333"/>
              <a:gd name="connsiteY2-12" fmla="*/ 0 h 581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974107" y="1590286"/>
            <a:ext cx="2563370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检测速度要尽可能快</a:t>
            </a:r>
            <a:endParaRPr 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要运用于人流量大的场合，需要尽可能做到实时检测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flipH="1">
            <a:off x="572860" y="3589313"/>
            <a:ext cx="2810011" cy="831027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528430"/>
              <a:gd name="connsiteY0-8" fmla="*/ 587027 h 587027"/>
              <a:gd name="connsiteX1-9" fmla="*/ 333375 w 2528430"/>
              <a:gd name="connsiteY1-10" fmla="*/ 6002 h 587027"/>
              <a:gd name="connsiteX2-11" fmla="*/ 2528430 w 2528430"/>
              <a:gd name="connsiteY2-12" fmla="*/ 0 h 587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903148" y="3116370"/>
            <a:ext cx="2552985" cy="145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网络要求轻量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后面需要将神经网络部署到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上，因此轻量级网络容易部署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662651" y="3318478"/>
            <a:ext cx="190051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>
              <a:lnSpc>
                <a:spcPct val="150000"/>
              </a:lnSpc>
            </a:pPr>
            <a:r>
              <a:rPr lang="zh-CN" altLang="en-US" sz="16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可适配性</a:t>
            </a:r>
            <a:endParaRPr lang="en-US" altLang="zh-CN" sz="16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r>
              <a:rPr lang="zh-CN" altLang="en-US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该网络要能够适配</a:t>
            </a:r>
            <a:r>
              <a:rPr lang="en-US" altLang="zh-CN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14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zh-CN" sz="14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zh-CN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6303460" y="1563760"/>
            <a:ext cx="359191" cy="314558"/>
          </a:xfrm>
          <a:custGeom>
            <a:avLst/>
            <a:gdLst>
              <a:gd name="T0" fmla="*/ 150135761 w 478"/>
              <a:gd name="T1" fmla="*/ 22539537 h 420"/>
              <a:gd name="T2" fmla="*/ 148879634 w 478"/>
              <a:gd name="T3" fmla="*/ 13774223 h 420"/>
              <a:gd name="T4" fmla="*/ 143854005 w 478"/>
              <a:gd name="T5" fmla="*/ 6260858 h 420"/>
              <a:gd name="T6" fmla="*/ 136315561 w 478"/>
              <a:gd name="T7" fmla="*/ 1251948 h 420"/>
              <a:gd name="T8" fmla="*/ 127520991 w 478"/>
              <a:gd name="T9" fmla="*/ 0 h 420"/>
              <a:gd name="T10" fmla="*/ 123123986 w 478"/>
              <a:gd name="T11" fmla="*/ 0 h 420"/>
              <a:gd name="T12" fmla="*/ 114957479 w 478"/>
              <a:gd name="T13" fmla="*/ 3756403 h 420"/>
              <a:gd name="T14" fmla="*/ 109303787 w 478"/>
              <a:gd name="T15" fmla="*/ 9391287 h 420"/>
              <a:gd name="T16" fmla="*/ 105534845 w 478"/>
              <a:gd name="T17" fmla="*/ 17530626 h 420"/>
              <a:gd name="T18" fmla="*/ 105534845 w 478"/>
              <a:gd name="T19" fmla="*/ 22539537 h 420"/>
              <a:gd name="T20" fmla="*/ 107419035 w 478"/>
              <a:gd name="T21" fmla="*/ 31304850 h 420"/>
              <a:gd name="T22" fmla="*/ 112444665 w 478"/>
              <a:gd name="T23" fmla="*/ 38818215 h 420"/>
              <a:gd name="T24" fmla="*/ 65330934 w 478"/>
              <a:gd name="T25" fmla="*/ 52591879 h 420"/>
              <a:gd name="T26" fmla="*/ 30152653 w 478"/>
              <a:gd name="T27" fmla="*/ 70749039 h 420"/>
              <a:gd name="T28" fmla="*/ 26383711 w 478"/>
              <a:gd name="T29" fmla="*/ 69496532 h 420"/>
              <a:gd name="T30" fmla="*/ 22614770 w 478"/>
              <a:gd name="T31" fmla="*/ 69496532 h 420"/>
              <a:gd name="T32" fmla="*/ 13820200 w 478"/>
              <a:gd name="T33" fmla="*/ 70749039 h 420"/>
              <a:gd name="T34" fmla="*/ 6909819 w 478"/>
              <a:gd name="T35" fmla="*/ 75757949 h 420"/>
              <a:gd name="T36" fmla="*/ 1884751 w 478"/>
              <a:gd name="T37" fmla="*/ 82644781 h 420"/>
              <a:gd name="T38" fmla="*/ 0 w 478"/>
              <a:gd name="T39" fmla="*/ 91410095 h 420"/>
              <a:gd name="T40" fmla="*/ 628063 w 478"/>
              <a:gd name="T41" fmla="*/ 96419005 h 420"/>
              <a:gd name="T42" fmla="*/ 4397005 w 478"/>
              <a:gd name="T43" fmla="*/ 104558344 h 420"/>
              <a:gd name="T44" fmla="*/ 10050697 w 478"/>
              <a:gd name="T45" fmla="*/ 110193228 h 420"/>
              <a:gd name="T46" fmla="*/ 18217204 w 478"/>
              <a:gd name="T47" fmla="*/ 113949631 h 420"/>
              <a:gd name="T48" fmla="*/ 22614770 w 478"/>
              <a:gd name="T49" fmla="*/ 113949631 h 420"/>
              <a:gd name="T50" fmla="*/ 31409341 w 478"/>
              <a:gd name="T51" fmla="*/ 112697124 h 420"/>
              <a:gd name="T52" fmla="*/ 38947223 w 478"/>
              <a:gd name="T53" fmla="*/ 107688773 h 420"/>
              <a:gd name="T54" fmla="*/ 43344789 w 478"/>
              <a:gd name="T55" fmla="*/ 100175408 h 420"/>
              <a:gd name="T56" fmla="*/ 45228979 w 478"/>
              <a:gd name="T57" fmla="*/ 91410095 h 420"/>
              <a:gd name="T58" fmla="*/ 45228979 w 478"/>
              <a:gd name="T59" fmla="*/ 87027158 h 420"/>
              <a:gd name="T60" fmla="*/ 76638319 w 478"/>
              <a:gd name="T61" fmla="*/ 131480258 h 420"/>
              <a:gd name="T62" fmla="*/ 133802747 w 478"/>
              <a:gd name="T63" fmla="*/ 43826566 h 420"/>
              <a:gd name="T64" fmla="*/ 136944186 w 478"/>
              <a:gd name="T65" fmla="*/ 42574618 h 420"/>
              <a:gd name="T66" fmla="*/ 143225942 w 478"/>
              <a:gd name="T67" fmla="*/ 38818215 h 420"/>
              <a:gd name="T68" fmla="*/ 147622946 w 478"/>
              <a:gd name="T69" fmla="*/ 33183331 h 420"/>
              <a:gd name="T70" fmla="*/ 150135761 w 478"/>
              <a:gd name="T71" fmla="*/ 26295940 h 420"/>
              <a:gd name="T72" fmla="*/ 150135761 w 478"/>
              <a:gd name="T73" fmla="*/ 22539537 h 42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78" h="420">
                <a:moveTo>
                  <a:pt x="478" y="72"/>
                </a:moveTo>
                <a:lnTo>
                  <a:pt x="478" y="72"/>
                </a:lnTo>
                <a:lnTo>
                  <a:pt x="478" y="56"/>
                </a:lnTo>
                <a:lnTo>
                  <a:pt x="474" y="44"/>
                </a:lnTo>
                <a:lnTo>
                  <a:pt x="466" y="30"/>
                </a:lnTo>
                <a:lnTo>
                  <a:pt x="458" y="20"/>
                </a:lnTo>
                <a:lnTo>
                  <a:pt x="448" y="12"/>
                </a:lnTo>
                <a:lnTo>
                  <a:pt x="434" y="4"/>
                </a:lnTo>
                <a:lnTo>
                  <a:pt x="422" y="0"/>
                </a:lnTo>
                <a:lnTo>
                  <a:pt x="406" y="0"/>
                </a:lnTo>
                <a:lnTo>
                  <a:pt x="392" y="0"/>
                </a:lnTo>
                <a:lnTo>
                  <a:pt x="378" y="4"/>
                </a:lnTo>
                <a:lnTo>
                  <a:pt x="366" y="12"/>
                </a:lnTo>
                <a:lnTo>
                  <a:pt x="356" y="20"/>
                </a:lnTo>
                <a:lnTo>
                  <a:pt x="348" y="30"/>
                </a:lnTo>
                <a:lnTo>
                  <a:pt x="340" y="44"/>
                </a:lnTo>
                <a:lnTo>
                  <a:pt x="336" y="56"/>
                </a:lnTo>
                <a:lnTo>
                  <a:pt x="336" y="72"/>
                </a:lnTo>
                <a:lnTo>
                  <a:pt x="336" y="86"/>
                </a:lnTo>
                <a:lnTo>
                  <a:pt x="342" y="100"/>
                </a:lnTo>
                <a:lnTo>
                  <a:pt x="348" y="112"/>
                </a:lnTo>
                <a:lnTo>
                  <a:pt x="358" y="124"/>
                </a:lnTo>
                <a:lnTo>
                  <a:pt x="276" y="318"/>
                </a:lnTo>
                <a:lnTo>
                  <a:pt x="208" y="168"/>
                </a:lnTo>
                <a:lnTo>
                  <a:pt x="148" y="160"/>
                </a:lnTo>
                <a:lnTo>
                  <a:pt x="96" y="226"/>
                </a:lnTo>
                <a:lnTo>
                  <a:pt x="84" y="222"/>
                </a:lnTo>
                <a:lnTo>
                  <a:pt x="72" y="222"/>
                </a:lnTo>
                <a:lnTo>
                  <a:pt x="58" y="222"/>
                </a:lnTo>
                <a:lnTo>
                  <a:pt x="44" y="226"/>
                </a:lnTo>
                <a:lnTo>
                  <a:pt x="32" y="234"/>
                </a:lnTo>
                <a:lnTo>
                  <a:pt x="22" y="242"/>
                </a:lnTo>
                <a:lnTo>
                  <a:pt x="14" y="252"/>
                </a:lnTo>
                <a:lnTo>
                  <a:pt x="6" y="264"/>
                </a:lnTo>
                <a:lnTo>
                  <a:pt x="2" y="278"/>
                </a:lnTo>
                <a:lnTo>
                  <a:pt x="0" y="292"/>
                </a:lnTo>
                <a:lnTo>
                  <a:pt x="2" y="308"/>
                </a:lnTo>
                <a:lnTo>
                  <a:pt x="6" y="320"/>
                </a:lnTo>
                <a:lnTo>
                  <a:pt x="14" y="334"/>
                </a:lnTo>
                <a:lnTo>
                  <a:pt x="22" y="344"/>
                </a:lnTo>
                <a:lnTo>
                  <a:pt x="32" y="352"/>
                </a:lnTo>
                <a:lnTo>
                  <a:pt x="44" y="360"/>
                </a:lnTo>
                <a:lnTo>
                  <a:pt x="58" y="364"/>
                </a:lnTo>
                <a:lnTo>
                  <a:pt x="72" y="364"/>
                </a:lnTo>
                <a:lnTo>
                  <a:pt x="88" y="364"/>
                </a:lnTo>
                <a:lnTo>
                  <a:pt x="100" y="360"/>
                </a:lnTo>
                <a:lnTo>
                  <a:pt x="112" y="352"/>
                </a:lnTo>
                <a:lnTo>
                  <a:pt x="124" y="344"/>
                </a:lnTo>
                <a:lnTo>
                  <a:pt x="132" y="334"/>
                </a:lnTo>
                <a:lnTo>
                  <a:pt x="138" y="320"/>
                </a:lnTo>
                <a:lnTo>
                  <a:pt x="144" y="308"/>
                </a:lnTo>
                <a:lnTo>
                  <a:pt x="144" y="292"/>
                </a:lnTo>
                <a:lnTo>
                  <a:pt x="144" y="278"/>
                </a:lnTo>
                <a:lnTo>
                  <a:pt x="168" y="248"/>
                </a:lnTo>
                <a:lnTo>
                  <a:pt x="244" y="420"/>
                </a:lnTo>
                <a:lnTo>
                  <a:pt x="308" y="418"/>
                </a:lnTo>
                <a:lnTo>
                  <a:pt x="426" y="140"/>
                </a:lnTo>
                <a:lnTo>
                  <a:pt x="436" y="136"/>
                </a:lnTo>
                <a:lnTo>
                  <a:pt x="448" y="130"/>
                </a:lnTo>
                <a:lnTo>
                  <a:pt x="456" y="124"/>
                </a:lnTo>
                <a:lnTo>
                  <a:pt x="464" y="114"/>
                </a:lnTo>
                <a:lnTo>
                  <a:pt x="470" y="106"/>
                </a:lnTo>
                <a:lnTo>
                  <a:pt x="474" y="94"/>
                </a:lnTo>
                <a:lnTo>
                  <a:pt x="478" y="84"/>
                </a:lnTo>
                <a:lnTo>
                  <a:pt x="478" y="7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24" name="组合 122"/>
          <p:cNvGrpSpPr/>
          <p:nvPr/>
        </p:nvGrpSpPr>
        <p:grpSpPr bwMode="auto">
          <a:xfrm>
            <a:off x="698920" y="1707549"/>
            <a:ext cx="257171" cy="259297"/>
            <a:chOff x="3889445" y="2973091"/>
            <a:chExt cx="319708" cy="324921"/>
          </a:xfrm>
          <a:solidFill>
            <a:srgbClr val="013B6D"/>
          </a:solidFill>
        </p:grpSpPr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3889445" y="3006104"/>
              <a:ext cx="128578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4049299" y="2973091"/>
              <a:ext cx="159854" cy="1598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3889445" y="3171171"/>
              <a:ext cx="128578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4049299" y="3171171"/>
              <a:ext cx="126841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组合 13321"/>
          <p:cNvGrpSpPr/>
          <p:nvPr/>
        </p:nvGrpSpPr>
        <p:grpSpPr bwMode="auto">
          <a:xfrm>
            <a:off x="6341716" y="3458054"/>
            <a:ext cx="282679" cy="280553"/>
            <a:chOff x="1057275" y="3008313"/>
            <a:chExt cx="368300" cy="368300"/>
          </a:xfrm>
          <a:solidFill>
            <a:srgbClr val="013B6D"/>
          </a:solidFill>
        </p:grpSpPr>
        <p:sp>
          <p:nvSpPr>
            <p:cNvPr id="30" name="Freeform 11"/>
            <p:cNvSpPr/>
            <p:nvPr/>
          </p:nvSpPr>
          <p:spPr bwMode="auto">
            <a:xfrm>
              <a:off x="1057275" y="3033713"/>
              <a:ext cx="342900" cy="342900"/>
            </a:xfrm>
            <a:custGeom>
              <a:avLst/>
              <a:gdLst>
                <a:gd name="T0" fmla="*/ 252015625 w 216"/>
                <a:gd name="T1" fmla="*/ 0 h 216"/>
                <a:gd name="T2" fmla="*/ 252015625 w 216"/>
                <a:gd name="T3" fmla="*/ 0 h 216"/>
                <a:gd name="T4" fmla="*/ 201612500 w 216"/>
                <a:gd name="T5" fmla="*/ 5040313 h 216"/>
                <a:gd name="T6" fmla="*/ 156249688 w 216"/>
                <a:gd name="T7" fmla="*/ 25201563 h 216"/>
                <a:gd name="T8" fmla="*/ 115927188 w 216"/>
                <a:gd name="T9" fmla="*/ 45362813 h 216"/>
                <a:gd name="T10" fmla="*/ 75604688 w 216"/>
                <a:gd name="T11" fmla="*/ 80645000 h 216"/>
                <a:gd name="T12" fmla="*/ 75604688 w 216"/>
                <a:gd name="T13" fmla="*/ 80645000 h 216"/>
                <a:gd name="T14" fmla="*/ 40322500 w 216"/>
                <a:gd name="T15" fmla="*/ 120967500 h 216"/>
                <a:gd name="T16" fmla="*/ 15120938 w 216"/>
                <a:gd name="T17" fmla="*/ 171370625 h 216"/>
                <a:gd name="T18" fmla="*/ 0 w 216"/>
                <a:gd name="T19" fmla="*/ 221773750 h 216"/>
                <a:gd name="T20" fmla="*/ 0 w 216"/>
                <a:gd name="T21" fmla="*/ 272176875 h 216"/>
                <a:gd name="T22" fmla="*/ 0 w 216"/>
                <a:gd name="T23" fmla="*/ 322580000 h 216"/>
                <a:gd name="T24" fmla="*/ 15120938 w 216"/>
                <a:gd name="T25" fmla="*/ 372983125 h 216"/>
                <a:gd name="T26" fmla="*/ 40322500 w 216"/>
                <a:gd name="T27" fmla="*/ 423386250 h 216"/>
                <a:gd name="T28" fmla="*/ 75604688 w 216"/>
                <a:gd name="T29" fmla="*/ 463708750 h 216"/>
                <a:gd name="T30" fmla="*/ 75604688 w 216"/>
                <a:gd name="T31" fmla="*/ 463708750 h 216"/>
                <a:gd name="T32" fmla="*/ 120967500 w 216"/>
                <a:gd name="T33" fmla="*/ 498990938 h 216"/>
                <a:gd name="T34" fmla="*/ 166330313 w 216"/>
                <a:gd name="T35" fmla="*/ 524192500 h 216"/>
                <a:gd name="T36" fmla="*/ 216733438 w 216"/>
                <a:gd name="T37" fmla="*/ 539313438 h 216"/>
                <a:gd name="T38" fmla="*/ 272176875 w 216"/>
                <a:gd name="T39" fmla="*/ 544353750 h 216"/>
                <a:gd name="T40" fmla="*/ 322580000 w 216"/>
                <a:gd name="T41" fmla="*/ 539313438 h 216"/>
                <a:gd name="T42" fmla="*/ 372983125 w 216"/>
                <a:gd name="T43" fmla="*/ 524192500 h 216"/>
                <a:gd name="T44" fmla="*/ 423386250 w 216"/>
                <a:gd name="T45" fmla="*/ 498990938 h 216"/>
                <a:gd name="T46" fmla="*/ 463708750 w 216"/>
                <a:gd name="T47" fmla="*/ 463708750 h 216"/>
                <a:gd name="T48" fmla="*/ 463708750 w 216"/>
                <a:gd name="T49" fmla="*/ 463708750 h 216"/>
                <a:gd name="T50" fmla="*/ 498990938 w 216"/>
                <a:gd name="T51" fmla="*/ 428426563 h 216"/>
                <a:gd name="T52" fmla="*/ 519152188 w 216"/>
                <a:gd name="T53" fmla="*/ 383063750 h 216"/>
                <a:gd name="T54" fmla="*/ 534273125 w 216"/>
                <a:gd name="T55" fmla="*/ 337700938 h 216"/>
                <a:gd name="T56" fmla="*/ 544353750 w 216"/>
                <a:gd name="T57" fmla="*/ 292338125 h 216"/>
                <a:gd name="T58" fmla="*/ 252015625 w 216"/>
                <a:gd name="T59" fmla="*/ 292338125 h 216"/>
                <a:gd name="T60" fmla="*/ 252015625 w 216"/>
                <a:gd name="T61" fmla="*/ 0 h 2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6" h="216">
                  <a:moveTo>
                    <a:pt x="100" y="0"/>
                  </a:moveTo>
                  <a:lnTo>
                    <a:pt x="100" y="0"/>
                  </a:lnTo>
                  <a:lnTo>
                    <a:pt x="80" y="2"/>
                  </a:lnTo>
                  <a:lnTo>
                    <a:pt x="62" y="10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6" y="48"/>
                  </a:lnTo>
                  <a:lnTo>
                    <a:pt x="6" y="68"/>
                  </a:lnTo>
                  <a:lnTo>
                    <a:pt x="0" y="88"/>
                  </a:lnTo>
                  <a:lnTo>
                    <a:pt x="0" y="108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6" y="168"/>
                  </a:lnTo>
                  <a:lnTo>
                    <a:pt x="30" y="184"/>
                  </a:lnTo>
                  <a:lnTo>
                    <a:pt x="48" y="198"/>
                  </a:lnTo>
                  <a:lnTo>
                    <a:pt x="66" y="208"/>
                  </a:lnTo>
                  <a:lnTo>
                    <a:pt x="86" y="214"/>
                  </a:lnTo>
                  <a:lnTo>
                    <a:pt x="108" y="216"/>
                  </a:lnTo>
                  <a:lnTo>
                    <a:pt x="128" y="214"/>
                  </a:lnTo>
                  <a:lnTo>
                    <a:pt x="148" y="208"/>
                  </a:lnTo>
                  <a:lnTo>
                    <a:pt x="168" y="198"/>
                  </a:lnTo>
                  <a:lnTo>
                    <a:pt x="184" y="184"/>
                  </a:lnTo>
                  <a:lnTo>
                    <a:pt x="198" y="170"/>
                  </a:lnTo>
                  <a:lnTo>
                    <a:pt x="206" y="152"/>
                  </a:lnTo>
                  <a:lnTo>
                    <a:pt x="212" y="134"/>
                  </a:lnTo>
                  <a:lnTo>
                    <a:pt x="216" y="116"/>
                  </a:lnTo>
                  <a:lnTo>
                    <a:pt x="100" y="11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1238250" y="3008313"/>
              <a:ext cx="187325" cy="184150"/>
            </a:xfrm>
            <a:custGeom>
              <a:avLst/>
              <a:gdLst>
                <a:gd name="T0" fmla="*/ 216733438 w 118"/>
                <a:gd name="T1" fmla="*/ 80645000 h 116"/>
                <a:gd name="T2" fmla="*/ 216733438 w 118"/>
                <a:gd name="T3" fmla="*/ 80645000 h 116"/>
                <a:gd name="T4" fmla="*/ 196572188 w 118"/>
                <a:gd name="T5" fmla="*/ 60483750 h 116"/>
                <a:gd name="T6" fmla="*/ 171370625 w 118"/>
                <a:gd name="T7" fmla="*/ 40322500 h 116"/>
                <a:gd name="T8" fmla="*/ 141128750 w 118"/>
                <a:gd name="T9" fmla="*/ 25201563 h 116"/>
                <a:gd name="T10" fmla="*/ 115927188 w 118"/>
                <a:gd name="T11" fmla="*/ 15120938 h 116"/>
                <a:gd name="T12" fmla="*/ 90725625 w 118"/>
                <a:gd name="T13" fmla="*/ 5040313 h 116"/>
                <a:gd name="T14" fmla="*/ 60483750 w 118"/>
                <a:gd name="T15" fmla="*/ 0 h 116"/>
                <a:gd name="T16" fmla="*/ 30241875 w 118"/>
                <a:gd name="T17" fmla="*/ 0 h 116"/>
                <a:gd name="T18" fmla="*/ 0 w 118"/>
                <a:gd name="T19" fmla="*/ 0 h 116"/>
                <a:gd name="T20" fmla="*/ 0 w 118"/>
                <a:gd name="T21" fmla="*/ 292338125 h 116"/>
                <a:gd name="T22" fmla="*/ 297378438 w 118"/>
                <a:gd name="T23" fmla="*/ 292338125 h 116"/>
                <a:gd name="T24" fmla="*/ 297378438 w 118"/>
                <a:gd name="T25" fmla="*/ 292338125 h 116"/>
                <a:gd name="T26" fmla="*/ 297378438 w 118"/>
                <a:gd name="T27" fmla="*/ 267136563 h 116"/>
                <a:gd name="T28" fmla="*/ 297378438 w 118"/>
                <a:gd name="T29" fmla="*/ 236894688 h 116"/>
                <a:gd name="T30" fmla="*/ 287297813 w 118"/>
                <a:gd name="T31" fmla="*/ 206652813 h 116"/>
                <a:gd name="T32" fmla="*/ 282257500 w 118"/>
                <a:gd name="T33" fmla="*/ 181451250 h 116"/>
                <a:gd name="T34" fmla="*/ 272176875 w 118"/>
                <a:gd name="T35" fmla="*/ 151209375 h 116"/>
                <a:gd name="T36" fmla="*/ 257055938 w 118"/>
                <a:gd name="T37" fmla="*/ 126007813 h 116"/>
                <a:gd name="T38" fmla="*/ 236894688 w 118"/>
                <a:gd name="T39" fmla="*/ 100806250 h 116"/>
                <a:gd name="T40" fmla="*/ 216733438 w 118"/>
                <a:gd name="T41" fmla="*/ 80645000 h 116"/>
                <a:gd name="T42" fmla="*/ 216733438 w 118"/>
                <a:gd name="T43" fmla="*/ 80645000 h 1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" h="116">
                  <a:moveTo>
                    <a:pt x="86" y="32"/>
                  </a:moveTo>
                  <a:lnTo>
                    <a:pt x="86" y="32"/>
                  </a:lnTo>
                  <a:lnTo>
                    <a:pt x="78" y="24"/>
                  </a:lnTo>
                  <a:lnTo>
                    <a:pt x="68" y="16"/>
                  </a:lnTo>
                  <a:lnTo>
                    <a:pt x="56" y="10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18" y="116"/>
                  </a:lnTo>
                  <a:lnTo>
                    <a:pt x="118" y="106"/>
                  </a:lnTo>
                  <a:lnTo>
                    <a:pt x="118" y="94"/>
                  </a:lnTo>
                  <a:lnTo>
                    <a:pt x="114" y="82"/>
                  </a:lnTo>
                  <a:lnTo>
                    <a:pt x="112" y="72"/>
                  </a:lnTo>
                  <a:lnTo>
                    <a:pt x="108" y="60"/>
                  </a:lnTo>
                  <a:lnTo>
                    <a:pt x="102" y="50"/>
                  </a:lnTo>
                  <a:lnTo>
                    <a:pt x="94" y="40"/>
                  </a:lnTo>
                  <a:lnTo>
                    <a:pt x="8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组合 13322"/>
          <p:cNvGrpSpPr/>
          <p:nvPr/>
        </p:nvGrpSpPr>
        <p:grpSpPr bwMode="auto">
          <a:xfrm>
            <a:off x="699008" y="3190095"/>
            <a:ext cx="280550" cy="299680"/>
            <a:chOff x="1946500" y="2659080"/>
            <a:chExt cx="249236" cy="264850"/>
          </a:xfrm>
          <a:solidFill>
            <a:srgbClr val="013B6D"/>
          </a:solidFill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946500" y="2712050"/>
              <a:ext cx="40474" cy="2118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2016797" y="2679947"/>
              <a:ext cx="40474" cy="2439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084964" y="2659080"/>
              <a:ext cx="42604" cy="264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155262" y="2790702"/>
              <a:ext cx="40474" cy="133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5370421" y="1945349"/>
            <a:ext cx="3196974" cy="824651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896333"/>
              <a:gd name="connsiteY0-8" fmla="*/ 581025 h 581025"/>
              <a:gd name="connsiteX1-9" fmla="*/ 333375 w 2896333"/>
              <a:gd name="connsiteY1-10" fmla="*/ 0 h 581025"/>
              <a:gd name="connsiteX2-11" fmla="*/ 2896333 w 2896333"/>
              <a:gd name="connsiteY2-12" fmla="*/ 0 h 581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238073" y="3793854"/>
            <a:ext cx="3329322" cy="831028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528430"/>
              <a:gd name="connsiteY0-8" fmla="*/ 587027 h 587027"/>
              <a:gd name="connsiteX1-9" fmla="*/ 333375 w 2528430"/>
              <a:gd name="connsiteY1-10" fmla="*/ 6002 h 587027"/>
              <a:gd name="connsiteX2-11" fmla="*/ 2528430 w 2528430"/>
              <a:gd name="connsiteY2-12" fmla="*/ 0 h 587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3698743" y="2814422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5305892" y="2744526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5161876" y="4576110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2" name="Oval 54"/>
          <p:cNvSpPr>
            <a:spLocks noChangeArrowheads="1"/>
          </p:cNvSpPr>
          <p:nvPr/>
        </p:nvSpPr>
        <p:spPr bwMode="auto">
          <a:xfrm>
            <a:off x="3324370" y="4372484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21" grpId="0"/>
      <p:bldP spid="22" grpId="0"/>
      <p:bldP spid="23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168,&quot;width&quot;:114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全屏显示(16:10)</PresentationFormat>
  <Paragraphs>209</Paragraphs>
  <Slides>16</Slides>
  <Notes>41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Segoe UI</vt:lpstr>
      <vt:lpstr>Calibri</vt:lpstr>
      <vt:lpstr>Calibri</vt:lpstr>
      <vt:lpstr>方正兰亭粗黑_GBK</vt:lpstr>
      <vt:lpstr>黑体</vt:lpstr>
      <vt:lpstr>方正兰亭中黑_GBK</vt:lpstr>
      <vt:lpstr>方正兰亭黑_GBK</vt:lpstr>
      <vt:lpstr>Malgun Gothic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category>锐旗设计；https://9ppt.taobao.com</cp:category>
  <cp:lastModifiedBy>漫步听风</cp:lastModifiedBy>
  <cp:revision>69</cp:revision>
  <dcterms:created xsi:type="dcterms:W3CDTF">2015-04-21T06:44:00Z</dcterms:created>
  <dcterms:modified xsi:type="dcterms:W3CDTF">2020-10-15T11:36:59Z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