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57" r:id="rId4"/>
    <p:sldId id="263" r:id="rId5"/>
    <p:sldId id="266" r:id="rId6"/>
    <p:sldId id="267" r:id="rId7"/>
    <p:sldId id="260" r:id="rId8"/>
    <p:sldId id="270" r:id="rId9"/>
    <p:sldId id="25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4940FDC-6173-46AB-8BA7-36C494875E3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96CD4CB-7FD1-451D-94D2-A5D4A2C4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2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A16C-6EB9-4E8A-9B4B-C9B99E4A5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G20 Government Spending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2178A-CD8F-4966-9F79-7BD03551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318" y="4632956"/>
            <a:ext cx="6815669" cy="1515533"/>
          </a:xfrm>
        </p:spPr>
        <p:txBody>
          <a:bodyPr>
            <a:normAutofit fontScale="92500" lnSpcReduction="10000"/>
          </a:bodyPr>
          <a:lstStyle/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Sanhanat Satetasakdasiri</a:t>
            </a:r>
          </a:p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individual project</a:t>
            </a:r>
          </a:p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DATS 6401: Visualization of Complex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7495FE-0953-42B1-A8D2-2CB14C05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17" y="194988"/>
            <a:ext cx="1846966" cy="16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1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7E214-376D-4743-B080-13FC7659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199202"/>
            <a:ext cx="4907165" cy="432765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9FF8F-77AA-4D46-BCD5-076B4161A9CC}"/>
              </a:ext>
            </a:extLst>
          </p:cNvPr>
          <p:cNvSpPr txBox="1">
            <a:spLocks/>
          </p:cNvSpPr>
          <p:nvPr/>
        </p:nvSpPr>
        <p:spPr>
          <a:xfrm>
            <a:off x="3376540" y="527025"/>
            <a:ext cx="5438920" cy="2598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4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1082-BC64-4049-AEA7-40D510F7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7E214-376D-4743-B080-13FC7659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20" y="263649"/>
            <a:ext cx="1734070" cy="15292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9FF8F-77AA-4D46-BCD5-076B4161A9CC}"/>
              </a:ext>
            </a:extLst>
          </p:cNvPr>
          <p:cNvSpPr txBox="1">
            <a:spLocks/>
          </p:cNvSpPr>
          <p:nvPr/>
        </p:nvSpPr>
        <p:spPr>
          <a:xfrm>
            <a:off x="1202919" y="2173605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Bank Data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  Yearly time series data from 2012 to 2016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the project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 Picked Government spending (Education, Military, Healthcare) of G20 countries without European Union 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charts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 Geo map, Column charts, Pie charts, Stacked Bar charts, Bar charts, Scatter plots, Line graph, and Trendline.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1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1082-BC64-4049-AEA7-40D510F7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7E214-376D-4743-B080-13FC7659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20" y="263649"/>
            <a:ext cx="1734070" cy="15292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9FF8F-77AA-4D46-BCD5-076B4161A9CC}"/>
              </a:ext>
            </a:extLst>
          </p:cNvPr>
          <p:cNvSpPr txBox="1">
            <a:spLocks/>
          </p:cNvSpPr>
          <p:nvPr/>
        </p:nvSpPr>
        <p:spPr>
          <a:xfrm>
            <a:off x="440918" y="1984582"/>
            <a:ext cx="11151007" cy="479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G20 Countries in 2016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government spending in each purpose in 2012-2016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Pie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government spending in each purpose in 2012-2016 (Average)</a:t>
            </a:r>
          </a:p>
          <a:p>
            <a:r>
              <a:rPr lang="en-US" sz="2000" b="1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shared each spending as % GDP in 2012-2016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Stacked bar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comparing spending in each purpose in 2012-2016 (Average)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Scatter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comparing spending per capita in each purpose to GDP per capita from 2012-2016 (Average)</a:t>
            </a:r>
          </a:p>
          <a:p>
            <a:r>
              <a:rPr lang="en-US" sz="2000" b="1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10 Fastest growing countries in each spending purpose in fixed value 2012-2016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graph and bar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Fastest growing countries in each spending purpose in percentage 2012-2016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average growth rate 2012-2016 of 10 Fastest growing countries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Scatter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relationship between spending per capita in each purpose and GDP per capita for G20 countries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7E214-376D-4743-B080-13FC7659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95" y="254124"/>
            <a:ext cx="1734070" cy="15292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9FF8F-77AA-4D46-BCD5-076B4161A9CC}"/>
              </a:ext>
            </a:extLst>
          </p:cNvPr>
          <p:cNvSpPr txBox="1">
            <a:spLocks/>
          </p:cNvSpPr>
          <p:nvPr/>
        </p:nvSpPr>
        <p:spPr>
          <a:xfrm>
            <a:off x="3984364" y="2476170"/>
            <a:ext cx="4607331" cy="2598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F4D10-5F44-4641-AF11-86EEAA40A1E1}"/>
              </a:ext>
            </a:extLst>
          </p:cNvPr>
          <p:cNvSpPr/>
          <p:nvPr/>
        </p:nvSpPr>
        <p:spPr>
          <a:xfrm>
            <a:off x="3048000" y="3591217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 of G20 Countries in 2016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 spending in each purpose in 2012-2016 </a:t>
            </a:r>
          </a:p>
        </p:txBody>
      </p:sp>
    </p:spTree>
    <p:extLst>
      <p:ext uri="{BB962C8B-B14F-4D97-AF65-F5344CB8AC3E}">
        <p14:creationId xmlns:p14="http://schemas.microsoft.com/office/powerpoint/2010/main" val="53983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7E214-376D-4743-B080-13FC7659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95" y="254124"/>
            <a:ext cx="1734070" cy="15292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9FF8F-77AA-4D46-BCD5-076B4161A9CC}"/>
              </a:ext>
            </a:extLst>
          </p:cNvPr>
          <p:cNvSpPr txBox="1">
            <a:spLocks/>
          </p:cNvSpPr>
          <p:nvPr/>
        </p:nvSpPr>
        <p:spPr>
          <a:xfrm>
            <a:off x="3376540" y="2470125"/>
            <a:ext cx="5438920" cy="2598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F4D10-5F44-4641-AF11-86EEAA40A1E1}"/>
              </a:ext>
            </a:extLst>
          </p:cNvPr>
          <p:cNvSpPr/>
          <p:nvPr/>
        </p:nvSpPr>
        <p:spPr>
          <a:xfrm>
            <a:off x="1121568" y="3524542"/>
            <a:ext cx="94892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the spending data to that country’s GDP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the education and health to the overall military spending of the country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the per person educational spending to the per person GDP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the per person healthcare spending to the per person GDP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the per person military spending to the per person GDP</a:t>
            </a:r>
          </a:p>
        </p:txBody>
      </p:sp>
    </p:spTree>
    <p:extLst>
      <p:ext uri="{BB962C8B-B14F-4D97-AF65-F5344CB8AC3E}">
        <p14:creationId xmlns:p14="http://schemas.microsoft.com/office/powerpoint/2010/main" val="38771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7E214-376D-4743-B080-13FC7659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95" y="254124"/>
            <a:ext cx="1734070" cy="15292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9FF8F-77AA-4D46-BCD5-076B4161A9CC}"/>
              </a:ext>
            </a:extLst>
          </p:cNvPr>
          <p:cNvSpPr txBox="1">
            <a:spLocks/>
          </p:cNvSpPr>
          <p:nvPr/>
        </p:nvSpPr>
        <p:spPr>
          <a:xfrm>
            <a:off x="3376540" y="2470125"/>
            <a:ext cx="5438920" cy="2598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A51A81-C769-47B0-8E05-34FCB611FE3D}"/>
              </a:ext>
            </a:extLst>
          </p:cNvPr>
          <p:cNvSpPr/>
          <p:nvPr/>
        </p:nvSpPr>
        <p:spPr>
          <a:xfrm>
            <a:off x="2214562" y="3429000"/>
            <a:ext cx="7762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Fastest growing countries in healthcare and educational spending in fixed value and in percentage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any interesting and useful relationships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trends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9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1082-BC64-4049-AEA7-40D510F7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7E214-376D-4743-B080-13FC7659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20" y="263649"/>
            <a:ext cx="1734070" cy="15292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9FF8F-77AA-4D46-BCD5-076B4161A9CC}"/>
              </a:ext>
            </a:extLst>
          </p:cNvPr>
          <p:cNvSpPr txBox="1">
            <a:spLocks/>
          </p:cNvSpPr>
          <p:nvPr/>
        </p:nvSpPr>
        <p:spPr>
          <a:xfrm>
            <a:off x="1050519" y="2095500"/>
            <a:ext cx="993648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G20's largest economy and spend the highest spending on education, military, and healthcare, among other countries. </a:t>
            </a:r>
          </a:p>
          <a:p>
            <a:r>
              <a:rPr lang="en-US" sz="2400" b="1" u="sng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countries, except Saudi Arabia,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largest proportional spending that was for healthcare, followed by education and military, respectively.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 of % of GDP, </a:t>
            </a:r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 Africa and Brazil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two highest spent on education. While, </a:t>
            </a:r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Saudi Arabia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highest spent on military. For healthcare purpose, </a:t>
            </a:r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highest spent.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 of per capita, </a:t>
            </a:r>
            <a:r>
              <a:rPr lang="en-US" sz="2400" b="1" u="sng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Australia and 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 per person on education, higher than the others. While, </a:t>
            </a:r>
            <a:r>
              <a:rPr lang="en-US" sz="2400" b="1" u="sng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Saudi Arabia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 highest military spending per capita. For healthcare, </a:t>
            </a:r>
            <a:r>
              <a:rPr lang="en-US" sz="2400" b="1" u="sng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 on the first list. </a:t>
            </a:r>
          </a:p>
        </p:txBody>
      </p:sp>
    </p:spTree>
    <p:extLst>
      <p:ext uri="{BB962C8B-B14F-4D97-AF65-F5344CB8AC3E}">
        <p14:creationId xmlns:p14="http://schemas.microsoft.com/office/powerpoint/2010/main" val="231697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1082-BC64-4049-AEA7-40D510F7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7E214-376D-4743-B080-13FC7659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20" y="263649"/>
            <a:ext cx="1734070" cy="15292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9FF8F-77AA-4D46-BCD5-076B4161A9CC}"/>
              </a:ext>
            </a:extLst>
          </p:cNvPr>
          <p:cNvSpPr txBox="1">
            <a:spLocks/>
          </p:cNvSpPr>
          <p:nvPr/>
        </p:nvSpPr>
        <p:spPr>
          <a:xfrm>
            <a:off x="1136244" y="2233088"/>
            <a:ext cx="10074681" cy="446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</a:t>
            </a:r>
            <a:r>
              <a:rPr lang="en-US" sz="2400" b="1" u="sng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general trend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fixed value and in percentage change of  spending in all three purposes of each country over time.</a:t>
            </a:r>
          </a:p>
          <a:p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had the big change in spending between each year among other countries. </a:t>
            </a:r>
          </a:p>
          <a:p>
            <a:r>
              <a:rPr lang="en-US" sz="2400" b="1" u="sng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the fastest growth rate in educational spending from 2012 to 2016</a:t>
            </a:r>
          </a:p>
          <a:p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 fastest growth rate in military and healthcare spending from 2012 to 2016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</a:t>
            </a:r>
            <a:r>
              <a:rPr lang="en-US" sz="2400" b="1" u="sng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relationship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spending per capita in each purpose and GDP per capita of G20 countries. This makes sense since higher average income resulted in more average spending.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3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1082-BC64-4049-AEA7-40D510F7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About The tools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7E214-376D-4743-B080-13FC7659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20" y="263649"/>
            <a:ext cx="1734070" cy="15292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9FF8F-77AA-4D46-BCD5-076B4161A9CC}"/>
              </a:ext>
            </a:extLst>
          </p:cNvPr>
          <p:cNvSpPr txBox="1">
            <a:spLocks/>
          </p:cNvSpPr>
          <p:nvPr/>
        </p:nvSpPr>
        <p:spPr>
          <a:xfrm>
            <a:off x="1202919" y="2339340"/>
            <a:ext cx="9784080" cy="2598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RStudio and Microsoft Excel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used to clean the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CSS, and JAVASCRIPT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used to work together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elements from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 School, Google visualization chart , and other online sources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 CC 2019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used to edit the images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5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1293</TotalTime>
  <Words>620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Times New Roman</vt:lpstr>
      <vt:lpstr>Wingdings</vt:lpstr>
      <vt:lpstr>Banded</vt:lpstr>
      <vt:lpstr>G20 Government Spending Data</vt:lpstr>
      <vt:lpstr>Overview</vt:lpstr>
      <vt:lpstr>Outline</vt:lpstr>
      <vt:lpstr>PowerPoint Presentation</vt:lpstr>
      <vt:lpstr>PowerPoint Presentation</vt:lpstr>
      <vt:lpstr>PowerPoint Presentation</vt:lpstr>
      <vt:lpstr>Conclusion 1</vt:lpstr>
      <vt:lpstr>Conclusion 2</vt:lpstr>
      <vt:lpstr>About The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G20 Government Spending Data</dc:title>
  <dc:creator>sanhanat satetasakdasiri</dc:creator>
  <cp:lastModifiedBy>sanhanat satetasakdasiri</cp:lastModifiedBy>
  <cp:revision>19</cp:revision>
  <dcterms:created xsi:type="dcterms:W3CDTF">2020-02-26T06:22:46Z</dcterms:created>
  <dcterms:modified xsi:type="dcterms:W3CDTF">2020-02-27T03:57:12Z</dcterms:modified>
</cp:coreProperties>
</file>