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7" r:id="rId3"/>
    <p:sldId id="273" r:id="rId4"/>
    <p:sldId id="281" r:id="rId5"/>
    <p:sldId id="282" r:id="rId6"/>
    <p:sldId id="283" r:id="rId7"/>
    <p:sldId id="274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4/17/2013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2013/4/17 Wednesday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 latinLnBrk="0">
              <a:defRPr lang="zh-CN" sz="4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none" baseline="0">
                <a:solidFill>
                  <a:schemeClr val="bg1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备用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2013/4/17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 latinLnBrk="0">
              <a:defRPr lang="zh-CN" sz="3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2013/4/17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2013/4/17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2013/4/17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CN"/>
            </a:lvl6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2013/4/17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0">
              <a:defRPr lang="zh-CN" sz="5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2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2013/4/17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备用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0">
              <a:defRPr lang="zh-CN" sz="52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400" cap="none" baseline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2013/4/17 Wednesday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t>2013/4/17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0" cap="none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2013/4/17 Wednesday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2013/4/17 Wednesday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2013/4/17 Wednesday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2013/4/17 Wednesday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4/17/2013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p:transition spd="slow">
    <p:push/>
  </p:transition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2">
              <a:lumMod val="7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zh-CN" sz="20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zh-CN" sz="18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zh-CN" sz="16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zh-CN" sz="14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zh-CN" sz="14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400" kern="120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400" kern="1200" baseline="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400" kern="1200" baseline="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zh-CN" sz="1400" kern="1200" baseline="0">
          <a:solidFill>
            <a:schemeClr val="tx2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HN" altLang="zh-CN" sz="5400" b="1" dirty="0">
                <a:solidFill>
                  <a:schemeClr val="bg1"/>
                </a:solidFill>
                <a:latin typeface="Rockwell" pitchFamily="18" charset="0"/>
              </a:rPr>
              <a:t>TONGJI</a:t>
            </a:r>
            <a:r>
              <a:rPr lang="es-HN" altLang="zh-CN" sz="5400" b="1" dirty="0">
                <a:solidFill>
                  <a:srgbClr val="404040"/>
                </a:solidFill>
                <a:latin typeface="Rockwell" pitchFamily="18" charset="0"/>
              </a:rPr>
              <a:t> </a:t>
            </a:r>
            <a:r>
              <a:rPr lang="es-HN" altLang="zh-CN" sz="5400" b="1" dirty="0">
                <a:solidFill>
                  <a:schemeClr val="tx2"/>
                </a:solidFill>
                <a:latin typeface="Rockwell" pitchFamily="18" charset="0"/>
              </a:rPr>
              <a:t>UNIVERSITY</a:t>
            </a:r>
            <a:r>
              <a:rPr lang="es-HN" altLang="zh-CN" sz="5400" b="1" dirty="0">
                <a:solidFill>
                  <a:srgbClr val="5AD00A"/>
                </a:solidFill>
                <a:latin typeface="Rockwell" pitchFamily="18" charset="0"/>
              </a:rPr>
              <a:t/>
            </a:r>
            <a:br>
              <a:rPr lang="es-HN" altLang="zh-CN" sz="5400" b="1" dirty="0">
                <a:solidFill>
                  <a:srgbClr val="5AD00A"/>
                </a:solidFill>
                <a:latin typeface="Rockwell" pitchFamily="18" charset="0"/>
              </a:rPr>
            </a:br>
            <a:r>
              <a:rPr lang="es-HN" altLang="zh-CN" b="1" dirty="0">
                <a:solidFill>
                  <a:schemeClr val="tx1"/>
                </a:solidFill>
                <a:latin typeface="Rockwell" pitchFamily="18" charset="0"/>
              </a:rPr>
              <a:t>IBM TECH</a:t>
            </a:r>
            <a:r>
              <a:rPr lang="es-H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  <a:t/>
            </a:r>
            <a:br>
              <a:rPr lang="es-H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itchFamily="18" charset="0"/>
              </a:rPr>
            </a:br>
            <a:r>
              <a:rPr lang="es-HN" altLang="zh-CN" sz="5400" b="1" dirty="0">
                <a:solidFill>
                  <a:srgbClr val="404040"/>
                </a:solidFill>
                <a:latin typeface="Rockwell" pitchFamily="18" charset="0"/>
              </a:rPr>
              <a:t>WEB </a:t>
            </a:r>
            <a:r>
              <a:rPr lang="es-HN" altLang="zh-CN" sz="5400" b="1" dirty="0">
                <a:solidFill>
                  <a:schemeClr val="tx2"/>
                </a:solidFill>
                <a:latin typeface="Rockwell" pitchFamily="18" charset="0"/>
              </a:rPr>
              <a:t>PORTALS</a:t>
            </a:r>
            <a:r>
              <a:rPr lang="es-HN" altLang="zh-CN" sz="5400" b="1" dirty="0">
                <a:solidFill>
                  <a:srgbClr val="5AD00A"/>
                </a:solidFill>
                <a:latin typeface="Rockwell" pitchFamily="18" charset="0"/>
              </a:rPr>
              <a:t/>
            </a:r>
            <a:br>
              <a:rPr lang="es-HN" altLang="zh-CN" sz="5400" b="1" dirty="0">
                <a:solidFill>
                  <a:srgbClr val="5AD00A"/>
                </a:solidFill>
                <a:latin typeface="Rockwell" pitchFamily="18" charset="0"/>
              </a:rPr>
            </a:br>
            <a:endParaRPr 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8242479" y="3925910"/>
            <a:ext cx="2975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DONGXIANG  LI</a:t>
            </a:r>
          </a:p>
          <a:p>
            <a:r>
              <a:rPr lang="en-US" altLang="zh-CN" b="1" dirty="0" smtClean="0"/>
              <a:t>LIUSHAN  YANG</a:t>
            </a:r>
          </a:p>
          <a:p>
            <a:r>
              <a:rPr lang="en-US" altLang="zh-CN" b="1" dirty="0" smtClean="0"/>
              <a:t>JINGKAI  ZHAO</a:t>
            </a:r>
          </a:p>
          <a:p>
            <a:r>
              <a:rPr lang="en-US" altLang="zh-CN" b="1" dirty="0" smtClean="0"/>
              <a:t>WEI  JIANG</a:t>
            </a:r>
          </a:p>
          <a:p>
            <a:r>
              <a:rPr lang="en-US" altLang="zh-CN" b="1" dirty="0" smtClean="0"/>
              <a:t>PENG  HU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Supplementary Requirements Specification</a:t>
            </a:r>
          </a:p>
          <a:p>
            <a:r>
              <a:rPr lang="en-US" altLang="zh-CN" dirty="0" smtClean="0"/>
              <a:t>Division of work</a:t>
            </a:r>
          </a:p>
          <a:p>
            <a:r>
              <a:rPr lang="en-US" altLang="zh-CN" dirty="0" smtClean="0"/>
              <a:t>Progress of project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Supplementary Requirements Specification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1120" y="2859110"/>
            <a:ext cx="512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Mainframe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education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platform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341120" y="2279561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important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 of the project:</a:t>
            </a:r>
          </a:p>
        </p:txBody>
      </p:sp>
    </p:spTree>
    <p:extLst>
      <p:ext uri="{BB962C8B-B14F-4D97-AF65-F5344CB8AC3E}">
        <p14:creationId xmlns:p14="http://schemas.microsoft.com/office/powerpoint/2010/main" val="2554437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1242114" y="3826679"/>
            <a:ext cx="2305050" cy="576262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headEnd/>
            <a:tailEnd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Mainframe teacher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等腰三角形 6"/>
          <p:cNvSpPr>
            <a:spLocks/>
          </p:cNvSpPr>
          <p:nvPr/>
        </p:nvSpPr>
        <p:spPr bwMode="auto">
          <a:xfrm>
            <a:off x="5373645" y="2093208"/>
            <a:ext cx="1797050" cy="1468438"/>
          </a:xfrm>
          <a:custGeom>
            <a:avLst/>
            <a:gdLst>
              <a:gd name="T0" fmla="*/ 898525 w 1796802"/>
              <a:gd name="T1" fmla="*/ 0 h 1469072"/>
              <a:gd name="T2" fmla="*/ 1797050 w 1796802"/>
              <a:gd name="T3" fmla="*/ 1468438 h 1469072"/>
              <a:gd name="T4" fmla="*/ 1015557 w 1796802"/>
              <a:gd name="T5" fmla="*/ 1468438 h 1469072"/>
              <a:gd name="T6" fmla="*/ 1015557 w 1796802"/>
              <a:gd name="T7" fmla="*/ 1372045 h 1469072"/>
              <a:gd name="T8" fmla="*/ 1154940 w 1796802"/>
              <a:gd name="T9" fmla="*/ 1372045 h 1469072"/>
              <a:gd name="T10" fmla="*/ 876173 w 1796802"/>
              <a:gd name="T11" fmla="*/ 1124832 h 1469072"/>
              <a:gd name="T12" fmla="*/ 597405 w 1796802"/>
              <a:gd name="T13" fmla="*/ 1372045 h 1469072"/>
              <a:gd name="T14" fmla="*/ 736790 w 1796802"/>
              <a:gd name="T15" fmla="*/ 1372045 h 1469072"/>
              <a:gd name="T16" fmla="*/ 736790 w 1796802"/>
              <a:gd name="T17" fmla="*/ 1468438 h 1469072"/>
              <a:gd name="T18" fmla="*/ 0 w 1796802"/>
              <a:gd name="T19" fmla="*/ 1468438 h 1469072"/>
              <a:gd name="T20" fmla="*/ 898525 w 1796802"/>
              <a:gd name="T21" fmla="*/ 0 h 14690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lnTo>
                  <a:pt x="898401" y="0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等腰三角形 7"/>
          <p:cNvSpPr>
            <a:spLocks/>
          </p:cNvSpPr>
          <p:nvPr/>
        </p:nvSpPr>
        <p:spPr bwMode="auto">
          <a:xfrm>
            <a:off x="6399170" y="3787071"/>
            <a:ext cx="1765300" cy="1500187"/>
          </a:xfrm>
          <a:custGeom>
            <a:avLst/>
            <a:gdLst>
              <a:gd name="T0" fmla="*/ 882650 w 1765052"/>
              <a:gd name="T1" fmla="*/ 0 h 1500603"/>
              <a:gd name="T2" fmla="*/ 1765300 w 1765052"/>
              <a:gd name="T3" fmla="*/ 1500187 h 1500603"/>
              <a:gd name="T4" fmla="*/ 0 w 1765052"/>
              <a:gd name="T5" fmla="*/ 1500187 h 1500603"/>
              <a:gd name="T6" fmla="*/ 375947 w 1765052"/>
              <a:gd name="T7" fmla="*/ 861213 h 1500603"/>
              <a:gd name="T8" fmla="*/ 464579 w 1765052"/>
              <a:gd name="T9" fmla="*/ 915134 h 1500603"/>
              <a:gd name="T10" fmla="*/ 392114 w 1765052"/>
              <a:gd name="T11" fmla="*/ 1034149 h 1500603"/>
              <a:gd name="T12" fmla="*/ 748341 w 1765052"/>
              <a:gd name="T13" fmla="*/ 924663 h 1500603"/>
              <a:gd name="T14" fmla="*/ 681976 w 1765052"/>
              <a:gd name="T15" fmla="*/ 558085 h 1500603"/>
              <a:gd name="T16" fmla="*/ 609510 w 1765052"/>
              <a:gd name="T17" fmla="*/ 677101 h 1500603"/>
              <a:gd name="T18" fmla="*/ 517283 w 1765052"/>
              <a:gd name="T19" fmla="*/ 620994 h 1500603"/>
              <a:gd name="T20" fmla="*/ 882650 w 1765052"/>
              <a:gd name="T21" fmla="*/ 0 h 15006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lnTo>
                  <a:pt x="882526" y="0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等腰三角形 6"/>
          <p:cNvSpPr>
            <a:spLocks noChangeArrowheads="1"/>
          </p:cNvSpPr>
          <p:nvPr/>
        </p:nvSpPr>
        <p:spPr bwMode="auto">
          <a:xfrm rot="10800000">
            <a:off x="5370470" y="3683883"/>
            <a:ext cx="1822450" cy="15509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6A96"/>
              </a:gs>
              <a:gs pos="17000">
                <a:srgbClr val="006A96"/>
              </a:gs>
              <a:gs pos="74001">
                <a:srgbClr val="009AD9"/>
              </a:gs>
              <a:gs pos="100000">
                <a:srgbClr val="00B8FF"/>
              </a:gs>
            </a:gsLst>
            <a:lin ang="5400000" scaled="1"/>
          </a:gra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等腰三角形 11"/>
          <p:cNvSpPr>
            <a:spLocks/>
          </p:cNvSpPr>
          <p:nvPr/>
        </p:nvSpPr>
        <p:spPr bwMode="auto">
          <a:xfrm>
            <a:off x="4437020" y="3787071"/>
            <a:ext cx="1765300" cy="1500187"/>
          </a:xfrm>
          <a:custGeom>
            <a:avLst/>
            <a:gdLst>
              <a:gd name="T0" fmla="*/ 882650 w 1765052"/>
              <a:gd name="T1" fmla="*/ 0 h 1500603"/>
              <a:gd name="T2" fmla="*/ 1236206 w 1765052"/>
              <a:gd name="T3" fmla="*/ 600916 h 1500603"/>
              <a:gd name="T4" fmla="*/ 1121344 w 1765052"/>
              <a:gd name="T5" fmla="*/ 667789 h 1500603"/>
              <a:gd name="T6" fmla="*/ 1051193 w 1765052"/>
              <a:gd name="T7" fmla="*/ 547395 h 1500603"/>
              <a:gd name="T8" fmla="*/ 977753 w 1765052"/>
              <a:gd name="T9" fmla="*/ 912623 h 1500603"/>
              <a:gd name="T10" fmla="*/ 1331798 w 1765052"/>
              <a:gd name="T11" fmla="*/ 1028970 h 1500603"/>
              <a:gd name="T12" fmla="*/ 1261646 w 1765052"/>
              <a:gd name="T13" fmla="*/ 908576 h 1500603"/>
              <a:gd name="T14" fmla="*/ 1377526 w 1765052"/>
              <a:gd name="T15" fmla="*/ 841111 h 1500603"/>
              <a:gd name="T16" fmla="*/ 1765300 w 1765052"/>
              <a:gd name="T17" fmla="*/ 1500187 h 1500603"/>
              <a:gd name="T18" fmla="*/ 0 w 1765052"/>
              <a:gd name="T19" fmla="*/ 1500187 h 1500603"/>
              <a:gd name="T20" fmla="*/ 882650 w 1765052"/>
              <a:gd name="T21" fmla="*/ 0 h 15006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lnTo>
                  <a:pt x="882526" y="0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TextBox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20" y="4342696"/>
            <a:ext cx="78740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TextBox 1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783" y="2505958"/>
            <a:ext cx="787400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TextBox 11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95" y="4310946"/>
            <a:ext cx="785813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Box 11"/>
          <p:cNvSpPr txBox="1">
            <a:spLocks noChangeArrowheads="1"/>
          </p:cNvSpPr>
          <p:nvPr/>
        </p:nvSpPr>
        <p:spPr bwMode="auto">
          <a:xfrm flipH="1">
            <a:off x="4518713" y="1046028"/>
            <a:ext cx="37274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How to get mainframe resource</a:t>
            </a:r>
            <a:endParaRPr lang="en-US" sz="16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 flipH="1">
            <a:off x="3988938" y="1360924"/>
            <a:ext cx="47838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How to quickly build a learning environment</a:t>
            </a:r>
            <a:endParaRPr lang="zh-CN" altLang="en-US" sz="16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 flipH="1">
            <a:off x="4823812" y="1727066"/>
            <a:ext cx="29479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How to solve problems</a:t>
            </a:r>
            <a:endParaRPr lang="zh-CN" altLang="en-US" sz="16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 flipH="1">
            <a:off x="206586" y="4503331"/>
            <a:ext cx="41732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How to get enough</a:t>
            </a:r>
            <a:r>
              <a:rPr lang="zh-CN" altLang="en-US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teaching resources</a:t>
            </a: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 flipH="1">
            <a:off x="276040" y="4913322"/>
            <a:ext cx="40049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Preparation of teaching environment</a:t>
            </a:r>
            <a:endParaRPr lang="en-US" sz="16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 flipH="1">
            <a:off x="207324" y="5263327"/>
            <a:ext cx="40620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How to update teaching environment</a:t>
            </a:r>
            <a:endParaRPr lang="en-US" sz="1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 flipH="1">
            <a:off x="8246160" y="4477554"/>
            <a:ext cx="39458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Allocation of resources complicated </a:t>
            </a:r>
            <a:r>
              <a:rPr lang="zh-CN" altLang="en-US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8461902" y="4896318"/>
            <a:ext cx="35143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Resource r</a:t>
            </a:r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ecovery complicated</a:t>
            </a:r>
            <a:endParaRPr lang="en-US" sz="1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 flipH="1">
            <a:off x="8459824" y="5266541"/>
            <a:ext cx="26320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20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WordArt 26"/>
          <p:cNvSpPr>
            <a:spLocks noChangeArrowheads="1" noChangeShapeType="1"/>
          </p:cNvSpPr>
          <p:nvPr/>
        </p:nvSpPr>
        <p:spPr bwMode="auto">
          <a:xfrm>
            <a:off x="6070558" y="3934708"/>
            <a:ext cx="457200" cy="520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38100" dir="5400000" algn="ctr" rotWithShape="0">
                    <a:srgbClr val="4D4D4D">
                      <a:alpha val="75000"/>
                    </a:srgbClr>
                  </a:outerShdw>
                </a:effectLst>
                <a:latin typeface="宋体"/>
                <a:ea typeface="宋体"/>
              </a:rPr>
              <a:t>？</a:t>
            </a: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8393881" y="5263327"/>
            <a:ext cx="33970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Resource updates complicated</a:t>
            </a:r>
            <a:endParaRPr lang="en-US" sz="12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8784327" y="3828266"/>
            <a:ext cx="2616200" cy="574675"/>
          </a:xfrm>
          <a:prstGeom prst="roundRect">
            <a:avLst>
              <a:gd name="adj" fmla="val 16667"/>
            </a:avLst>
          </a:prstGeom>
          <a:solidFill>
            <a:srgbClr val="003300"/>
          </a:solidFill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Mainframe Administrator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>
            <a:off x="5131489" y="347528"/>
            <a:ext cx="2305050" cy="576263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Mainframe learner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63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7"/>
          <p:cNvSpPr>
            <a:spLocks noChangeArrowheads="1"/>
          </p:cNvSpPr>
          <p:nvPr/>
        </p:nvSpPr>
        <p:spPr bwMode="auto">
          <a:xfrm>
            <a:off x="7706313" y="1043359"/>
            <a:ext cx="3117793" cy="650875"/>
          </a:xfrm>
          <a:prstGeom prst="roundRect">
            <a:avLst>
              <a:gd name="adj" fmla="val 10417"/>
            </a:avLst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Configure authority 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圆角矩形 9"/>
          <p:cNvSpPr>
            <a:spLocks noChangeArrowheads="1"/>
          </p:cNvSpPr>
          <p:nvPr/>
        </p:nvSpPr>
        <p:spPr bwMode="auto">
          <a:xfrm>
            <a:off x="-352964" y="4578105"/>
            <a:ext cx="4758201" cy="650875"/>
          </a:xfrm>
          <a:prstGeom prst="roundRect">
            <a:avLst>
              <a:gd name="adj" fmla="val 10417"/>
            </a:avLst>
          </a:prstGeom>
          <a:solidFill>
            <a:srgbClr val="FFFFFF">
              <a:alpha val="196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2000" b="1" i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add course experimental automatically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10"/>
          <p:cNvSpPr>
            <a:spLocks noChangeArrowheads="1"/>
          </p:cNvSpPr>
          <p:nvPr/>
        </p:nvSpPr>
        <p:spPr bwMode="auto">
          <a:xfrm>
            <a:off x="-104549" y="987799"/>
            <a:ext cx="4356069" cy="646532"/>
          </a:xfrm>
          <a:prstGeom prst="roundRect">
            <a:avLst>
              <a:gd name="adj" fmla="val 10417"/>
            </a:avLst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Configure mainframe account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567716" y="2427314"/>
            <a:ext cx="4684713" cy="1831975"/>
          </a:xfrm>
          <a:prstGeom prst="ellipse">
            <a:avLst/>
          </a:prstGeom>
          <a:noFill/>
          <a:ln w="44450">
            <a:solidFill>
              <a:srgbClr val="595959">
                <a:alpha val="50195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 rot="3293441" flipH="1">
            <a:off x="3479610" y="2517008"/>
            <a:ext cx="4940300" cy="1738312"/>
          </a:xfrm>
          <a:prstGeom prst="ellipse">
            <a:avLst/>
          </a:prstGeom>
          <a:noFill/>
          <a:ln w="44450">
            <a:solidFill>
              <a:srgbClr val="595959">
                <a:alpha val="50195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 rot="-3293441">
            <a:off x="3565335" y="2599558"/>
            <a:ext cx="4940300" cy="1738312"/>
          </a:xfrm>
          <a:prstGeom prst="ellipse">
            <a:avLst/>
          </a:prstGeom>
          <a:noFill/>
          <a:ln w="44450">
            <a:solidFill>
              <a:srgbClr val="595959">
                <a:alpha val="50195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endParaRPr lang="zh-CN" altLang="zh-CN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6666310" y="4649017"/>
            <a:ext cx="1109662" cy="1171575"/>
            <a:chOff x="0" y="0"/>
            <a:chExt cx="1012166" cy="1008000"/>
          </a:xfrm>
          <a:solidFill>
            <a:schemeClr val="bg1">
              <a:lumMod val="50000"/>
            </a:schemeClr>
          </a:solidFill>
        </p:grpSpPr>
        <p:sp>
          <p:nvSpPr>
            <p:cNvPr id="16" name="Oval 2"/>
            <p:cNvSpPr>
              <a:spLocks noChangeAspect="1" noChangeArrowheads="1"/>
            </p:cNvSpPr>
            <p:nvPr/>
          </p:nvSpPr>
          <p:spPr bwMode="auto">
            <a:xfrm>
              <a:off x="4166" y="0"/>
              <a:ext cx="1008000" cy="1008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7" name="椭圆 15"/>
            <p:cNvSpPr>
              <a:spLocks noChangeArrowheads="1"/>
            </p:cNvSpPr>
            <p:nvPr/>
          </p:nvSpPr>
          <p:spPr bwMode="auto">
            <a:xfrm rot="-2211361">
              <a:off x="0" y="58733"/>
              <a:ext cx="683810" cy="468284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" name="椭圆 16"/>
            <p:cNvSpPr>
              <a:spLocks noChangeAspect="1" noChangeArrowheads="1"/>
            </p:cNvSpPr>
            <p:nvPr/>
          </p:nvSpPr>
          <p:spPr bwMode="auto">
            <a:xfrm>
              <a:off x="112166" y="108000"/>
              <a:ext cx="792000" cy="792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4282091" y="987799"/>
            <a:ext cx="1111250" cy="1171575"/>
            <a:chOff x="0" y="0"/>
            <a:chExt cx="1012166" cy="1008000"/>
          </a:xfrm>
          <a:solidFill>
            <a:srgbClr val="00B050"/>
          </a:solidFill>
        </p:grpSpPr>
        <p:sp>
          <p:nvSpPr>
            <p:cNvPr id="20" name="Oval 2"/>
            <p:cNvSpPr>
              <a:spLocks noChangeAspect="1" noChangeArrowheads="1"/>
            </p:cNvSpPr>
            <p:nvPr/>
          </p:nvSpPr>
          <p:spPr bwMode="auto">
            <a:xfrm>
              <a:off x="4166" y="0"/>
              <a:ext cx="1008000" cy="1008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zh-CN" sz="16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 rot="-2211361">
              <a:off x="0" y="58734"/>
              <a:ext cx="683810" cy="468283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椭圆 21"/>
            <p:cNvSpPr>
              <a:spLocks noChangeAspect="1" noChangeArrowheads="1"/>
            </p:cNvSpPr>
            <p:nvPr/>
          </p:nvSpPr>
          <p:spPr bwMode="auto">
            <a:xfrm>
              <a:off x="112166" y="108000"/>
              <a:ext cx="792000" cy="792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4102634" y="4663191"/>
            <a:ext cx="1109663" cy="1171575"/>
            <a:chOff x="0" y="0"/>
            <a:chExt cx="1012166" cy="1008000"/>
          </a:xfrm>
          <a:solidFill>
            <a:schemeClr val="tx2">
              <a:lumMod val="50000"/>
            </a:schemeClr>
          </a:solidFill>
        </p:grpSpPr>
        <p:sp>
          <p:nvSpPr>
            <p:cNvPr id="24" name="Oval 2"/>
            <p:cNvSpPr>
              <a:spLocks noChangeAspect="1" noChangeArrowheads="1"/>
            </p:cNvSpPr>
            <p:nvPr/>
          </p:nvSpPr>
          <p:spPr bwMode="auto">
            <a:xfrm>
              <a:off x="4166" y="0"/>
              <a:ext cx="1008000" cy="1008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" name="椭圆 25"/>
            <p:cNvSpPr>
              <a:spLocks noChangeArrowheads="1"/>
            </p:cNvSpPr>
            <p:nvPr/>
          </p:nvSpPr>
          <p:spPr bwMode="auto">
            <a:xfrm rot="-2211361">
              <a:off x="0" y="58733"/>
              <a:ext cx="683810" cy="468284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6" name="椭圆 26"/>
            <p:cNvSpPr>
              <a:spLocks noChangeAspect="1" noChangeArrowheads="1"/>
            </p:cNvSpPr>
            <p:nvPr/>
          </p:nvSpPr>
          <p:spPr bwMode="auto">
            <a:xfrm>
              <a:off x="112166" y="108000"/>
              <a:ext cx="792000" cy="792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Group 22"/>
          <p:cNvGrpSpPr>
            <a:grpSpLocks/>
          </p:cNvGrpSpPr>
          <p:nvPr/>
        </p:nvGrpSpPr>
        <p:grpSpPr bwMode="auto">
          <a:xfrm>
            <a:off x="7427400" y="2743227"/>
            <a:ext cx="1109662" cy="1171575"/>
            <a:chOff x="0" y="0"/>
            <a:chExt cx="1012166" cy="1008000"/>
          </a:xfrm>
          <a:solidFill>
            <a:srgbClr val="FFC000"/>
          </a:solidFill>
        </p:grpSpPr>
        <p:sp>
          <p:nvSpPr>
            <p:cNvPr id="28" name="Oval 2"/>
            <p:cNvSpPr>
              <a:spLocks noChangeAspect="1" noChangeArrowheads="1"/>
            </p:cNvSpPr>
            <p:nvPr/>
          </p:nvSpPr>
          <p:spPr bwMode="auto">
            <a:xfrm>
              <a:off x="4166" y="0"/>
              <a:ext cx="1008000" cy="1008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9" name="椭圆 29"/>
            <p:cNvSpPr>
              <a:spLocks noChangeArrowheads="1"/>
            </p:cNvSpPr>
            <p:nvPr/>
          </p:nvSpPr>
          <p:spPr bwMode="auto">
            <a:xfrm rot="-2211361">
              <a:off x="0" y="58734"/>
              <a:ext cx="683810" cy="468283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0" name="椭圆 30"/>
            <p:cNvSpPr>
              <a:spLocks noChangeAspect="1" noChangeArrowheads="1"/>
            </p:cNvSpPr>
            <p:nvPr/>
          </p:nvSpPr>
          <p:spPr bwMode="auto">
            <a:xfrm>
              <a:off x="112166" y="108000"/>
              <a:ext cx="792000" cy="792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3253922" y="2743227"/>
            <a:ext cx="1106676" cy="1171575"/>
            <a:chOff x="-89776" y="0"/>
            <a:chExt cx="1008000" cy="1008000"/>
          </a:xfrm>
          <a:solidFill>
            <a:srgbClr val="002060"/>
          </a:solidFill>
        </p:grpSpPr>
        <p:sp>
          <p:nvSpPr>
            <p:cNvPr id="32" name="Oval 2"/>
            <p:cNvSpPr>
              <a:spLocks noChangeAspect="1" noChangeArrowheads="1"/>
            </p:cNvSpPr>
            <p:nvPr/>
          </p:nvSpPr>
          <p:spPr bwMode="auto">
            <a:xfrm>
              <a:off x="-89776" y="0"/>
              <a:ext cx="1008000" cy="1008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3" name="椭圆 33"/>
            <p:cNvSpPr>
              <a:spLocks noChangeArrowheads="1"/>
            </p:cNvSpPr>
            <p:nvPr/>
          </p:nvSpPr>
          <p:spPr bwMode="auto">
            <a:xfrm rot="-2211361">
              <a:off x="0" y="58734"/>
              <a:ext cx="683810" cy="468283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4" name="椭圆 34"/>
            <p:cNvSpPr>
              <a:spLocks noChangeAspect="1" noChangeArrowheads="1"/>
            </p:cNvSpPr>
            <p:nvPr/>
          </p:nvSpPr>
          <p:spPr bwMode="auto">
            <a:xfrm>
              <a:off x="112166" y="108000"/>
              <a:ext cx="792000" cy="792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6563304" y="915791"/>
            <a:ext cx="1109662" cy="1171575"/>
            <a:chOff x="0" y="0"/>
            <a:chExt cx="1012166" cy="1008000"/>
          </a:xfrm>
          <a:solidFill>
            <a:srgbClr val="00B0F0"/>
          </a:solidFill>
        </p:grpSpPr>
        <p:sp>
          <p:nvSpPr>
            <p:cNvPr id="36" name="Oval 2"/>
            <p:cNvSpPr>
              <a:spLocks noChangeAspect="1" noChangeArrowheads="1"/>
            </p:cNvSpPr>
            <p:nvPr/>
          </p:nvSpPr>
          <p:spPr bwMode="auto">
            <a:xfrm>
              <a:off x="4166" y="0"/>
              <a:ext cx="1008000" cy="1008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fontAlgn="ctr" hangingPunct="0">
                <a:buClr>
                  <a:srgbClr val="FF0000"/>
                </a:buClr>
                <a:buSzPct val="70000"/>
              </a:pPr>
              <a:endParaRPr lang="zh-CN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7" name="椭圆 37"/>
            <p:cNvSpPr>
              <a:spLocks noChangeArrowheads="1"/>
            </p:cNvSpPr>
            <p:nvPr/>
          </p:nvSpPr>
          <p:spPr bwMode="auto">
            <a:xfrm rot="-2211361">
              <a:off x="0" y="58734"/>
              <a:ext cx="683810" cy="468283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38" name="椭圆 38"/>
            <p:cNvSpPr>
              <a:spLocks noChangeAspect="1" noChangeArrowheads="1"/>
            </p:cNvSpPr>
            <p:nvPr/>
          </p:nvSpPr>
          <p:spPr bwMode="auto">
            <a:xfrm>
              <a:off x="112166" y="108000"/>
              <a:ext cx="792000" cy="792000"/>
            </a:xfrm>
            <a:prstGeom prst="ellipse">
              <a:avLst/>
            </a:prstGeom>
            <a:grpFill/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pic>
        <p:nvPicPr>
          <p:cNvPr id="39" name="Picture 34" descr="l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491" y="948107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Picture 35" descr="add_p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446" y="4766048"/>
            <a:ext cx="10064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Picture 36" descr="proc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53" y="1111965"/>
            <a:ext cx="10795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Picture 37" descr="refres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622" y="4693816"/>
            <a:ext cx="11525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Picture 38" descr="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725" y="2802757"/>
            <a:ext cx="10795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Picture 39" descr="Ekisho Deep Ocean HD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97" y="3041899"/>
            <a:ext cx="72072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图片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66" y="2644802"/>
            <a:ext cx="1368425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" name="圆角矩形 8"/>
          <p:cNvSpPr>
            <a:spLocks noChangeArrowheads="1"/>
          </p:cNvSpPr>
          <p:nvPr/>
        </p:nvSpPr>
        <p:spPr bwMode="auto">
          <a:xfrm>
            <a:off x="7692784" y="4943846"/>
            <a:ext cx="4585373" cy="652463"/>
          </a:xfrm>
          <a:prstGeom prst="roundRect">
            <a:avLst>
              <a:gd name="adj" fmla="val 10417"/>
            </a:avLst>
          </a:prstGeom>
          <a:noFill/>
          <a:ln>
            <a:noFill/>
          </a:ln>
          <a:effectLst/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Recover resources 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automatically 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7" name="圆角矩形 11"/>
          <p:cNvSpPr>
            <a:spLocks noChangeArrowheads="1"/>
          </p:cNvSpPr>
          <p:nvPr/>
        </p:nvSpPr>
        <p:spPr bwMode="auto">
          <a:xfrm>
            <a:off x="-132133" y="2423533"/>
            <a:ext cx="3907334" cy="650875"/>
          </a:xfrm>
          <a:prstGeom prst="roundRect">
            <a:avLst>
              <a:gd name="adj" fmla="val 10417"/>
            </a:avLst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Configure storage volume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12"/>
          <p:cNvSpPr>
            <a:spLocks noChangeArrowheads="1"/>
          </p:cNvSpPr>
          <p:nvPr/>
        </p:nvSpPr>
        <p:spPr bwMode="auto">
          <a:xfrm>
            <a:off x="8365890" y="2524266"/>
            <a:ext cx="2761456" cy="650875"/>
          </a:xfrm>
          <a:prstGeom prst="roundRect">
            <a:avLst>
              <a:gd name="adj" fmla="val 10417"/>
            </a:avLst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fontAlgn="ctr" hangingPunct="0">
              <a:buClr>
                <a:srgbClr val="FF0000"/>
              </a:buClr>
              <a:buSzPct val="70000"/>
              <a:tabLst>
                <a:tab pos="136525" algn="l"/>
              </a:tabLst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Install subsystem</a:t>
            </a:r>
            <a:endParaRPr lang="zh-CN" altLang="en-US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67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Division of work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PM: DONGXIANG LI</a:t>
            </a:r>
          </a:p>
          <a:p>
            <a:r>
              <a:rPr lang="en-US" altLang="zh-CN" dirty="0"/>
              <a:t>DEV: The entire </a:t>
            </a:r>
            <a:r>
              <a:rPr lang="en-US" altLang="zh-CN" dirty="0" smtClean="0"/>
              <a:t>team</a:t>
            </a:r>
          </a:p>
          <a:p>
            <a:r>
              <a:rPr lang="en-US" altLang="zh-CN" dirty="0" smtClean="0"/>
              <a:t>SQA: LIUSHAN YANG &amp; JINGKAI ZHAO</a:t>
            </a:r>
          </a:p>
        </p:txBody>
      </p:sp>
    </p:spTree>
    <p:extLst>
      <p:ext uri="{BB962C8B-B14F-4D97-AF65-F5344CB8AC3E}">
        <p14:creationId xmlns:p14="http://schemas.microsoft.com/office/powerpoint/2010/main" val="1047887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Progress of project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SVN server (svn://10.60.36.90)</a:t>
            </a:r>
          </a:p>
          <a:p>
            <a:r>
              <a:rPr lang="en-US" altLang="zh-CN" dirty="0" smtClean="0"/>
              <a:t>Use case diagram</a:t>
            </a:r>
          </a:p>
          <a:p>
            <a:r>
              <a:rPr lang="en-US" altLang="zh-CN" dirty="0" smtClean="0"/>
              <a:t>Mockup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9331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4264BA5-BE9F-44D2-9B86-8E00ED566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带有山峦和日出照片的蓝色镶边演示文稿(宽屏)</Template>
  <TotalTime>91</TotalTime>
  <Words>136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华文楷体</vt:lpstr>
      <vt:lpstr>宋体</vt:lpstr>
      <vt:lpstr>Microsoft YaHei</vt:lpstr>
      <vt:lpstr>Microsoft YaHei</vt:lpstr>
      <vt:lpstr>Arial</vt:lpstr>
      <vt:lpstr>Corbel</vt:lpstr>
      <vt:lpstr>Euphemia</vt:lpstr>
      <vt:lpstr>Rockwell</vt:lpstr>
      <vt:lpstr>Wingdings</vt:lpstr>
      <vt:lpstr>Banded Design Blue 16x9</vt:lpstr>
      <vt:lpstr>TONGJI UNIVERSITY IBM TECH WEB PORTALS </vt:lpstr>
      <vt:lpstr>Agenda</vt:lpstr>
      <vt:lpstr>Supplementary Requirements Specification</vt:lpstr>
      <vt:lpstr>PowerPoint 演示文稿</vt:lpstr>
      <vt:lpstr>PowerPoint 演示文稿</vt:lpstr>
      <vt:lpstr>Division of work</vt:lpstr>
      <vt:lpstr>Progress of project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jake zhao</dc:creator>
  <cp:keywords/>
  <cp:lastModifiedBy>jake zhao</cp:lastModifiedBy>
  <cp:revision>13</cp:revision>
  <dcterms:created xsi:type="dcterms:W3CDTF">2013-03-26T14:35:50Z</dcterms:created>
  <dcterms:modified xsi:type="dcterms:W3CDTF">2013-04-17T04:44:30Z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