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9BA5C-2293-47F5-9C5E-E27121BE4B1D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C4637-D6E0-44BD-B0A1-F1FA77B236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975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50DD-82CB-48A2-B655-A42851354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99DAB-3475-4315-9196-CA67FBB52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D3990-C73C-4D1F-ADCD-00AFE293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170D-A4AB-4AB9-9876-8AF40CB2D9D8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71C94-EC9E-41E3-832D-731B64E9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1EF3-280B-4826-94E9-650CC3E2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5EB2-3341-4C2E-96B5-160A1695B8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72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04F7-751F-4F0D-B75D-AB4C1F7D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850F6-5BD8-42B5-8310-8F9DD78D4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1BD0B-A6E0-443D-AC94-E17E0B8A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170D-A4AB-4AB9-9876-8AF40CB2D9D8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7AD56-04D9-4028-8771-24E0B40E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0CDE3-47A8-405A-873A-C30063AE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5EB2-3341-4C2E-96B5-160A1695B8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89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7AD42-FBD3-499E-B262-F26B79E32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87B38-2716-436D-884D-39DF61F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5FF4-2EE2-4A54-9547-828B3A0A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170D-A4AB-4AB9-9876-8AF40CB2D9D8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41462-2D71-4A92-8553-1F09F668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03CA-27D8-418C-92D5-D2F433D1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5EB2-3341-4C2E-96B5-160A1695B8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480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B123-60FA-46A7-AAE6-1BED6157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C1A7-1EAE-4E07-8836-05AE8F32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B015-6A9C-4B2B-B598-A2037811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170D-A4AB-4AB9-9876-8AF40CB2D9D8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8531-F7C4-4662-AA60-15578B69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9519-E141-4178-8F77-C7DECA0E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5EB2-3341-4C2E-96B5-160A1695B8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280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A0BD-1708-41BC-93BD-D45580FE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E22B-AF2A-455E-90E6-9F19557D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B6C47-0997-4763-A88C-58E18436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170D-A4AB-4AB9-9876-8AF40CB2D9D8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6C6CE-CB64-4593-ABB3-38B0DB9E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B88B-E41C-4D1E-8FC1-55CB0079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5EB2-3341-4C2E-96B5-160A1695B8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97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7E98-BA67-4034-8BAE-96A9FF13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D6A-626B-4DA3-941A-25748ADAA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A775D-127C-471A-A8CB-E1A4E34EF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C7BE6-C602-4947-B55A-DA280B3D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170D-A4AB-4AB9-9876-8AF40CB2D9D8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08F07-6E42-4BC6-88E9-17A87405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7A10E-F452-4094-9386-5953DC4C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5EB2-3341-4C2E-96B5-160A1695B8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34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66F1-4A3E-4B42-ACFB-5CFF2CD9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D1344-07D5-4835-8263-EFFBC6490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E4300-9394-4C7A-8699-A0FD61B24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596DF-1B1A-4180-B2C1-65FC77A43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4E19D-D755-4312-A2B9-C7B7802BA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E3584-E5C5-4A5F-AF72-C9A516DF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170D-A4AB-4AB9-9876-8AF40CB2D9D8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FF24A-B40C-465D-A5B6-F25ECB04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B9E54-068A-4EA5-90F6-5F9F9299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5EB2-3341-4C2E-96B5-160A1695B8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35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C6F7-A896-434A-97C2-483F8315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0D91F-33B8-4EF0-BA4F-1C155BC9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170D-A4AB-4AB9-9876-8AF40CB2D9D8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D5565-F167-4D69-B096-776D3F13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DB84C-28AE-49C6-A804-8F2C57A4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5EB2-3341-4C2E-96B5-160A1695B8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650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8063-47E3-4FBB-B9E3-3BB02DB0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170D-A4AB-4AB9-9876-8AF40CB2D9D8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360CC-B0B9-43C1-B722-B55EAA9A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7A4E4-1D51-410B-80C9-C3AB2F7B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5EB2-3341-4C2E-96B5-160A1695B8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53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4A1C-7F98-4103-8B69-4060A2D3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5745-9100-4862-8F00-88515455C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00910-570A-47D8-83C3-C8C6589B3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5D016-5014-48D5-A514-0DE52DA4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170D-A4AB-4AB9-9876-8AF40CB2D9D8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FDE8C-3A59-479D-9485-932D663C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58AD5-5C4C-4378-B0EB-28B707DB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5EB2-3341-4C2E-96B5-160A1695B8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042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E5BA-135D-4094-A07A-5915F998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799DB-6B5A-49CA-B678-7D4D72126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88FC-3469-4CC8-A44B-F48C98261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FE2FD-554F-4491-908D-D9019ADD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170D-A4AB-4AB9-9876-8AF40CB2D9D8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59F0E-CA33-4E7E-81D0-E11FC995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21BB6-F952-4BAE-9D49-E80510AE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5EB2-3341-4C2E-96B5-160A1695B8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79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A9F2C-B3DD-4FED-B6D9-DE439F43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C549B-E0F8-4423-A3DB-D5C92CD8E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AE2F-E75F-4783-9414-C65AAF614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170D-A4AB-4AB9-9876-8AF40CB2D9D8}" type="datetimeFigureOut">
              <a:rPr lang="en-SG" smtClean="0"/>
              <a:t>20/8/2020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FE67-BEC8-4F28-9BF8-4DA2791D1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0BF8-74FD-4063-A739-8A833087D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15EB2-3341-4C2E-96B5-160A1695B8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15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u1i/devops-course/blob/master/projects/bcm-small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u1i/devops-course/blob/master/projects/bcm-small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u1i/devops-course/blob/master/projects/bcm-small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u1i/devops-course/blob/master/projects/bcm-small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https://github.com/u1i/devops-course/blob/master/projects/bcm-small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u1i/devops-course/blob/master/projects/bcm-small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tgtFrame="&quot;_blank&quot;"/>
            <a:extLst>
              <a:ext uri="{FF2B5EF4-FFF2-40B4-BE49-F238E27FC236}">
                <a16:creationId xmlns:a16="http://schemas.microsoft.com/office/drawing/2014/main" id="{701BAAAB-0C2C-4A42-BFE3-9F407798E4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009" y="2776379"/>
            <a:ext cx="2374265" cy="11061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F57CF3-6BDD-463E-8920-D27442AE85C2}"/>
              </a:ext>
            </a:extLst>
          </p:cNvPr>
          <p:cNvSpPr txBox="1"/>
          <p:nvPr/>
        </p:nvSpPr>
        <p:spPr>
          <a:xfrm>
            <a:off x="2227899" y="3882549"/>
            <a:ext cx="223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One Stop Tuition Bookings Provider</a:t>
            </a:r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1F9B76-A03F-4291-9AF9-DC5A9EAFC37F}"/>
              </a:ext>
            </a:extLst>
          </p:cNvPr>
          <p:cNvCxnSpPr>
            <a:cxnSpLocks/>
          </p:cNvCxnSpPr>
          <p:nvPr/>
        </p:nvCxnSpPr>
        <p:spPr>
          <a:xfrm>
            <a:off x="5238750" y="1262062"/>
            <a:ext cx="0" cy="4333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234710-5314-4A62-AC6F-3AB741C3BB7E}"/>
              </a:ext>
            </a:extLst>
          </p:cNvPr>
          <p:cNvSpPr txBox="1"/>
          <p:nvPr/>
        </p:nvSpPr>
        <p:spPr>
          <a:xfrm>
            <a:off x="5629274" y="1262062"/>
            <a:ext cx="3152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Countries: (SEA region)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Singapore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FF0000"/>
                </a:solidFill>
              </a:rPr>
              <a:t>Malaysia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FF0000"/>
                </a:solidFill>
              </a:rPr>
              <a:t>Indonesia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FF0000"/>
                </a:solidFill>
              </a:rPr>
              <a:t>Philippines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FC7E2-D076-4475-B712-40E9315CCAD4}"/>
              </a:ext>
            </a:extLst>
          </p:cNvPr>
          <p:cNvSpPr txBox="1"/>
          <p:nvPr/>
        </p:nvSpPr>
        <p:spPr>
          <a:xfrm>
            <a:off x="5629275" y="2771458"/>
            <a:ext cx="3829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Academic Levels: (or their equivalent)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Secondary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Junior College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Polytechnic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University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116E6-F0C9-4622-9043-136C1D4AC810}"/>
              </a:ext>
            </a:extLst>
          </p:cNvPr>
          <p:cNvSpPr txBox="1"/>
          <p:nvPr/>
        </p:nvSpPr>
        <p:spPr>
          <a:xfrm>
            <a:off x="7873363" y="3362763"/>
            <a:ext cx="4181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Major Examinations: (or their equivalent)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IGCSE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C58FA-E503-4EF2-B19E-5221FEA75235}"/>
              </a:ext>
            </a:extLst>
          </p:cNvPr>
          <p:cNvSpPr txBox="1"/>
          <p:nvPr/>
        </p:nvSpPr>
        <p:spPr>
          <a:xfrm>
            <a:off x="9582151" y="4156452"/>
            <a:ext cx="2510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Customizable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 Courses &amp; Music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Coding/Programming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9D7BE-FEA0-4D5A-9041-D35D97B6BEE5}"/>
              </a:ext>
            </a:extLst>
          </p:cNvPr>
          <p:cNvSpPr txBox="1"/>
          <p:nvPr/>
        </p:nvSpPr>
        <p:spPr>
          <a:xfrm>
            <a:off x="8705853" y="1248567"/>
            <a:ext cx="315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Modes - Tuition Conducted: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Face-to-face Tuition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Tuition (Zoom)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1680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tgtFrame="&quot;_blank&quot;"/>
            <a:extLst>
              <a:ext uri="{FF2B5EF4-FFF2-40B4-BE49-F238E27FC236}">
                <a16:creationId xmlns:a16="http://schemas.microsoft.com/office/drawing/2014/main" id="{701BAAAB-0C2C-4A42-BFE3-9F407798E4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2" y="2779980"/>
            <a:ext cx="2374265" cy="11061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F57CF3-6BDD-463E-8920-D27442AE85C2}"/>
              </a:ext>
            </a:extLst>
          </p:cNvPr>
          <p:cNvSpPr txBox="1"/>
          <p:nvPr/>
        </p:nvSpPr>
        <p:spPr>
          <a:xfrm>
            <a:off x="713106" y="3990925"/>
            <a:ext cx="223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One Stop Tuition Bookings Provider</a:t>
            </a:r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1F9B76-A03F-4291-9AF9-DC5A9EAFC37F}"/>
              </a:ext>
            </a:extLst>
          </p:cNvPr>
          <p:cNvCxnSpPr>
            <a:cxnSpLocks/>
          </p:cNvCxnSpPr>
          <p:nvPr/>
        </p:nvCxnSpPr>
        <p:spPr>
          <a:xfrm>
            <a:off x="3248025" y="1262062"/>
            <a:ext cx="0" cy="4333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50E9BAA-9201-4EB5-AB26-E24FE1FA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025" y="471869"/>
            <a:ext cx="3372194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&lt;Assumptions&gt;</a:t>
            </a:r>
            <a:endParaRPr lang="en-SG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B5D22-DC2E-4BE8-A712-E0CA1CD10A28}"/>
              </a:ext>
            </a:extLst>
          </p:cNvPr>
          <p:cNvSpPr txBox="1"/>
          <p:nvPr/>
        </p:nvSpPr>
        <p:spPr>
          <a:xfrm>
            <a:off x="3505200" y="1262062"/>
            <a:ext cx="80416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Infrastructure</a:t>
            </a:r>
            <a:r>
              <a:rPr lang="en-US" sz="2800" dirty="0"/>
              <a:t> – Expanding Physical Servers would be costly and high demanding usage/data would deter vertical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IT Teams</a:t>
            </a:r>
            <a:r>
              <a:rPr lang="en-US" sz="2800" dirty="0"/>
              <a:t> – assignment of roles were unclear, direction &amp; progress of the IT department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IT setup</a:t>
            </a:r>
            <a:r>
              <a:rPr lang="en-US" sz="2800" dirty="0"/>
              <a:t> – Only able to cater to at most 300,000 users in a single moment</a:t>
            </a:r>
            <a:endParaRPr lang="en-SG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b="1" dirty="0"/>
              <a:t>Database</a:t>
            </a:r>
            <a:r>
              <a:rPr lang="en-SG" sz="2800" dirty="0"/>
              <a:t> – using only SQL databases. Linking form inputs with SQL database using PHP scripts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b="1" dirty="0"/>
              <a:t>Work from abroad </a:t>
            </a:r>
            <a:r>
              <a:rPr lang="en-SG" sz="2800" dirty="0"/>
              <a:t>– so must be able to link all employees online (virtual working environment)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19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tgtFrame="&quot;_blank&quot;"/>
            <a:extLst>
              <a:ext uri="{FF2B5EF4-FFF2-40B4-BE49-F238E27FC236}">
                <a16:creationId xmlns:a16="http://schemas.microsoft.com/office/drawing/2014/main" id="{701BAAAB-0C2C-4A42-BFE3-9F407798E4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2" y="2779980"/>
            <a:ext cx="2374265" cy="11061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F57CF3-6BDD-463E-8920-D27442AE85C2}"/>
              </a:ext>
            </a:extLst>
          </p:cNvPr>
          <p:cNvSpPr txBox="1"/>
          <p:nvPr/>
        </p:nvSpPr>
        <p:spPr>
          <a:xfrm>
            <a:off x="713106" y="3990925"/>
            <a:ext cx="223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One Stop Tuition Bookings Provider</a:t>
            </a:r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1F9B76-A03F-4291-9AF9-DC5A9EAFC37F}"/>
              </a:ext>
            </a:extLst>
          </p:cNvPr>
          <p:cNvCxnSpPr>
            <a:cxnSpLocks/>
          </p:cNvCxnSpPr>
          <p:nvPr/>
        </p:nvCxnSpPr>
        <p:spPr>
          <a:xfrm>
            <a:off x="3248025" y="1262062"/>
            <a:ext cx="0" cy="4333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50E9BAA-9201-4EB5-AB26-E24FE1FA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025" y="481394"/>
            <a:ext cx="8143873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&lt;Issue #1 – scalability of the database&gt;</a:t>
            </a:r>
            <a:endParaRPr lang="en-SG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B5D22-DC2E-4BE8-A712-E0CA1CD10A28}"/>
              </a:ext>
            </a:extLst>
          </p:cNvPr>
          <p:cNvSpPr txBox="1"/>
          <p:nvPr/>
        </p:nvSpPr>
        <p:spPr>
          <a:xfrm>
            <a:off x="3505200" y="1262062"/>
            <a:ext cx="80416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Database – using only SQL databases &amp; current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b="1" dirty="0"/>
              <a:t>Higher Scaling Cost</a:t>
            </a:r>
            <a:r>
              <a:rPr lang="en-SG" sz="2400" dirty="0"/>
              <a:t> - Limited horizontal scalability (require more physical resources for servers or require more complicated sharding solution)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b="1" dirty="0"/>
              <a:t>Lower Availability</a:t>
            </a:r>
            <a:r>
              <a:rPr lang="en-SG" sz="2400" dirty="0"/>
              <a:t> - High complexity for failover (if the server crash and file transfer is not completed) between nodes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b="1" dirty="0"/>
              <a:t>Slower Development</a:t>
            </a:r>
            <a:r>
              <a:rPr lang="en-SG" sz="2400" dirty="0"/>
              <a:t> - Constraints on the database schemas &amp; data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0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tgtFrame="&quot;_blank&quot;"/>
            <a:extLst>
              <a:ext uri="{FF2B5EF4-FFF2-40B4-BE49-F238E27FC236}">
                <a16:creationId xmlns:a16="http://schemas.microsoft.com/office/drawing/2014/main" id="{701BAAAB-0C2C-4A42-BFE3-9F407798E4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2" y="2779980"/>
            <a:ext cx="2374265" cy="11061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F57CF3-6BDD-463E-8920-D27442AE85C2}"/>
              </a:ext>
            </a:extLst>
          </p:cNvPr>
          <p:cNvSpPr txBox="1"/>
          <p:nvPr/>
        </p:nvSpPr>
        <p:spPr>
          <a:xfrm>
            <a:off x="713106" y="3990925"/>
            <a:ext cx="223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One Stop Tuition Bookings Provider</a:t>
            </a:r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1F9B76-A03F-4291-9AF9-DC5A9EAFC37F}"/>
              </a:ext>
            </a:extLst>
          </p:cNvPr>
          <p:cNvCxnSpPr>
            <a:cxnSpLocks/>
          </p:cNvCxnSpPr>
          <p:nvPr/>
        </p:nvCxnSpPr>
        <p:spPr>
          <a:xfrm>
            <a:off x="3248025" y="1262062"/>
            <a:ext cx="0" cy="4333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50E9BAA-9201-4EB5-AB26-E24FE1FA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025" y="481394"/>
            <a:ext cx="8143873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&lt; Issue #2 – Poor Mobile App Services &gt;</a:t>
            </a:r>
            <a:endParaRPr lang="en-SG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B5D22-DC2E-4BE8-A712-E0CA1CD10A28}"/>
              </a:ext>
            </a:extLst>
          </p:cNvPr>
          <p:cNvSpPr txBox="1"/>
          <p:nvPr/>
        </p:nvSpPr>
        <p:spPr>
          <a:xfrm>
            <a:off x="3505200" y="1262062"/>
            <a:ext cx="80416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there were bugs that were not properly addressed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Rare occurrences of users disconnecting from the mobile app interface (the app crashed) when few users tried to access the tutor's information &amp; subsequently when they try to open the app it prompted for their login details again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Some users have submitted forms to update personal details and credentials, which could not be updated to their preference. The data could not include personalised tagging(s) – users can customise their pages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There were instances of duplicate information for the same tutor's portfolio (they had multiple profile which users could view – outdated versions, versions that were incomplete were displayed)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Filter options to source for tutors were not extensive and customer-oriented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Recommendations made to customer were not entirely based on tiers (levels) &amp; Regions (locations)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The location was not updated properly, so users were recommended tutors who were located/situated far away – (face-to-face tuition)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Slow response time to customer’s queries via emails. Customers were not sure if the organisation are reviewing their feedbacks and complaints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3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tgtFrame="&quot;_blank&quot;"/>
            <a:extLst>
              <a:ext uri="{FF2B5EF4-FFF2-40B4-BE49-F238E27FC236}">
                <a16:creationId xmlns:a16="http://schemas.microsoft.com/office/drawing/2014/main" id="{701BAAAB-0C2C-4A42-BFE3-9F407798E4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2" y="2779980"/>
            <a:ext cx="2374265" cy="11061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F57CF3-6BDD-463E-8920-D27442AE85C2}"/>
              </a:ext>
            </a:extLst>
          </p:cNvPr>
          <p:cNvSpPr txBox="1"/>
          <p:nvPr/>
        </p:nvSpPr>
        <p:spPr>
          <a:xfrm>
            <a:off x="713106" y="3990925"/>
            <a:ext cx="223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One Stop Tuition Bookings Provider</a:t>
            </a:r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1F9B76-A03F-4291-9AF9-DC5A9EAFC37F}"/>
              </a:ext>
            </a:extLst>
          </p:cNvPr>
          <p:cNvCxnSpPr>
            <a:cxnSpLocks/>
          </p:cNvCxnSpPr>
          <p:nvPr/>
        </p:nvCxnSpPr>
        <p:spPr>
          <a:xfrm>
            <a:off x="3248025" y="1262062"/>
            <a:ext cx="0" cy="4281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50E9BAA-9201-4EB5-AB26-E24FE1FA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025" y="451170"/>
            <a:ext cx="7940160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&lt;Recommendations – DevOps CI/CD&gt; </a:t>
            </a:r>
            <a:endParaRPr lang="en-SG" b="1" i="1" dirty="0"/>
          </a:p>
        </p:txBody>
      </p:sp>
      <p:pic>
        <p:nvPicPr>
          <p:cNvPr id="1028" name="Picture 4" descr="Image result for git icons">
            <a:extLst>
              <a:ext uri="{FF2B5EF4-FFF2-40B4-BE49-F238E27FC236}">
                <a16:creationId xmlns:a16="http://schemas.microsoft.com/office/drawing/2014/main" id="{B498D5D6-6C1A-41C5-9E5D-F99A68AD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082" y="1878894"/>
            <a:ext cx="861240" cy="86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curing Jenkins: Active Directory and LDAP Services in a Jenkins ...">
            <a:extLst>
              <a:ext uri="{FF2B5EF4-FFF2-40B4-BE49-F238E27FC236}">
                <a16:creationId xmlns:a16="http://schemas.microsoft.com/office/drawing/2014/main" id="{E59B1E02-9A8A-4471-8333-7EF5A99AE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089" y="1801987"/>
            <a:ext cx="1685924" cy="101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cker Enterprise Edition from HPE | HPE Store Singapore">
            <a:extLst>
              <a:ext uri="{FF2B5EF4-FFF2-40B4-BE49-F238E27FC236}">
                <a16:creationId xmlns:a16="http://schemas.microsoft.com/office/drawing/2014/main" id="{054AA1B8-6542-4224-AC68-F66837934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10" y="3520090"/>
            <a:ext cx="1613503" cy="121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426B37-D39E-4408-8458-162BF3E5D972}"/>
              </a:ext>
            </a:extLst>
          </p:cNvPr>
          <p:cNvSpPr txBox="1"/>
          <p:nvPr/>
        </p:nvSpPr>
        <p:spPr>
          <a:xfrm>
            <a:off x="3983373" y="1211259"/>
            <a:ext cx="113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Source 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283B13-0E34-4605-A5EC-51965BDD37CD}"/>
              </a:ext>
            </a:extLst>
          </p:cNvPr>
          <p:cNvSpPr txBox="1"/>
          <p:nvPr/>
        </p:nvSpPr>
        <p:spPr>
          <a:xfrm>
            <a:off x="5540408" y="1211256"/>
            <a:ext cx="150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Continuous 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A8A6C-ADBC-4D8A-B4BB-DF02E917CB90}"/>
              </a:ext>
            </a:extLst>
          </p:cNvPr>
          <p:cNvSpPr txBox="1"/>
          <p:nvPr/>
        </p:nvSpPr>
        <p:spPr>
          <a:xfrm>
            <a:off x="7468072" y="1211256"/>
            <a:ext cx="168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Configuration Management</a:t>
            </a:r>
          </a:p>
        </p:txBody>
      </p:sp>
      <p:pic>
        <p:nvPicPr>
          <p:cNvPr id="1034" name="Picture 10" descr="Ansible, logo Free Icon of Coreui Brands">
            <a:extLst>
              <a:ext uri="{FF2B5EF4-FFF2-40B4-BE49-F238E27FC236}">
                <a16:creationId xmlns:a16="http://schemas.microsoft.com/office/drawing/2014/main" id="{302A975E-3895-4B40-BEF2-41B05684F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885" y="1857587"/>
            <a:ext cx="846297" cy="84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875AD6-49A3-476D-89EF-3D25F01840CC}"/>
              </a:ext>
            </a:extLst>
          </p:cNvPr>
          <p:cNvSpPr txBox="1"/>
          <p:nvPr/>
        </p:nvSpPr>
        <p:spPr>
          <a:xfrm>
            <a:off x="9425464" y="1211255"/>
            <a:ext cx="1685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Deployment Automation</a:t>
            </a:r>
          </a:p>
        </p:txBody>
      </p:sp>
      <p:pic>
        <p:nvPicPr>
          <p:cNvPr id="17" name="Picture 6" descr="Securing Jenkins: Active Directory and LDAP Services in a Jenkins ...">
            <a:extLst>
              <a:ext uri="{FF2B5EF4-FFF2-40B4-BE49-F238E27FC236}">
                <a16:creationId xmlns:a16="http://schemas.microsoft.com/office/drawing/2014/main" id="{74142A5B-038B-467F-ABAB-A57A6285E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568" y="1801987"/>
            <a:ext cx="1685924" cy="101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61CB12-CA07-4BDD-8C91-527812FF5E72}"/>
              </a:ext>
            </a:extLst>
          </p:cNvPr>
          <p:cNvSpPr txBox="1"/>
          <p:nvPr/>
        </p:nvSpPr>
        <p:spPr>
          <a:xfrm>
            <a:off x="3922491" y="3148399"/>
            <a:ext cx="126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Containers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4CD573-FA0B-4AFA-BAD6-CD26CE3E2A73}"/>
              </a:ext>
            </a:extLst>
          </p:cNvPr>
          <p:cNvSpPr txBox="1"/>
          <p:nvPr/>
        </p:nvSpPr>
        <p:spPr>
          <a:xfrm>
            <a:off x="5572129" y="3146202"/>
            <a:ext cx="151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Orchestration</a:t>
            </a:r>
          </a:p>
        </p:txBody>
      </p:sp>
      <p:pic>
        <p:nvPicPr>
          <p:cNvPr id="1036" name="Picture 12" descr="Kubernetes">
            <a:extLst>
              <a:ext uri="{FF2B5EF4-FFF2-40B4-BE49-F238E27FC236}">
                <a16:creationId xmlns:a16="http://schemas.microsoft.com/office/drawing/2014/main" id="{94FBFE82-6283-4001-A253-D6D7A3EC4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80" y="3595067"/>
            <a:ext cx="993911" cy="99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Azure | VaiSulWeb">
            <a:extLst>
              <a:ext uri="{FF2B5EF4-FFF2-40B4-BE49-F238E27FC236}">
                <a16:creationId xmlns:a16="http://schemas.microsoft.com/office/drawing/2014/main" id="{A19B5BF8-4656-4178-954C-4FC4649E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076" y="3595067"/>
            <a:ext cx="993911" cy="99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56B251-91D2-41E4-8545-C3034534D0F7}"/>
              </a:ext>
            </a:extLst>
          </p:cNvPr>
          <p:cNvSpPr txBox="1"/>
          <p:nvPr/>
        </p:nvSpPr>
        <p:spPr>
          <a:xfrm>
            <a:off x="7552072" y="2948736"/>
            <a:ext cx="151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Cloud Platforms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F20E52-201E-4E0F-9ADC-E6721BD439B1}"/>
              </a:ext>
            </a:extLst>
          </p:cNvPr>
          <p:cNvSpPr txBox="1"/>
          <p:nvPr/>
        </p:nvSpPr>
        <p:spPr>
          <a:xfrm>
            <a:off x="9509466" y="3087235"/>
            <a:ext cx="151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Database</a:t>
            </a:r>
          </a:p>
        </p:txBody>
      </p:sp>
      <p:pic>
        <p:nvPicPr>
          <p:cNvPr id="1042" name="Picture 18" descr="Icon Request] Support for MongoDB Scrapbooks · Issue #1837 ...">
            <a:extLst>
              <a:ext uri="{FF2B5EF4-FFF2-40B4-BE49-F238E27FC236}">
                <a16:creationId xmlns:a16="http://schemas.microsoft.com/office/drawing/2014/main" id="{574B5665-C8C6-4152-8A5C-2E98803F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714" y="3544004"/>
            <a:ext cx="993912" cy="99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dis icon">
            <a:extLst>
              <a:ext uri="{FF2B5EF4-FFF2-40B4-BE49-F238E27FC236}">
                <a16:creationId xmlns:a16="http://schemas.microsoft.com/office/drawing/2014/main" id="{B5896483-DF64-4210-B866-3C4418E4F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454" y="3594475"/>
            <a:ext cx="892970" cy="89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0AA72AD-AFE7-46D8-A458-F9C46A5AAE03}"/>
              </a:ext>
            </a:extLst>
          </p:cNvPr>
          <p:cNvSpPr txBox="1"/>
          <p:nvPr/>
        </p:nvSpPr>
        <p:spPr>
          <a:xfrm>
            <a:off x="9018674" y="4829410"/>
            <a:ext cx="3538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Caching</a:t>
            </a:r>
          </a:p>
          <a:p>
            <a:pPr marL="342900" indent="-342900">
              <a:buAutoNum type="arabicPeriod"/>
            </a:pPr>
            <a:r>
              <a:rPr lang="en-US" dirty="0"/>
              <a:t>Queuing</a:t>
            </a:r>
          </a:p>
          <a:p>
            <a:pPr marL="342900" indent="-342900">
              <a:buAutoNum type="arabicPeriod"/>
            </a:pPr>
            <a:r>
              <a:rPr lang="en-US" dirty="0"/>
              <a:t>Throttling – congestion management – bounce and balance the load</a:t>
            </a:r>
          </a:p>
          <a:p>
            <a:pPr marL="342900" indent="-342900">
              <a:buAutoNum type="arabicPeriod"/>
            </a:pP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4B0AB1-287B-4EAA-A8D1-4447AD5A2D78}"/>
              </a:ext>
            </a:extLst>
          </p:cNvPr>
          <p:cNvSpPr txBox="1"/>
          <p:nvPr/>
        </p:nvSpPr>
        <p:spPr>
          <a:xfrm>
            <a:off x="3851696" y="4979863"/>
            <a:ext cx="151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RPAs</a:t>
            </a:r>
          </a:p>
        </p:txBody>
      </p:sp>
      <p:pic>
        <p:nvPicPr>
          <p:cNvPr id="1046" name="Picture 22" descr="UiPath RPA | Robotic Process Automation">
            <a:extLst>
              <a:ext uri="{FF2B5EF4-FFF2-40B4-BE49-F238E27FC236}">
                <a16:creationId xmlns:a16="http://schemas.microsoft.com/office/drawing/2014/main" id="{10EB220D-6E30-4665-847A-37EF53FF7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747" y="5543550"/>
            <a:ext cx="1231773" cy="44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google analytics">
            <a:extLst>
              <a:ext uri="{FF2B5EF4-FFF2-40B4-BE49-F238E27FC236}">
                <a16:creationId xmlns:a16="http://schemas.microsoft.com/office/drawing/2014/main" id="{018DD94F-B6B1-4F9B-9CCB-4C2F7A0C2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02" y="5349195"/>
            <a:ext cx="908370" cy="90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3510D81-22ED-44B7-89BD-BD0B07EE2FEE}"/>
              </a:ext>
            </a:extLst>
          </p:cNvPr>
          <p:cNvSpPr txBox="1"/>
          <p:nvPr/>
        </p:nvSpPr>
        <p:spPr>
          <a:xfrm>
            <a:off x="5532184" y="4979863"/>
            <a:ext cx="168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98678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tgtFrame="&quot;_blank&quot;"/>
            <a:extLst>
              <a:ext uri="{FF2B5EF4-FFF2-40B4-BE49-F238E27FC236}">
                <a16:creationId xmlns:a16="http://schemas.microsoft.com/office/drawing/2014/main" id="{701BAAAB-0C2C-4A42-BFE3-9F407798E4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2" y="2779980"/>
            <a:ext cx="2374265" cy="11061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F57CF3-6BDD-463E-8920-D27442AE85C2}"/>
              </a:ext>
            </a:extLst>
          </p:cNvPr>
          <p:cNvSpPr txBox="1"/>
          <p:nvPr/>
        </p:nvSpPr>
        <p:spPr>
          <a:xfrm>
            <a:off x="713106" y="3990925"/>
            <a:ext cx="223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One Stop Tuition Bookings Provider</a:t>
            </a:r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1F9B76-A03F-4291-9AF9-DC5A9EAFC37F}"/>
              </a:ext>
            </a:extLst>
          </p:cNvPr>
          <p:cNvCxnSpPr>
            <a:cxnSpLocks/>
          </p:cNvCxnSpPr>
          <p:nvPr/>
        </p:nvCxnSpPr>
        <p:spPr>
          <a:xfrm>
            <a:off x="3248025" y="1262062"/>
            <a:ext cx="0" cy="4333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50E9BAA-9201-4EB5-AB26-E24FE1FA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025" y="481394"/>
            <a:ext cx="8143873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&lt; Recommendations – building teams &amp; getting started&gt;</a:t>
            </a:r>
            <a:endParaRPr lang="en-SG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72233-0076-4996-883B-CD61828FEFB7}"/>
              </a:ext>
            </a:extLst>
          </p:cNvPr>
          <p:cNvSpPr txBox="1"/>
          <p:nvPr/>
        </p:nvSpPr>
        <p:spPr>
          <a:xfrm>
            <a:off x="3620745" y="1262062"/>
            <a:ext cx="8409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Commission &amp; Deploy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DevOps Team: </a:t>
            </a:r>
            <a:r>
              <a:rPr lang="en-US" dirty="0"/>
              <a:t>CI/CD pipelines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DevSecOps &amp; Cyber Security Team: </a:t>
            </a:r>
            <a:r>
              <a:rPr lang="en-US" dirty="0"/>
              <a:t>Security CI/CD pipelines &amp; personal data 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Database Team: </a:t>
            </a:r>
            <a:r>
              <a:rPr lang="en-US" dirty="0"/>
              <a:t>Managing the database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Front-End Developer Team:</a:t>
            </a:r>
            <a:r>
              <a:rPr lang="en-US" dirty="0"/>
              <a:t> Manage the front end of the mobile/web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Infrastructure &amp; Server Team (Network): </a:t>
            </a:r>
            <a:r>
              <a:rPr lang="en-US" dirty="0"/>
              <a:t>Setting up servers &amp; ensure that resources are available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Data Analysis &amp; UI/UX Team:</a:t>
            </a:r>
            <a:r>
              <a:rPr lang="en-US" dirty="0"/>
              <a:t> Study web clicks (user interaction), algorithms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Procurement Team: </a:t>
            </a:r>
            <a:r>
              <a:rPr lang="en-US" dirty="0"/>
              <a:t>Negotiates and make purchases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SG" b="1" dirty="0"/>
              <a:t>Customer Service Team: </a:t>
            </a:r>
            <a:r>
              <a:rPr lang="en-SG" dirty="0"/>
              <a:t>Who communicates and provide information to customers/users, and also design adverts to </a:t>
            </a:r>
            <a:r>
              <a:rPr lang="en-SG"/>
              <a:t>promote products</a:t>
            </a: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b="1" dirty="0"/>
              <a:t>Review &amp; Compliance Team</a:t>
            </a:r>
            <a:r>
              <a:rPr lang="en-SG" dirty="0"/>
              <a:t>: Verify tutor’s credentials &amp; review portfolios to identify red flags/dummy accounts/users that are inactive for more than 1 year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BF46E-9121-4D5C-98C9-DA4988055D63}"/>
              </a:ext>
            </a:extLst>
          </p:cNvPr>
          <p:cNvSpPr txBox="1"/>
          <p:nvPr/>
        </p:nvSpPr>
        <p:spPr>
          <a:xfrm>
            <a:off x="3620745" y="4955381"/>
            <a:ext cx="8237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Partnership/Hire Trainers to pass the skills over to the employees – deploy the CI/CD pipelines </a:t>
            </a:r>
            <a:r>
              <a:rPr lang="en-US" dirty="0" err="1"/>
              <a:t>tgt</a:t>
            </a:r>
            <a:r>
              <a:rPr lang="en-US" dirty="0"/>
              <a:t> with the partnering companies &amp; guide them through some of the processes. After handover, communications are still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companies on latest technologies/applications/methodologies/concepts/trends which could make their services more attractive to customers (user-friendly – UI &amp; UX &amp; convenience)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662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715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&lt;Assumptions&gt;</vt:lpstr>
      <vt:lpstr>&lt;Issue #1 – scalability of the database&gt;</vt:lpstr>
      <vt:lpstr>&lt; Issue #2 – Poor Mobile App Services &gt;</vt:lpstr>
      <vt:lpstr>&lt;Recommendations – DevOps CI/CD&gt; </vt:lpstr>
      <vt:lpstr>&lt; Recommendations – building teams &amp; getting started&gt;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 fei kwan</dc:creator>
  <cp:lastModifiedBy>jong fei kwan</cp:lastModifiedBy>
  <cp:revision>360</cp:revision>
  <dcterms:created xsi:type="dcterms:W3CDTF">2020-08-20T04:02:26Z</dcterms:created>
  <dcterms:modified xsi:type="dcterms:W3CDTF">2020-08-20T16:24:50Z</dcterms:modified>
</cp:coreProperties>
</file>