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69" r:id="rId3"/>
    <p:sldId id="270" r:id="rId4"/>
    <p:sldId id="285" r:id="rId5"/>
    <p:sldId id="278" r:id="rId6"/>
    <p:sldId id="271" r:id="rId7"/>
    <p:sldId id="274" r:id="rId8"/>
    <p:sldId id="273" r:id="rId9"/>
    <p:sldId id="276" r:id="rId10"/>
    <p:sldId id="277" r:id="rId11"/>
    <p:sldId id="25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9" d="100"/>
          <a:sy n="119" d="100"/>
        </p:scale>
        <p:origin x="1410" y="114"/>
      </p:cViewPr>
      <p:guideLst>
        <p:guide orient="horz" pos="2160"/>
        <p:guide pos="2892"/>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2" d="100"/>
          <a:sy n="122" d="100"/>
        </p:scale>
        <p:origin x="4998"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B24292-05E5-4B3A-86CA-F54B11A628C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49744B-D062-4F4A-961F-9D00AAB0B51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E50649-1D3B-48FE-B433-0BDF7576D18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EC4AA-DE67-4123-96F9-836BD2C3984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标题 14"/>
          <p:cNvSpPr>
            <a:spLocks noGrp="1"/>
          </p:cNvSpPr>
          <p:nvPr>
            <p:ph type="title" hasCustomPrompt="1"/>
          </p:nvPr>
        </p:nvSpPr>
        <p:spPr>
          <a:xfrm>
            <a:off x="127096" y="4401597"/>
            <a:ext cx="8432868" cy="963853"/>
          </a:xfrm>
          <a:prstGeom prst="rect">
            <a:avLst/>
          </a:prstGeom>
        </p:spPr>
        <p:txBody>
          <a:bodyPr anchor="ctr"/>
          <a:lstStyle>
            <a:lvl1pPr algn="l">
              <a:defRPr sz="3800" b="1">
                <a:solidFill>
                  <a:schemeClr val="tx1"/>
                </a:solidFill>
              </a:defRPr>
            </a:lvl1pPr>
          </a:lstStyle>
          <a:p>
            <a:r>
              <a:rPr lang="zh-CN" altLang="en-US" dirty="0"/>
              <a:t>示意主标题文字</a:t>
            </a:r>
            <a:r>
              <a:rPr lang="en-US" altLang="zh-CN" dirty="0"/>
              <a:t>(38</a:t>
            </a:r>
            <a:r>
              <a:rPr lang="zh-CN" altLang="en-US" dirty="0"/>
              <a:t>号粗字</a:t>
            </a:r>
            <a:r>
              <a:rPr lang="en-US" altLang="zh-CN" dirty="0"/>
              <a:t>)</a:t>
            </a:r>
            <a:endParaRPr lang="zh-CN" altLang="en-US" dirty="0"/>
          </a:p>
        </p:txBody>
      </p:sp>
      <p:sp>
        <p:nvSpPr>
          <p:cNvPr id="26" name="Rectangle 3"/>
          <p:cNvSpPr>
            <a:spLocks noGrp="1" noChangeArrowheads="1"/>
          </p:cNvSpPr>
          <p:nvPr>
            <p:ph type="subTitle" idx="1" hasCustomPrompt="1"/>
          </p:nvPr>
        </p:nvSpPr>
        <p:spPr>
          <a:xfrm>
            <a:off x="127096" y="5365450"/>
            <a:ext cx="8432868" cy="1111176"/>
          </a:xfrm>
          <a:prstGeom prst="rect">
            <a:avLst/>
          </a:prstGeom>
        </p:spPr>
        <p:txBody>
          <a:bodyPr anchor="t" anchorCtr="0"/>
          <a:lstStyle>
            <a:lvl1pPr marL="0" indent="0" algn="l">
              <a:buFont typeface="Wingdings" panose="05000000000000000000" pitchFamily="2" charset="2"/>
              <a:buNone/>
              <a:defRPr kumimoji="0" lang="en-US" altLang="zh-CN" sz="2800" b="0"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r>
              <a:rPr lang="zh-CN" altLang="en-US" dirty="0"/>
              <a:t>示意副标题文字（</a:t>
            </a:r>
            <a:r>
              <a:rPr lang="en-US" altLang="zh-CN" dirty="0"/>
              <a:t>28</a:t>
            </a:r>
            <a:r>
              <a:rPr lang="zh-CN" altLang="en-US" dirty="0"/>
              <a:t>号细字）</a:t>
            </a:r>
            <a:endParaRPr lang="zh-CN" altLang="en-US" dirty="0"/>
          </a:p>
        </p:txBody>
      </p:sp>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77770" y="2748335"/>
            <a:ext cx="4082194" cy="117133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9572" y="338899"/>
            <a:ext cx="8403486" cy="630296"/>
          </a:xfrm>
          <a:prstGeom prst="rect">
            <a:avLst/>
          </a:prstGeom>
        </p:spPr>
        <p:txBody>
          <a:bodyPr anchor="ctr"/>
          <a:lstStyle>
            <a:lvl1pPr marL="0" marR="0" indent="0" algn="l" defTabSz="914400" rtl="0" eaLnBrk="1" fontAlgn="auto" latinLnBrk="0" hangingPunct="1">
              <a:lnSpc>
                <a:spcPct val="90000"/>
              </a:lnSpc>
              <a:spcBef>
                <a:spcPct val="0"/>
              </a:spcBef>
              <a:spcAft>
                <a:spcPts val="0"/>
              </a:spcAft>
              <a:buClrTx/>
              <a:buSzTx/>
              <a:buFontTx/>
              <a:buNone/>
              <a:defRPr sz="2800" b="1">
                <a:solidFill>
                  <a:schemeClr val="tx1"/>
                </a:solidFill>
              </a:defRPr>
            </a:lvl1pPr>
          </a:lstStyle>
          <a:p>
            <a:pPr marL="0" marR="0" lvl="0" indent="0" defTabSz="914400" rtl="0" eaLnBrk="1" fontAlgn="auto" latinLnBrk="0" hangingPunct="1">
              <a:lnSpc>
                <a:spcPct val="90000"/>
              </a:lnSpc>
              <a:spcBef>
                <a:spcPct val="0"/>
              </a:spcBef>
              <a:spcAft>
                <a:spcPts val="0"/>
              </a:spcAft>
              <a:defRPr/>
            </a:pPr>
            <a:r>
              <a:rPr lang="zh-CN" altLang="en-US" dirty="0"/>
              <a:t>内页标题微软雅黑</a:t>
            </a:r>
            <a:r>
              <a:rPr lang="en-US" altLang="zh-CN" dirty="0"/>
              <a:t>28</a:t>
            </a:r>
            <a:r>
              <a:rPr lang="zh-CN" altLang="en-US" dirty="0"/>
              <a:t>号字</a:t>
            </a:r>
            <a:endParaRPr lang="zh-CN" altLang="en-US" dirty="0"/>
          </a:p>
        </p:txBody>
      </p:sp>
      <p:sp>
        <p:nvSpPr>
          <p:cNvPr id="3" name="内容占位符 2"/>
          <p:cNvSpPr>
            <a:spLocks noGrp="1"/>
          </p:cNvSpPr>
          <p:nvPr>
            <p:ph idx="1" hasCustomPrompt="1"/>
          </p:nvPr>
        </p:nvSpPr>
        <p:spPr>
          <a:xfrm>
            <a:off x="339282" y="1157468"/>
            <a:ext cx="8503775" cy="4815069"/>
          </a:xfrm>
          <a:prstGeom prst="rect">
            <a:avLst/>
          </a:prstGeom>
        </p:spPr>
        <p:txBody>
          <a:bodyPr/>
          <a:lstStyle>
            <a:lvl1pPr marL="0" marR="0" indent="174625" algn="l" defTabSz="914400" rtl="0" eaLnBrk="1" fontAlgn="auto" latinLnBrk="0" hangingPunct="1">
              <a:lnSpc>
                <a:spcPct val="90000"/>
              </a:lnSpc>
              <a:spcBef>
                <a:spcPts val="1000"/>
              </a:spcBef>
              <a:spcAft>
                <a:spcPts val="0"/>
              </a:spcAft>
              <a:buClrTx/>
              <a:buSzTx/>
              <a:buFont typeface="Arial" panose="020B0604020202020204" pitchFamily="34" charset="0"/>
              <a:buChar char="•"/>
              <a:defRPr sz="2400">
                <a:solidFill>
                  <a:schemeClr val="tx1">
                    <a:lumMod val="75000"/>
                    <a:lumOff val="25000"/>
                  </a:schemeClr>
                </a:solidFill>
              </a:defRPr>
            </a:lvl1pPr>
            <a:lvl2pPr>
              <a:defRPr sz="22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正文</a:t>
            </a:r>
            <a:r>
              <a:rPr lang="en-US" altLang="zh-CN" dirty="0"/>
              <a:t>-</a:t>
            </a:r>
            <a:r>
              <a:rPr lang="zh-CN" altLang="en-US" dirty="0"/>
              <a:t>微软雅黑</a:t>
            </a:r>
            <a:r>
              <a:rPr lang="en-US" altLang="zh-CN" dirty="0"/>
              <a:t>24</a:t>
            </a:r>
            <a:r>
              <a:rPr lang="zh-CN" altLang="en-US" dirty="0"/>
              <a:t>号字</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57250" y="6356352"/>
            <a:ext cx="1828800" cy="365125"/>
          </a:xfrm>
          <a:prstGeom prst="rect">
            <a:avLst/>
          </a:prstGeom>
        </p:spPr>
        <p:txBody>
          <a:bodyPr/>
          <a:lstStyle/>
          <a:p>
            <a:fld id="{E464397B-F195-431B-A77B-CBC18328D7B0}" type="datetimeFigureOut">
              <a:rPr lang="zh-CN" altLang="en-US" smtClean="0"/>
            </a:fld>
            <a:endParaRPr lang="zh-CN" altLang="en-US"/>
          </a:p>
        </p:txBody>
      </p:sp>
      <p:sp>
        <p:nvSpPr>
          <p:cNvPr id="4" name="页脚占位符 3"/>
          <p:cNvSpPr>
            <a:spLocks noGrp="1"/>
          </p:cNvSpPr>
          <p:nvPr>
            <p:ph type="ftr" sz="quarter" idx="11"/>
          </p:nvPr>
        </p:nvSpPr>
        <p:spPr>
          <a:xfrm>
            <a:off x="3028950" y="6356352"/>
            <a:ext cx="30861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a:xfrm>
            <a:off x="6457952" y="6356352"/>
            <a:ext cx="1388409" cy="365125"/>
          </a:xfrm>
          <a:prstGeom prst="rect">
            <a:avLst/>
          </a:prstGeom>
        </p:spPr>
        <p:txBody>
          <a:bodyPr/>
          <a:lstStyle/>
          <a:p>
            <a:fld id="{2839E2FB-3EE6-4A4E-A817-6C756F0D9D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5.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403"/>
            <a:ext cx="9144000" cy="685719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000" b="1" kern="1200">
          <a:solidFill>
            <a:srgbClr val="92D05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956" y="4438692"/>
            <a:ext cx="8847449" cy="917554"/>
          </a:xfrm>
          <a:prstGeom prst="rect">
            <a:avLst/>
          </a:prstGeom>
        </p:spPr>
        <p:txBody>
          <a:bodyPr/>
          <a:lstStyle/>
          <a:p>
            <a:r>
              <a:rPr lang="zh-CN" altLang="en-US" dirty="0"/>
              <a:t>跨媒体信息检索系统</a:t>
            </a:r>
            <a:endParaRPr lang="zh-CN" altLang="en-US" dirty="0"/>
          </a:p>
        </p:txBody>
      </p:sp>
      <p:sp>
        <p:nvSpPr>
          <p:cNvPr id="4" name="副标题 3"/>
          <p:cNvSpPr>
            <a:spLocks noGrp="1"/>
          </p:cNvSpPr>
          <p:nvPr>
            <p:ph type="subTitle" idx="1"/>
          </p:nvPr>
        </p:nvSpPr>
        <p:spPr>
          <a:xfrm>
            <a:off x="132956" y="5356246"/>
            <a:ext cx="8847449" cy="560780"/>
          </a:xfrm>
        </p:spPr>
        <p:txBody>
          <a:bodyPr anchor="t" anchorCtr="0"/>
          <a:lstStyle/>
          <a:p>
            <a:pPr algn="just"/>
            <a:r>
              <a:rPr lang="zh-CN" altLang="en-US"/>
              <a:t>王志豪 于锦江 闫帅</a:t>
            </a:r>
            <a:endParaRPr lang="zh-CN" altLang="en-US"/>
          </a:p>
        </p:txBody>
      </p:sp>
      <p:sp>
        <p:nvSpPr>
          <p:cNvPr id="7" name="文本框 6"/>
          <p:cNvSpPr txBox="1"/>
          <p:nvPr/>
        </p:nvSpPr>
        <p:spPr>
          <a:xfrm>
            <a:off x="3958030" y="3987096"/>
            <a:ext cx="4606118" cy="478155"/>
          </a:xfrm>
          <a:prstGeom prst="rect">
            <a:avLst/>
          </a:prstGeom>
          <a:noFill/>
        </p:spPr>
        <p:txBody>
          <a:bodyPr wrap="square">
            <a:spAutoFit/>
          </a:bodyPr>
          <a:lstStyle/>
          <a:p>
            <a:pPr marL="0" marR="0" lvl="0" indent="0" algn="r" defTabSz="914400" rtl="0" eaLnBrk="1" fontAlgn="auto" latinLnBrk="0" hangingPunct="1">
              <a:lnSpc>
                <a:spcPct val="90000"/>
              </a:lnSpc>
              <a:spcBef>
                <a:spcPts val="1000"/>
              </a:spcBef>
              <a:spcAft>
                <a:spcPts val="0"/>
              </a:spcAft>
              <a:buClrTx/>
              <a:buSzTx/>
              <a:buFont typeface="Wingdings" panose="05000000000000000000" pitchFamily="2" charset="2"/>
              <a:buNone/>
              <a:defRPr/>
            </a:pPr>
            <a:r>
              <a:rPr kumimoji="0" lang="zh-CN" altLang="en-US" sz="28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指导教师：郭丽</a:t>
            </a:r>
            <a:endParaRPr kumimoji="0" lang="zh-CN" altLang="en-US" sz="28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339282" y="2833816"/>
            <a:ext cx="8503775" cy="3138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zh-CN" altLang="en-US" dirty="0"/>
          </a:p>
        </p:txBody>
      </p:sp>
      <p:sp>
        <p:nvSpPr>
          <p:cNvPr id="3" name="内容占位符 2"/>
          <p:cNvSpPr txBox="1"/>
          <p:nvPr/>
        </p:nvSpPr>
        <p:spPr>
          <a:xfrm>
            <a:off x="339282" y="1157468"/>
            <a:ext cx="8503775" cy="4815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000" dirty="0">
                <a:solidFill>
                  <a:schemeClr val="tx1">
                    <a:lumMod val="65000"/>
                    <a:lumOff val="35000"/>
                  </a:schemeClr>
                </a:solidFill>
              </a:rPr>
              <a:t>感谢各位</a:t>
            </a:r>
            <a:r>
              <a:rPr lang="zh-CN" altLang="en-US" sz="4000">
                <a:solidFill>
                  <a:schemeClr val="tx1">
                    <a:lumMod val="65000"/>
                    <a:lumOff val="35000"/>
                  </a:schemeClr>
                </a:solidFill>
              </a:rPr>
              <a:t>评委老师，请对我们的项目进行点评和建议，我们会在后续毕业设计过程中认真实现。</a:t>
            </a:r>
            <a:endParaRPr lang="zh-CN" altLang="en-US" sz="4000" dirty="0">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571" y="356712"/>
            <a:ext cx="8403486" cy="630296"/>
          </a:xfrm>
        </p:spPr>
        <p:txBody>
          <a:bodyPr/>
          <a:lstStyle/>
          <a:p>
            <a:r>
              <a:rPr lang="zh-CN" altLang="en-US" dirty="0"/>
              <a:t>题目背景</a:t>
            </a:r>
            <a:endParaRPr lang="zh-CN" altLang="en-US" dirty="0"/>
          </a:p>
        </p:txBody>
      </p:sp>
      <p:sp>
        <p:nvSpPr>
          <p:cNvPr id="3" name="内容占位符 2"/>
          <p:cNvSpPr>
            <a:spLocks noGrp="1"/>
          </p:cNvSpPr>
          <p:nvPr>
            <p:ph idx="1"/>
          </p:nvPr>
        </p:nvSpPr>
        <p:spPr/>
        <p:txBody>
          <a:bodyPr/>
          <a:lstStyle/>
          <a:p>
            <a:pPr indent="508000">
              <a:lnSpc>
                <a:spcPct val="150000"/>
              </a:lnSpc>
              <a:spcBef>
                <a:spcPts val="0"/>
              </a:spcBef>
              <a:buNone/>
              <a:extLst>
                <a:ext uri="{35155182-B16C-46BC-9424-99874614C6A1}">
                  <wpsdc:indentchars xmlns:wpsdc="http://www.wps.cn/officeDocument/2017/drawingmlCustomData" val="200" checksum="282533468"/>
                </a:ext>
              </a:extLst>
            </a:pPr>
            <a:r>
              <a:rPr lang="en-US" altLang="zh-CN" sz="2000" dirty="0"/>
              <a:t>与传统信息检索不同的是，跨媒体信息检索的对象不是单一类型的多媒体对象，往往包括图像、声音以及视频等格式的数据。在研究跨媒体信息检索领域中，对于不同类型的多媒体信息检索处于尚不成熟的阶段。人们在对信息进行识别的过程中，往往需要对不同类型的信息进行感性认识，包括视觉、听觉等信息进行综合分析，形成整体认知。要实现这一点，需要对多媒体信息检索和管理的时候利用跨媒体信息检索方式进行比对。对于跨媒体检索技术的发展，离不开传统基于内容的多媒体检索技术。各种基于内容的多媒体检索技术将计算机视觉、模式识别、数据库技术以及机器学习等技术综合起来，形成多角度分析的机制，弥补了传统单一类型多媒体信息检索的弊端，大大提高了在大数据量情况下的信息检索的效率。</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系统应用</a:t>
            </a:r>
            <a:endParaRPr lang="zh-CN" altLang="en-US"/>
          </a:p>
        </p:txBody>
      </p:sp>
      <p:pic>
        <p:nvPicPr>
          <p:cNvPr id="4" name="内容占位符 3"/>
          <p:cNvPicPr>
            <a:picLocks noChangeAspect="1"/>
          </p:cNvPicPr>
          <p:nvPr>
            <p:ph idx="1"/>
          </p:nvPr>
        </p:nvPicPr>
        <p:blipFill>
          <a:blip r:embed="rId1"/>
          <a:stretch>
            <a:fillRect/>
          </a:stretch>
        </p:blipFill>
        <p:spPr>
          <a:xfrm>
            <a:off x="235585" y="1126490"/>
            <a:ext cx="5405755" cy="2927350"/>
          </a:xfrm>
          <a:prstGeom prst="rect">
            <a:avLst/>
          </a:prstGeom>
        </p:spPr>
      </p:pic>
      <p:pic>
        <p:nvPicPr>
          <p:cNvPr id="5" name="图片 4"/>
          <p:cNvPicPr>
            <a:picLocks noChangeAspect="1"/>
          </p:cNvPicPr>
          <p:nvPr/>
        </p:nvPicPr>
        <p:blipFill>
          <a:blip r:embed="rId2"/>
          <a:stretch>
            <a:fillRect/>
          </a:stretch>
        </p:blipFill>
        <p:spPr>
          <a:xfrm>
            <a:off x="439420" y="4699635"/>
            <a:ext cx="3810000" cy="1905000"/>
          </a:xfrm>
          <a:prstGeom prst="rect">
            <a:avLst/>
          </a:prstGeom>
        </p:spPr>
      </p:pic>
      <p:pic>
        <p:nvPicPr>
          <p:cNvPr id="6" name="图片 5"/>
          <p:cNvPicPr>
            <a:picLocks noChangeAspect="1"/>
          </p:cNvPicPr>
          <p:nvPr/>
        </p:nvPicPr>
        <p:blipFill>
          <a:blip r:embed="rId3"/>
          <a:stretch>
            <a:fillRect/>
          </a:stretch>
        </p:blipFill>
        <p:spPr>
          <a:xfrm>
            <a:off x="4523740" y="4541520"/>
            <a:ext cx="4516755" cy="2063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系统运行流程</a:t>
            </a:r>
            <a:endParaRPr lang="zh-CN" altLang="en-US"/>
          </a:p>
        </p:txBody>
      </p:sp>
      <p:pic>
        <p:nvPicPr>
          <p:cNvPr id="4" name="内容占位符 3" descr="系统结构"/>
          <p:cNvPicPr>
            <a:picLocks noGrp="1" noChangeAspect="1"/>
          </p:cNvPicPr>
          <p:nvPr>
            <p:ph idx="1"/>
          </p:nvPr>
        </p:nvPicPr>
        <p:blipFill>
          <a:blip r:embed="rId1"/>
          <a:stretch>
            <a:fillRect/>
          </a:stretch>
        </p:blipFill>
        <p:spPr>
          <a:xfrm>
            <a:off x="1424305" y="1157605"/>
            <a:ext cx="6332855" cy="4815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系统任务</a:t>
            </a:r>
            <a:endParaRPr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6358" y="969195"/>
            <a:ext cx="8706700" cy="595694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项目分工</a:t>
            </a:r>
            <a:endParaRPr lang="zh-CN" altLang="en-US" dirty="0"/>
          </a:p>
        </p:txBody>
      </p:sp>
      <p:sp>
        <p:nvSpPr>
          <p:cNvPr id="3" name="内容占位符 2"/>
          <p:cNvSpPr>
            <a:spLocks noGrp="1"/>
          </p:cNvSpPr>
          <p:nvPr>
            <p:ph idx="1"/>
          </p:nvPr>
        </p:nvSpPr>
        <p:spPr/>
        <p:txBody>
          <a:bodyPr/>
          <a:lstStyle/>
          <a:p>
            <a:r>
              <a:rPr lang="zh-CN" altLang="en-US" dirty="0"/>
              <a:t>王志豪</a:t>
            </a:r>
            <a:endParaRPr lang="en-US" altLang="zh-CN" dirty="0"/>
          </a:p>
          <a:p>
            <a:pPr lvl="1"/>
            <a:r>
              <a:rPr lang="zh-CN" altLang="en-US" dirty="0"/>
              <a:t>音视频存储与检索</a:t>
            </a:r>
            <a:endParaRPr lang="en-US" altLang="zh-CN" dirty="0"/>
          </a:p>
          <a:p>
            <a:r>
              <a:rPr lang="zh-CN" altLang="en-US" dirty="0"/>
              <a:t>于锦江</a:t>
            </a:r>
            <a:endParaRPr lang="en-US" altLang="zh-CN" dirty="0"/>
          </a:p>
          <a:p>
            <a:pPr lvl="1"/>
            <a:r>
              <a:rPr lang="zh-CN" altLang="en-US" dirty="0"/>
              <a:t>图片存储与检索</a:t>
            </a:r>
            <a:endParaRPr lang="en-US" altLang="zh-CN" dirty="0"/>
          </a:p>
          <a:p>
            <a:r>
              <a:rPr lang="zh-CN" altLang="en-US" dirty="0"/>
              <a:t>闫帅</a:t>
            </a:r>
            <a:endParaRPr lang="en-US" altLang="zh-CN" dirty="0"/>
          </a:p>
          <a:p>
            <a:pPr lvl="1"/>
            <a:r>
              <a:rPr lang="zh-CN" altLang="en-US" dirty="0"/>
              <a:t>搜索引擎</a:t>
            </a:r>
            <a:endParaRPr lang="en-US" altLang="zh-CN" dirty="0"/>
          </a:p>
          <a:p>
            <a:pPr lvl="1"/>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技术方案</a:t>
            </a:r>
            <a:r>
              <a:rPr lang="en-US" altLang="zh-CN" dirty="0"/>
              <a:t>-</a:t>
            </a:r>
            <a:r>
              <a:rPr lang="zh-CN" altLang="en-US" dirty="0">
                <a:sym typeface="+mn-ea"/>
              </a:rPr>
              <a:t>音视频存储与索引</a:t>
            </a:r>
            <a:endParaRPr lang="en-US" altLang="zh-CN" dirty="0"/>
          </a:p>
        </p:txBody>
      </p:sp>
      <p:sp>
        <p:nvSpPr>
          <p:cNvPr id="3" name="内容占位符 2"/>
          <p:cNvSpPr>
            <a:spLocks noGrp="1"/>
          </p:cNvSpPr>
          <p:nvPr>
            <p:ph idx="1"/>
          </p:nvPr>
        </p:nvSpPr>
        <p:spPr/>
        <p:txBody>
          <a:bodyPr/>
          <a:lstStyle/>
          <a:p>
            <a:pPr indent="0">
              <a:buNone/>
            </a:pPr>
            <a:r>
              <a:rPr lang="zh-CN" altLang="en-US" dirty="0"/>
              <a:t>存储方案</a:t>
            </a:r>
            <a:endParaRPr lang="zh-CN" altLang="en-US" dirty="0"/>
          </a:p>
          <a:p>
            <a:pPr indent="0">
              <a:buNone/>
            </a:pPr>
            <a:r>
              <a:rPr lang="zh-CN" altLang="en-US" dirty="0"/>
              <a:t>	HDFS</a:t>
            </a:r>
            <a:endParaRPr lang="zh-CN" altLang="en-US" dirty="0"/>
          </a:p>
          <a:p>
            <a:pPr indent="0">
              <a:buNone/>
            </a:pPr>
            <a:r>
              <a:rPr lang="zh-CN" altLang="en-US" dirty="0"/>
              <a:t>	MySQL</a:t>
            </a:r>
            <a:endParaRPr lang="zh-CN" altLang="en-US" dirty="0"/>
          </a:p>
          <a:p>
            <a:pPr indent="0">
              <a:buNone/>
            </a:pPr>
            <a:r>
              <a:rPr lang="zh-CN" altLang="en-US" dirty="0"/>
              <a:t>索引构建</a:t>
            </a:r>
            <a:endParaRPr lang="zh-CN" altLang="en-US" dirty="0"/>
          </a:p>
          <a:p>
            <a:pPr indent="0">
              <a:buNone/>
            </a:pPr>
            <a:r>
              <a:rPr lang="zh-CN" altLang="en-US" dirty="0"/>
              <a:t>	语音转写</a:t>
            </a:r>
            <a:endParaRPr lang="zh-CN" altLang="en-US" dirty="0"/>
          </a:p>
          <a:p>
            <a:pPr indent="0">
              <a:buNone/>
            </a:pPr>
            <a:r>
              <a:rPr lang="zh-CN" altLang="en-US" dirty="0"/>
              <a:t>		卷积神经网络</a:t>
            </a:r>
            <a:endParaRPr lang="zh-CN" altLang="en-US" dirty="0"/>
          </a:p>
          <a:p>
            <a:pPr indent="0">
              <a:buNone/>
            </a:pPr>
            <a:r>
              <a:rPr lang="zh-CN" altLang="en-US" dirty="0"/>
              <a:t>		连接性时序分类</a:t>
            </a:r>
            <a:endParaRPr lang="zh-CN" altLang="en-US" dirty="0"/>
          </a:p>
          <a:p>
            <a:pPr indent="0">
              <a:buNone/>
            </a:pPr>
            <a:r>
              <a:rPr lang="zh-CN" altLang="en-US" dirty="0"/>
              <a:t>	中文分词</a:t>
            </a:r>
            <a:endParaRPr lang="zh-CN" altLang="en-US" dirty="0"/>
          </a:p>
          <a:p>
            <a:pPr indent="0">
              <a:buNone/>
            </a:pPr>
            <a:r>
              <a:rPr lang="zh-CN" altLang="en-US" dirty="0"/>
              <a:t>		基于词典分词</a:t>
            </a:r>
            <a:endParaRPr lang="zh-CN" altLang="en-US" dirty="0"/>
          </a:p>
          <a:p>
            <a:pPr indent="0">
              <a:buNone/>
            </a:pPr>
            <a:r>
              <a:rPr lang="zh-CN" altLang="en-US" dirty="0"/>
              <a:t>		利用动态规划查找最大概率路径, 找出基于词频的最大切分组合</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技术方案</a:t>
            </a:r>
            <a:r>
              <a:rPr lang="en-US" altLang="zh-CN" dirty="0">
                <a:sym typeface="+mn-ea"/>
              </a:rPr>
              <a:t>-</a:t>
            </a:r>
            <a:r>
              <a:rPr lang="zh-CN" altLang="zh-CN" dirty="0">
                <a:sym typeface="+mn-ea"/>
              </a:rPr>
              <a:t>搜索引擎</a:t>
            </a:r>
            <a:endParaRPr lang="zh-CN" altLang="zh-CN" dirty="0">
              <a:sym typeface="+mn-ea"/>
            </a:endParaRPr>
          </a:p>
        </p:txBody>
      </p:sp>
      <p:sp>
        <p:nvSpPr>
          <p:cNvPr id="3" name="内容占位符 2"/>
          <p:cNvSpPr>
            <a:spLocks noGrp="1"/>
          </p:cNvSpPr>
          <p:nvPr>
            <p:ph idx="1"/>
          </p:nvPr>
        </p:nvSpPr>
        <p:spPr/>
        <p:txBody>
          <a:bodyPr/>
          <a:lstStyle/>
          <a:p>
            <a:pPr indent="0">
              <a:buNone/>
            </a:pPr>
            <a:r>
              <a:rPr lang="zh-CN" altLang="en-US" dirty="0"/>
              <a:t>构建搜索引擎</a:t>
            </a:r>
            <a:endParaRPr lang="en-US" altLang="zh-CN" dirty="0"/>
          </a:p>
          <a:p>
            <a:pPr indent="0">
              <a:buNone/>
            </a:pPr>
            <a:r>
              <a:rPr lang="en-US" altLang="zh-CN" dirty="0"/>
              <a:t>	</a:t>
            </a:r>
            <a:r>
              <a:rPr lang="zh-CN" altLang="en-US" dirty="0"/>
              <a:t>搭建Elasticsearch集群</a:t>
            </a:r>
            <a:endParaRPr lang="en-US" altLang="zh-CN" dirty="0"/>
          </a:p>
          <a:p>
            <a:pPr indent="0">
              <a:buNone/>
            </a:pPr>
            <a:r>
              <a:rPr lang="en-US" altLang="zh-CN" dirty="0"/>
              <a:t> 		</a:t>
            </a:r>
            <a:r>
              <a:rPr lang="en-US" altLang="zh-CN" b="0" i="0" dirty="0" err="1">
                <a:solidFill>
                  <a:srgbClr val="222222"/>
                </a:solidFill>
                <a:effectLst/>
                <a:latin typeface="微软雅黑" panose="020B0503020204020204" pitchFamily="34" charset="-122"/>
                <a:ea typeface="微软雅黑" panose="020B0503020204020204" pitchFamily="34" charset="-122"/>
              </a:rPr>
              <a:t>mysql</a:t>
            </a:r>
            <a:r>
              <a:rPr lang="zh-CN" altLang="en-US" b="0" i="0" dirty="0">
                <a:solidFill>
                  <a:srgbClr val="222222"/>
                </a:solidFill>
                <a:effectLst/>
                <a:latin typeface="微软雅黑" panose="020B0503020204020204" pitchFamily="34" charset="-122"/>
                <a:ea typeface="微软雅黑" panose="020B0503020204020204" pitchFamily="34" charset="-122"/>
              </a:rPr>
              <a:t>与</a:t>
            </a:r>
            <a:r>
              <a:rPr lang="en-US" altLang="zh-CN" b="0" i="0" dirty="0" err="1">
                <a:solidFill>
                  <a:srgbClr val="222222"/>
                </a:solidFill>
                <a:effectLst/>
                <a:latin typeface="微软雅黑" panose="020B0503020204020204" pitchFamily="34" charset="-122"/>
                <a:ea typeface="微软雅黑" panose="020B0503020204020204" pitchFamily="34" charset="-122"/>
              </a:rPr>
              <a:t>elasticsearch</a:t>
            </a:r>
            <a:r>
              <a:rPr lang="zh-CN" altLang="en-US" b="0" i="0" dirty="0">
                <a:solidFill>
                  <a:srgbClr val="222222"/>
                </a:solidFill>
                <a:effectLst/>
                <a:latin typeface="微软雅黑" panose="020B0503020204020204" pitchFamily="34" charset="-122"/>
                <a:ea typeface="微软雅黑" panose="020B0503020204020204" pitchFamily="34" charset="-122"/>
              </a:rPr>
              <a:t>实时数据同步，</a:t>
            </a:r>
            <a:r>
              <a:rPr lang="zh-CN" altLang="en-US" dirty="0">
                <a:solidFill>
                  <a:srgbClr val="222222"/>
                </a:solidFill>
                <a:latin typeface="微软雅黑" panose="020B0503020204020204" pitchFamily="34" charset="-122"/>
                <a:ea typeface="微软雅黑" panose="020B0503020204020204" pitchFamily="34" charset="-122"/>
              </a:rPr>
              <a:t>增量更新</a:t>
            </a:r>
            <a:endParaRPr lang="en-US" altLang="zh-CN" dirty="0">
              <a:solidFill>
                <a:srgbClr val="222222"/>
              </a:solidFill>
              <a:latin typeface="微软雅黑" panose="020B0503020204020204" pitchFamily="34" charset="-122"/>
              <a:ea typeface="微软雅黑" panose="020B0503020204020204" pitchFamily="34" charset="-122"/>
            </a:endParaRPr>
          </a:p>
          <a:p>
            <a:pPr indent="0">
              <a:buNone/>
            </a:pPr>
            <a:endParaRPr lang="en-US" altLang="zh-CN" dirty="0"/>
          </a:p>
          <a:p>
            <a:pPr indent="0">
              <a:buNone/>
            </a:pPr>
            <a:r>
              <a:rPr lang="zh-CN" altLang="en-US" dirty="0"/>
              <a:t>文本文件</a:t>
            </a:r>
            <a:endParaRPr lang="en-US" altLang="zh-CN" dirty="0"/>
          </a:p>
          <a:p>
            <a:pPr indent="0">
              <a:buNone/>
            </a:pPr>
            <a:r>
              <a:rPr lang="en-US" altLang="zh-CN" dirty="0"/>
              <a:t>	</a:t>
            </a:r>
            <a:r>
              <a:rPr lang="zh-CN" altLang="en-US" dirty="0"/>
              <a:t>文本类型文件的上传与管理</a:t>
            </a:r>
            <a:endParaRPr lang="en-US" altLang="zh-CN" dirty="0"/>
          </a:p>
          <a:p>
            <a:pPr indent="0">
              <a:buNone/>
            </a:pPr>
            <a:endParaRPr lang="en-US" altLang="zh-CN" dirty="0"/>
          </a:p>
          <a:p>
            <a:pPr indent="0">
              <a:buNone/>
            </a:pPr>
            <a:r>
              <a:rPr lang="zh-CN" altLang="en-US" dirty="0"/>
              <a:t>检索服务</a:t>
            </a:r>
            <a:endParaRPr lang="en-US" altLang="zh-CN" dirty="0"/>
          </a:p>
          <a:p>
            <a:pPr indent="0">
              <a:buNone/>
            </a:pPr>
            <a:r>
              <a:rPr lang="en-US" altLang="zh-CN" dirty="0"/>
              <a:t>	</a:t>
            </a:r>
            <a:r>
              <a:rPr lang="zh-CN" altLang="en-US" dirty="0"/>
              <a:t>集合</a:t>
            </a:r>
            <a:r>
              <a:rPr lang="en-US" altLang="zh-CN" dirty="0"/>
              <a:t>MySQL</a:t>
            </a:r>
            <a:r>
              <a:rPr lang="zh-CN" altLang="en-US" dirty="0"/>
              <a:t>、</a:t>
            </a:r>
            <a:r>
              <a:rPr lang="en-US" altLang="zh-CN" dirty="0" err="1"/>
              <a:t>ElasticSearch</a:t>
            </a:r>
            <a:endParaRPr lang="en-US" altLang="zh-CN" dirty="0"/>
          </a:p>
          <a:p>
            <a:pPr indent="0">
              <a:buNone/>
            </a:pPr>
            <a:r>
              <a:rPr lang="en-US" altLang="zh-CN" dirty="0"/>
              <a:t>		</a:t>
            </a:r>
            <a:r>
              <a:rPr lang="zh-CN" altLang="en-US" dirty="0"/>
              <a:t>对不同类型媒体资源基于文本内容进行检索</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技术方案</a:t>
            </a:r>
            <a:r>
              <a:rPr lang="en-US" altLang="zh-CN"/>
              <a:t>-</a:t>
            </a:r>
            <a:r>
              <a:rPr lang="zh-CN" altLang="en-US"/>
              <a:t>图片检索</a:t>
            </a:r>
            <a:endParaRPr lang="zh-CN" altLang="en-US"/>
          </a:p>
        </p:txBody>
      </p:sp>
      <p:sp>
        <p:nvSpPr>
          <p:cNvPr id="3" name="内容占位符 2"/>
          <p:cNvSpPr>
            <a:spLocks noGrp="1"/>
          </p:cNvSpPr>
          <p:nvPr>
            <p:ph idx="1"/>
          </p:nvPr>
        </p:nvSpPr>
        <p:spPr/>
        <p:txBody>
          <a:bodyPr/>
          <a:lstStyle/>
          <a:p>
            <a:pPr indent="0">
              <a:buNone/>
            </a:pPr>
            <a:r>
              <a:rPr lang="zh-CN" altLang="en-US" dirty="0"/>
              <a:t>图片特征向量</a:t>
            </a:r>
            <a:endParaRPr lang="zh-CN" altLang="en-US" dirty="0"/>
          </a:p>
          <a:p>
            <a:pPr indent="0">
              <a:buNone/>
            </a:pPr>
            <a:r>
              <a:rPr lang="zh-CN" altLang="en-US" dirty="0"/>
              <a:t>	Keras</a:t>
            </a:r>
            <a:endParaRPr lang="zh-CN" altLang="en-US" dirty="0"/>
          </a:p>
          <a:p>
            <a:pPr indent="0">
              <a:buNone/>
            </a:pPr>
            <a:r>
              <a:rPr lang="zh-CN" altLang="en-US" dirty="0"/>
              <a:t>		VGG16网络提取图像特征向量</a:t>
            </a:r>
            <a:endParaRPr lang="zh-CN" altLang="en-US" dirty="0"/>
          </a:p>
          <a:p>
            <a:pPr indent="0">
              <a:buNone/>
            </a:pPr>
            <a:r>
              <a:rPr lang="zh-CN" altLang="en-US" dirty="0"/>
              <a:t>		TensorFlow训练模型</a:t>
            </a:r>
            <a:endParaRPr lang="zh-CN" altLang="en-US" dirty="0"/>
          </a:p>
          <a:p>
            <a:pPr indent="0">
              <a:buNone/>
            </a:pPr>
            <a:r>
              <a:rPr lang="zh-CN" altLang="en-US" dirty="0"/>
              <a:t>	相似度对比</a:t>
            </a:r>
            <a:endParaRPr lang="zh-CN" altLang="en-US" dirty="0"/>
          </a:p>
          <a:p>
            <a:pPr indent="0">
              <a:buNone/>
            </a:pPr>
            <a:r>
              <a:rPr lang="zh-CN" altLang="en-US" dirty="0"/>
              <a:t>		对比目标图片特征与数据库中图片的特征</a:t>
            </a:r>
            <a:endParaRPr lang="zh-CN" altLang="en-US" dirty="0"/>
          </a:p>
          <a:p>
            <a:endParaRPr lang="zh-CN" altLang="en-US" dirty="0"/>
          </a:p>
          <a:p>
            <a:pPr indent="0">
              <a:buNone/>
            </a:pPr>
            <a:r>
              <a:rPr lang="zh-CN" altLang="en-US" dirty="0"/>
              <a:t>图片存储</a:t>
            </a:r>
            <a:endParaRPr lang="zh-CN" altLang="en-US" dirty="0"/>
          </a:p>
          <a:p>
            <a:pPr indent="0">
              <a:buNone/>
            </a:pPr>
            <a:r>
              <a:rPr lang="zh-CN" altLang="en-US" dirty="0"/>
              <a:t>	h5文件存储和组织大规模数据</a:t>
            </a:r>
            <a:endParaRPr lang="zh-CN" altLang="en-US" dirty="0"/>
          </a:p>
        </p:txBody>
      </p:sp>
    </p:spTree>
  </p:cSld>
  <p:clrMapOvr>
    <a:masterClrMapping/>
  </p:clrMapOvr>
</p:sld>
</file>

<file path=ppt/theme/theme1.xml><?xml version="1.0" encoding="utf-8"?>
<a:theme xmlns:a="http://schemas.openxmlformats.org/drawingml/2006/main" name="爱奇艺最新ppt模板（黑色版）4：3">
  <a:themeElements>
    <a:clrScheme name="自定义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爱奇艺最新ppt模板（黑色版）4：3</Template>
  <TotalTime>0</TotalTime>
  <Words>763</Words>
  <Application>WPS 演示</Application>
  <PresentationFormat>全屏显示(4:3)</PresentationFormat>
  <Paragraphs>66</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Arial Unicode MS</vt:lpstr>
      <vt:lpstr>Calibri</vt:lpstr>
      <vt:lpstr>爱奇艺最新ppt模板（黑色版）4：3</vt:lpstr>
      <vt:lpstr>跨媒体信息检索系统</vt:lpstr>
      <vt:lpstr>题目背景</vt:lpstr>
      <vt:lpstr>PowerPoint 演示文稿</vt:lpstr>
      <vt:lpstr>系统运行流程</vt:lpstr>
      <vt:lpstr>系统任务</vt:lpstr>
      <vt:lpstr>项目分工</vt:lpstr>
      <vt:lpstr>技术方案-音视频存储与索引</vt:lpstr>
      <vt:lpstr>技术方案-搜索引擎</vt:lpstr>
      <vt:lpstr>技术方案-图片检索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示意主标题文字(44号粗字)</dc:title>
  <dc:creator>xupeng</dc:creator>
  <cp:lastModifiedBy>银狼</cp:lastModifiedBy>
  <cp:revision>209</cp:revision>
  <dcterms:created xsi:type="dcterms:W3CDTF">2015-09-21T09:18:00Z</dcterms:created>
  <dcterms:modified xsi:type="dcterms:W3CDTF">2021-01-05T11:48:23Z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