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8" r:id="rId3"/>
    <p:sldId id="289" r:id="rId4"/>
    <p:sldId id="263" r:id="rId5"/>
    <p:sldId id="294" r:id="rId6"/>
    <p:sldId id="264" r:id="rId7"/>
    <p:sldId id="265" r:id="rId8"/>
    <p:sldId id="275" r:id="rId9"/>
    <p:sldId id="280" r:id="rId10"/>
    <p:sldId id="277" r:id="rId11"/>
    <p:sldId id="278" r:id="rId12"/>
    <p:sldId id="281" r:id="rId13"/>
    <p:sldId id="284" r:id="rId14"/>
    <p:sldId id="283" r:id="rId15"/>
    <p:sldId id="285" r:id="rId16"/>
    <p:sldId id="286" r:id="rId17"/>
    <p:sldId id="276" r:id="rId18"/>
    <p:sldId id="266" r:id="rId19"/>
    <p:sldId id="287" r:id="rId20"/>
    <p:sldId id="290" r:id="rId21"/>
    <p:sldId id="291" r:id="rId22"/>
    <p:sldId id="292" r:id="rId23"/>
    <p:sldId id="29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1875" autoAdjust="0"/>
  </p:normalViewPr>
  <p:slideViewPr>
    <p:cSldViewPr snapToGrid="0">
      <p:cViewPr varScale="1">
        <p:scale>
          <a:sx n="70" d="100"/>
          <a:sy n="70"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6D80B-1EED-4D40-87DB-A688146882E6}" type="doc">
      <dgm:prSet loTypeId="urn:microsoft.com/office/officeart/2008/layout/PictureStrips" loCatId="list" qsTypeId="urn:microsoft.com/office/officeart/2005/8/quickstyle/simple1" qsCatId="simple" csTypeId="urn:microsoft.com/office/officeart/2005/8/colors/accent5_4" csCatId="accent5" phldr="1"/>
      <dgm:spPr/>
      <dgm:t>
        <a:bodyPr/>
        <a:lstStyle/>
        <a:p>
          <a:endParaRPr lang="en-US"/>
        </a:p>
      </dgm:t>
    </dgm:pt>
    <dgm:pt modelId="{332B658A-BC3B-4886-9603-5A4CEC520B6D}">
      <dgm:prSet phldrT="[Text]">
        <dgm:style>
          <a:lnRef idx="2">
            <a:schemeClr val="accent5"/>
          </a:lnRef>
          <a:fillRef idx="1">
            <a:schemeClr val="lt1"/>
          </a:fillRef>
          <a:effectRef idx="0">
            <a:schemeClr val="accent5"/>
          </a:effectRef>
          <a:fontRef idx="minor">
            <a:schemeClr val="dk1"/>
          </a:fontRef>
        </dgm:style>
      </dgm:prSet>
      <dgm:spPr/>
      <dgm:t>
        <a:bodyPr/>
        <a:lstStyle/>
        <a:p>
          <a:r>
            <a:rPr lang="en-US" dirty="0"/>
            <a:t>-Unique flavors</a:t>
          </a:r>
        </a:p>
        <a:p>
          <a:r>
            <a:rPr lang="en-US" dirty="0"/>
            <a:t>-Beans imported from different places</a:t>
          </a:r>
        </a:p>
        <a:p>
          <a:endParaRPr lang="en-US" dirty="0"/>
        </a:p>
      </dgm:t>
    </dgm:pt>
    <dgm:pt modelId="{430A1EFE-559A-4775-9D04-05F38CA486EF}" type="parTrans" cxnId="{C2A092E0-94C8-49C9-8921-17952CEB754B}">
      <dgm:prSet/>
      <dgm:spPr/>
      <dgm:t>
        <a:bodyPr/>
        <a:lstStyle/>
        <a:p>
          <a:endParaRPr lang="en-US"/>
        </a:p>
      </dgm:t>
    </dgm:pt>
    <dgm:pt modelId="{6959FA72-C0A8-4D7C-8483-E60EE3CC65F9}" type="sibTrans" cxnId="{C2A092E0-94C8-49C9-8921-17952CEB754B}">
      <dgm:prSet/>
      <dgm:spPr/>
      <dgm:t>
        <a:bodyPr/>
        <a:lstStyle/>
        <a:p>
          <a:endParaRPr lang="en-US"/>
        </a:p>
      </dgm:t>
    </dgm:pt>
    <dgm:pt modelId="{5D3A47E7-9DE1-4493-8B11-8E9A4570D456}">
      <dgm:prSet phldrT="[Text]">
        <dgm:style>
          <a:lnRef idx="2">
            <a:schemeClr val="accent1"/>
          </a:lnRef>
          <a:fillRef idx="1">
            <a:schemeClr val="lt1"/>
          </a:fillRef>
          <a:effectRef idx="0">
            <a:schemeClr val="accent1"/>
          </a:effectRef>
          <a:fontRef idx="minor">
            <a:schemeClr val="dk1"/>
          </a:fontRef>
        </dgm:style>
      </dgm:prSet>
      <dgm:spPr>
        <a:ln>
          <a:solidFill>
            <a:srgbClr val="FFC000"/>
          </a:solidFill>
        </a:ln>
      </dgm:spPr>
      <dgm:t>
        <a:bodyPr/>
        <a:lstStyle/>
        <a:p>
          <a:r>
            <a:rPr lang="en-US" dirty="0"/>
            <a:t>-Prices </a:t>
          </a:r>
        </a:p>
        <a:p>
          <a:r>
            <a:rPr lang="en-US" dirty="0"/>
            <a:t>-Customer’s being willing to purchase depends on weather </a:t>
          </a:r>
        </a:p>
      </dgm:t>
    </dgm:pt>
    <dgm:pt modelId="{F838EB98-FFBC-4D07-8A0D-265BBD597EEC}" type="parTrans" cxnId="{B1082361-5546-47C6-B1E8-840C2A3426BD}">
      <dgm:prSet/>
      <dgm:spPr/>
      <dgm:t>
        <a:bodyPr/>
        <a:lstStyle/>
        <a:p>
          <a:endParaRPr lang="en-US"/>
        </a:p>
      </dgm:t>
    </dgm:pt>
    <dgm:pt modelId="{8DDABB10-B319-4622-85E9-5177E756648E}" type="sibTrans" cxnId="{B1082361-5546-47C6-B1E8-840C2A3426BD}">
      <dgm:prSet/>
      <dgm:spPr/>
      <dgm:t>
        <a:bodyPr/>
        <a:lstStyle/>
        <a:p>
          <a:endParaRPr lang="en-US"/>
        </a:p>
      </dgm:t>
    </dgm:pt>
    <dgm:pt modelId="{16296666-D6EF-4E8B-9A76-772298FB6C59}">
      <dgm:prSet phldrT="[Text]">
        <dgm:style>
          <a:lnRef idx="2">
            <a:schemeClr val="accent1"/>
          </a:lnRef>
          <a:fillRef idx="1">
            <a:schemeClr val="lt1"/>
          </a:fillRef>
          <a:effectRef idx="0">
            <a:schemeClr val="accent1"/>
          </a:effectRef>
          <a:fontRef idx="minor">
            <a:schemeClr val="dk1"/>
          </a:fontRef>
        </dgm:style>
      </dgm:prSet>
      <dgm:spPr>
        <a:ln>
          <a:solidFill>
            <a:srgbClr val="00B050"/>
          </a:solidFill>
        </a:ln>
      </dgm:spPr>
      <dgm:t>
        <a:bodyPr/>
        <a:lstStyle/>
        <a:p>
          <a:r>
            <a:rPr lang="en-US" dirty="0"/>
            <a:t>-New styles of drinks</a:t>
          </a:r>
        </a:p>
      </dgm:t>
    </dgm:pt>
    <dgm:pt modelId="{4457246D-13D2-447F-AC81-1A3CC905C02F}" type="parTrans" cxnId="{D2E20710-F4FD-43BE-9B14-645AF2CE3AE3}">
      <dgm:prSet/>
      <dgm:spPr/>
      <dgm:t>
        <a:bodyPr/>
        <a:lstStyle/>
        <a:p>
          <a:endParaRPr lang="en-US"/>
        </a:p>
      </dgm:t>
    </dgm:pt>
    <dgm:pt modelId="{C87D5F4C-672F-412B-8F2B-6FD1F683FB48}" type="sibTrans" cxnId="{D2E20710-F4FD-43BE-9B14-645AF2CE3AE3}">
      <dgm:prSet/>
      <dgm:spPr/>
      <dgm:t>
        <a:bodyPr/>
        <a:lstStyle/>
        <a:p>
          <a:endParaRPr lang="en-US"/>
        </a:p>
      </dgm:t>
    </dgm:pt>
    <dgm:pt modelId="{FC976F3A-7389-474E-9E9E-409F77C61305}">
      <dgm:prSet phldrT="[Text]">
        <dgm:style>
          <a:lnRef idx="2">
            <a:schemeClr val="accent1"/>
          </a:lnRef>
          <a:fillRef idx="1">
            <a:schemeClr val="lt1"/>
          </a:fillRef>
          <a:effectRef idx="0">
            <a:schemeClr val="accent1"/>
          </a:effectRef>
          <a:fontRef idx="minor">
            <a:schemeClr val="dk1"/>
          </a:fontRef>
        </dgm:style>
      </dgm:prSet>
      <dgm:spPr>
        <a:ln>
          <a:solidFill>
            <a:srgbClr val="7030A0"/>
          </a:solidFill>
        </a:ln>
      </dgm:spPr>
      <dgm:t>
        <a:bodyPr/>
        <a:lstStyle/>
        <a:p>
          <a:r>
            <a:rPr lang="en-US" dirty="0"/>
            <a:t>-Rising Competitors</a:t>
          </a:r>
        </a:p>
        <a:p>
          <a:r>
            <a:rPr lang="en-US" dirty="0"/>
            <a:t>-Competitor’s prices</a:t>
          </a:r>
        </a:p>
        <a:p>
          <a:endParaRPr lang="en-US" dirty="0"/>
        </a:p>
      </dgm:t>
    </dgm:pt>
    <dgm:pt modelId="{5C7BAC77-2180-4694-8E96-792B8CA8449F}" type="parTrans" cxnId="{D0F62915-0CC9-4D0D-8776-11DA56937469}">
      <dgm:prSet/>
      <dgm:spPr/>
      <dgm:t>
        <a:bodyPr/>
        <a:lstStyle/>
        <a:p>
          <a:endParaRPr lang="en-US"/>
        </a:p>
      </dgm:t>
    </dgm:pt>
    <dgm:pt modelId="{DA207F3F-5965-49F1-ACBF-250B3F85F0E7}" type="sibTrans" cxnId="{D0F62915-0CC9-4D0D-8776-11DA56937469}">
      <dgm:prSet/>
      <dgm:spPr/>
      <dgm:t>
        <a:bodyPr/>
        <a:lstStyle/>
        <a:p>
          <a:endParaRPr lang="en-US"/>
        </a:p>
      </dgm:t>
    </dgm:pt>
    <dgm:pt modelId="{C6C1DB51-9B1D-4572-BB19-D8D75BD3F00D}" type="pres">
      <dgm:prSet presAssocID="{41A6D80B-1EED-4D40-87DB-A688146882E6}" presName="Name0" presStyleCnt="0">
        <dgm:presLayoutVars>
          <dgm:dir/>
          <dgm:resizeHandles val="exact"/>
        </dgm:presLayoutVars>
      </dgm:prSet>
      <dgm:spPr/>
    </dgm:pt>
    <dgm:pt modelId="{02BAC4F4-7A79-4757-BEC4-9656A4438A5A}" type="pres">
      <dgm:prSet presAssocID="{332B658A-BC3B-4886-9603-5A4CEC520B6D}" presName="composite" presStyleCnt="0"/>
      <dgm:spPr/>
    </dgm:pt>
    <dgm:pt modelId="{B058C1D7-9E8F-4814-8F4E-1DB433329CD8}" type="pres">
      <dgm:prSet presAssocID="{332B658A-BC3B-4886-9603-5A4CEC520B6D}" presName="rect1" presStyleLbl="trAlignAcc1" presStyleIdx="0" presStyleCnt="4" custScaleX="92428">
        <dgm:presLayoutVars>
          <dgm:bulletEnabled val="1"/>
        </dgm:presLayoutVars>
      </dgm:prSet>
      <dgm:spPr/>
    </dgm:pt>
    <dgm:pt modelId="{49886CCB-3DAC-4258-A79F-298BD31B5E8B}" type="pres">
      <dgm:prSet presAssocID="{332B658A-BC3B-4886-9603-5A4CEC520B6D}" presName="rect2" presStyleLbl="fgImgPlace1" presStyleIdx="0" presStyleCnt="4" custScaleX="14122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8D7D157-87F1-4BE7-AAC8-C6C3643818DE}" type="pres">
      <dgm:prSet presAssocID="{6959FA72-C0A8-4D7C-8483-E60EE3CC65F9}" presName="sibTrans" presStyleCnt="0"/>
      <dgm:spPr/>
    </dgm:pt>
    <dgm:pt modelId="{755DFD3A-8E13-4D94-AF8A-2F06F264C64A}" type="pres">
      <dgm:prSet presAssocID="{5D3A47E7-9DE1-4493-8B11-8E9A4570D456}" presName="composite" presStyleCnt="0"/>
      <dgm:spPr/>
    </dgm:pt>
    <dgm:pt modelId="{0ECE87E8-C842-4BCF-8879-BDE2A73D2230}" type="pres">
      <dgm:prSet presAssocID="{5D3A47E7-9DE1-4493-8B11-8E9A4570D456}" presName="rect1" presStyleLbl="trAlignAcc1" presStyleIdx="1" presStyleCnt="4" custScaleX="89390">
        <dgm:presLayoutVars>
          <dgm:bulletEnabled val="1"/>
        </dgm:presLayoutVars>
      </dgm:prSet>
      <dgm:spPr/>
    </dgm:pt>
    <dgm:pt modelId="{54BB3F74-F967-45BB-830A-63ECEFB353BF}" type="pres">
      <dgm:prSet presAssocID="{5D3A47E7-9DE1-4493-8B11-8E9A4570D456}" presName="rect2" presStyleLbl="fgImgPlace1" presStyleIdx="1" presStyleCnt="4" custScaleX="14576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FCF93AC-7B69-45DA-B5DF-823BDA285908}" type="pres">
      <dgm:prSet presAssocID="{8DDABB10-B319-4622-85E9-5177E756648E}" presName="sibTrans" presStyleCnt="0"/>
      <dgm:spPr/>
    </dgm:pt>
    <dgm:pt modelId="{3876C729-6D91-41BC-A04D-F249807DC57C}" type="pres">
      <dgm:prSet presAssocID="{16296666-D6EF-4E8B-9A76-772298FB6C59}" presName="composite" presStyleCnt="0"/>
      <dgm:spPr/>
    </dgm:pt>
    <dgm:pt modelId="{C8E714BE-EEFD-4876-8EA1-794A46FE5AD0}" type="pres">
      <dgm:prSet presAssocID="{16296666-D6EF-4E8B-9A76-772298FB6C59}" presName="rect1" presStyleLbl="trAlignAcc1" presStyleIdx="2" presStyleCnt="4" custScaleX="91864">
        <dgm:presLayoutVars>
          <dgm:bulletEnabled val="1"/>
        </dgm:presLayoutVars>
      </dgm:prSet>
      <dgm:spPr/>
    </dgm:pt>
    <dgm:pt modelId="{7320C37C-1458-49BC-972E-5D6B47066E68}" type="pres">
      <dgm:prSet presAssocID="{16296666-D6EF-4E8B-9A76-772298FB6C59}" presName="rect2" presStyleLbl="fgImgPlace1" presStyleIdx="2" presStyleCnt="4" custScaleX="141769"/>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6947BCA8-E99E-4EAA-8A91-2EB0B45426C1}" type="pres">
      <dgm:prSet presAssocID="{C87D5F4C-672F-412B-8F2B-6FD1F683FB48}" presName="sibTrans" presStyleCnt="0"/>
      <dgm:spPr/>
    </dgm:pt>
    <dgm:pt modelId="{454C5A5D-2DCE-4EAF-A27F-0C5A93B9E7DC}" type="pres">
      <dgm:prSet presAssocID="{FC976F3A-7389-474E-9E9E-409F77C61305}" presName="composite" presStyleCnt="0"/>
      <dgm:spPr/>
    </dgm:pt>
    <dgm:pt modelId="{1FF11E18-9628-45CD-B984-C58004A92EA2}" type="pres">
      <dgm:prSet presAssocID="{FC976F3A-7389-474E-9E9E-409F77C61305}" presName="rect1" presStyleLbl="trAlignAcc1" presStyleIdx="3" presStyleCnt="4" custScaleX="87737">
        <dgm:presLayoutVars>
          <dgm:bulletEnabled val="1"/>
        </dgm:presLayoutVars>
      </dgm:prSet>
      <dgm:spPr/>
    </dgm:pt>
    <dgm:pt modelId="{87080F13-2119-4452-9E73-82F6CB365F82}" type="pres">
      <dgm:prSet presAssocID="{FC976F3A-7389-474E-9E9E-409F77C61305}" presName="rect2" presStyleLbl="fgImgPlace1" presStyleIdx="3" presStyleCnt="4" custScaleX="148685"/>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D2E20710-F4FD-43BE-9B14-645AF2CE3AE3}" srcId="{41A6D80B-1EED-4D40-87DB-A688146882E6}" destId="{16296666-D6EF-4E8B-9A76-772298FB6C59}" srcOrd="2" destOrd="0" parTransId="{4457246D-13D2-447F-AC81-1A3CC905C02F}" sibTransId="{C87D5F4C-672F-412B-8F2B-6FD1F683FB48}"/>
    <dgm:cxn modelId="{D0F62915-0CC9-4D0D-8776-11DA56937469}" srcId="{41A6D80B-1EED-4D40-87DB-A688146882E6}" destId="{FC976F3A-7389-474E-9E9E-409F77C61305}" srcOrd="3" destOrd="0" parTransId="{5C7BAC77-2180-4694-8E96-792B8CA8449F}" sibTransId="{DA207F3F-5965-49F1-ACBF-250B3F85F0E7}"/>
    <dgm:cxn modelId="{434C1E3C-5A48-46E5-A403-C16ABB494E3F}" type="presOf" srcId="{41A6D80B-1EED-4D40-87DB-A688146882E6}" destId="{C6C1DB51-9B1D-4572-BB19-D8D75BD3F00D}" srcOrd="0" destOrd="0" presId="urn:microsoft.com/office/officeart/2008/layout/PictureStrips"/>
    <dgm:cxn modelId="{B1082361-5546-47C6-B1E8-840C2A3426BD}" srcId="{41A6D80B-1EED-4D40-87DB-A688146882E6}" destId="{5D3A47E7-9DE1-4493-8B11-8E9A4570D456}" srcOrd="1" destOrd="0" parTransId="{F838EB98-FFBC-4D07-8A0D-265BBD597EEC}" sibTransId="{8DDABB10-B319-4622-85E9-5177E756648E}"/>
    <dgm:cxn modelId="{9BF04268-CA19-4A7E-AC30-B688E0687F32}" type="presOf" srcId="{FC976F3A-7389-474E-9E9E-409F77C61305}" destId="{1FF11E18-9628-45CD-B984-C58004A92EA2}" srcOrd="0" destOrd="0" presId="urn:microsoft.com/office/officeart/2008/layout/PictureStrips"/>
    <dgm:cxn modelId="{0F3CEE50-615D-4F97-B3F7-4975396CE9D2}" type="presOf" srcId="{332B658A-BC3B-4886-9603-5A4CEC520B6D}" destId="{B058C1D7-9E8F-4814-8F4E-1DB433329CD8}" srcOrd="0" destOrd="0" presId="urn:microsoft.com/office/officeart/2008/layout/PictureStrips"/>
    <dgm:cxn modelId="{C86D9ABE-2D8A-42D0-AA6A-16DBC319D49C}" type="presOf" srcId="{16296666-D6EF-4E8B-9A76-772298FB6C59}" destId="{C8E714BE-EEFD-4876-8EA1-794A46FE5AD0}" srcOrd="0" destOrd="0" presId="urn:microsoft.com/office/officeart/2008/layout/PictureStrips"/>
    <dgm:cxn modelId="{F44EAAC0-1B55-4C72-97BF-35EABCE49442}" type="presOf" srcId="{5D3A47E7-9DE1-4493-8B11-8E9A4570D456}" destId="{0ECE87E8-C842-4BCF-8879-BDE2A73D2230}" srcOrd="0" destOrd="0" presId="urn:microsoft.com/office/officeart/2008/layout/PictureStrips"/>
    <dgm:cxn modelId="{C2A092E0-94C8-49C9-8921-17952CEB754B}" srcId="{41A6D80B-1EED-4D40-87DB-A688146882E6}" destId="{332B658A-BC3B-4886-9603-5A4CEC520B6D}" srcOrd="0" destOrd="0" parTransId="{430A1EFE-559A-4775-9D04-05F38CA486EF}" sibTransId="{6959FA72-C0A8-4D7C-8483-E60EE3CC65F9}"/>
    <dgm:cxn modelId="{D7482977-C233-400B-80CF-10FED16DAB8B}" type="presParOf" srcId="{C6C1DB51-9B1D-4572-BB19-D8D75BD3F00D}" destId="{02BAC4F4-7A79-4757-BEC4-9656A4438A5A}" srcOrd="0" destOrd="0" presId="urn:microsoft.com/office/officeart/2008/layout/PictureStrips"/>
    <dgm:cxn modelId="{0F999F3F-63AC-4E68-9F3C-2ED00351CDD0}" type="presParOf" srcId="{02BAC4F4-7A79-4757-BEC4-9656A4438A5A}" destId="{B058C1D7-9E8F-4814-8F4E-1DB433329CD8}" srcOrd="0" destOrd="0" presId="urn:microsoft.com/office/officeart/2008/layout/PictureStrips"/>
    <dgm:cxn modelId="{83280C90-A992-432C-A289-5DE1297118A9}" type="presParOf" srcId="{02BAC4F4-7A79-4757-BEC4-9656A4438A5A}" destId="{49886CCB-3DAC-4258-A79F-298BD31B5E8B}" srcOrd="1" destOrd="0" presId="urn:microsoft.com/office/officeart/2008/layout/PictureStrips"/>
    <dgm:cxn modelId="{5A02DBFC-9030-45DD-8923-5429665769DC}" type="presParOf" srcId="{C6C1DB51-9B1D-4572-BB19-D8D75BD3F00D}" destId="{58D7D157-87F1-4BE7-AAC8-C6C3643818DE}" srcOrd="1" destOrd="0" presId="urn:microsoft.com/office/officeart/2008/layout/PictureStrips"/>
    <dgm:cxn modelId="{62B6BB95-4468-42DF-B590-F8B9E44CDC80}" type="presParOf" srcId="{C6C1DB51-9B1D-4572-BB19-D8D75BD3F00D}" destId="{755DFD3A-8E13-4D94-AF8A-2F06F264C64A}" srcOrd="2" destOrd="0" presId="urn:microsoft.com/office/officeart/2008/layout/PictureStrips"/>
    <dgm:cxn modelId="{579CF11C-D085-428D-957D-D7C60C505BFB}" type="presParOf" srcId="{755DFD3A-8E13-4D94-AF8A-2F06F264C64A}" destId="{0ECE87E8-C842-4BCF-8879-BDE2A73D2230}" srcOrd="0" destOrd="0" presId="urn:microsoft.com/office/officeart/2008/layout/PictureStrips"/>
    <dgm:cxn modelId="{1199D996-48C8-4CDD-9684-26BA38B19862}" type="presParOf" srcId="{755DFD3A-8E13-4D94-AF8A-2F06F264C64A}" destId="{54BB3F74-F967-45BB-830A-63ECEFB353BF}" srcOrd="1" destOrd="0" presId="urn:microsoft.com/office/officeart/2008/layout/PictureStrips"/>
    <dgm:cxn modelId="{174A695B-13CD-4678-84D4-C7A4A6DDB3AB}" type="presParOf" srcId="{C6C1DB51-9B1D-4572-BB19-D8D75BD3F00D}" destId="{9FCF93AC-7B69-45DA-B5DF-823BDA285908}" srcOrd="3" destOrd="0" presId="urn:microsoft.com/office/officeart/2008/layout/PictureStrips"/>
    <dgm:cxn modelId="{914D65AA-D542-44D4-B127-36EDF75F7285}" type="presParOf" srcId="{C6C1DB51-9B1D-4572-BB19-D8D75BD3F00D}" destId="{3876C729-6D91-41BC-A04D-F249807DC57C}" srcOrd="4" destOrd="0" presId="urn:microsoft.com/office/officeart/2008/layout/PictureStrips"/>
    <dgm:cxn modelId="{2C88587B-E873-42B4-B3E2-F609B949DBBA}" type="presParOf" srcId="{3876C729-6D91-41BC-A04D-F249807DC57C}" destId="{C8E714BE-EEFD-4876-8EA1-794A46FE5AD0}" srcOrd="0" destOrd="0" presId="urn:microsoft.com/office/officeart/2008/layout/PictureStrips"/>
    <dgm:cxn modelId="{75D08AF1-44C4-4D08-A795-8B115CD16AB3}" type="presParOf" srcId="{3876C729-6D91-41BC-A04D-F249807DC57C}" destId="{7320C37C-1458-49BC-972E-5D6B47066E68}" srcOrd="1" destOrd="0" presId="urn:microsoft.com/office/officeart/2008/layout/PictureStrips"/>
    <dgm:cxn modelId="{6ABF0F44-27A0-4C97-B500-E1373AFA4F5A}" type="presParOf" srcId="{C6C1DB51-9B1D-4572-BB19-D8D75BD3F00D}" destId="{6947BCA8-E99E-4EAA-8A91-2EB0B45426C1}" srcOrd="5" destOrd="0" presId="urn:microsoft.com/office/officeart/2008/layout/PictureStrips"/>
    <dgm:cxn modelId="{87C9B6BF-38AD-41CB-BF0C-040A287AFB80}" type="presParOf" srcId="{C6C1DB51-9B1D-4572-BB19-D8D75BD3F00D}" destId="{454C5A5D-2DCE-4EAF-A27F-0C5A93B9E7DC}" srcOrd="6" destOrd="0" presId="urn:microsoft.com/office/officeart/2008/layout/PictureStrips"/>
    <dgm:cxn modelId="{2682EE56-73B6-4CE9-8ABB-B80F2D9FD162}" type="presParOf" srcId="{454C5A5D-2DCE-4EAF-A27F-0C5A93B9E7DC}" destId="{1FF11E18-9628-45CD-B984-C58004A92EA2}" srcOrd="0" destOrd="0" presId="urn:microsoft.com/office/officeart/2008/layout/PictureStrips"/>
    <dgm:cxn modelId="{225E37FE-642B-48C6-BC09-4129CCADB3EC}" type="presParOf" srcId="{454C5A5D-2DCE-4EAF-A27F-0C5A93B9E7DC}" destId="{87080F13-2119-4452-9E73-82F6CB365F82}"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8C1D7-9E8F-4814-8F4E-1DB433329CD8}">
      <dsp:nvSpPr>
        <dsp:cNvPr id="0" name=""/>
        <dsp:cNvSpPr/>
      </dsp:nvSpPr>
      <dsp:spPr>
        <a:xfrm>
          <a:off x="616186" y="545525"/>
          <a:ext cx="4560505" cy="1541911"/>
        </a:xfrm>
        <a:prstGeom prst="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044388"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-Unique flavors</a:t>
          </a:r>
        </a:p>
        <a:p>
          <a:pPr marL="0" lvl="0" indent="0" algn="l" defTabSz="889000">
            <a:lnSpc>
              <a:spcPct val="90000"/>
            </a:lnSpc>
            <a:spcBef>
              <a:spcPct val="0"/>
            </a:spcBef>
            <a:spcAft>
              <a:spcPct val="35000"/>
            </a:spcAft>
            <a:buNone/>
          </a:pPr>
          <a:r>
            <a:rPr lang="en-US" sz="2000" kern="1200" dirty="0"/>
            <a:t>-Beans imported from different places</a:t>
          </a:r>
        </a:p>
        <a:p>
          <a:pPr marL="0" lvl="0" indent="0" algn="l" defTabSz="889000">
            <a:lnSpc>
              <a:spcPct val="90000"/>
            </a:lnSpc>
            <a:spcBef>
              <a:spcPct val="0"/>
            </a:spcBef>
            <a:spcAft>
              <a:spcPct val="35000"/>
            </a:spcAft>
            <a:buNone/>
          </a:pPr>
          <a:endParaRPr lang="en-US" sz="2000" kern="1200" dirty="0"/>
        </a:p>
      </dsp:txBody>
      <dsp:txXfrm>
        <a:off x="616186" y="545525"/>
        <a:ext cx="4560505" cy="1541911"/>
      </dsp:txXfrm>
    </dsp:sp>
    <dsp:sp modelId="{49886CCB-3DAC-4258-A79F-298BD31B5E8B}">
      <dsp:nvSpPr>
        <dsp:cNvPr id="0" name=""/>
        <dsp:cNvSpPr/>
      </dsp:nvSpPr>
      <dsp:spPr>
        <a:xfrm>
          <a:off x="1314" y="322805"/>
          <a:ext cx="1524295" cy="1619007"/>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CE87E8-C842-4BCF-8879-BDE2A73D2230}">
      <dsp:nvSpPr>
        <dsp:cNvPr id="0" name=""/>
        <dsp:cNvSpPr/>
      </dsp:nvSpPr>
      <dsp:spPr>
        <a:xfrm>
          <a:off x="6103678" y="545525"/>
          <a:ext cx="4410606" cy="1541911"/>
        </a:xfrm>
        <a:prstGeom prst="rect">
          <a:avLst/>
        </a:prstGeom>
        <a:solidFill>
          <a:schemeClr val="lt1"/>
        </a:solidFill>
        <a:ln w="12700" cap="flat" cmpd="sng" algn="ctr">
          <a:solidFill>
            <a:srgbClr val="FFC00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44388"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-Prices </a:t>
          </a:r>
        </a:p>
        <a:p>
          <a:pPr marL="0" lvl="0" indent="0" algn="l" defTabSz="889000">
            <a:lnSpc>
              <a:spcPct val="90000"/>
            </a:lnSpc>
            <a:spcBef>
              <a:spcPct val="0"/>
            </a:spcBef>
            <a:spcAft>
              <a:spcPct val="35000"/>
            </a:spcAft>
            <a:buNone/>
          </a:pPr>
          <a:r>
            <a:rPr lang="en-US" sz="2000" kern="1200" dirty="0"/>
            <a:t>-Customer’s being willing to purchase depends on weather </a:t>
          </a:r>
        </a:p>
      </dsp:txBody>
      <dsp:txXfrm>
        <a:off x="6103678" y="545525"/>
        <a:ext cx="4410606" cy="1541911"/>
      </dsp:txXfrm>
    </dsp:sp>
    <dsp:sp modelId="{54BB3F74-F967-45BB-830A-63ECEFB353BF}">
      <dsp:nvSpPr>
        <dsp:cNvPr id="0" name=""/>
        <dsp:cNvSpPr/>
      </dsp:nvSpPr>
      <dsp:spPr>
        <a:xfrm>
          <a:off x="5389372" y="322805"/>
          <a:ext cx="1573264" cy="1619007"/>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E714BE-EEFD-4876-8EA1-794A46FE5AD0}">
      <dsp:nvSpPr>
        <dsp:cNvPr id="0" name=""/>
        <dsp:cNvSpPr/>
      </dsp:nvSpPr>
      <dsp:spPr>
        <a:xfrm>
          <a:off x="651028" y="2486621"/>
          <a:ext cx="4532676" cy="1541911"/>
        </a:xfrm>
        <a:prstGeom prst="rect">
          <a:avLst/>
        </a:prstGeom>
        <a:solidFill>
          <a:schemeClr val="lt1"/>
        </a:solidFill>
        <a:ln w="12700" cap="flat" cmpd="sng" algn="ctr">
          <a:solidFill>
            <a:srgbClr val="00B05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44388"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-New styles of drinks</a:t>
          </a:r>
        </a:p>
      </dsp:txBody>
      <dsp:txXfrm>
        <a:off x="651028" y="2486621"/>
        <a:ext cx="4532676" cy="1541911"/>
      </dsp:txXfrm>
    </dsp:sp>
    <dsp:sp modelId="{7320C37C-1458-49BC-972E-5D6B47066E68}">
      <dsp:nvSpPr>
        <dsp:cNvPr id="0" name=""/>
        <dsp:cNvSpPr/>
      </dsp:nvSpPr>
      <dsp:spPr>
        <a:xfrm>
          <a:off x="19306" y="2263900"/>
          <a:ext cx="1530166" cy="1619007"/>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11E18-9628-45CD-B984-C58004A92EA2}">
      <dsp:nvSpPr>
        <dsp:cNvPr id="0" name=""/>
        <dsp:cNvSpPr/>
      </dsp:nvSpPr>
      <dsp:spPr>
        <a:xfrm>
          <a:off x="6167247" y="2486621"/>
          <a:ext cx="4329045" cy="1541911"/>
        </a:xfrm>
        <a:prstGeom prst="rect">
          <a:avLst/>
        </a:prstGeom>
        <a:solidFill>
          <a:schemeClr val="lt1"/>
        </a:solidFill>
        <a:ln w="12700" cap="flat" cmpd="sng" algn="ctr">
          <a:solidFill>
            <a:srgbClr val="7030A0"/>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44388"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-Rising Competitors</a:t>
          </a:r>
        </a:p>
        <a:p>
          <a:pPr marL="0" lvl="0" indent="0" algn="l" defTabSz="889000">
            <a:lnSpc>
              <a:spcPct val="90000"/>
            </a:lnSpc>
            <a:spcBef>
              <a:spcPct val="0"/>
            </a:spcBef>
            <a:spcAft>
              <a:spcPct val="35000"/>
            </a:spcAft>
            <a:buNone/>
          </a:pPr>
          <a:r>
            <a:rPr lang="en-US" sz="2000" kern="1200" dirty="0"/>
            <a:t>-Competitor’s prices</a:t>
          </a:r>
        </a:p>
        <a:p>
          <a:pPr marL="0" lvl="0" indent="0" algn="l" defTabSz="889000">
            <a:lnSpc>
              <a:spcPct val="90000"/>
            </a:lnSpc>
            <a:spcBef>
              <a:spcPct val="0"/>
            </a:spcBef>
            <a:spcAft>
              <a:spcPct val="35000"/>
            </a:spcAft>
            <a:buNone/>
          </a:pPr>
          <a:endParaRPr lang="en-US" sz="2000" kern="1200" dirty="0"/>
        </a:p>
      </dsp:txBody>
      <dsp:txXfrm>
        <a:off x="6167247" y="2486621"/>
        <a:ext cx="4329045" cy="1541911"/>
      </dsp:txXfrm>
    </dsp:sp>
    <dsp:sp modelId="{87080F13-2119-4452-9E73-82F6CB365F82}">
      <dsp:nvSpPr>
        <dsp:cNvPr id="0" name=""/>
        <dsp:cNvSpPr/>
      </dsp:nvSpPr>
      <dsp:spPr>
        <a:xfrm>
          <a:off x="5396386" y="2263900"/>
          <a:ext cx="1604813" cy="1619007"/>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3212C-C417-468A-BC08-B37F9E6A97B8}"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F25CB-7EE0-443E-B38C-4B4654E0DBE4}" type="slidenum">
              <a:rPr lang="en-US" smtClean="0"/>
              <a:t>‹#›</a:t>
            </a:fld>
            <a:endParaRPr lang="en-US"/>
          </a:p>
        </p:txBody>
      </p:sp>
    </p:spTree>
    <p:extLst>
      <p:ext uri="{BB962C8B-B14F-4D97-AF65-F5344CB8AC3E}">
        <p14:creationId xmlns:p14="http://schemas.microsoft.com/office/powerpoint/2010/main" val="416434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Map based on Longitude (generated) and Latitude (generated). Color shows details about Market. Size shows sum of Sales. The marks are labeled by State. The data is filtered on Action (Market) and Action (Product Type, Product). The Action (Market) filter keeps 4 members. The Action (Product Type, Product) filter keeps 13 members.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Sum of Sales for each Market. Color shows details about Market. The data is filtered on Action (</a:t>
            </a:r>
            <a:r>
              <a:rPr lang="en-US" sz="1200" kern="1200" dirty="0" err="1">
                <a:solidFill>
                  <a:schemeClr val="tx1"/>
                </a:solidFill>
                <a:effectLst/>
                <a:latin typeface="+mn-lt"/>
                <a:ea typeface="+mn-ea"/>
                <a:cs typeface="+mn-cs"/>
              </a:rPr>
              <a:t>Market,State</a:t>
            </a:r>
            <a:r>
              <a:rPr lang="en-US" sz="1200" kern="1200" dirty="0">
                <a:solidFill>
                  <a:schemeClr val="tx1"/>
                </a:solidFill>
                <a:effectLst/>
                <a:latin typeface="+mn-lt"/>
                <a:ea typeface="+mn-ea"/>
                <a:cs typeface="+mn-cs"/>
              </a:rPr>
              <a:t>) and Action (Product </a:t>
            </a:r>
            <a:r>
              <a:rPr lang="en-US" sz="1200" kern="1200" dirty="0" err="1">
                <a:solidFill>
                  <a:schemeClr val="tx1"/>
                </a:solidFill>
                <a:effectLst/>
                <a:latin typeface="+mn-lt"/>
                <a:ea typeface="+mn-ea"/>
                <a:cs typeface="+mn-cs"/>
              </a:rPr>
              <a:t>Type,Product</a:t>
            </a:r>
            <a:r>
              <a:rPr lang="en-US" sz="1200" kern="1200" dirty="0">
                <a:solidFill>
                  <a:schemeClr val="tx1"/>
                </a:solidFill>
                <a:effectLst/>
                <a:latin typeface="+mn-lt"/>
                <a:ea typeface="+mn-ea"/>
                <a:cs typeface="+mn-cs"/>
              </a:rPr>
              <a:t>). The Action (</a:t>
            </a:r>
            <a:r>
              <a:rPr lang="en-US" sz="1200" kern="1200" dirty="0" err="1">
                <a:solidFill>
                  <a:schemeClr val="tx1"/>
                </a:solidFill>
                <a:effectLst/>
                <a:latin typeface="+mn-lt"/>
                <a:ea typeface="+mn-ea"/>
                <a:cs typeface="+mn-cs"/>
              </a:rPr>
              <a:t>Market,State</a:t>
            </a:r>
            <a:r>
              <a:rPr lang="en-US" sz="1200" kern="1200" dirty="0">
                <a:solidFill>
                  <a:schemeClr val="tx1"/>
                </a:solidFill>
                <a:effectLst/>
                <a:latin typeface="+mn-lt"/>
                <a:ea typeface="+mn-ea"/>
                <a:cs typeface="+mn-cs"/>
              </a:rPr>
              <a:t>) filter keeps 20 members. The Action (Product </a:t>
            </a:r>
            <a:r>
              <a:rPr lang="en-US" sz="1200" kern="1200" dirty="0" err="1">
                <a:solidFill>
                  <a:schemeClr val="tx1"/>
                </a:solidFill>
                <a:effectLst/>
                <a:latin typeface="+mn-lt"/>
                <a:ea typeface="+mn-ea"/>
                <a:cs typeface="+mn-cs"/>
              </a:rPr>
              <a:t>Type,Product</a:t>
            </a:r>
            <a:r>
              <a:rPr lang="en-US" sz="1200" kern="1200" dirty="0">
                <a:solidFill>
                  <a:schemeClr val="tx1"/>
                </a:solidFill>
                <a:effectLst/>
                <a:latin typeface="+mn-lt"/>
                <a:ea typeface="+mn-ea"/>
                <a:cs typeface="+mn-cs"/>
              </a:rPr>
              <a:t>) filter keeps 13 members.</a:t>
            </a:r>
          </a:p>
          <a:p>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8</a:t>
            </a:fld>
            <a:endParaRPr lang="en-US"/>
          </a:p>
        </p:txBody>
      </p:sp>
    </p:spTree>
    <p:extLst>
      <p:ext uri="{BB962C8B-B14F-4D97-AF65-F5344CB8AC3E}">
        <p14:creationId xmlns:p14="http://schemas.microsoft.com/office/powerpoint/2010/main" val="986279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Budget Profit and Profit for each Product broken down by Product Type. For pane Sum of Budget Profit: Color shows details about Budget Profit and Profit. For pane Sum of Profit: Size shows details about Budget Profit and Profit. The data is filtered on Action (</a:t>
            </a:r>
            <a:r>
              <a:rPr lang="en-US" sz="1200" kern="1200" dirty="0" err="1">
                <a:solidFill>
                  <a:schemeClr val="tx1"/>
                </a:solidFill>
                <a:effectLst/>
                <a:latin typeface="+mn-lt"/>
                <a:ea typeface="+mn-ea"/>
                <a:cs typeface="+mn-cs"/>
              </a:rPr>
              <a:t>Market,State</a:t>
            </a:r>
            <a:r>
              <a:rPr lang="en-US" sz="1200" kern="1200" dirty="0">
                <a:solidFill>
                  <a:schemeClr val="tx1"/>
                </a:solidFill>
                <a:effectLst/>
                <a:latin typeface="+mn-lt"/>
                <a:ea typeface="+mn-ea"/>
                <a:cs typeface="+mn-cs"/>
              </a:rPr>
              <a:t>) and Action (Market). The Action (</a:t>
            </a:r>
            <a:r>
              <a:rPr lang="en-US" sz="1200" kern="1200" dirty="0" err="1">
                <a:solidFill>
                  <a:schemeClr val="tx1"/>
                </a:solidFill>
                <a:effectLst/>
                <a:latin typeface="+mn-lt"/>
                <a:ea typeface="+mn-ea"/>
                <a:cs typeface="+mn-cs"/>
              </a:rPr>
              <a:t>Market,State</a:t>
            </a:r>
            <a:r>
              <a:rPr lang="en-US" sz="1200" kern="1200" dirty="0">
                <a:solidFill>
                  <a:schemeClr val="tx1"/>
                </a:solidFill>
                <a:effectLst/>
                <a:latin typeface="+mn-lt"/>
                <a:ea typeface="+mn-ea"/>
                <a:cs typeface="+mn-cs"/>
              </a:rPr>
              <a:t>) filter keeps 20 members. The Action (Market) filter keeps 4 members. The view is filtered on Product Type and Product. The Product Type filter keeps Coffee, Espresso, Herbal Tea and Tea. The Product filter keeps 13 of 13 members.</a:t>
            </a:r>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17</a:t>
            </a:fld>
            <a:endParaRPr lang="en-US"/>
          </a:p>
        </p:txBody>
      </p:sp>
    </p:spTree>
    <p:extLst>
      <p:ext uri="{BB962C8B-B14F-4D97-AF65-F5344CB8AC3E}">
        <p14:creationId xmlns:p14="http://schemas.microsoft.com/office/powerpoint/2010/main" val="365057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Map based on Longitude (generated) and Latitude (generated) and Latitude (generated). For pane Latitude (generated): Color shows sum of Sales. Details are shown for State. For pane Latitude (generated) (2): Color shows details about Product Type. Size shows sum of Sales. The marks are labeled by State. The view is filtered on Product Type, which keeps Coffee, Espresso, Herbal Tea and Tea.</a:t>
            </a:r>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9</a:t>
            </a:fld>
            <a:endParaRPr lang="en-US"/>
          </a:p>
        </p:txBody>
      </p:sp>
    </p:spTree>
    <p:extLst>
      <p:ext uri="{BB962C8B-B14F-4D97-AF65-F5344CB8AC3E}">
        <p14:creationId xmlns:p14="http://schemas.microsoft.com/office/powerpoint/2010/main" val="248630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trends of Avg. Total Expenses and Avg. Profit for State. Color shows details about Avg. Total Expenses and Avg. Profit. The data is filtered on Action (Product Type, Product), Action (Market) and Action (Market, State). The Action (Product Type, Product) filter keeps 13 members. The Action (Market) filter keeps 4 members. The Action (Market, State) filter keeps 20 members.</a:t>
            </a:r>
          </a:p>
          <a:p>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10</a:t>
            </a:fld>
            <a:endParaRPr lang="en-US"/>
          </a:p>
        </p:txBody>
      </p:sp>
    </p:spTree>
    <p:extLst>
      <p:ext uri="{BB962C8B-B14F-4D97-AF65-F5344CB8AC3E}">
        <p14:creationId xmlns:p14="http://schemas.microsoft.com/office/powerpoint/2010/main" val="56673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Sum of Profit for each State broken down by Market Size. Color shows details about Market Size. The marks are labeled by sum of Profit. The data is filtered on Action (</a:t>
            </a:r>
            <a:r>
              <a:rPr lang="en-US" sz="1200" kern="1200" dirty="0" err="1">
                <a:solidFill>
                  <a:schemeClr val="tx1"/>
                </a:solidFill>
                <a:effectLst/>
                <a:latin typeface="+mn-lt"/>
                <a:ea typeface="+mn-ea"/>
                <a:cs typeface="+mn-cs"/>
              </a:rPr>
              <a:t>Market,State</a:t>
            </a:r>
            <a:r>
              <a:rPr lang="en-US" sz="1200" kern="1200" dirty="0">
                <a:solidFill>
                  <a:schemeClr val="tx1"/>
                </a:solidFill>
                <a:effectLst/>
                <a:latin typeface="+mn-lt"/>
                <a:ea typeface="+mn-ea"/>
                <a:cs typeface="+mn-cs"/>
              </a:rPr>
              <a:t>), Action (Market) and Action (Product </a:t>
            </a:r>
            <a:r>
              <a:rPr lang="en-US" sz="1200" kern="1200" dirty="0" err="1">
                <a:solidFill>
                  <a:schemeClr val="tx1"/>
                </a:solidFill>
                <a:effectLst/>
                <a:latin typeface="+mn-lt"/>
                <a:ea typeface="+mn-ea"/>
                <a:cs typeface="+mn-cs"/>
              </a:rPr>
              <a:t>Type,Product</a:t>
            </a:r>
            <a:r>
              <a:rPr lang="en-US" sz="1200" kern="1200" dirty="0">
                <a:solidFill>
                  <a:schemeClr val="tx1"/>
                </a:solidFill>
                <a:effectLst/>
                <a:latin typeface="+mn-lt"/>
                <a:ea typeface="+mn-ea"/>
                <a:cs typeface="+mn-cs"/>
              </a:rPr>
              <a:t>). The Action (</a:t>
            </a:r>
            <a:r>
              <a:rPr lang="en-US" sz="1200" kern="1200" dirty="0" err="1">
                <a:solidFill>
                  <a:schemeClr val="tx1"/>
                </a:solidFill>
                <a:effectLst/>
                <a:latin typeface="+mn-lt"/>
                <a:ea typeface="+mn-ea"/>
                <a:cs typeface="+mn-cs"/>
              </a:rPr>
              <a:t>Market,State</a:t>
            </a:r>
            <a:r>
              <a:rPr lang="en-US" sz="1200" kern="1200" dirty="0">
                <a:solidFill>
                  <a:schemeClr val="tx1"/>
                </a:solidFill>
                <a:effectLst/>
                <a:latin typeface="+mn-lt"/>
                <a:ea typeface="+mn-ea"/>
                <a:cs typeface="+mn-cs"/>
              </a:rPr>
              <a:t>) filter keeps 20 members. The Action (Market) filter keeps 4 members. The Action (Product </a:t>
            </a:r>
            <a:r>
              <a:rPr lang="en-US" sz="1200" kern="1200" dirty="0" err="1">
                <a:solidFill>
                  <a:schemeClr val="tx1"/>
                </a:solidFill>
                <a:effectLst/>
                <a:latin typeface="+mn-lt"/>
                <a:ea typeface="+mn-ea"/>
                <a:cs typeface="+mn-cs"/>
              </a:rPr>
              <a:t>Type,Product</a:t>
            </a:r>
            <a:r>
              <a:rPr lang="en-US" sz="1200" kern="1200" dirty="0">
                <a:solidFill>
                  <a:schemeClr val="tx1"/>
                </a:solidFill>
                <a:effectLst/>
                <a:latin typeface="+mn-lt"/>
                <a:ea typeface="+mn-ea"/>
                <a:cs typeface="+mn-cs"/>
              </a:rPr>
              <a:t>) filter keeps 13 members.</a:t>
            </a:r>
          </a:p>
          <a:p>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11</a:t>
            </a:fld>
            <a:endParaRPr lang="en-US"/>
          </a:p>
        </p:txBody>
      </p:sp>
    </p:spTree>
    <p:extLst>
      <p:ext uri="{BB962C8B-B14F-4D97-AF65-F5344CB8AC3E}">
        <p14:creationId xmlns:p14="http://schemas.microsoft.com/office/powerpoint/2010/main" val="82218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trends of Sales (</a:t>
            </a:r>
            <a:r>
              <a:rPr lang="en-US" sz="1200" kern="1200" dirty="0" err="1">
                <a:solidFill>
                  <a:schemeClr val="tx1"/>
                </a:solidFill>
                <a:effectLst/>
                <a:latin typeface="+mn-lt"/>
                <a:ea typeface="+mn-ea"/>
                <a:cs typeface="+mn-cs"/>
              </a:rPr>
              <a:t>factTable</a:t>
            </a:r>
            <a:r>
              <a:rPr lang="en-US" sz="1200" kern="1200" dirty="0">
                <a:solidFill>
                  <a:schemeClr val="tx1"/>
                </a:solidFill>
                <a:effectLst/>
                <a:latin typeface="+mn-lt"/>
                <a:ea typeface="+mn-ea"/>
                <a:cs typeface="+mn-cs"/>
              </a:rPr>
              <a:t>) and Profit (</a:t>
            </a:r>
            <a:r>
              <a:rPr lang="en-US" sz="1200" kern="1200" dirty="0" err="1">
                <a:solidFill>
                  <a:schemeClr val="tx1"/>
                </a:solidFill>
                <a:effectLst/>
                <a:latin typeface="+mn-lt"/>
                <a:ea typeface="+mn-ea"/>
                <a:cs typeface="+mn-cs"/>
              </a:rPr>
              <a:t>factTable</a:t>
            </a:r>
            <a:r>
              <a:rPr lang="en-US" sz="1200" kern="1200" dirty="0">
                <a:solidFill>
                  <a:schemeClr val="tx1"/>
                </a:solidFill>
                <a:effectLst/>
                <a:latin typeface="+mn-lt"/>
                <a:ea typeface="+mn-ea"/>
                <a:cs typeface="+mn-cs"/>
              </a:rPr>
              <a:t>) for Order Date Year. Color shows details about Sales (</a:t>
            </a:r>
            <a:r>
              <a:rPr lang="en-US" sz="1200" kern="1200" dirty="0" err="1">
                <a:solidFill>
                  <a:schemeClr val="tx1"/>
                </a:solidFill>
                <a:effectLst/>
                <a:latin typeface="+mn-lt"/>
                <a:ea typeface="+mn-ea"/>
                <a:cs typeface="+mn-cs"/>
              </a:rPr>
              <a:t>factTable</a:t>
            </a:r>
            <a:r>
              <a:rPr lang="en-US" sz="1200" kern="1200" dirty="0">
                <a:solidFill>
                  <a:schemeClr val="tx1"/>
                </a:solidFill>
                <a:effectLst/>
                <a:latin typeface="+mn-lt"/>
                <a:ea typeface="+mn-ea"/>
                <a:cs typeface="+mn-cs"/>
              </a:rPr>
              <a:t>) and Profit (</a:t>
            </a:r>
            <a:r>
              <a:rPr lang="en-US" sz="1200" kern="1200" dirty="0" err="1">
                <a:solidFill>
                  <a:schemeClr val="tx1"/>
                </a:solidFill>
                <a:effectLst/>
                <a:latin typeface="+mn-lt"/>
                <a:ea typeface="+mn-ea"/>
                <a:cs typeface="+mn-cs"/>
              </a:rPr>
              <a:t>factTable</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12</a:t>
            </a:fld>
            <a:endParaRPr lang="en-US"/>
          </a:p>
        </p:txBody>
      </p:sp>
    </p:spTree>
    <p:extLst>
      <p:ext uri="{BB962C8B-B14F-4D97-AF65-F5344CB8AC3E}">
        <p14:creationId xmlns:p14="http://schemas.microsoft.com/office/powerpoint/2010/main" val="90094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trends of Avg. Sales and Avg. Profit for State. Color shows details about Avg. Sales and Avg. Profit.</a:t>
            </a:r>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13</a:t>
            </a:fld>
            <a:endParaRPr lang="en-US"/>
          </a:p>
        </p:txBody>
      </p:sp>
    </p:spTree>
    <p:extLst>
      <p:ext uri="{BB962C8B-B14F-4D97-AF65-F5344CB8AC3E}">
        <p14:creationId xmlns:p14="http://schemas.microsoft.com/office/powerpoint/2010/main" val="196152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Sum of Total Expenses (Sheet1 ), sum of COGS (Sheet1 ), sum of Sales (Sheet1 ) and sum of Profit (Sheet1 ) for each Product broken down by Product Type. </a:t>
            </a:r>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14</a:t>
            </a:fld>
            <a:endParaRPr lang="en-US"/>
          </a:p>
        </p:txBody>
      </p:sp>
    </p:spTree>
    <p:extLst>
      <p:ext uri="{BB962C8B-B14F-4D97-AF65-F5344CB8AC3E}">
        <p14:creationId xmlns:p14="http://schemas.microsoft.com/office/powerpoint/2010/main" val="150482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trend of sum of Inventory for Market. Color shows details about Product Type. The data is filtered on Action (Market) and Action (Market, State). The Action (Market) filter keeps 4 members. The Action (Market, State) filter keeps 20 members.</a:t>
            </a:r>
          </a:p>
          <a:p>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15</a:t>
            </a:fld>
            <a:endParaRPr lang="en-US"/>
          </a:p>
        </p:txBody>
      </p:sp>
    </p:spTree>
    <p:extLst>
      <p:ext uri="{BB962C8B-B14F-4D97-AF65-F5344CB8AC3E}">
        <p14:creationId xmlns:p14="http://schemas.microsoft.com/office/powerpoint/2010/main" val="670061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Budget Sales and Sales for each Product broken down by Product Type. For pane Sum of Sales: Size shows details about Budget Sales and Sales. For pane Sum of Budget Sales: Color shows details about Budget Sales and Sales. The view is filtered on Product and Product Type. The Product filter keeps 13 of 13 members. The Product Type filter keeps Coffee, Espresso, Herbal Tea and Tea.</a:t>
            </a:r>
            <a:endParaRPr lang="en-US" dirty="0"/>
          </a:p>
        </p:txBody>
      </p:sp>
      <p:sp>
        <p:nvSpPr>
          <p:cNvPr id="4" name="Slide Number Placeholder 3"/>
          <p:cNvSpPr>
            <a:spLocks noGrp="1"/>
          </p:cNvSpPr>
          <p:nvPr>
            <p:ph type="sldNum" sz="quarter" idx="5"/>
          </p:nvPr>
        </p:nvSpPr>
        <p:spPr/>
        <p:txBody>
          <a:bodyPr/>
          <a:lstStyle/>
          <a:p>
            <a:fld id="{BDDF25CB-7EE0-443E-B38C-4B4654E0DBE4}" type="slidenum">
              <a:rPr lang="en-US" smtClean="0"/>
              <a:t>16</a:t>
            </a:fld>
            <a:endParaRPr lang="en-US"/>
          </a:p>
        </p:txBody>
      </p:sp>
    </p:spTree>
    <p:extLst>
      <p:ext uri="{BB962C8B-B14F-4D97-AF65-F5344CB8AC3E}">
        <p14:creationId xmlns:p14="http://schemas.microsoft.com/office/powerpoint/2010/main" val="420200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5/10/2020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5/10/2020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GlobalSales-TheCoffeeBean/TheCoffeeBea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O7u9EHrZhl66ngKRmcTa636V64UlkKGR/view"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D583041-8CB7-4207-BBCC-4C5C676144E2}"/>
              </a:ext>
            </a:extLst>
          </p:cNvPr>
          <p:cNvSpPr>
            <a:spLocks noGrp="1"/>
          </p:cNvSpPr>
          <p:nvPr>
            <p:ph type="ctrTitle"/>
          </p:nvPr>
        </p:nvSpPr>
        <p:spPr/>
        <p:txBody>
          <a:bodyPr>
            <a:normAutofit/>
          </a:bodyPr>
          <a:lstStyle/>
          <a:p>
            <a:r>
              <a:rPr lang="en-us" sz="4800" dirty="0"/>
              <a:t>Data </a:t>
            </a:r>
            <a:r>
              <a:rPr lang="en-US" sz="4800" dirty="0"/>
              <a:t>Visualization</a:t>
            </a:r>
            <a:br>
              <a:rPr lang="en-US" sz="4800" dirty="0"/>
            </a:br>
            <a:r>
              <a:rPr lang="en-us" sz="4800" dirty="0"/>
              <a:t>The Coffee</a:t>
            </a:r>
            <a:r>
              <a:rPr lang="en-US" sz="4800" dirty="0"/>
              <a:t> Chain Analysis</a:t>
            </a:r>
            <a:endParaRPr lang="en-us" sz="4800" dirty="0">
              <a:hlinkClick r:id="rId3"/>
            </a:endParaRPr>
          </a:p>
        </p:txBody>
      </p:sp>
      <p:sp>
        <p:nvSpPr>
          <p:cNvPr id="3" name="slide1">
            <a:extLst>
              <a:ext uri="{FF2B5EF4-FFF2-40B4-BE49-F238E27FC236}">
                <a16:creationId xmlns:a16="http://schemas.microsoft.com/office/drawing/2014/main" id="{C9E20DE9-E717-4493-9740-B7AD1B373447}"/>
              </a:ext>
            </a:extLst>
          </p:cNvPr>
          <p:cNvSpPr>
            <a:spLocks noGrp="1"/>
          </p:cNvSpPr>
          <p:nvPr>
            <p:ph type="subTitle" idx="1"/>
          </p:nvPr>
        </p:nvSpPr>
        <p:spPr/>
        <p:txBody>
          <a:bodyPr/>
          <a:lstStyle/>
          <a:p>
            <a:r>
              <a:rPr lang="en-US" dirty="0"/>
              <a:t>Xinqi Zhuo</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40E5-5572-43B7-BD19-CDAA8D22FD10}"/>
              </a:ext>
            </a:extLst>
          </p:cNvPr>
          <p:cNvSpPr>
            <a:spLocks noGrp="1"/>
          </p:cNvSpPr>
          <p:nvPr>
            <p:ph type="title"/>
          </p:nvPr>
        </p:nvSpPr>
        <p:spPr/>
        <p:txBody>
          <a:bodyPr>
            <a:normAutofit fontScale="90000"/>
          </a:bodyPr>
          <a:lstStyle/>
          <a:p>
            <a:r>
              <a:rPr lang="en-US" sz="3200" dirty="0"/>
              <a:t>What is the average expenses and profit for each state? </a:t>
            </a:r>
            <a:br>
              <a:rPr lang="en-US" dirty="0"/>
            </a:br>
            <a:endParaRPr lang="en-US" dirty="0"/>
          </a:p>
        </p:txBody>
      </p:sp>
      <p:pic>
        <p:nvPicPr>
          <p:cNvPr id="4" name="Content Placeholder 3">
            <a:extLst>
              <a:ext uri="{FF2B5EF4-FFF2-40B4-BE49-F238E27FC236}">
                <a16:creationId xmlns:a16="http://schemas.microsoft.com/office/drawing/2014/main" id="{2AC3A0BE-C959-4804-8655-B5EE54D1A512}"/>
              </a:ext>
            </a:extLst>
          </p:cNvPr>
          <p:cNvPicPr>
            <a:picLocks noGrp="1" noChangeAspect="1"/>
          </p:cNvPicPr>
          <p:nvPr>
            <p:ph idx="1"/>
          </p:nvPr>
        </p:nvPicPr>
        <p:blipFill>
          <a:blip r:embed="rId4"/>
          <a:stretch>
            <a:fillRect/>
          </a:stretch>
        </p:blipFill>
        <p:spPr>
          <a:xfrm>
            <a:off x="5183188" y="2020491"/>
            <a:ext cx="6172200" cy="2807493"/>
          </a:xfrm>
          <a:prstGeom prst="rect">
            <a:avLst/>
          </a:prstGeom>
        </p:spPr>
      </p:pic>
      <p:sp>
        <p:nvSpPr>
          <p:cNvPr id="5" name="Text Placeholder 4">
            <a:extLst>
              <a:ext uri="{FF2B5EF4-FFF2-40B4-BE49-F238E27FC236}">
                <a16:creationId xmlns:a16="http://schemas.microsoft.com/office/drawing/2014/main" id="{9F2FF61C-AF1D-4B2C-8174-51383E2B2369}"/>
              </a:ext>
            </a:extLst>
          </p:cNvPr>
          <p:cNvSpPr>
            <a:spLocks noGrp="1"/>
          </p:cNvSpPr>
          <p:nvPr>
            <p:ph type="body" sz="half" idx="2"/>
          </p:nvPr>
        </p:nvSpPr>
        <p:spPr>
          <a:xfrm>
            <a:off x="839788" y="2057400"/>
            <a:ext cx="4343400" cy="3896360"/>
          </a:xfrm>
        </p:spPr>
        <p:txBody>
          <a:bodyPr>
            <a:normAutofit fontScale="92500"/>
          </a:bodyPr>
          <a:lstStyle/>
          <a:p>
            <a:r>
              <a:rPr lang="en-US" sz="1800" dirty="0"/>
              <a:t>Average expense for Illinois is  63.21 whereas profit is 142.7. This indicates that Illinois is generating more profit at less expense. </a:t>
            </a:r>
          </a:p>
          <a:p>
            <a:r>
              <a:rPr lang="en-US" sz="1800" dirty="0"/>
              <a:t>Similarly other states are generating good profit as compare to their expenditure. </a:t>
            </a:r>
          </a:p>
          <a:p>
            <a:r>
              <a:rPr lang="en-US" sz="1800" dirty="0"/>
              <a:t>States like Missouri, Nevada, New Hampshire, New Mexico, Utah, Washington and Wisconsin are in loss. They are spending more but getting less output. </a:t>
            </a:r>
          </a:p>
          <a:p>
            <a:r>
              <a:rPr lang="en-US" sz="1800" dirty="0"/>
              <a:t>New York has the largest sales but is not making great differences at cost of expenditure. </a:t>
            </a:r>
          </a:p>
          <a:p>
            <a:r>
              <a:rPr lang="en-US" sz="1800" dirty="0"/>
              <a:t>Thus this graph tells us to change revenue model for states that are in loss. </a:t>
            </a:r>
          </a:p>
        </p:txBody>
      </p:sp>
    </p:spTree>
    <p:extLst>
      <p:ext uri="{BB962C8B-B14F-4D97-AF65-F5344CB8AC3E}">
        <p14:creationId xmlns:p14="http://schemas.microsoft.com/office/powerpoint/2010/main" val="361253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950-AF04-456C-968F-7735B64B23A4}"/>
              </a:ext>
            </a:extLst>
          </p:cNvPr>
          <p:cNvSpPr>
            <a:spLocks noGrp="1"/>
          </p:cNvSpPr>
          <p:nvPr>
            <p:ph type="title"/>
          </p:nvPr>
        </p:nvSpPr>
        <p:spPr/>
        <p:txBody>
          <a:bodyPr>
            <a:normAutofit fontScale="90000"/>
          </a:bodyPr>
          <a:lstStyle/>
          <a:p>
            <a:r>
              <a:rPr lang="en-US" sz="3200" dirty="0"/>
              <a:t>What is the Market Size for each state with their profit? </a:t>
            </a:r>
            <a:br>
              <a:rPr lang="en-US" dirty="0"/>
            </a:br>
            <a:endParaRPr lang="en-US" dirty="0"/>
          </a:p>
        </p:txBody>
      </p:sp>
      <p:pic>
        <p:nvPicPr>
          <p:cNvPr id="4" name="Content Placeholder 3">
            <a:extLst>
              <a:ext uri="{FF2B5EF4-FFF2-40B4-BE49-F238E27FC236}">
                <a16:creationId xmlns:a16="http://schemas.microsoft.com/office/drawing/2014/main" id="{63F024BE-45E3-4A63-AE9B-30288DB82DA5}"/>
              </a:ext>
            </a:extLst>
          </p:cNvPr>
          <p:cNvPicPr>
            <a:picLocks noGrp="1" noChangeAspect="1"/>
          </p:cNvPicPr>
          <p:nvPr>
            <p:ph idx="1"/>
          </p:nvPr>
        </p:nvPicPr>
        <p:blipFill>
          <a:blip r:embed="rId4"/>
          <a:stretch>
            <a:fillRect/>
          </a:stretch>
        </p:blipFill>
        <p:spPr>
          <a:xfrm>
            <a:off x="5183188" y="2249743"/>
            <a:ext cx="6172200" cy="2348988"/>
          </a:xfrm>
          <a:prstGeom prst="rect">
            <a:avLst/>
          </a:prstGeom>
        </p:spPr>
      </p:pic>
      <p:sp>
        <p:nvSpPr>
          <p:cNvPr id="5" name="Text Placeholder 4">
            <a:extLst>
              <a:ext uri="{FF2B5EF4-FFF2-40B4-BE49-F238E27FC236}">
                <a16:creationId xmlns:a16="http://schemas.microsoft.com/office/drawing/2014/main" id="{A783C99C-9F26-4B2B-B949-2DB56EECF11B}"/>
              </a:ext>
            </a:extLst>
          </p:cNvPr>
          <p:cNvSpPr>
            <a:spLocks noGrp="1"/>
          </p:cNvSpPr>
          <p:nvPr>
            <p:ph type="body" sz="half" idx="2"/>
          </p:nvPr>
        </p:nvSpPr>
        <p:spPr/>
        <p:txBody>
          <a:bodyPr>
            <a:normAutofit/>
          </a:bodyPr>
          <a:lstStyle/>
          <a:p>
            <a:r>
              <a:rPr lang="en-US" sz="2000" dirty="0"/>
              <a:t>Managers can identify which state falls under major and minor market. </a:t>
            </a:r>
          </a:p>
          <a:p>
            <a:endParaRPr lang="en-US" sz="2000" dirty="0"/>
          </a:p>
          <a:p>
            <a:r>
              <a:rPr lang="en-US" sz="2000" dirty="0"/>
              <a:t>It will help to decide what should be COGS in future for the major and minor size. </a:t>
            </a:r>
          </a:p>
          <a:p>
            <a:endParaRPr lang="en-US" sz="2000" dirty="0"/>
          </a:p>
          <a:p>
            <a:r>
              <a:rPr lang="en-US" sz="2000" dirty="0"/>
              <a:t>It will help people in predicting the profit based on the market size. </a:t>
            </a:r>
          </a:p>
        </p:txBody>
      </p:sp>
    </p:spTree>
    <p:extLst>
      <p:ext uri="{BB962C8B-B14F-4D97-AF65-F5344CB8AC3E}">
        <p14:creationId xmlns:p14="http://schemas.microsoft.com/office/powerpoint/2010/main" val="421917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858C-3BBF-4F76-9926-6C0ED210DAC9}"/>
              </a:ext>
            </a:extLst>
          </p:cNvPr>
          <p:cNvSpPr>
            <a:spLocks noGrp="1"/>
          </p:cNvSpPr>
          <p:nvPr>
            <p:ph type="title"/>
          </p:nvPr>
        </p:nvSpPr>
        <p:spPr/>
        <p:txBody>
          <a:bodyPr>
            <a:normAutofit fontScale="90000"/>
          </a:bodyPr>
          <a:lstStyle/>
          <a:p>
            <a:r>
              <a:rPr lang="en-US" sz="3600" dirty="0"/>
              <a:t>What are the sales and total profit trend in 2013,2014,2015,2016 (in total )?</a:t>
            </a:r>
            <a:br>
              <a:rPr lang="en-US" dirty="0"/>
            </a:br>
            <a:endParaRPr lang="en-US" dirty="0"/>
          </a:p>
        </p:txBody>
      </p:sp>
      <p:sp>
        <p:nvSpPr>
          <p:cNvPr id="3" name="Content Placeholder 2">
            <a:extLst>
              <a:ext uri="{FF2B5EF4-FFF2-40B4-BE49-F238E27FC236}">
                <a16:creationId xmlns:a16="http://schemas.microsoft.com/office/drawing/2014/main" id="{AE9C4AF0-3E8B-479B-AB19-0CF922B336E7}"/>
              </a:ext>
            </a:extLst>
          </p:cNvPr>
          <p:cNvSpPr>
            <a:spLocks noGrp="1"/>
          </p:cNvSpPr>
          <p:nvPr>
            <p:ph idx="1"/>
          </p:nvPr>
        </p:nvSpPr>
        <p:spPr>
          <a:xfrm>
            <a:off x="1187835" y="1591945"/>
            <a:ext cx="3608388" cy="4351338"/>
          </a:xfrm>
        </p:spPr>
        <p:txBody>
          <a:bodyPr>
            <a:normAutofit/>
          </a:bodyPr>
          <a:lstStyle/>
          <a:p>
            <a:pPr marL="0" indent="0">
              <a:buNone/>
            </a:pPr>
            <a:r>
              <a:rPr lang="en-US" sz="2000" dirty="0"/>
              <a:t>From 2013 to 2014, both the sales and the profits slightly rose, and from 2014 to 2016</a:t>
            </a:r>
            <a:r>
              <a:rPr lang="zh-CN" altLang="en-US" sz="2000" dirty="0"/>
              <a:t>，</a:t>
            </a:r>
            <a:r>
              <a:rPr lang="en-US" sz="2000" dirty="0"/>
              <a:t> </a:t>
            </a:r>
            <a:r>
              <a:rPr lang="en-US" altLang="zh-CN" sz="2000" dirty="0"/>
              <a:t>the growth of </a:t>
            </a:r>
            <a:r>
              <a:rPr lang="en-US" sz="2000" dirty="0"/>
              <a:t>the sales and the profits accelerated.</a:t>
            </a:r>
          </a:p>
          <a:p>
            <a:pPr marL="0" indent="0">
              <a:buNone/>
            </a:pPr>
            <a:endParaRPr lang="en-US" sz="2000" dirty="0"/>
          </a:p>
          <a:p>
            <a:pPr marL="0" indent="0">
              <a:buNone/>
            </a:pPr>
            <a:r>
              <a:rPr lang="en-US" sz="2000" dirty="0"/>
              <a:t>The increase in sales was quicker than the rise in profits. This reveals that the costs r</a:t>
            </a:r>
            <a:r>
              <a:rPr lang="en-US" altLang="zh-CN" sz="2000" dirty="0"/>
              <a:t>aised</a:t>
            </a:r>
            <a:r>
              <a:rPr lang="en-US" sz="2000" dirty="0"/>
              <a:t> faster than the profits. Some unnecessary expenses and increasing human costs lead to the result. </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CCF19976-9C73-493A-8D95-35652AC8EEA3}"/>
              </a:ext>
            </a:extLst>
          </p:cNvPr>
          <p:cNvPicPr>
            <a:picLocks noChangeAspect="1"/>
          </p:cNvPicPr>
          <p:nvPr/>
        </p:nvPicPr>
        <p:blipFill>
          <a:blip r:embed="rId4"/>
          <a:stretch>
            <a:fillRect/>
          </a:stretch>
        </p:blipFill>
        <p:spPr>
          <a:xfrm>
            <a:off x="5929382" y="1690688"/>
            <a:ext cx="5074783" cy="3963670"/>
          </a:xfrm>
          <a:prstGeom prst="rect">
            <a:avLst/>
          </a:prstGeom>
        </p:spPr>
      </p:pic>
      <p:pic>
        <p:nvPicPr>
          <p:cNvPr id="5" name="Picture 4">
            <a:extLst>
              <a:ext uri="{FF2B5EF4-FFF2-40B4-BE49-F238E27FC236}">
                <a16:creationId xmlns:a16="http://schemas.microsoft.com/office/drawing/2014/main" id="{1DB47E2D-347E-416C-871F-3B2A47B88EA9}"/>
              </a:ext>
            </a:extLst>
          </p:cNvPr>
          <p:cNvPicPr>
            <a:picLocks noChangeAspect="1"/>
          </p:cNvPicPr>
          <p:nvPr/>
        </p:nvPicPr>
        <p:blipFill>
          <a:blip r:embed="rId5"/>
          <a:stretch>
            <a:fillRect/>
          </a:stretch>
        </p:blipFill>
        <p:spPr>
          <a:xfrm>
            <a:off x="9856651" y="833438"/>
            <a:ext cx="1952625" cy="857250"/>
          </a:xfrm>
          <a:prstGeom prst="rect">
            <a:avLst/>
          </a:prstGeom>
        </p:spPr>
      </p:pic>
    </p:spTree>
    <p:extLst>
      <p:ext uri="{BB962C8B-B14F-4D97-AF65-F5344CB8AC3E}">
        <p14:creationId xmlns:p14="http://schemas.microsoft.com/office/powerpoint/2010/main" val="273426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8932-018A-4F72-AF9F-582CD990B149}"/>
              </a:ext>
            </a:extLst>
          </p:cNvPr>
          <p:cNvSpPr>
            <a:spLocks noGrp="1"/>
          </p:cNvSpPr>
          <p:nvPr>
            <p:ph type="title"/>
          </p:nvPr>
        </p:nvSpPr>
        <p:spPr/>
        <p:txBody>
          <a:bodyPr>
            <a:normAutofit fontScale="90000"/>
          </a:bodyPr>
          <a:lstStyle/>
          <a:p>
            <a:r>
              <a:rPr lang="en-US" sz="3200" dirty="0"/>
              <a:t>Which state </a:t>
            </a:r>
            <a:r>
              <a:rPr lang="en-US" altLang="zh-CN" sz="3200" dirty="0"/>
              <a:t>has</a:t>
            </a:r>
            <a:r>
              <a:rPr lang="en-US" sz="3200" dirty="0"/>
              <a:t> the highest sales and profits? </a:t>
            </a:r>
            <a:br>
              <a:rPr lang="en-US" sz="3200" dirty="0"/>
            </a:br>
            <a:endParaRPr lang="en-US" sz="3200" dirty="0"/>
          </a:p>
        </p:txBody>
      </p:sp>
      <p:pic>
        <p:nvPicPr>
          <p:cNvPr id="4" name="Content Placeholder 3">
            <a:extLst>
              <a:ext uri="{FF2B5EF4-FFF2-40B4-BE49-F238E27FC236}">
                <a16:creationId xmlns:a16="http://schemas.microsoft.com/office/drawing/2014/main" id="{EA59D5A3-CE7A-4848-90E3-0B9BB2EDF6D4}"/>
              </a:ext>
            </a:extLst>
          </p:cNvPr>
          <p:cNvPicPr>
            <a:picLocks noGrp="1" noChangeAspect="1"/>
          </p:cNvPicPr>
          <p:nvPr>
            <p:ph idx="1"/>
          </p:nvPr>
        </p:nvPicPr>
        <p:blipFill>
          <a:blip r:embed="rId4"/>
          <a:stretch>
            <a:fillRect/>
          </a:stretch>
        </p:blipFill>
        <p:spPr>
          <a:xfrm>
            <a:off x="5183188" y="1774180"/>
            <a:ext cx="6172200" cy="3300115"/>
          </a:xfrm>
          <a:prstGeom prst="rect">
            <a:avLst/>
          </a:prstGeom>
        </p:spPr>
      </p:pic>
      <p:sp>
        <p:nvSpPr>
          <p:cNvPr id="5" name="TextBox 4">
            <a:extLst>
              <a:ext uri="{FF2B5EF4-FFF2-40B4-BE49-F238E27FC236}">
                <a16:creationId xmlns:a16="http://schemas.microsoft.com/office/drawing/2014/main" id="{F0D516A4-9A31-4A23-9E9E-0C3685641F78}"/>
              </a:ext>
            </a:extLst>
          </p:cNvPr>
          <p:cNvSpPr txBox="1"/>
          <p:nvPr/>
        </p:nvSpPr>
        <p:spPr>
          <a:xfrm>
            <a:off x="836612" y="2057400"/>
            <a:ext cx="2730282" cy="2862322"/>
          </a:xfrm>
          <a:prstGeom prst="rect">
            <a:avLst/>
          </a:prstGeom>
          <a:noFill/>
        </p:spPr>
        <p:txBody>
          <a:bodyPr wrap="square" rtlCol="0">
            <a:spAutoFit/>
          </a:bodyPr>
          <a:lstStyle/>
          <a:p>
            <a:r>
              <a:rPr lang="en-US" sz="2000" dirty="0"/>
              <a:t>New Hampshire had the lowest sales; </a:t>
            </a:r>
          </a:p>
          <a:p>
            <a:r>
              <a:rPr lang="en-US" sz="2000" dirty="0"/>
              <a:t>New York had the highest sales; </a:t>
            </a:r>
          </a:p>
          <a:p>
            <a:r>
              <a:rPr lang="en-US" sz="2000" dirty="0"/>
              <a:t>New Mexico had the lowest profits;</a:t>
            </a:r>
          </a:p>
          <a:p>
            <a:r>
              <a:rPr lang="en-US" sz="2000" dirty="0"/>
              <a:t>Illinois had the highest profits.</a:t>
            </a:r>
          </a:p>
          <a:p>
            <a:r>
              <a:rPr lang="en-US" sz="2000" dirty="0"/>
              <a:t> </a:t>
            </a:r>
          </a:p>
        </p:txBody>
      </p:sp>
    </p:spTree>
    <p:extLst>
      <p:ext uri="{BB962C8B-B14F-4D97-AF65-F5344CB8AC3E}">
        <p14:creationId xmlns:p14="http://schemas.microsoft.com/office/powerpoint/2010/main" val="133196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BE44-5A65-4E7C-A69E-FFFCB3CA1B45}"/>
              </a:ext>
            </a:extLst>
          </p:cNvPr>
          <p:cNvSpPr>
            <a:spLocks noGrp="1"/>
          </p:cNvSpPr>
          <p:nvPr>
            <p:ph type="title"/>
          </p:nvPr>
        </p:nvSpPr>
        <p:spPr/>
        <p:txBody>
          <a:bodyPr>
            <a:normAutofit/>
          </a:bodyPr>
          <a:lstStyle/>
          <a:p>
            <a:r>
              <a:rPr lang="en-US" sz="3200" dirty="0"/>
              <a:t>Expenses, COGS, Sales, Profits by Product Types</a:t>
            </a:r>
          </a:p>
        </p:txBody>
      </p:sp>
      <p:pic>
        <p:nvPicPr>
          <p:cNvPr id="4" name="Content Placeholder 3">
            <a:extLst>
              <a:ext uri="{FF2B5EF4-FFF2-40B4-BE49-F238E27FC236}">
                <a16:creationId xmlns:a16="http://schemas.microsoft.com/office/drawing/2014/main" id="{23ADE103-9CDB-49F5-B5A3-8A81BBC16DE0}"/>
              </a:ext>
            </a:extLst>
          </p:cNvPr>
          <p:cNvPicPr>
            <a:picLocks noGrp="1" noChangeAspect="1"/>
          </p:cNvPicPr>
          <p:nvPr>
            <p:ph idx="1"/>
          </p:nvPr>
        </p:nvPicPr>
        <p:blipFill rotWithShape="1">
          <a:blip r:embed="rId4"/>
          <a:srcRect r="9046" b="15870"/>
          <a:stretch/>
        </p:blipFill>
        <p:spPr>
          <a:xfrm>
            <a:off x="1198710" y="1470025"/>
            <a:ext cx="9794580" cy="4260215"/>
          </a:xfrm>
          <a:prstGeom prst="rect">
            <a:avLst/>
          </a:prstGeom>
        </p:spPr>
      </p:pic>
    </p:spTree>
    <p:extLst>
      <p:ext uri="{BB962C8B-B14F-4D97-AF65-F5344CB8AC3E}">
        <p14:creationId xmlns:p14="http://schemas.microsoft.com/office/powerpoint/2010/main" val="170245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0FE3-EB3D-46B9-9873-4B86EAB7793E}"/>
              </a:ext>
            </a:extLst>
          </p:cNvPr>
          <p:cNvSpPr>
            <a:spLocks noGrp="1"/>
          </p:cNvSpPr>
          <p:nvPr>
            <p:ph type="title"/>
          </p:nvPr>
        </p:nvSpPr>
        <p:spPr/>
        <p:txBody>
          <a:bodyPr/>
          <a:lstStyle/>
          <a:p>
            <a:r>
              <a:rPr lang="en-US" dirty="0"/>
              <a:t>Inventory By Types </a:t>
            </a:r>
          </a:p>
        </p:txBody>
      </p:sp>
      <p:pic>
        <p:nvPicPr>
          <p:cNvPr id="4" name="Content Placeholder 3">
            <a:extLst>
              <a:ext uri="{FF2B5EF4-FFF2-40B4-BE49-F238E27FC236}">
                <a16:creationId xmlns:a16="http://schemas.microsoft.com/office/drawing/2014/main" id="{3507F2D2-A395-4243-8EC2-4DB3063BEC46}"/>
              </a:ext>
            </a:extLst>
          </p:cNvPr>
          <p:cNvPicPr>
            <a:picLocks noGrp="1" noChangeAspect="1"/>
          </p:cNvPicPr>
          <p:nvPr>
            <p:ph idx="1"/>
          </p:nvPr>
        </p:nvPicPr>
        <p:blipFill>
          <a:blip r:embed="rId4"/>
          <a:stretch>
            <a:fillRect/>
          </a:stretch>
        </p:blipFill>
        <p:spPr>
          <a:xfrm>
            <a:off x="5183188" y="1719345"/>
            <a:ext cx="6172200" cy="3409785"/>
          </a:xfrm>
          <a:prstGeom prst="rect">
            <a:avLst/>
          </a:prstGeom>
        </p:spPr>
      </p:pic>
      <p:sp>
        <p:nvSpPr>
          <p:cNvPr id="5" name="Text Placeholder 4">
            <a:extLst>
              <a:ext uri="{FF2B5EF4-FFF2-40B4-BE49-F238E27FC236}">
                <a16:creationId xmlns:a16="http://schemas.microsoft.com/office/drawing/2014/main" id="{9470DE98-9E66-465E-B6F4-8213E43FA0EA}"/>
              </a:ext>
            </a:extLst>
          </p:cNvPr>
          <p:cNvSpPr>
            <a:spLocks noGrp="1"/>
          </p:cNvSpPr>
          <p:nvPr>
            <p:ph type="body" sz="half" idx="2"/>
          </p:nvPr>
        </p:nvSpPr>
        <p:spPr/>
        <p:txBody>
          <a:bodyPr>
            <a:normAutofit/>
          </a:bodyPr>
          <a:lstStyle/>
          <a:p>
            <a:r>
              <a:rPr lang="en-US" sz="2000" dirty="0"/>
              <a:t>The west market has the highest inventory of all the product types. Central has the second-highest inventory. </a:t>
            </a:r>
          </a:p>
          <a:p>
            <a:endParaRPr lang="en-US" sz="2000" dirty="0"/>
          </a:p>
          <a:p>
            <a:r>
              <a:rPr lang="en-US" sz="2000" dirty="0"/>
              <a:t>According to the graph, managers can decide how to make some arrangement on the inventory when the product are inflected by bad weather. </a:t>
            </a:r>
          </a:p>
        </p:txBody>
      </p:sp>
    </p:spTree>
    <p:extLst>
      <p:ext uri="{BB962C8B-B14F-4D97-AF65-F5344CB8AC3E}">
        <p14:creationId xmlns:p14="http://schemas.microsoft.com/office/powerpoint/2010/main" val="128779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40F0-5249-4FCD-9F61-F934130AE42C}"/>
              </a:ext>
            </a:extLst>
          </p:cNvPr>
          <p:cNvSpPr>
            <a:spLocks noGrp="1"/>
          </p:cNvSpPr>
          <p:nvPr>
            <p:ph type="title"/>
          </p:nvPr>
        </p:nvSpPr>
        <p:spPr/>
        <p:txBody>
          <a:bodyPr/>
          <a:lstStyle/>
          <a:p>
            <a:r>
              <a:rPr lang="en-US" dirty="0"/>
              <a:t>Sales by Budget Sales</a:t>
            </a:r>
          </a:p>
        </p:txBody>
      </p:sp>
      <p:pic>
        <p:nvPicPr>
          <p:cNvPr id="4" name="Content Placeholder 3">
            <a:extLst>
              <a:ext uri="{FF2B5EF4-FFF2-40B4-BE49-F238E27FC236}">
                <a16:creationId xmlns:a16="http://schemas.microsoft.com/office/drawing/2014/main" id="{238CB2AD-8898-4596-BB46-B5D38211FD87}"/>
              </a:ext>
            </a:extLst>
          </p:cNvPr>
          <p:cNvPicPr>
            <a:picLocks noGrp="1" noChangeAspect="1"/>
          </p:cNvPicPr>
          <p:nvPr>
            <p:ph idx="1"/>
          </p:nvPr>
        </p:nvPicPr>
        <p:blipFill>
          <a:blip r:embed="rId4"/>
          <a:stretch>
            <a:fillRect/>
          </a:stretch>
        </p:blipFill>
        <p:spPr>
          <a:xfrm>
            <a:off x="5183187" y="2340212"/>
            <a:ext cx="6728203" cy="2363352"/>
          </a:xfrm>
        </p:spPr>
      </p:pic>
      <p:sp>
        <p:nvSpPr>
          <p:cNvPr id="8" name="Text Placeholder 7">
            <a:extLst>
              <a:ext uri="{FF2B5EF4-FFF2-40B4-BE49-F238E27FC236}">
                <a16:creationId xmlns:a16="http://schemas.microsoft.com/office/drawing/2014/main" id="{FA56BB93-42F0-4571-AB84-45F731B3B878}"/>
              </a:ext>
            </a:extLst>
          </p:cNvPr>
          <p:cNvSpPr>
            <a:spLocks noGrp="1"/>
          </p:cNvSpPr>
          <p:nvPr>
            <p:ph type="body" sz="half" idx="2"/>
          </p:nvPr>
        </p:nvSpPr>
        <p:spPr/>
        <p:txBody>
          <a:bodyPr/>
          <a:lstStyle/>
          <a:p>
            <a:r>
              <a:rPr lang="en-US" dirty="0"/>
              <a:t>The actual sales of Lemon herbal tea, Darjeeling tea, and earl grey tea have exceeded the budget sales overly.</a:t>
            </a:r>
          </a:p>
          <a:p>
            <a:r>
              <a:rPr lang="en-US" dirty="0"/>
              <a:t>The graph suggests managers not only focus on continuing to make more traditional coffee products but also pay attention to the herbal tea portion. </a:t>
            </a:r>
          </a:p>
        </p:txBody>
      </p:sp>
      <p:pic>
        <p:nvPicPr>
          <p:cNvPr id="5" name="Picture 4">
            <a:extLst>
              <a:ext uri="{FF2B5EF4-FFF2-40B4-BE49-F238E27FC236}">
                <a16:creationId xmlns:a16="http://schemas.microsoft.com/office/drawing/2014/main" id="{0E406B59-C702-442E-A3DC-A098EFD5AF51}"/>
              </a:ext>
            </a:extLst>
          </p:cNvPr>
          <p:cNvPicPr>
            <a:picLocks noChangeAspect="1"/>
          </p:cNvPicPr>
          <p:nvPr/>
        </p:nvPicPr>
        <p:blipFill>
          <a:blip r:embed="rId5"/>
          <a:stretch>
            <a:fillRect/>
          </a:stretch>
        </p:blipFill>
        <p:spPr>
          <a:xfrm>
            <a:off x="10433110" y="1324828"/>
            <a:ext cx="1478280" cy="1015384"/>
          </a:xfrm>
          <a:prstGeom prst="rect">
            <a:avLst/>
          </a:prstGeom>
        </p:spPr>
      </p:pic>
    </p:spTree>
    <p:extLst>
      <p:ext uri="{BB962C8B-B14F-4D97-AF65-F5344CB8AC3E}">
        <p14:creationId xmlns:p14="http://schemas.microsoft.com/office/powerpoint/2010/main" val="8703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2FBB41-C80C-4ABB-8ED7-ACD137879850}"/>
              </a:ext>
            </a:extLst>
          </p:cNvPr>
          <p:cNvPicPr>
            <a:picLocks noChangeAspect="1"/>
          </p:cNvPicPr>
          <p:nvPr/>
        </p:nvPicPr>
        <p:blipFill>
          <a:blip r:embed="rId4"/>
          <a:stretch>
            <a:fillRect/>
          </a:stretch>
        </p:blipFill>
        <p:spPr>
          <a:xfrm>
            <a:off x="5250497" y="2087959"/>
            <a:ext cx="6722183" cy="2682083"/>
          </a:xfrm>
          <a:prstGeom prst="rect">
            <a:avLst/>
          </a:prstGeom>
        </p:spPr>
      </p:pic>
      <p:sp>
        <p:nvSpPr>
          <p:cNvPr id="5" name="Title 1">
            <a:extLst>
              <a:ext uri="{FF2B5EF4-FFF2-40B4-BE49-F238E27FC236}">
                <a16:creationId xmlns:a16="http://schemas.microsoft.com/office/drawing/2014/main" id="{8EE8BF17-EB2B-46A0-8E68-665433FE7458}"/>
              </a:ext>
            </a:extLst>
          </p:cNvPr>
          <p:cNvSpPr>
            <a:spLocks noGrp="1"/>
          </p:cNvSpPr>
          <p:nvPr>
            <p:ph type="title"/>
          </p:nvPr>
        </p:nvSpPr>
        <p:spPr/>
        <p:txBody>
          <a:bodyPr/>
          <a:lstStyle/>
          <a:p>
            <a:r>
              <a:rPr lang="en-US" dirty="0"/>
              <a:t>Profits by Budget Profits</a:t>
            </a:r>
          </a:p>
        </p:txBody>
      </p:sp>
      <p:sp>
        <p:nvSpPr>
          <p:cNvPr id="8" name="Content Placeholder 7">
            <a:extLst>
              <a:ext uri="{FF2B5EF4-FFF2-40B4-BE49-F238E27FC236}">
                <a16:creationId xmlns:a16="http://schemas.microsoft.com/office/drawing/2014/main" id="{F4C52B03-4240-4E47-BBE7-4A9A3CDE5F8F}"/>
              </a:ext>
            </a:extLst>
          </p:cNvPr>
          <p:cNvSpPr>
            <a:spLocks noGrp="1"/>
          </p:cNvSpPr>
          <p:nvPr>
            <p:ph idx="1"/>
          </p:nvPr>
        </p:nvSpPr>
        <p:spPr/>
        <p:txBody>
          <a:bodyPr/>
          <a:lstStyle/>
          <a:p>
            <a:endParaRPr lang="en-US" dirty="0"/>
          </a:p>
        </p:txBody>
      </p:sp>
      <p:sp>
        <p:nvSpPr>
          <p:cNvPr id="9" name="Text Placeholder 8">
            <a:extLst>
              <a:ext uri="{FF2B5EF4-FFF2-40B4-BE49-F238E27FC236}">
                <a16:creationId xmlns:a16="http://schemas.microsoft.com/office/drawing/2014/main" id="{1A7A162D-6EB3-477A-BF04-DDD2FD9CF20B}"/>
              </a:ext>
            </a:extLst>
          </p:cNvPr>
          <p:cNvSpPr>
            <a:spLocks noGrp="1"/>
          </p:cNvSpPr>
          <p:nvPr>
            <p:ph type="body" sz="half" idx="2"/>
          </p:nvPr>
        </p:nvSpPr>
        <p:spPr/>
        <p:txBody>
          <a:bodyPr/>
          <a:lstStyle/>
          <a:p>
            <a:r>
              <a:rPr lang="en-US" dirty="0"/>
              <a:t>Tea products, especially the green tea, has terrible performance on profit. Managers need to practice some actions to reduce the loss, like lowering costs on unnecessary expenses and increasing the advertisement. </a:t>
            </a:r>
          </a:p>
          <a:p>
            <a:r>
              <a:rPr lang="en-US" dirty="0"/>
              <a:t>Colombian coffee and decaf Irish cream have very stable business performance. Managers should obtain good experience from these products. </a:t>
            </a:r>
          </a:p>
        </p:txBody>
      </p:sp>
      <p:pic>
        <p:nvPicPr>
          <p:cNvPr id="3" name="Picture 2">
            <a:extLst>
              <a:ext uri="{FF2B5EF4-FFF2-40B4-BE49-F238E27FC236}">
                <a16:creationId xmlns:a16="http://schemas.microsoft.com/office/drawing/2014/main" id="{FC2CF5E8-8A49-4E2C-979F-20EEDF1212ED}"/>
              </a:ext>
            </a:extLst>
          </p:cNvPr>
          <p:cNvPicPr>
            <a:picLocks noChangeAspect="1"/>
          </p:cNvPicPr>
          <p:nvPr/>
        </p:nvPicPr>
        <p:blipFill>
          <a:blip r:embed="rId5"/>
          <a:stretch>
            <a:fillRect/>
          </a:stretch>
        </p:blipFill>
        <p:spPr>
          <a:xfrm>
            <a:off x="10632711" y="1126490"/>
            <a:ext cx="1327042" cy="930910"/>
          </a:xfrm>
          <a:prstGeom prst="rect">
            <a:avLst/>
          </a:prstGeom>
        </p:spPr>
      </p:pic>
    </p:spTree>
    <p:extLst>
      <p:ext uri="{BB962C8B-B14F-4D97-AF65-F5344CB8AC3E}">
        <p14:creationId xmlns:p14="http://schemas.microsoft.com/office/powerpoint/2010/main" val="61457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8636-D208-4F03-9914-36F6E79E23AF}"/>
              </a:ext>
            </a:extLst>
          </p:cNvPr>
          <p:cNvSpPr>
            <a:spLocks noGrp="1"/>
          </p:cNvSpPr>
          <p:nvPr>
            <p:ph type="title"/>
          </p:nvPr>
        </p:nvSpPr>
        <p:spPr/>
        <p:txBody>
          <a:bodyPr/>
          <a:lstStyle/>
          <a:p>
            <a:r>
              <a:rPr lang="en-US" dirty="0"/>
              <a:t>SWOT Analysis </a:t>
            </a:r>
          </a:p>
        </p:txBody>
      </p:sp>
      <p:graphicFrame>
        <p:nvGraphicFramePr>
          <p:cNvPr id="4" name="Content Placeholder 3">
            <a:extLst>
              <a:ext uri="{FF2B5EF4-FFF2-40B4-BE49-F238E27FC236}">
                <a16:creationId xmlns:a16="http://schemas.microsoft.com/office/drawing/2014/main" id="{0DE0CEF3-CDFA-4C85-A0CF-C23D8B18E02C}"/>
              </a:ext>
            </a:extLst>
          </p:cNvPr>
          <p:cNvGraphicFramePr>
            <a:graphicFrameLocks noGrp="1"/>
          </p:cNvGraphicFramePr>
          <p:nvPr>
            <p:ph idx="1"/>
            <p:extLst>
              <p:ext uri="{D42A27DB-BD31-4B8C-83A1-F6EECF244321}">
                <p14:modId xmlns:p14="http://schemas.microsoft.com/office/powerpoint/2010/main" val="8571691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03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456C-3CFE-4E6D-BBE2-FC060CB2BADA}"/>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20B5E3EE-BA43-4084-8E9F-6DA80DF46A4F}"/>
              </a:ext>
            </a:extLst>
          </p:cNvPr>
          <p:cNvSpPr>
            <a:spLocks noGrp="1"/>
          </p:cNvSpPr>
          <p:nvPr>
            <p:ph idx="1"/>
          </p:nvPr>
        </p:nvSpPr>
        <p:spPr/>
        <p:txBody>
          <a:bodyPr>
            <a:normAutofit fontScale="92500" lnSpcReduction="20000"/>
          </a:bodyPr>
          <a:lstStyle/>
          <a:p>
            <a:r>
              <a:rPr lang="en-US" dirty="0"/>
              <a:t>At East cost coffee, at the west coast Herbal Tea and in the middle zone Espresso is in high demand. California has the biggest sales in the West Market. This will help managers to decide which region should provide more products and to decide which product can be sold more/sell in which state. </a:t>
            </a:r>
          </a:p>
          <a:p>
            <a:r>
              <a:rPr lang="en-US" dirty="0"/>
              <a:t>According to the inventory graph, managers can decide how to make some arrangement on the inventory when the product are inflected by bad weather. </a:t>
            </a:r>
          </a:p>
          <a:p>
            <a:r>
              <a:rPr lang="en-US" dirty="0"/>
              <a:t>Managers can identify which state falls under major and minor market, which will help to decide what should be COGS in future for the major and minor size and to predict the profit based on the market size. </a:t>
            </a:r>
          </a:p>
          <a:p>
            <a:r>
              <a:rPr lang="en-US" dirty="0"/>
              <a:t>the average expenses and profit for each state tells us to change revenue model for states that are in loss.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3306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448B-611B-4392-9DDB-1F50E659156D}"/>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FAF2B287-A6E3-4372-B62B-21BEC2EBCD39}"/>
              </a:ext>
            </a:extLst>
          </p:cNvPr>
          <p:cNvSpPr>
            <a:spLocks noGrp="1"/>
          </p:cNvSpPr>
          <p:nvPr>
            <p:ph idx="1"/>
          </p:nvPr>
        </p:nvSpPr>
        <p:spPr/>
        <p:txBody>
          <a:bodyPr>
            <a:normAutofit lnSpcReduction="10000"/>
          </a:bodyPr>
          <a:lstStyle/>
          <a:p>
            <a:r>
              <a:rPr lang="en-US" dirty="0"/>
              <a:t>Introduction </a:t>
            </a:r>
          </a:p>
          <a:p>
            <a:r>
              <a:rPr lang="en-US" dirty="0"/>
              <a:t>Research questions </a:t>
            </a:r>
          </a:p>
          <a:p>
            <a:r>
              <a:rPr lang="en-US" dirty="0"/>
              <a:t>Opportunities for future work</a:t>
            </a:r>
          </a:p>
          <a:p>
            <a:r>
              <a:rPr lang="en-US" dirty="0"/>
              <a:t>Tools and Datasets </a:t>
            </a:r>
          </a:p>
          <a:p>
            <a:r>
              <a:rPr lang="en-US" dirty="0"/>
              <a:t>Data Visualization Way</a:t>
            </a:r>
          </a:p>
          <a:p>
            <a:r>
              <a:rPr lang="en-US" dirty="0"/>
              <a:t>Data Visualization Presentation </a:t>
            </a:r>
          </a:p>
          <a:p>
            <a:r>
              <a:rPr lang="en-US" dirty="0"/>
              <a:t>SWOT Analysis</a:t>
            </a:r>
          </a:p>
          <a:p>
            <a:r>
              <a:rPr lang="en-US" dirty="0"/>
              <a:t>Summary </a:t>
            </a:r>
          </a:p>
          <a:p>
            <a:r>
              <a:rPr lang="en-US" dirty="0"/>
              <a:t>Appendix </a:t>
            </a:r>
          </a:p>
          <a:p>
            <a:endParaRPr lang="en-US" dirty="0"/>
          </a:p>
          <a:p>
            <a:endParaRPr lang="en-US" dirty="0"/>
          </a:p>
        </p:txBody>
      </p:sp>
    </p:spTree>
    <p:extLst>
      <p:ext uri="{BB962C8B-B14F-4D97-AF65-F5344CB8AC3E}">
        <p14:creationId xmlns:p14="http://schemas.microsoft.com/office/powerpoint/2010/main" val="386011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C3A2-46D7-4388-AB15-222E8571CDD5}"/>
              </a:ext>
            </a:extLst>
          </p:cNvPr>
          <p:cNvSpPr>
            <a:spLocks noGrp="1"/>
          </p:cNvSpPr>
          <p:nvPr>
            <p:ph type="title"/>
          </p:nvPr>
        </p:nvSpPr>
        <p:spPr/>
        <p:txBody>
          <a:bodyPr/>
          <a:lstStyle/>
          <a:p>
            <a:r>
              <a:rPr lang="en-US" dirty="0"/>
              <a:t>Appendix </a:t>
            </a:r>
          </a:p>
        </p:txBody>
      </p:sp>
      <p:pic>
        <p:nvPicPr>
          <p:cNvPr id="4" name="Content Placeholder 3">
            <a:extLst>
              <a:ext uri="{FF2B5EF4-FFF2-40B4-BE49-F238E27FC236}">
                <a16:creationId xmlns:a16="http://schemas.microsoft.com/office/drawing/2014/main" id="{07362F2E-1810-4640-82B8-BA5E481E451F}"/>
              </a:ext>
            </a:extLst>
          </p:cNvPr>
          <p:cNvPicPr>
            <a:picLocks noGrp="1" noChangeAspect="1"/>
          </p:cNvPicPr>
          <p:nvPr>
            <p:ph idx="1"/>
          </p:nvPr>
        </p:nvPicPr>
        <p:blipFill>
          <a:blip r:embed="rId2"/>
          <a:stretch>
            <a:fillRect/>
          </a:stretch>
        </p:blipFill>
        <p:spPr>
          <a:xfrm>
            <a:off x="3370892" y="1825625"/>
            <a:ext cx="5450216" cy="4351338"/>
          </a:xfrm>
          <a:prstGeom prst="rect">
            <a:avLst/>
          </a:prstGeom>
        </p:spPr>
      </p:pic>
    </p:spTree>
    <p:extLst>
      <p:ext uri="{BB962C8B-B14F-4D97-AF65-F5344CB8AC3E}">
        <p14:creationId xmlns:p14="http://schemas.microsoft.com/office/powerpoint/2010/main" val="2872025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81A3-7E15-4377-B40D-FD0EC3C167FA}"/>
              </a:ext>
            </a:extLst>
          </p:cNvPr>
          <p:cNvSpPr>
            <a:spLocks noGrp="1"/>
          </p:cNvSpPr>
          <p:nvPr>
            <p:ph type="title"/>
          </p:nvPr>
        </p:nvSpPr>
        <p:spPr/>
        <p:txBody>
          <a:bodyPr/>
          <a:lstStyle/>
          <a:p>
            <a:r>
              <a:rPr lang="en-US" dirty="0"/>
              <a:t>Appendix </a:t>
            </a:r>
          </a:p>
        </p:txBody>
      </p:sp>
      <p:pic>
        <p:nvPicPr>
          <p:cNvPr id="4" name="Content Placeholder 3">
            <a:extLst>
              <a:ext uri="{FF2B5EF4-FFF2-40B4-BE49-F238E27FC236}">
                <a16:creationId xmlns:a16="http://schemas.microsoft.com/office/drawing/2014/main" id="{3FBD6212-C63A-46D5-8FC1-FEEBF1BA95F6}"/>
              </a:ext>
            </a:extLst>
          </p:cNvPr>
          <p:cNvPicPr>
            <a:picLocks noGrp="1" noChangeAspect="1"/>
          </p:cNvPicPr>
          <p:nvPr>
            <p:ph idx="1"/>
          </p:nvPr>
        </p:nvPicPr>
        <p:blipFill>
          <a:blip r:embed="rId2"/>
          <a:stretch>
            <a:fillRect/>
          </a:stretch>
        </p:blipFill>
        <p:spPr>
          <a:xfrm>
            <a:off x="3359763" y="1825625"/>
            <a:ext cx="5472473" cy="4351338"/>
          </a:xfrm>
          <a:prstGeom prst="rect">
            <a:avLst/>
          </a:prstGeom>
        </p:spPr>
      </p:pic>
    </p:spTree>
    <p:extLst>
      <p:ext uri="{BB962C8B-B14F-4D97-AF65-F5344CB8AC3E}">
        <p14:creationId xmlns:p14="http://schemas.microsoft.com/office/powerpoint/2010/main" val="391932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529C-F9FA-4F82-9CEC-E8B9FC842DE8}"/>
              </a:ext>
            </a:extLst>
          </p:cNvPr>
          <p:cNvSpPr>
            <a:spLocks noGrp="1"/>
          </p:cNvSpPr>
          <p:nvPr>
            <p:ph type="title"/>
          </p:nvPr>
        </p:nvSpPr>
        <p:spPr/>
        <p:txBody>
          <a:bodyPr/>
          <a:lstStyle/>
          <a:p>
            <a:r>
              <a:rPr lang="en-US" dirty="0"/>
              <a:t>Appendix </a:t>
            </a:r>
          </a:p>
        </p:txBody>
      </p:sp>
      <p:pic>
        <p:nvPicPr>
          <p:cNvPr id="4" name="Content Placeholder 3">
            <a:extLst>
              <a:ext uri="{FF2B5EF4-FFF2-40B4-BE49-F238E27FC236}">
                <a16:creationId xmlns:a16="http://schemas.microsoft.com/office/drawing/2014/main" id="{4C302321-DD37-4DA9-A2DA-7E02A6F5D97F}"/>
              </a:ext>
            </a:extLst>
          </p:cNvPr>
          <p:cNvPicPr>
            <a:picLocks noGrp="1" noChangeAspect="1"/>
          </p:cNvPicPr>
          <p:nvPr>
            <p:ph idx="1"/>
          </p:nvPr>
        </p:nvPicPr>
        <p:blipFill>
          <a:blip r:embed="rId2"/>
          <a:stretch>
            <a:fillRect/>
          </a:stretch>
        </p:blipFill>
        <p:spPr>
          <a:xfrm>
            <a:off x="3361267" y="1825625"/>
            <a:ext cx="5469466" cy="4351338"/>
          </a:xfrm>
          <a:prstGeom prst="rect">
            <a:avLst/>
          </a:prstGeom>
        </p:spPr>
      </p:pic>
    </p:spTree>
    <p:extLst>
      <p:ext uri="{BB962C8B-B14F-4D97-AF65-F5344CB8AC3E}">
        <p14:creationId xmlns:p14="http://schemas.microsoft.com/office/powerpoint/2010/main" val="199316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EDA6-C0C7-415A-8F4E-2FE6E2D3D0FE}"/>
              </a:ext>
            </a:extLst>
          </p:cNvPr>
          <p:cNvSpPr>
            <a:spLocks noGrp="1"/>
          </p:cNvSpPr>
          <p:nvPr>
            <p:ph type="title"/>
          </p:nvPr>
        </p:nvSpPr>
        <p:spPr/>
        <p:txBody>
          <a:bodyPr/>
          <a:lstStyle/>
          <a:p>
            <a:r>
              <a:rPr lang="en-US" dirty="0"/>
              <a:t>Appendix </a:t>
            </a:r>
          </a:p>
        </p:txBody>
      </p:sp>
      <p:pic>
        <p:nvPicPr>
          <p:cNvPr id="4" name="Content Placeholder 3">
            <a:extLst>
              <a:ext uri="{FF2B5EF4-FFF2-40B4-BE49-F238E27FC236}">
                <a16:creationId xmlns:a16="http://schemas.microsoft.com/office/drawing/2014/main" id="{64DD2FDD-0444-4830-AC13-CC92532D7587}"/>
              </a:ext>
            </a:extLst>
          </p:cNvPr>
          <p:cNvPicPr>
            <a:picLocks noGrp="1" noChangeAspect="1"/>
          </p:cNvPicPr>
          <p:nvPr>
            <p:ph idx="1"/>
          </p:nvPr>
        </p:nvPicPr>
        <p:blipFill>
          <a:blip r:embed="rId2"/>
          <a:stretch>
            <a:fillRect/>
          </a:stretch>
        </p:blipFill>
        <p:spPr>
          <a:xfrm>
            <a:off x="3374346" y="1825625"/>
            <a:ext cx="5443308" cy="4351338"/>
          </a:xfrm>
          <a:prstGeom prst="rect">
            <a:avLst/>
          </a:prstGeom>
        </p:spPr>
      </p:pic>
    </p:spTree>
    <p:extLst>
      <p:ext uri="{BB962C8B-B14F-4D97-AF65-F5344CB8AC3E}">
        <p14:creationId xmlns:p14="http://schemas.microsoft.com/office/powerpoint/2010/main" val="3919455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B4C861-683F-4FF8-A12F-618512FF90D5}"/>
              </a:ext>
            </a:extLst>
          </p:cNvPr>
          <p:cNvSpPr>
            <a:spLocks noGrp="1"/>
          </p:cNvSpPr>
          <p:nvPr>
            <p:ph idx="1"/>
          </p:nvPr>
        </p:nvSpPr>
        <p:spPr/>
        <p:txBody>
          <a:bodyPr>
            <a:normAutofit/>
          </a:bodyPr>
          <a:lstStyle/>
          <a:p>
            <a:pPr marL="0" indent="0" algn="ctr">
              <a:buNone/>
            </a:pPr>
            <a:r>
              <a:rPr lang="en-US" sz="3600" dirty="0"/>
              <a:t>THANK YOU !</a:t>
            </a:r>
          </a:p>
        </p:txBody>
      </p:sp>
    </p:spTree>
    <p:extLst>
      <p:ext uri="{BB962C8B-B14F-4D97-AF65-F5344CB8AC3E}">
        <p14:creationId xmlns:p14="http://schemas.microsoft.com/office/powerpoint/2010/main" val="41133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B6-39D6-40AA-8197-604D012975D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261C800-1331-478B-A004-E8B08EB5B091}"/>
              </a:ext>
            </a:extLst>
          </p:cNvPr>
          <p:cNvSpPr>
            <a:spLocks noGrp="1"/>
          </p:cNvSpPr>
          <p:nvPr>
            <p:ph idx="1"/>
          </p:nvPr>
        </p:nvSpPr>
        <p:spPr/>
        <p:txBody>
          <a:bodyPr/>
          <a:lstStyle/>
          <a:p>
            <a:r>
              <a:rPr lang="en-US" dirty="0"/>
              <a:t>A value chain analysis provides the companies with a view of the activities in their production process. Managers can find out which parts can be optimized for better performance. </a:t>
            </a:r>
          </a:p>
        </p:txBody>
      </p:sp>
    </p:spTree>
    <p:extLst>
      <p:ext uri="{BB962C8B-B14F-4D97-AF65-F5344CB8AC3E}">
        <p14:creationId xmlns:p14="http://schemas.microsoft.com/office/powerpoint/2010/main" val="204500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11EF-341C-401C-856C-BD608F45A5D9}"/>
              </a:ext>
            </a:extLst>
          </p:cNvPr>
          <p:cNvSpPr>
            <a:spLocks noGrp="1"/>
          </p:cNvSpPr>
          <p:nvPr>
            <p:ph type="title"/>
          </p:nvPr>
        </p:nvSpPr>
        <p:spPr/>
        <p:txBody>
          <a:bodyPr/>
          <a:lstStyle/>
          <a:p>
            <a:r>
              <a:rPr lang="en-US" dirty="0"/>
              <a:t>Research Questions </a:t>
            </a:r>
          </a:p>
        </p:txBody>
      </p:sp>
      <p:sp>
        <p:nvSpPr>
          <p:cNvPr id="3" name="Content Placeholder 2">
            <a:extLst>
              <a:ext uri="{FF2B5EF4-FFF2-40B4-BE49-F238E27FC236}">
                <a16:creationId xmlns:a16="http://schemas.microsoft.com/office/drawing/2014/main" id="{A90D3122-A33F-4BC6-9ACD-36F82294E10B}"/>
              </a:ext>
            </a:extLst>
          </p:cNvPr>
          <p:cNvSpPr>
            <a:spLocks noGrp="1"/>
          </p:cNvSpPr>
          <p:nvPr>
            <p:ph idx="1"/>
          </p:nvPr>
        </p:nvSpPr>
        <p:spPr/>
        <p:txBody>
          <a:bodyPr>
            <a:normAutofit/>
          </a:bodyPr>
          <a:lstStyle/>
          <a:p>
            <a:r>
              <a:rPr lang="en-US" dirty="0"/>
              <a:t>Total Sales by Market and by States</a:t>
            </a:r>
          </a:p>
          <a:p>
            <a:r>
              <a:rPr lang="en-US" dirty="0"/>
              <a:t>Which product type has the maximum sales and minimum sales in different market region? </a:t>
            </a:r>
          </a:p>
          <a:p>
            <a:r>
              <a:rPr lang="en-US" dirty="0"/>
              <a:t>What is the Market Size for each state with their profit? </a:t>
            </a:r>
          </a:p>
          <a:p>
            <a:r>
              <a:rPr lang="en-US" dirty="0"/>
              <a:t>What is the average expenses and profit for each state? </a:t>
            </a:r>
          </a:p>
          <a:p>
            <a:r>
              <a:rPr lang="en-US" dirty="0"/>
              <a:t>What is the total sales and total profits trend in 2013,2014,2015,2016 (in total and in average)?</a:t>
            </a:r>
          </a:p>
          <a:p>
            <a:pPr lvl="0"/>
            <a:r>
              <a:rPr lang="en-US" dirty="0"/>
              <a:t>Which state </a:t>
            </a:r>
            <a:r>
              <a:rPr lang="en-US" altLang="zh-CN" dirty="0"/>
              <a:t>has</a:t>
            </a:r>
            <a:r>
              <a:rPr lang="en-US" dirty="0"/>
              <a:t> the most profit? </a:t>
            </a:r>
          </a:p>
          <a:p>
            <a:pPr marL="0" indent="0">
              <a:buNone/>
            </a:pPr>
            <a:endParaRPr lang="en-US" dirty="0"/>
          </a:p>
        </p:txBody>
      </p:sp>
    </p:spTree>
    <p:extLst>
      <p:ext uri="{BB962C8B-B14F-4D97-AF65-F5344CB8AC3E}">
        <p14:creationId xmlns:p14="http://schemas.microsoft.com/office/powerpoint/2010/main" val="97886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891A-9723-43FF-A0BD-0023B4C0682B}"/>
              </a:ext>
            </a:extLst>
          </p:cNvPr>
          <p:cNvSpPr>
            <a:spLocks noGrp="1"/>
          </p:cNvSpPr>
          <p:nvPr>
            <p:ph type="title"/>
          </p:nvPr>
        </p:nvSpPr>
        <p:spPr/>
        <p:txBody>
          <a:bodyPr/>
          <a:lstStyle/>
          <a:p>
            <a:r>
              <a:rPr lang="en-US" dirty="0"/>
              <a:t>Opportunities for future work</a:t>
            </a:r>
          </a:p>
        </p:txBody>
      </p:sp>
      <p:sp>
        <p:nvSpPr>
          <p:cNvPr id="3" name="Content Placeholder 2">
            <a:extLst>
              <a:ext uri="{FF2B5EF4-FFF2-40B4-BE49-F238E27FC236}">
                <a16:creationId xmlns:a16="http://schemas.microsoft.com/office/drawing/2014/main" id="{4DC20A84-CA62-4D87-B30E-96B7C9CE14A3}"/>
              </a:ext>
            </a:extLst>
          </p:cNvPr>
          <p:cNvSpPr>
            <a:spLocks noGrp="1"/>
          </p:cNvSpPr>
          <p:nvPr>
            <p:ph idx="1"/>
          </p:nvPr>
        </p:nvSpPr>
        <p:spPr/>
        <p:txBody>
          <a:bodyPr>
            <a:normAutofit/>
          </a:bodyPr>
          <a:lstStyle/>
          <a:p>
            <a:r>
              <a:rPr lang="en-US" sz="2200" b="1" dirty="0"/>
              <a:t>Collaboration/Partnership</a:t>
            </a:r>
          </a:p>
          <a:p>
            <a:r>
              <a:rPr lang="en-US" sz="2200" dirty="0"/>
              <a:t>A further critical driver, which ties into the industry’s focus on growth and product/service innovation, has been collaboration and partnership.</a:t>
            </a:r>
          </a:p>
          <a:p>
            <a:r>
              <a:rPr lang="en-US" sz="2200" b="1" dirty="0"/>
              <a:t>Education About Coffee</a:t>
            </a:r>
          </a:p>
          <a:p>
            <a:r>
              <a:rPr lang="en-US" sz="2200" dirty="0"/>
              <a:t>Coffee shop companies should start or continue to educate the consumers about coffee, its ingredients, quality differences, and about the movements in the market, such as “Fair Trade” or “organic coffee”. This could be beneficial for developing a relationship with the customers which in turns leads to greater brand loyalty.</a:t>
            </a:r>
          </a:p>
          <a:p>
            <a:r>
              <a:rPr lang="en-US" sz="2200" b="1" dirty="0"/>
              <a:t>Meeting Demand</a:t>
            </a:r>
          </a:p>
          <a:p>
            <a:r>
              <a:rPr lang="en-US" sz="2200" dirty="0"/>
              <a:t>Companies in the coffee shop industry have to make sure that they can meet the increasing future demand.</a:t>
            </a:r>
          </a:p>
          <a:p>
            <a:endParaRPr lang="en-US" sz="2400" dirty="0"/>
          </a:p>
          <a:p>
            <a:endParaRPr lang="en-US" dirty="0"/>
          </a:p>
        </p:txBody>
      </p:sp>
    </p:spTree>
    <p:extLst>
      <p:ext uri="{BB962C8B-B14F-4D97-AF65-F5344CB8AC3E}">
        <p14:creationId xmlns:p14="http://schemas.microsoft.com/office/powerpoint/2010/main" val="303253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2E5A-9B65-4B67-B1C1-4D337DE5EE5F}"/>
              </a:ext>
            </a:extLst>
          </p:cNvPr>
          <p:cNvSpPr>
            <a:spLocks noGrp="1"/>
          </p:cNvSpPr>
          <p:nvPr>
            <p:ph type="title"/>
          </p:nvPr>
        </p:nvSpPr>
        <p:spPr/>
        <p:txBody>
          <a:bodyPr/>
          <a:lstStyle/>
          <a:p>
            <a:r>
              <a:rPr lang="en-US" dirty="0"/>
              <a:t>Tools and Dataset</a:t>
            </a:r>
          </a:p>
        </p:txBody>
      </p:sp>
      <p:sp>
        <p:nvSpPr>
          <p:cNvPr id="3" name="Content Placeholder 2">
            <a:extLst>
              <a:ext uri="{FF2B5EF4-FFF2-40B4-BE49-F238E27FC236}">
                <a16:creationId xmlns:a16="http://schemas.microsoft.com/office/drawing/2014/main" id="{D07507ED-C980-423F-A77C-C1B70E5FA1CA}"/>
              </a:ext>
            </a:extLst>
          </p:cNvPr>
          <p:cNvSpPr>
            <a:spLocks noGrp="1"/>
          </p:cNvSpPr>
          <p:nvPr>
            <p:ph idx="1"/>
          </p:nvPr>
        </p:nvSpPr>
        <p:spPr/>
        <p:txBody>
          <a:bodyPr/>
          <a:lstStyle/>
          <a:p>
            <a:r>
              <a:rPr lang="en-US" dirty="0"/>
              <a:t>Tableau for  interactive map</a:t>
            </a:r>
          </a:p>
          <a:p>
            <a:r>
              <a:rPr lang="en-US" dirty="0"/>
              <a:t>Dataset named </a:t>
            </a:r>
            <a:r>
              <a:rPr lang="en-US" dirty="0">
                <a:highlight>
                  <a:srgbClr val="FFFF00"/>
                </a:highlight>
              </a:rPr>
              <a:t>Tableau Coffee Chain </a:t>
            </a:r>
            <a:r>
              <a:rPr lang="en-US" dirty="0"/>
              <a:t>downloaded from website:</a:t>
            </a:r>
          </a:p>
          <a:p>
            <a:r>
              <a:rPr lang="en-US" dirty="0">
                <a:hlinkClick r:id="rId3"/>
              </a:rPr>
              <a:t>https://drive.google.com/file/d/1O7u9EHrZhl66ngKRmcTa636V64UlkKGR/view</a:t>
            </a:r>
            <a:endParaRPr lang="en-US" dirty="0"/>
          </a:p>
          <a:p>
            <a:r>
              <a:rPr lang="en-US" dirty="0"/>
              <a:t>C</a:t>
            </a:r>
            <a:r>
              <a:rPr lang="en-US" altLang="zh-CN" dirty="0"/>
              <a:t>lean all the data</a:t>
            </a:r>
            <a:endParaRPr lang="en-US" dirty="0"/>
          </a:p>
          <a:p>
            <a:endParaRPr lang="en-US" dirty="0"/>
          </a:p>
        </p:txBody>
      </p:sp>
    </p:spTree>
    <p:extLst>
      <p:ext uri="{BB962C8B-B14F-4D97-AF65-F5344CB8AC3E}">
        <p14:creationId xmlns:p14="http://schemas.microsoft.com/office/powerpoint/2010/main" val="289123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5E453A2-1D6C-4F64-A33C-2FC2D23BFA11}"/>
              </a:ext>
            </a:extLst>
          </p:cNvPr>
          <p:cNvGraphicFramePr>
            <a:graphicFrameLocks noGrp="1"/>
          </p:cNvGraphicFramePr>
          <p:nvPr>
            <p:ph idx="1"/>
            <p:extLst>
              <p:ext uri="{D42A27DB-BD31-4B8C-83A1-F6EECF244321}">
                <p14:modId xmlns:p14="http://schemas.microsoft.com/office/powerpoint/2010/main" val="2446141111"/>
              </p:ext>
            </p:extLst>
          </p:nvPr>
        </p:nvGraphicFramePr>
        <p:xfrm>
          <a:off x="222421" y="375920"/>
          <a:ext cx="11556000" cy="5718830"/>
        </p:xfrm>
        <a:graphic>
          <a:graphicData uri="http://schemas.openxmlformats.org/drawingml/2006/table">
            <a:tbl>
              <a:tblPr firstRow="1" bandRow="1">
                <a:tableStyleId>{7DF18680-E054-41AD-8BC1-D1AEF772440D}</a:tableStyleId>
              </a:tblPr>
              <a:tblGrid>
                <a:gridCol w="3852000">
                  <a:extLst>
                    <a:ext uri="{9D8B030D-6E8A-4147-A177-3AD203B41FA5}">
                      <a16:colId xmlns:a16="http://schemas.microsoft.com/office/drawing/2014/main" val="3414696349"/>
                    </a:ext>
                  </a:extLst>
                </a:gridCol>
                <a:gridCol w="3852000">
                  <a:extLst>
                    <a:ext uri="{9D8B030D-6E8A-4147-A177-3AD203B41FA5}">
                      <a16:colId xmlns:a16="http://schemas.microsoft.com/office/drawing/2014/main" val="3712650526"/>
                    </a:ext>
                  </a:extLst>
                </a:gridCol>
                <a:gridCol w="3852000">
                  <a:extLst>
                    <a:ext uri="{9D8B030D-6E8A-4147-A177-3AD203B41FA5}">
                      <a16:colId xmlns:a16="http://schemas.microsoft.com/office/drawing/2014/main" val="4278570064"/>
                    </a:ext>
                  </a:extLst>
                </a:gridCol>
              </a:tblGrid>
              <a:tr h="315313">
                <a:tc>
                  <a:txBody>
                    <a:bodyPr/>
                    <a:lstStyle/>
                    <a:p>
                      <a:pPr algn="ctr"/>
                      <a:r>
                        <a:rPr lang="en-US" sz="1600" dirty="0"/>
                        <a:t>Research Questions</a:t>
                      </a:r>
                    </a:p>
                  </a:txBody>
                  <a:tcPr>
                    <a:solidFill>
                      <a:schemeClr val="accent5">
                        <a:alpha val="66000"/>
                      </a:schemeClr>
                    </a:solidFill>
                  </a:tcPr>
                </a:tc>
                <a:tc>
                  <a:txBody>
                    <a:bodyPr/>
                    <a:lstStyle/>
                    <a:p>
                      <a:pPr algn="ctr"/>
                      <a:r>
                        <a:rPr lang="en-US" sz="1600" dirty="0"/>
                        <a:t>Data Visualization way</a:t>
                      </a:r>
                    </a:p>
                  </a:txBody>
                  <a:tcPr>
                    <a:solidFill>
                      <a:schemeClr val="accent5">
                        <a:alpha val="66000"/>
                      </a:schemeClr>
                    </a:solidFill>
                  </a:tcPr>
                </a:tc>
                <a:tc>
                  <a:txBody>
                    <a:bodyPr/>
                    <a:lstStyle/>
                    <a:p>
                      <a:pPr algn="ctr"/>
                      <a:r>
                        <a:rPr lang="en-US" sz="1600" dirty="0"/>
                        <a:t>Reasons</a:t>
                      </a:r>
                    </a:p>
                  </a:txBody>
                  <a:tcPr>
                    <a:solidFill>
                      <a:schemeClr val="accent5">
                        <a:alpha val="66000"/>
                      </a:schemeClr>
                    </a:solidFill>
                  </a:tcPr>
                </a:tc>
                <a:extLst>
                  <a:ext uri="{0D108BD9-81ED-4DB2-BD59-A6C34878D82A}">
                    <a16:rowId xmlns:a16="http://schemas.microsoft.com/office/drawing/2014/main" val="1967337433"/>
                  </a:ext>
                </a:extLst>
              </a:tr>
              <a:tr h="687955">
                <a:tc>
                  <a:txBody>
                    <a:bodyPr/>
                    <a:lstStyle/>
                    <a:p>
                      <a:pPr algn="ctr"/>
                      <a:r>
                        <a:rPr lang="en-US" sz="1400" dirty="0"/>
                        <a:t>Total Sales by Market and by States</a:t>
                      </a:r>
                    </a:p>
                  </a:txBody>
                  <a:tcPr>
                    <a:solidFill>
                      <a:schemeClr val="accent5">
                        <a:tint val="40000"/>
                        <a:alpha val="66000"/>
                      </a:schemeClr>
                    </a:solidFill>
                  </a:tcPr>
                </a:tc>
                <a:tc>
                  <a:txBody>
                    <a:bodyPr/>
                    <a:lstStyle/>
                    <a:p>
                      <a:pPr algn="ctr"/>
                      <a:r>
                        <a:rPr lang="en-US" sz="1400" dirty="0"/>
                        <a:t>Map </a:t>
                      </a:r>
                    </a:p>
                    <a:p>
                      <a:pPr algn="ctr"/>
                      <a:r>
                        <a:rPr lang="en-US" sz="1400" dirty="0"/>
                        <a:t>Circle size </a:t>
                      </a:r>
                    </a:p>
                  </a:txBody>
                  <a:tcPr>
                    <a:solidFill>
                      <a:schemeClr val="accent5">
                        <a:tint val="40000"/>
                        <a:alpha val="66000"/>
                      </a:schemeClr>
                    </a:solidFill>
                  </a:tcPr>
                </a:tc>
                <a:tc>
                  <a:txBody>
                    <a:bodyPr/>
                    <a:lstStyle/>
                    <a:p>
                      <a:pPr algn="ctr"/>
                      <a:r>
                        <a:rPr lang="en-US" sz="1400" kern="1200" dirty="0">
                          <a:solidFill>
                            <a:schemeClr val="tx1"/>
                          </a:solidFill>
                          <a:effectLst/>
                          <a:latin typeface="+mn-lt"/>
                          <a:ea typeface="+mn-ea"/>
                          <a:cs typeface="+mn-cs"/>
                        </a:rPr>
                        <a:t>Color shows details about different Markets effectively. Circle size indicates the quantity of total sales. </a:t>
                      </a:r>
                      <a:endParaRPr lang="en-US" sz="1400" dirty="0"/>
                    </a:p>
                  </a:txBody>
                  <a:tcPr>
                    <a:solidFill>
                      <a:schemeClr val="accent5">
                        <a:tint val="40000"/>
                        <a:alpha val="66000"/>
                      </a:schemeClr>
                    </a:solidFill>
                  </a:tcPr>
                </a:tc>
                <a:extLst>
                  <a:ext uri="{0D108BD9-81ED-4DB2-BD59-A6C34878D82A}">
                    <a16:rowId xmlns:a16="http://schemas.microsoft.com/office/drawing/2014/main" val="1978569148"/>
                  </a:ext>
                </a:extLst>
              </a:tr>
              <a:tr h="1089262">
                <a:tc>
                  <a:txBody>
                    <a:bodyPr/>
                    <a:lstStyle/>
                    <a:p>
                      <a:pPr algn="ctr"/>
                      <a:r>
                        <a:rPr lang="en-US" sz="1400" dirty="0"/>
                        <a:t> Which product type has the maximum sales and minimum sales in different market region? </a:t>
                      </a:r>
                    </a:p>
                    <a:p>
                      <a:pPr algn="ctr"/>
                      <a:endParaRPr lang="en-US" sz="1400" dirty="0"/>
                    </a:p>
                  </a:txBody>
                  <a:tcPr>
                    <a:solidFill>
                      <a:schemeClr val="accent5">
                        <a:tint val="40000"/>
                        <a:alpha val="66000"/>
                      </a:schemeClr>
                    </a:solidFill>
                  </a:tcPr>
                </a:tc>
                <a:tc>
                  <a:txBody>
                    <a:bodyPr/>
                    <a:lstStyle/>
                    <a:p>
                      <a:pPr algn="ctr"/>
                      <a:r>
                        <a:rPr lang="en-US" sz="1400" dirty="0"/>
                        <a:t>Bar Plot</a:t>
                      </a:r>
                    </a:p>
                    <a:p>
                      <a:pPr algn="ctr"/>
                      <a:r>
                        <a:rPr lang="en-US" sz="1400" dirty="0"/>
                        <a:t>Map </a:t>
                      </a:r>
                    </a:p>
                    <a:p>
                      <a:pPr algn="ctr"/>
                      <a:r>
                        <a:rPr lang="en-US" sz="1400" dirty="0"/>
                        <a:t>Gradient color shading</a:t>
                      </a:r>
                    </a:p>
                  </a:txBody>
                  <a:tcPr>
                    <a:solidFill>
                      <a:schemeClr val="accent5">
                        <a:tint val="40000"/>
                        <a:alpha val="66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Easy to compare sets of data between different groups at a glance. </a:t>
                      </a:r>
                      <a:r>
                        <a:rPr lang="en-US" sz="1400" b="0" i="0" kern="1200" dirty="0">
                          <a:solidFill>
                            <a:schemeClr val="dk1"/>
                          </a:solidFill>
                          <a:effectLst/>
                          <a:latin typeface="+mn-lt"/>
                          <a:ea typeface="+mn-ea"/>
                          <a:cs typeface="+mn-cs"/>
                        </a:rPr>
                        <a:t>Gradient color shading will show the different quantity directly from colors. The map can clearly see the different regions.</a:t>
                      </a:r>
                    </a:p>
                    <a:p>
                      <a:pPr algn="ctr"/>
                      <a:endParaRPr lang="en-US" sz="1400" dirty="0"/>
                    </a:p>
                  </a:txBody>
                  <a:tcPr>
                    <a:solidFill>
                      <a:schemeClr val="accent5">
                        <a:tint val="40000"/>
                        <a:alpha val="66000"/>
                      </a:schemeClr>
                    </a:solidFill>
                  </a:tcPr>
                </a:tc>
                <a:extLst>
                  <a:ext uri="{0D108BD9-81ED-4DB2-BD59-A6C34878D82A}">
                    <a16:rowId xmlns:a16="http://schemas.microsoft.com/office/drawing/2014/main" val="1421051693"/>
                  </a:ext>
                </a:extLst>
              </a:tr>
              <a:tr h="687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What is the average expenses and profit for each state? </a:t>
                      </a:r>
                    </a:p>
                    <a:p>
                      <a:pPr algn="ctr"/>
                      <a:endParaRPr lang="en-US" sz="1400" dirty="0"/>
                    </a:p>
                  </a:txBody>
                  <a:tcPr>
                    <a:solidFill>
                      <a:schemeClr val="accent5">
                        <a:tint val="20000"/>
                        <a:alpha val="66000"/>
                      </a:schemeClr>
                    </a:solidFill>
                  </a:tcPr>
                </a:tc>
                <a:tc>
                  <a:txBody>
                    <a:bodyPr/>
                    <a:lstStyle/>
                    <a:p>
                      <a:pPr algn="ctr"/>
                      <a:r>
                        <a:rPr lang="en-US" sz="1400" dirty="0"/>
                        <a:t>Line plot </a:t>
                      </a:r>
                    </a:p>
                  </a:txBody>
                  <a:tcPr>
                    <a:solidFill>
                      <a:schemeClr val="accent5">
                        <a:tint val="20000"/>
                        <a:alpha val="66000"/>
                      </a:schemeClr>
                    </a:solidFill>
                  </a:tcPr>
                </a:tc>
                <a:tc>
                  <a:txBody>
                    <a:bodyPr/>
                    <a:lstStyle/>
                    <a:p>
                      <a:pPr algn="ctr"/>
                      <a:r>
                        <a:rPr lang="en-US" sz="1400" dirty="0"/>
                        <a:t>Shows frequency of data along a number line</a:t>
                      </a:r>
                    </a:p>
                    <a:p>
                      <a:pPr algn="ctr"/>
                      <a:r>
                        <a:rPr lang="en-US" sz="1400" dirty="0"/>
                        <a:t>It is a quick, simple way to organize data.</a:t>
                      </a:r>
                    </a:p>
                  </a:txBody>
                  <a:tcPr>
                    <a:solidFill>
                      <a:schemeClr val="accent5">
                        <a:tint val="20000"/>
                        <a:alpha val="66000"/>
                      </a:schemeClr>
                    </a:solidFill>
                  </a:tcPr>
                </a:tc>
                <a:extLst>
                  <a:ext uri="{0D108BD9-81ED-4DB2-BD59-A6C34878D82A}">
                    <a16:rowId xmlns:a16="http://schemas.microsoft.com/office/drawing/2014/main" val="875086169"/>
                  </a:ext>
                </a:extLst>
              </a:tr>
              <a:tr h="687955">
                <a:tc>
                  <a:txBody>
                    <a:bodyPr/>
                    <a:lstStyle/>
                    <a:p>
                      <a:pPr algn="ctr"/>
                      <a:r>
                        <a:rPr lang="en-US" sz="1400" dirty="0"/>
                        <a:t>What are the sales and total profit trend in 2013,2014,2015,2016 (in total )?</a:t>
                      </a:r>
                    </a:p>
                    <a:p>
                      <a:pPr algn="ctr"/>
                      <a:endParaRPr lang="en-US" sz="1400" dirty="0"/>
                    </a:p>
                  </a:txBody>
                  <a:tcPr>
                    <a:solidFill>
                      <a:schemeClr val="accent5">
                        <a:tint val="40000"/>
                        <a:alpha val="66000"/>
                      </a:schemeClr>
                    </a:solidFill>
                  </a:tcPr>
                </a:tc>
                <a:tc>
                  <a:txBody>
                    <a:bodyPr/>
                    <a:lstStyle/>
                    <a:p>
                      <a:pPr algn="ctr"/>
                      <a:r>
                        <a:rPr lang="en-US" sz="1400" dirty="0"/>
                        <a:t>Trend Line plot </a:t>
                      </a:r>
                    </a:p>
                  </a:txBody>
                  <a:tcPr>
                    <a:solidFill>
                      <a:schemeClr val="accent5">
                        <a:tint val="40000"/>
                        <a:alpha val="66000"/>
                      </a:schemeClr>
                    </a:solidFill>
                  </a:tcPr>
                </a:tc>
                <a:tc>
                  <a:txBody>
                    <a:bodyPr/>
                    <a:lstStyle/>
                    <a:p>
                      <a:pPr algn="ctr"/>
                      <a:r>
                        <a:rPr lang="en-US" sz="1400" dirty="0"/>
                        <a:t>Trend lines can be used to identify positive and negative trending charts.</a:t>
                      </a:r>
                    </a:p>
                  </a:txBody>
                  <a:tcPr>
                    <a:solidFill>
                      <a:schemeClr val="accent5">
                        <a:tint val="40000"/>
                        <a:alpha val="66000"/>
                      </a:schemeClr>
                    </a:solidFill>
                  </a:tcPr>
                </a:tc>
                <a:extLst>
                  <a:ext uri="{0D108BD9-81ED-4DB2-BD59-A6C34878D82A}">
                    <a16:rowId xmlns:a16="http://schemas.microsoft.com/office/drawing/2014/main" val="1151674201"/>
                  </a:ext>
                </a:extLst>
              </a:tr>
              <a:tr h="4873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等线" panose="02010600030101010101" pitchFamily="2" charset="-122"/>
                          <a:cs typeface="Times New Roman" panose="02020603050405020304" pitchFamily="18" charset="0"/>
                        </a:rPr>
                        <a:t>Which state has the most sales and profits? </a:t>
                      </a:r>
                    </a:p>
                    <a:p>
                      <a:pPr algn="ctr"/>
                      <a:endParaRPr lang="en-US" sz="1400" dirty="0"/>
                    </a:p>
                  </a:txBody>
                  <a:tcPr>
                    <a:solidFill>
                      <a:schemeClr val="accent5">
                        <a:tint val="20000"/>
                        <a:alpha val="66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Dual axis bar plot and line plot</a:t>
                      </a:r>
                    </a:p>
                    <a:p>
                      <a:pPr algn="ctr"/>
                      <a:endParaRPr lang="en-US" sz="1400" dirty="0"/>
                    </a:p>
                  </a:txBody>
                  <a:tcPr>
                    <a:solidFill>
                      <a:schemeClr val="accent5">
                        <a:tint val="20000"/>
                        <a:alpha val="66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Easy to compare sets of data between different groups at a glance. </a:t>
                      </a:r>
                    </a:p>
                  </a:txBody>
                  <a:tcPr>
                    <a:solidFill>
                      <a:schemeClr val="accent5">
                        <a:tint val="20000"/>
                        <a:alpha val="66000"/>
                      </a:schemeClr>
                    </a:solidFill>
                  </a:tcPr>
                </a:tc>
                <a:extLst>
                  <a:ext uri="{0D108BD9-81ED-4DB2-BD59-A6C34878D82A}">
                    <a16:rowId xmlns:a16="http://schemas.microsoft.com/office/drawing/2014/main" val="610358006"/>
                  </a:ext>
                </a:extLst>
              </a:tr>
              <a:tr h="354921">
                <a:tc>
                  <a:txBody>
                    <a:bodyPr/>
                    <a:lstStyle/>
                    <a:p>
                      <a:pPr marL="0" lvl="0" indent="0" algn="ctr">
                        <a:lnSpc>
                          <a:spcPct val="107000"/>
                        </a:lnSpc>
                        <a:spcAft>
                          <a:spcPts val="800"/>
                        </a:spcAft>
                        <a:buFont typeface="Arial" panose="020B0604020202020204" pitchFamily="34" charset="0"/>
                        <a:buNone/>
                        <a:tabLst>
                          <a:tab pos="457200" algn="l"/>
                        </a:tabLst>
                      </a:pPr>
                      <a:r>
                        <a:rPr lang="en-US" sz="1400" dirty="0"/>
                        <a:t>Which types of product have the most Inventory? </a:t>
                      </a:r>
                      <a:endParaRPr lang="en-US" sz="1400" dirty="0">
                        <a:effectLst/>
                        <a:latin typeface="+mn-lt"/>
                        <a:ea typeface="等线" panose="02010600030101010101" pitchFamily="2" charset="-122"/>
                        <a:cs typeface="Times New Roman" panose="02020603050405020304" pitchFamily="18" charset="0"/>
                      </a:endParaRPr>
                    </a:p>
                  </a:txBody>
                  <a:tcPr>
                    <a:solidFill>
                      <a:schemeClr val="accent5">
                        <a:tint val="40000"/>
                        <a:alpha val="66000"/>
                      </a:schemeClr>
                    </a:solidFill>
                  </a:tcPr>
                </a:tc>
                <a:tc>
                  <a:txBody>
                    <a:bodyPr/>
                    <a:lstStyle/>
                    <a:p>
                      <a:pPr algn="ctr"/>
                      <a:r>
                        <a:rPr lang="en-US" sz="1400" b="0" i="0" kern="1200" dirty="0">
                          <a:solidFill>
                            <a:schemeClr val="dk1"/>
                          </a:solidFill>
                          <a:effectLst/>
                          <a:latin typeface="+mn-lt"/>
                          <a:ea typeface="+mn-ea"/>
                          <a:cs typeface="+mn-cs"/>
                        </a:rPr>
                        <a:t>Line plot</a:t>
                      </a:r>
                    </a:p>
                  </a:txBody>
                  <a:tcPr>
                    <a:solidFill>
                      <a:schemeClr val="accent5">
                        <a:tint val="40000"/>
                        <a:alpha val="66000"/>
                      </a:schemeClr>
                    </a:solidFill>
                  </a:tcPr>
                </a:tc>
                <a:tc>
                  <a:txBody>
                    <a:bodyPr/>
                    <a:lstStyle/>
                    <a:p>
                      <a:pPr algn="ctr"/>
                      <a:r>
                        <a:rPr lang="en-US" sz="1400" dirty="0"/>
                        <a:t>See the difference among groups</a:t>
                      </a:r>
                    </a:p>
                  </a:txBody>
                  <a:tcPr>
                    <a:solidFill>
                      <a:schemeClr val="accent5">
                        <a:tint val="40000"/>
                        <a:alpha val="66000"/>
                      </a:schemeClr>
                    </a:solidFill>
                  </a:tcPr>
                </a:tc>
                <a:extLst>
                  <a:ext uri="{0D108BD9-81ED-4DB2-BD59-A6C34878D82A}">
                    <a16:rowId xmlns:a16="http://schemas.microsoft.com/office/drawing/2014/main" val="3617342182"/>
                  </a:ext>
                </a:extLst>
              </a:tr>
              <a:tr h="487301">
                <a:tc>
                  <a:txBody>
                    <a:bodyPr/>
                    <a:lstStyle/>
                    <a:p>
                      <a:pPr marL="0" lvl="0" indent="0" algn="ctr">
                        <a:lnSpc>
                          <a:spcPct val="107000"/>
                        </a:lnSpc>
                        <a:spcAft>
                          <a:spcPts val="800"/>
                        </a:spcAft>
                        <a:buFont typeface="Arial" panose="020B0604020202020204" pitchFamily="34" charset="0"/>
                        <a:buNone/>
                        <a:tabLst>
                          <a:tab pos="457200" algn="l"/>
                        </a:tabLst>
                      </a:pPr>
                      <a:r>
                        <a:rPr lang="en-US" sz="1400" dirty="0"/>
                        <a:t>Difference between Sales and  Budget Sales</a:t>
                      </a:r>
                      <a:endParaRPr lang="en-US" sz="1400" dirty="0">
                        <a:effectLst/>
                        <a:latin typeface="+mn-lt"/>
                        <a:ea typeface="等线" panose="02010600030101010101" pitchFamily="2" charset="-122"/>
                        <a:cs typeface="Times New Roman" panose="02020603050405020304" pitchFamily="18" charset="0"/>
                      </a:endParaRPr>
                    </a:p>
                  </a:txBody>
                  <a:tcPr>
                    <a:solidFill>
                      <a:schemeClr val="accent5">
                        <a:tint val="40000"/>
                        <a:alpha val="66000"/>
                      </a:schemeClr>
                    </a:solidFill>
                  </a:tcPr>
                </a:tc>
                <a:tc>
                  <a:txBody>
                    <a:bodyPr/>
                    <a:lstStyle/>
                    <a:p>
                      <a:pPr algn="ctr"/>
                      <a:r>
                        <a:rPr lang="en-US" sz="1400" b="0" i="0" kern="1200" dirty="0">
                          <a:solidFill>
                            <a:schemeClr val="dk1"/>
                          </a:solidFill>
                          <a:effectLst/>
                          <a:latin typeface="+mn-lt"/>
                          <a:ea typeface="+mn-ea"/>
                          <a:cs typeface="+mn-cs"/>
                        </a:rPr>
                        <a:t>Dual Horizontal Bar chart</a:t>
                      </a:r>
                    </a:p>
                  </a:txBody>
                  <a:tcPr>
                    <a:solidFill>
                      <a:schemeClr val="accent5">
                        <a:tint val="40000"/>
                        <a:alpha val="66000"/>
                      </a:schemeClr>
                    </a:solidFill>
                  </a:tcPr>
                </a:tc>
                <a:tc>
                  <a:txBody>
                    <a:bodyPr/>
                    <a:lstStyle/>
                    <a:p>
                      <a:pPr algn="ctr"/>
                      <a:r>
                        <a:rPr lang="en-US" sz="1400" dirty="0"/>
                        <a:t>Easy to compare sets of data between different groups at a glance. </a:t>
                      </a:r>
                    </a:p>
                  </a:txBody>
                  <a:tcPr>
                    <a:solidFill>
                      <a:schemeClr val="accent5">
                        <a:tint val="40000"/>
                        <a:alpha val="66000"/>
                      </a:schemeClr>
                    </a:solidFill>
                  </a:tcPr>
                </a:tc>
                <a:extLst>
                  <a:ext uri="{0D108BD9-81ED-4DB2-BD59-A6C34878D82A}">
                    <a16:rowId xmlns:a16="http://schemas.microsoft.com/office/drawing/2014/main" val="4293356766"/>
                  </a:ext>
                </a:extLst>
              </a:tr>
              <a:tr h="576000">
                <a:tc>
                  <a:txBody>
                    <a:bodyPr/>
                    <a:lstStyle/>
                    <a:p>
                      <a:pPr marL="0" marR="0" lvl="0" indent="0" algn="ctr" defTabSz="914400" rtl="0" eaLnBrk="1" fontAlgn="auto" latinLnBrk="0" hangingPunct="1">
                        <a:lnSpc>
                          <a:spcPct val="107000"/>
                        </a:lnSpc>
                        <a:spcBef>
                          <a:spcPts val="0"/>
                        </a:spcBef>
                        <a:spcAft>
                          <a:spcPts val="800"/>
                        </a:spcAft>
                        <a:buClrTx/>
                        <a:buSzTx/>
                        <a:buFont typeface="Arial" panose="020B0604020202020204" pitchFamily="34" charset="0"/>
                        <a:buNone/>
                        <a:tabLst>
                          <a:tab pos="457200" algn="l"/>
                        </a:tabLst>
                        <a:defRPr/>
                      </a:pPr>
                      <a:r>
                        <a:rPr lang="en-US" sz="1400" dirty="0"/>
                        <a:t>Difference between Profits and  Budget Profits</a:t>
                      </a:r>
                      <a:endParaRPr lang="en-US" sz="1400" dirty="0">
                        <a:effectLst/>
                        <a:latin typeface="+mn-lt"/>
                        <a:ea typeface="等线" panose="02010600030101010101" pitchFamily="2" charset="-122"/>
                        <a:cs typeface="Times New Roman" panose="02020603050405020304" pitchFamily="18" charset="0"/>
                      </a:endParaRPr>
                    </a:p>
                    <a:p>
                      <a:pPr marL="0" lvl="0" indent="0" algn="ctr">
                        <a:lnSpc>
                          <a:spcPct val="107000"/>
                        </a:lnSpc>
                        <a:spcAft>
                          <a:spcPts val="800"/>
                        </a:spcAft>
                        <a:buFont typeface="Arial" panose="020B0604020202020204" pitchFamily="34" charset="0"/>
                        <a:buNone/>
                        <a:tabLst>
                          <a:tab pos="457200" algn="l"/>
                        </a:tabLst>
                      </a:pPr>
                      <a:endParaRPr lang="en-US" sz="1400" dirty="0">
                        <a:effectLst/>
                        <a:latin typeface="+mn-lt"/>
                        <a:ea typeface="等线" panose="02010600030101010101" pitchFamily="2" charset="-122"/>
                        <a:cs typeface="Times New Roman" panose="02020603050405020304" pitchFamily="18" charset="0"/>
                      </a:endParaRPr>
                    </a:p>
                  </a:txBody>
                  <a:tcPr>
                    <a:solidFill>
                      <a:schemeClr val="accent5">
                        <a:tint val="40000"/>
                        <a:alpha val="66000"/>
                      </a:schemeClr>
                    </a:solidFill>
                  </a:tcPr>
                </a:tc>
                <a:tc>
                  <a:txBody>
                    <a:bodyPr/>
                    <a:lstStyle/>
                    <a:p>
                      <a:pPr algn="ctr"/>
                      <a:r>
                        <a:rPr lang="en-US" sz="1400" b="0" i="0" kern="1200" dirty="0">
                          <a:solidFill>
                            <a:schemeClr val="dk1"/>
                          </a:solidFill>
                          <a:effectLst/>
                          <a:latin typeface="+mn-lt"/>
                          <a:ea typeface="+mn-ea"/>
                          <a:cs typeface="+mn-cs"/>
                        </a:rPr>
                        <a:t>Dual horizontal bar chart</a:t>
                      </a:r>
                    </a:p>
                  </a:txBody>
                  <a:tcPr>
                    <a:solidFill>
                      <a:schemeClr val="accent5">
                        <a:tint val="40000"/>
                        <a:alpha val="66000"/>
                      </a:schemeClr>
                    </a:solidFill>
                  </a:tcPr>
                </a:tc>
                <a:tc>
                  <a:txBody>
                    <a:bodyPr/>
                    <a:lstStyle/>
                    <a:p>
                      <a:pPr algn="ctr"/>
                      <a:r>
                        <a:rPr lang="en-US" sz="1400" dirty="0"/>
                        <a:t>Easy to compare sets of data between different groups at a glance. </a:t>
                      </a:r>
                    </a:p>
                  </a:txBody>
                  <a:tcPr>
                    <a:solidFill>
                      <a:schemeClr val="accent5">
                        <a:tint val="40000"/>
                        <a:alpha val="66000"/>
                      </a:schemeClr>
                    </a:solidFill>
                  </a:tcPr>
                </a:tc>
                <a:extLst>
                  <a:ext uri="{0D108BD9-81ED-4DB2-BD59-A6C34878D82A}">
                    <a16:rowId xmlns:a16="http://schemas.microsoft.com/office/drawing/2014/main" val="1684073811"/>
                  </a:ext>
                </a:extLst>
              </a:tr>
            </a:tbl>
          </a:graphicData>
        </a:graphic>
      </p:graphicFrame>
    </p:spTree>
    <p:extLst>
      <p:ext uri="{BB962C8B-B14F-4D97-AF65-F5344CB8AC3E}">
        <p14:creationId xmlns:p14="http://schemas.microsoft.com/office/powerpoint/2010/main" val="56663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EB6E-30CE-4237-94E1-6C00349C8F99}"/>
              </a:ext>
            </a:extLst>
          </p:cNvPr>
          <p:cNvSpPr>
            <a:spLocks noGrp="1"/>
          </p:cNvSpPr>
          <p:nvPr>
            <p:ph type="title"/>
          </p:nvPr>
        </p:nvSpPr>
        <p:spPr/>
        <p:txBody>
          <a:bodyPr>
            <a:normAutofit/>
          </a:bodyPr>
          <a:lstStyle/>
          <a:p>
            <a:br>
              <a:rPr lang="en-US" dirty="0"/>
            </a:br>
            <a:endParaRPr lang="en-US" dirty="0"/>
          </a:p>
        </p:txBody>
      </p:sp>
      <p:pic>
        <p:nvPicPr>
          <p:cNvPr id="4" name="Content Placeholder 3">
            <a:extLst>
              <a:ext uri="{FF2B5EF4-FFF2-40B4-BE49-F238E27FC236}">
                <a16:creationId xmlns:a16="http://schemas.microsoft.com/office/drawing/2014/main" id="{741E64F0-A791-4396-B787-935289295D95}"/>
              </a:ext>
            </a:extLst>
          </p:cNvPr>
          <p:cNvPicPr>
            <a:picLocks noGrp="1" noChangeAspect="1"/>
          </p:cNvPicPr>
          <p:nvPr>
            <p:ph idx="1"/>
          </p:nvPr>
        </p:nvPicPr>
        <p:blipFill>
          <a:blip r:embed="rId4"/>
          <a:stretch>
            <a:fillRect/>
          </a:stretch>
        </p:blipFill>
        <p:spPr>
          <a:xfrm>
            <a:off x="5224807" y="987425"/>
            <a:ext cx="6088962" cy="4873625"/>
          </a:xfrm>
          <a:prstGeom prst="rect">
            <a:avLst/>
          </a:prstGeom>
        </p:spPr>
      </p:pic>
      <p:sp>
        <p:nvSpPr>
          <p:cNvPr id="8" name="Text Placeholder 7">
            <a:extLst>
              <a:ext uri="{FF2B5EF4-FFF2-40B4-BE49-F238E27FC236}">
                <a16:creationId xmlns:a16="http://schemas.microsoft.com/office/drawing/2014/main" id="{CAD71DD3-7B39-476D-99C0-65A7C3AEDCD1}"/>
              </a:ext>
            </a:extLst>
          </p:cNvPr>
          <p:cNvSpPr>
            <a:spLocks noGrp="1"/>
          </p:cNvSpPr>
          <p:nvPr>
            <p:ph type="body" sz="half" idx="2"/>
          </p:nvPr>
        </p:nvSpPr>
        <p:spPr>
          <a:xfrm>
            <a:off x="839788" y="2049462"/>
            <a:ext cx="3932237" cy="3811588"/>
          </a:xfrm>
        </p:spPr>
        <p:txBody>
          <a:bodyPr>
            <a:normAutofit/>
          </a:bodyPr>
          <a:lstStyle/>
          <a:p>
            <a:r>
              <a:rPr lang="en-US" sz="2000" dirty="0"/>
              <a:t>Graph shows that the West has the most sales among the four markets. </a:t>
            </a:r>
          </a:p>
          <a:p>
            <a:r>
              <a:rPr lang="en-US" sz="2000" dirty="0"/>
              <a:t>California has the biggest sales in the West Market. </a:t>
            </a:r>
          </a:p>
          <a:p>
            <a:r>
              <a:rPr lang="en-US" sz="2000" dirty="0"/>
              <a:t>This will help managers to decide which region should provide more products. </a:t>
            </a:r>
          </a:p>
        </p:txBody>
      </p:sp>
      <p:sp>
        <p:nvSpPr>
          <p:cNvPr id="5" name="Title 1">
            <a:extLst>
              <a:ext uri="{FF2B5EF4-FFF2-40B4-BE49-F238E27FC236}">
                <a16:creationId xmlns:a16="http://schemas.microsoft.com/office/drawing/2014/main" id="{92A3BE21-FC12-4764-B979-3D49C61256BB}"/>
              </a:ext>
            </a:extLst>
          </p:cNvPr>
          <p:cNvSpPr txBox="1">
            <a:spLocks/>
          </p:cNvSpPr>
          <p:nvPr/>
        </p:nvSpPr>
        <p:spPr>
          <a:xfrm>
            <a:off x="563880" y="982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Total Sales by Markets and States</a:t>
            </a:r>
          </a:p>
        </p:txBody>
      </p:sp>
    </p:spTree>
    <p:extLst>
      <p:ext uri="{BB962C8B-B14F-4D97-AF65-F5344CB8AC3E}">
        <p14:creationId xmlns:p14="http://schemas.microsoft.com/office/powerpoint/2010/main" val="98439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5055-33C0-4B8C-B9CA-D23903B4A1C9}"/>
              </a:ext>
            </a:extLst>
          </p:cNvPr>
          <p:cNvSpPr>
            <a:spLocks noGrp="1"/>
          </p:cNvSpPr>
          <p:nvPr>
            <p:ph type="title"/>
          </p:nvPr>
        </p:nvSpPr>
        <p:spPr/>
        <p:txBody>
          <a:bodyPr>
            <a:normAutofit fontScale="90000"/>
          </a:bodyPr>
          <a:lstStyle/>
          <a:p>
            <a:r>
              <a:rPr lang="en-US" sz="3200" dirty="0"/>
              <a:t>Which product type has the maximum sales and minimum sales in different market region?</a:t>
            </a:r>
          </a:p>
        </p:txBody>
      </p:sp>
      <p:sp>
        <p:nvSpPr>
          <p:cNvPr id="5" name="Text Placeholder 4">
            <a:extLst>
              <a:ext uri="{FF2B5EF4-FFF2-40B4-BE49-F238E27FC236}">
                <a16:creationId xmlns:a16="http://schemas.microsoft.com/office/drawing/2014/main" id="{687CF7EA-D5A0-464D-AD0E-7ABCAE11C0D6}"/>
              </a:ext>
            </a:extLst>
          </p:cNvPr>
          <p:cNvSpPr>
            <a:spLocks noGrp="1"/>
          </p:cNvSpPr>
          <p:nvPr>
            <p:ph type="body" sz="half" idx="2"/>
          </p:nvPr>
        </p:nvSpPr>
        <p:spPr/>
        <p:txBody>
          <a:bodyPr>
            <a:normAutofit/>
          </a:bodyPr>
          <a:lstStyle/>
          <a:p>
            <a:endParaRPr lang="en-US" sz="2000" dirty="0"/>
          </a:p>
          <a:p>
            <a:r>
              <a:rPr lang="en-US" sz="2000" dirty="0"/>
              <a:t>Graph shows that at east cost coffee, at the west Herbal Tea and in the middle zone espresso is in high demand. </a:t>
            </a:r>
          </a:p>
          <a:p>
            <a:r>
              <a:rPr lang="en-US" sz="2000" dirty="0"/>
              <a:t>Pie characteristics sales generated from each product in that particular state. </a:t>
            </a:r>
          </a:p>
          <a:p>
            <a:r>
              <a:rPr lang="en-US" sz="2000" dirty="0"/>
              <a:t>This will help managers to decide which product can be sold more/sell in which state. </a:t>
            </a:r>
          </a:p>
          <a:p>
            <a:endParaRPr lang="en-US" sz="2000" dirty="0"/>
          </a:p>
          <a:p>
            <a:endParaRPr lang="en-US" dirty="0"/>
          </a:p>
        </p:txBody>
      </p:sp>
      <p:pic>
        <p:nvPicPr>
          <p:cNvPr id="10" name="Picture 9">
            <a:extLst>
              <a:ext uri="{FF2B5EF4-FFF2-40B4-BE49-F238E27FC236}">
                <a16:creationId xmlns:a16="http://schemas.microsoft.com/office/drawing/2014/main" id="{A3189F8B-90CC-4344-91F9-F2F71C45E17D}"/>
              </a:ext>
            </a:extLst>
          </p:cNvPr>
          <p:cNvPicPr>
            <a:picLocks noChangeAspect="1"/>
          </p:cNvPicPr>
          <p:nvPr/>
        </p:nvPicPr>
        <p:blipFill>
          <a:blip r:embed="rId4"/>
          <a:stretch>
            <a:fillRect/>
          </a:stretch>
        </p:blipFill>
        <p:spPr>
          <a:xfrm>
            <a:off x="5005045" y="1709737"/>
            <a:ext cx="6528486" cy="3429000"/>
          </a:xfrm>
          <a:prstGeom prst="rect">
            <a:avLst/>
          </a:prstGeom>
        </p:spPr>
      </p:pic>
      <p:sp>
        <p:nvSpPr>
          <p:cNvPr id="12" name="Content Placeholder 11">
            <a:extLst>
              <a:ext uri="{FF2B5EF4-FFF2-40B4-BE49-F238E27FC236}">
                <a16:creationId xmlns:a16="http://schemas.microsoft.com/office/drawing/2014/main" id="{B2824341-575B-42AA-9D9D-1ECDFC0EB5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871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2009</Words>
  <Application>Microsoft Office PowerPoint</Application>
  <PresentationFormat>Widescreen</PresentationFormat>
  <Paragraphs>153</Paragraphs>
  <Slides>24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Data Visualization The Coffee Chain Analysis</vt:lpstr>
      <vt:lpstr>Outlines</vt:lpstr>
      <vt:lpstr>Introduction </vt:lpstr>
      <vt:lpstr>Research Questions </vt:lpstr>
      <vt:lpstr>Opportunities for future work</vt:lpstr>
      <vt:lpstr>Tools and Dataset</vt:lpstr>
      <vt:lpstr>PowerPoint Presentation</vt:lpstr>
      <vt:lpstr> </vt:lpstr>
      <vt:lpstr>Which product type has the maximum sales and minimum sales in different market region?</vt:lpstr>
      <vt:lpstr>What is the average expenses and profit for each state?  </vt:lpstr>
      <vt:lpstr>What is the Market Size for each state with their profit?  </vt:lpstr>
      <vt:lpstr>What are the sales and total profit trend in 2013,2014,2015,2016 (in total )? </vt:lpstr>
      <vt:lpstr>Which state has the highest sales and profits?  </vt:lpstr>
      <vt:lpstr>Expenses, COGS, Sales, Profits by Product Types</vt:lpstr>
      <vt:lpstr>Inventory By Types </vt:lpstr>
      <vt:lpstr>Sales by Budget Sales</vt:lpstr>
      <vt:lpstr>Profits by Budget Profits</vt:lpstr>
      <vt:lpstr>SWOT Analysis </vt:lpstr>
      <vt:lpstr>Summary </vt:lpstr>
      <vt:lpstr>Appendix </vt:lpstr>
      <vt:lpstr>Appendix </vt:lpstr>
      <vt:lpstr>Appendix </vt:lpstr>
      <vt:lpstr>Appendix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Sales - The Coffee Bean</dc:title>
  <dc:creator>Lichtman</dc:creator>
  <cp:lastModifiedBy>卓 欣祺</cp:lastModifiedBy>
  <cp:revision>50</cp:revision>
  <dcterms:created xsi:type="dcterms:W3CDTF">2020-04-08T18:32:21Z</dcterms:created>
  <dcterms:modified xsi:type="dcterms:W3CDTF">2020-05-10T06:47:08Z</dcterms:modified>
</cp:coreProperties>
</file>