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Work Sans ExtraBold"/>
      <p:bold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WorkSansExtraBold-boldItalic.fntdata"/><Relationship Id="rId12" Type="http://schemas.openxmlformats.org/officeDocument/2006/relationships/font" Target="fonts/WorkSans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b78e4b9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b78e4b9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b78e4b9d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b78e4b9d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b78e4b9d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b78e4b9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b78e4b9d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b78e4b9d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b78e4b9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b78e4b9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esri.com/en-us/arcgis/products/index?rsource=https%3A%2F%2Fwww.esri.com%2Fen-us%2Farcgis%2Fproducts%2Fapps-for-everyone%2Foverview" TargetMode="External"/><Relationship Id="rId4" Type="http://schemas.openxmlformats.org/officeDocument/2006/relationships/hyperlink" Target="https://software.rutgers.edu/static/docs/AGO_Account_Creation.pdf"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oftware.rutgers.edu/" TargetMode="External"/><Relationship Id="rId4" Type="http://schemas.openxmlformats.org/officeDocument/2006/relationships/hyperlink" Target="https://rutgers.maps.arcgis.com/" TargetMode="External"/><Relationship Id="rId5" Type="http://schemas.openxmlformats.org/officeDocument/2006/relationships/hyperlink" Target="https://rutgers.maps.arcgis.com/" TargetMode="External"/><Relationship Id="rId6" Type="http://schemas.openxmlformats.org/officeDocument/2006/relationships/hyperlink" Target="https://software.rutgers.edu/product/3663%C2%A0" TargetMode="External"/><Relationship Id="rId7" Type="http://schemas.openxmlformats.org/officeDocument/2006/relationships/hyperlink" Target="https://it.rutgers.edu/virtual-computer-labs/knowledgebase/accessing-virtual-computer-labs/" TargetMode="External"/><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ArcGIS Desktop app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2447900" y="1152475"/>
            <a:ext cx="6384300" cy="3416400"/>
          </a:xfrm>
          <a:prstGeom prst="rect">
            <a:avLst/>
          </a:prstGeom>
        </p:spPr>
        <p:txBody>
          <a:bodyPr anchorCtr="0" anchor="t" bIns="91425" lIns="91425" spcFirstLastPara="1" rIns="91425" wrap="square" tIns="91425">
            <a:normAutofit/>
          </a:bodyPr>
          <a:lstStyle/>
          <a:p>
            <a:pPr indent="0" lvl="0" marL="0" rtl="0" algn="l">
              <a:lnSpc>
                <a:spcPct val="180000"/>
              </a:lnSpc>
              <a:spcBef>
                <a:spcPts val="0"/>
              </a:spcBef>
              <a:spcAft>
                <a:spcPts val="0"/>
              </a:spcAft>
              <a:buClr>
                <a:schemeClr val="dk1"/>
              </a:buClr>
              <a:buSzPts val="1100"/>
              <a:buFont typeface="Arial"/>
              <a:buNone/>
            </a:pPr>
            <a:r>
              <a:rPr lang="en" sz="1200">
                <a:solidFill>
                  <a:srgbClr val="006DBB"/>
                </a:solidFill>
                <a:highlight>
                  <a:srgbClr val="FFFFFF"/>
                </a:highlight>
                <a:uFill>
                  <a:noFill/>
                </a:uFill>
                <a:hlinkClick r:id="rId3">
                  <a:extLst>
                    <a:ext uri="{A12FA001-AC4F-418D-AE19-62706E023703}">
                      <ahyp:hlinkClr val="tx"/>
                    </a:ext>
                  </a:extLst>
                </a:hlinkClick>
              </a:rPr>
              <a:t>Esri ArcGIS</a:t>
            </a:r>
            <a:r>
              <a:rPr lang="en" sz="1200">
                <a:solidFill>
                  <a:srgbClr val="212529"/>
                </a:solidFill>
                <a:highlight>
                  <a:srgbClr val="FFFFFF"/>
                </a:highlight>
              </a:rPr>
              <a:t> is a geographic information system (GIS) app that applies data to maps to help users visualize spatial and locational information. It is available for academic use only, both online and via desktop software, to Rutgers faculty, students, staff, and affiliates.</a:t>
            </a:r>
            <a:endParaRPr sz="1200">
              <a:solidFill>
                <a:srgbClr val="212529"/>
              </a:solidFill>
              <a:highlight>
                <a:srgbClr val="FFFFFF"/>
              </a:highlight>
            </a:endParaRPr>
          </a:p>
          <a:p>
            <a:pPr indent="0" lvl="0" marL="0" rtl="0" algn="l">
              <a:lnSpc>
                <a:spcPct val="180000"/>
              </a:lnSpc>
              <a:spcBef>
                <a:spcPts val="1200"/>
              </a:spcBef>
              <a:spcAft>
                <a:spcPts val="0"/>
              </a:spcAft>
              <a:buNone/>
            </a:pPr>
            <a:r>
              <a:rPr b="1" lang="en" sz="1200">
                <a:solidFill>
                  <a:srgbClr val="212529"/>
                </a:solidFill>
                <a:highlight>
                  <a:srgbClr val="FFFFFF"/>
                </a:highlight>
              </a:rPr>
              <a:t>ArcGIS</a:t>
            </a:r>
            <a:r>
              <a:rPr lang="en" sz="1200">
                <a:solidFill>
                  <a:srgbClr val="212529"/>
                </a:solidFill>
                <a:highlight>
                  <a:srgbClr val="FFFFFF"/>
                </a:highlight>
              </a:rPr>
              <a:t> allows </a:t>
            </a:r>
            <a:r>
              <a:rPr b="1" lang="en" sz="1200">
                <a:solidFill>
                  <a:srgbClr val="212529"/>
                </a:solidFill>
                <a:highlight>
                  <a:srgbClr val="FFFFFF"/>
                </a:highlight>
              </a:rPr>
              <a:t>users to build interactive maps that illustrate their data in three dimensions and over time. </a:t>
            </a:r>
            <a:r>
              <a:rPr lang="en" sz="1200">
                <a:solidFill>
                  <a:srgbClr val="212529"/>
                </a:solidFill>
                <a:highlight>
                  <a:srgbClr val="FFFFFF"/>
                </a:highlight>
              </a:rPr>
              <a:t>Built-in analytical tools help reveal relationships, identify prime locations, calculate optimal routes, and analyze patterns to make predictions. The software is also designed to make it easy for users in different locations to collaborate and for map creators to share their maps with anyone.</a:t>
            </a:r>
            <a:endParaRPr sz="1200">
              <a:solidFill>
                <a:srgbClr val="212529"/>
              </a:solidFill>
              <a:highlight>
                <a:srgbClr val="FFFFFF"/>
              </a:highlight>
            </a:endParaRPr>
          </a:p>
          <a:p>
            <a:pPr indent="0" lvl="0" marL="0" rtl="0" algn="l">
              <a:lnSpc>
                <a:spcPct val="180000"/>
              </a:lnSpc>
              <a:spcBef>
                <a:spcPts val="1200"/>
              </a:spcBef>
              <a:spcAft>
                <a:spcPts val="1200"/>
              </a:spcAft>
              <a:buNone/>
            </a:pPr>
            <a:r>
              <a:rPr lang="en" sz="1200">
                <a:solidFill>
                  <a:srgbClr val="212529"/>
                </a:solidFill>
                <a:highlight>
                  <a:srgbClr val="FFFFFF"/>
                </a:highlight>
              </a:rPr>
              <a:t>Login Instructions </a:t>
            </a:r>
            <a:r>
              <a:rPr lang="en" sz="1100" u="sng">
                <a:solidFill>
                  <a:schemeClr val="hlink"/>
                </a:solidFill>
                <a:hlinkClick r:id="rId4"/>
              </a:rPr>
              <a:t>AGO_Account_Creation.pdf (rutgers.edu)</a:t>
            </a:r>
            <a:endParaRPr sz="1200">
              <a:solidFill>
                <a:srgbClr val="212529"/>
              </a:solidFill>
              <a:highlight>
                <a:srgbClr val="FFFFFF"/>
              </a:highlight>
            </a:endParaRPr>
          </a:p>
        </p:txBody>
      </p:sp>
      <p:pic>
        <p:nvPicPr>
          <p:cNvPr id="61" name="Google Shape;61;p14"/>
          <p:cNvPicPr preferRelativeResize="0"/>
          <p:nvPr/>
        </p:nvPicPr>
        <p:blipFill>
          <a:blip r:embed="rId5">
            <a:alphaModFix/>
          </a:blip>
          <a:stretch>
            <a:fillRect/>
          </a:stretch>
        </p:blipFill>
        <p:spPr>
          <a:xfrm>
            <a:off x="547600" y="1152475"/>
            <a:ext cx="1364419" cy="1173400"/>
          </a:xfrm>
          <a:prstGeom prst="rect">
            <a:avLst/>
          </a:prstGeom>
          <a:noFill/>
          <a:ln>
            <a:noFill/>
          </a:ln>
        </p:spPr>
      </p:pic>
      <p:sp>
        <p:nvSpPr>
          <p:cNvPr id="62" name="Google Shape;62;p14"/>
          <p:cNvSpPr txBox="1"/>
          <p:nvPr/>
        </p:nvSpPr>
        <p:spPr>
          <a:xfrm>
            <a:off x="975825" y="214850"/>
            <a:ext cx="7365300" cy="5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CC0033"/>
                </a:solidFill>
                <a:latin typeface="Work Sans ExtraBold"/>
                <a:ea typeface="Work Sans ExtraBold"/>
                <a:cs typeface="Work Sans ExtraBold"/>
                <a:sym typeface="Work Sans ExtraBold"/>
              </a:rPr>
              <a:t>Software</a:t>
            </a:r>
            <a:endParaRPr sz="2700">
              <a:solidFill>
                <a:srgbClr val="CC0033"/>
              </a:solidFill>
              <a:latin typeface="Work Sans ExtraBold"/>
              <a:ea typeface="Work Sans ExtraBold"/>
              <a:cs typeface="Work Sans ExtraBold"/>
              <a:sym typeface="Work Sans ExtraBold"/>
            </a:endParaRPr>
          </a:p>
        </p:txBody>
      </p:sp>
      <p:pic>
        <p:nvPicPr>
          <p:cNvPr id="63" name="Google Shape;63;p14"/>
          <p:cNvPicPr preferRelativeResize="0"/>
          <p:nvPr/>
        </p:nvPicPr>
        <p:blipFill>
          <a:blip r:embed="rId6">
            <a:alphaModFix/>
          </a:blip>
          <a:stretch>
            <a:fillRect/>
          </a:stretch>
        </p:blipFill>
        <p:spPr>
          <a:xfrm>
            <a:off x="141252" y="79025"/>
            <a:ext cx="834574" cy="816477"/>
          </a:xfrm>
          <a:prstGeom prst="rect">
            <a:avLst/>
          </a:prstGeom>
          <a:noFill/>
          <a:ln>
            <a:noFill/>
          </a:ln>
        </p:spPr>
      </p:pic>
      <p:pic>
        <p:nvPicPr>
          <p:cNvPr id="64" name="Google Shape;64;p14"/>
          <p:cNvPicPr preferRelativeResize="0"/>
          <p:nvPr/>
        </p:nvPicPr>
        <p:blipFill>
          <a:blip r:embed="rId7">
            <a:alphaModFix/>
          </a:blip>
          <a:stretch>
            <a:fillRect/>
          </a:stretch>
        </p:blipFill>
        <p:spPr>
          <a:xfrm>
            <a:off x="7898200" y="291338"/>
            <a:ext cx="834575" cy="3918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2473042" y="0"/>
            <a:ext cx="4197914"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800"/>
              </a:spcAft>
              <a:buClr>
                <a:schemeClr val="dk1"/>
              </a:buClr>
              <a:buSzPts val="440"/>
              <a:buFont typeface="Arial"/>
              <a:buNone/>
            </a:pPr>
            <a:r>
              <a:rPr lang="en" sz="1380">
                <a:solidFill>
                  <a:srgbClr val="333333"/>
                </a:solidFill>
                <a:highlight>
                  <a:srgbClr val="FFFFFF"/>
                </a:highlight>
              </a:rPr>
              <a:t>Access to ArcGIS online and ArcPro uses </a:t>
            </a:r>
            <a:r>
              <a:rPr b="1" lang="en" sz="1380">
                <a:solidFill>
                  <a:srgbClr val="333333"/>
                </a:solidFill>
                <a:highlight>
                  <a:srgbClr val="FFFFFF"/>
                </a:highlight>
              </a:rPr>
              <a:t>Single Sign On</a:t>
            </a:r>
            <a:r>
              <a:rPr lang="en" sz="1380">
                <a:solidFill>
                  <a:srgbClr val="333333"/>
                </a:solidFill>
                <a:highlight>
                  <a:srgbClr val="FFFFFF"/>
                </a:highlight>
              </a:rPr>
              <a:t> authentication using </a:t>
            </a:r>
            <a:r>
              <a:rPr b="1" lang="en" sz="1380">
                <a:solidFill>
                  <a:srgbClr val="333333"/>
                </a:solidFill>
                <a:highlight>
                  <a:srgbClr val="FFFFFF"/>
                </a:highlight>
              </a:rPr>
              <a:t>Rutgers NetID/Password</a:t>
            </a:r>
            <a:r>
              <a:rPr lang="en" sz="1380">
                <a:solidFill>
                  <a:srgbClr val="333333"/>
                </a:solidFill>
                <a:highlight>
                  <a:srgbClr val="FFFFFF"/>
                </a:highlight>
              </a:rPr>
              <a:t>.</a:t>
            </a:r>
            <a:endParaRPr sz="3600"/>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en" sz="580">
                <a:solidFill>
                  <a:srgbClr val="333333"/>
                </a:solidFill>
                <a:highlight>
                  <a:srgbClr val="FFFFFF"/>
                </a:highlight>
              </a:rPr>
              <a:t>More information can be found at the </a:t>
            </a:r>
            <a:r>
              <a:rPr b="1" lang="en" sz="580">
                <a:solidFill>
                  <a:srgbClr val="00626D"/>
                </a:solidFill>
                <a:highlight>
                  <a:srgbClr val="FFFFFF"/>
                </a:highlight>
                <a:uFill>
                  <a:noFill/>
                </a:uFill>
                <a:hlinkClick r:id="rId3">
                  <a:extLst>
                    <a:ext uri="{A12FA001-AC4F-418D-AE19-62706E023703}">
                      <ahyp:hlinkClr val="tx"/>
                    </a:ext>
                  </a:extLst>
                </a:hlinkClick>
              </a:rPr>
              <a:t>Rutgers Software Portal</a:t>
            </a:r>
            <a:r>
              <a:rPr lang="en" sz="580">
                <a:solidFill>
                  <a:srgbClr val="333333"/>
                </a:solidFill>
                <a:highlight>
                  <a:srgbClr val="FFFFFF"/>
                </a:highlight>
              </a:rPr>
              <a:t>.</a:t>
            </a:r>
            <a:endParaRPr sz="580">
              <a:solidFill>
                <a:srgbClr val="333333"/>
              </a:solidFill>
              <a:highlight>
                <a:srgbClr val="FFFFFF"/>
              </a:highlight>
            </a:endParaRPr>
          </a:p>
          <a:p>
            <a:pPr indent="0" lvl="0" marL="0" rtl="0" algn="l">
              <a:lnSpc>
                <a:spcPct val="95000"/>
              </a:lnSpc>
              <a:spcBef>
                <a:spcPts val="800"/>
              </a:spcBef>
              <a:spcAft>
                <a:spcPts val="0"/>
              </a:spcAft>
              <a:buClr>
                <a:schemeClr val="dk1"/>
              </a:buClr>
              <a:buSzPts val="440"/>
              <a:buFont typeface="Arial"/>
              <a:buNone/>
            </a:pPr>
            <a:r>
              <a:rPr b="1" lang="en" sz="580">
                <a:solidFill>
                  <a:srgbClr val="333333"/>
                </a:solidFill>
                <a:highlight>
                  <a:srgbClr val="FFFFFF"/>
                </a:highlight>
              </a:rPr>
              <a:t>Create an ArcGIS Online/ArcGIS.com account using</a:t>
            </a:r>
            <a:r>
              <a:rPr lang="en" sz="580">
                <a:solidFill>
                  <a:srgbClr val="333333"/>
                </a:solidFill>
                <a:highlight>
                  <a:srgbClr val="FFFFFF"/>
                </a:highlight>
              </a:rPr>
              <a:t> </a:t>
            </a:r>
            <a:r>
              <a:rPr b="1" lang="en" sz="580">
                <a:solidFill>
                  <a:srgbClr val="333333"/>
                </a:solidFill>
                <a:highlight>
                  <a:srgbClr val="FFFFFF"/>
                </a:highlight>
              </a:rPr>
              <a:t>Single Sign On (SSO) via Rutgers NetID</a:t>
            </a:r>
            <a:r>
              <a:rPr lang="en" sz="580">
                <a:solidFill>
                  <a:srgbClr val="333333"/>
                </a:solidFill>
                <a:highlight>
                  <a:srgbClr val="FFFFFF"/>
                </a:highlight>
              </a:rPr>
              <a:t> </a:t>
            </a:r>
            <a:endParaRPr sz="580">
              <a:solidFill>
                <a:srgbClr val="333333"/>
              </a:solidFill>
              <a:highlight>
                <a:srgbClr val="FFFFFF"/>
              </a:highlight>
            </a:endParaRPr>
          </a:p>
          <a:p>
            <a:pPr indent="-265430" lvl="0" marL="457200" rtl="0" algn="l">
              <a:lnSpc>
                <a:spcPct val="95000"/>
              </a:lnSpc>
              <a:spcBef>
                <a:spcPts val="800"/>
              </a:spcBef>
              <a:spcAft>
                <a:spcPts val="0"/>
              </a:spcAft>
              <a:buClr>
                <a:srgbClr val="333333"/>
              </a:buClr>
              <a:buSzPts val="580"/>
              <a:buChar char="●"/>
            </a:pPr>
            <a:r>
              <a:rPr lang="en" sz="580">
                <a:solidFill>
                  <a:srgbClr val="333333"/>
                </a:solidFill>
                <a:highlight>
                  <a:srgbClr val="FFFFFF"/>
                </a:highlight>
              </a:rPr>
              <a:t>Go to:    </a:t>
            </a:r>
            <a:r>
              <a:rPr b="1" lang="en" sz="580">
                <a:solidFill>
                  <a:srgbClr val="00626D"/>
                </a:solidFill>
                <a:highlight>
                  <a:srgbClr val="FFFFFF"/>
                </a:highlight>
                <a:uFill>
                  <a:noFill/>
                </a:uFill>
                <a:hlinkClick r:id="rId4">
                  <a:extLst>
                    <a:ext uri="{A12FA001-AC4F-418D-AE19-62706E023703}">
                      <ahyp:hlinkClr val="tx"/>
                    </a:ext>
                  </a:extLst>
                </a:hlinkClick>
              </a:rPr>
              <a:t>https://rutgers.maps.arcgis.com</a:t>
            </a:r>
            <a:endParaRPr b="1" sz="580">
              <a:solidFill>
                <a:srgbClr val="00626D"/>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Click the </a:t>
            </a:r>
            <a:r>
              <a:rPr b="1" lang="en" sz="580">
                <a:solidFill>
                  <a:srgbClr val="333333"/>
                </a:solidFill>
                <a:highlight>
                  <a:srgbClr val="FFFFFF"/>
                </a:highlight>
              </a:rPr>
              <a:t>Sign In </a:t>
            </a:r>
            <a:r>
              <a:rPr lang="en" sz="580">
                <a:solidFill>
                  <a:srgbClr val="333333"/>
                </a:solidFill>
                <a:highlight>
                  <a:srgbClr val="FFFFFF"/>
                </a:highlight>
              </a:rPr>
              <a:t>button on the upper right</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Click on the </a:t>
            </a:r>
            <a:r>
              <a:rPr b="1" lang="en" sz="580">
                <a:solidFill>
                  <a:srgbClr val="333333"/>
                </a:solidFill>
                <a:highlight>
                  <a:srgbClr val="FFFFFF"/>
                </a:highlight>
              </a:rPr>
              <a:t>Rutgers University NetID Login</a:t>
            </a:r>
            <a:r>
              <a:rPr lang="en" sz="580">
                <a:solidFill>
                  <a:srgbClr val="333333"/>
                </a:solidFill>
                <a:highlight>
                  <a:srgbClr val="FFFFFF"/>
                </a:highlight>
              </a:rPr>
              <a:t> button</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Enter your </a:t>
            </a:r>
            <a:r>
              <a:rPr b="1" lang="en" sz="580">
                <a:solidFill>
                  <a:srgbClr val="333333"/>
                </a:solidFill>
                <a:highlight>
                  <a:srgbClr val="FFFFFF"/>
                </a:highlight>
              </a:rPr>
              <a:t>NetID</a:t>
            </a:r>
            <a:r>
              <a:rPr lang="en" sz="580">
                <a:solidFill>
                  <a:srgbClr val="333333"/>
                </a:solidFill>
                <a:highlight>
                  <a:srgbClr val="FFFFFF"/>
                </a:highlight>
              </a:rPr>
              <a:t> and </a:t>
            </a:r>
            <a:r>
              <a:rPr b="1" lang="en" sz="580">
                <a:solidFill>
                  <a:srgbClr val="333333"/>
                </a:solidFill>
                <a:highlight>
                  <a:srgbClr val="FFFFFF"/>
                </a:highlight>
              </a:rPr>
              <a:t>NetID password</a:t>
            </a:r>
            <a:r>
              <a:rPr lang="en" sz="580">
                <a:solidFill>
                  <a:srgbClr val="333333"/>
                </a:solidFill>
                <a:highlight>
                  <a:srgbClr val="FFFFFF"/>
                </a:highlight>
              </a:rPr>
              <a:t> and click the </a:t>
            </a:r>
            <a:r>
              <a:rPr b="1" lang="en" sz="580">
                <a:solidFill>
                  <a:srgbClr val="333333"/>
                </a:solidFill>
                <a:highlight>
                  <a:srgbClr val="FFFFFF"/>
                </a:highlight>
              </a:rPr>
              <a:t>Log In</a:t>
            </a:r>
            <a:r>
              <a:rPr lang="en" sz="580">
                <a:solidFill>
                  <a:srgbClr val="333333"/>
                </a:solidFill>
                <a:highlight>
                  <a:srgbClr val="FFFFFF"/>
                </a:highlight>
              </a:rPr>
              <a:t> button</a:t>
            </a:r>
            <a:endParaRPr sz="580">
              <a:solidFill>
                <a:srgbClr val="333333"/>
              </a:solidFill>
              <a:highlight>
                <a:srgbClr val="FFFFFF"/>
              </a:highlight>
            </a:endParaRPr>
          </a:p>
          <a:p>
            <a:pPr indent="0" lvl="0" marL="0" rtl="0" algn="l">
              <a:lnSpc>
                <a:spcPct val="95000"/>
              </a:lnSpc>
              <a:spcBef>
                <a:spcPts val="800"/>
              </a:spcBef>
              <a:spcAft>
                <a:spcPts val="0"/>
              </a:spcAft>
              <a:buClr>
                <a:schemeClr val="dk1"/>
              </a:buClr>
              <a:buSzPts val="440"/>
              <a:buFont typeface="Arial"/>
              <a:buNone/>
            </a:pPr>
            <a:r>
              <a:rPr b="1" lang="en" sz="580">
                <a:solidFill>
                  <a:srgbClr val="333333"/>
                </a:solidFill>
                <a:highlight>
                  <a:srgbClr val="FFFFFF"/>
                </a:highlight>
              </a:rPr>
              <a:t>Download ArcGIS Pro</a:t>
            </a:r>
            <a:endParaRPr b="1" sz="580">
              <a:solidFill>
                <a:srgbClr val="333333"/>
              </a:solidFill>
              <a:highlight>
                <a:srgbClr val="FFFFFF"/>
              </a:highlight>
            </a:endParaRPr>
          </a:p>
          <a:p>
            <a:pPr indent="-265430" lvl="0" marL="457200" rtl="0" algn="l">
              <a:lnSpc>
                <a:spcPct val="95000"/>
              </a:lnSpc>
              <a:spcBef>
                <a:spcPts val="800"/>
              </a:spcBef>
              <a:spcAft>
                <a:spcPts val="0"/>
              </a:spcAft>
              <a:buClr>
                <a:srgbClr val="333333"/>
              </a:buClr>
              <a:buSzPts val="580"/>
              <a:buChar char="●"/>
            </a:pPr>
            <a:r>
              <a:rPr lang="en" sz="580">
                <a:solidFill>
                  <a:srgbClr val="333333"/>
                </a:solidFill>
                <a:highlight>
                  <a:srgbClr val="FFFFFF"/>
                </a:highlight>
              </a:rPr>
              <a:t>Go to:    </a:t>
            </a:r>
            <a:r>
              <a:rPr b="1" lang="en" sz="580">
                <a:solidFill>
                  <a:srgbClr val="00626D"/>
                </a:solidFill>
                <a:highlight>
                  <a:srgbClr val="FFFFFF"/>
                </a:highlight>
                <a:uFill>
                  <a:noFill/>
                </a:uFill>
                <a:hlinkClick r:id="rId5">
                  <a:extLst>
                    <a:ext uri="{A12FA001-AC4F-418D-AE19-62706E023703}">
                      <ahyp:hlinkClr val="tx"/>
                    </a:ext>
                  </a:extLst>
                </a:hlinkClick>
              </a:rPr>
              <a:t>https://rutgers.maps.arcgis.com</a:t>
            </a:r>
            <a:endParaRPr b="1" sz="580">
              <a:solidFill>
                <a:srgbClr val="00626D"/>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Sign into ArcGIS Online</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Click on your username</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Click 'My Settings'</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From the list of assigned licenses, next to ArcGIS Pro, click 'Download'</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Complete the installation as directed</a:t>
            </a:r>
            <a:endParaRPr sz="580">
              <a:solidFill>
                <a:srgbClr val="333333"/>
              </a:solidFill>
              <a:highlight>
                <a:srgbClr val="FFFFFF"/>
              </a:highlight>
            </a:endParaRPr>
          </a:p>
          <a:p>
            <a:pPr indent="0" lvl="0" marL="0" rtl="0" algn="l">
              <a:lnSpc>
                <a:spcPct val="95000"/>
              </a:lnSpc>
              <a:spcBef>
                <a:spcPts val="800"/>
              </a:spcBef>
              <a:spcAft>
                <a:spcPts val="0"/>
              </a:spcAft>
              <a:buClr>
                <a:schemeClr val="dk1"/>
              </a:buClr>
              <a:buSzPts val="440"/>
              <a:buFont typeface="Arial"/>
              <a:buNone/>
            </a:pPr>
            <a:r>
              <a:rPr b="1" lang="en" sz="580">
                <a:solidFill>
                  <a:srgbClr val="333333"/>
                </a:solidFill>
                <a:highlight>
                  <a:srgbClr val="FFFFFF"/>
                </a:highlight>
              </a:rPr>
              <a:t>Create an ArcPro account using</a:t>
            </a:r>
            <a:r>
              <a:rPr lang="en" sz="580">
                <a:solidFill>
                  <a:srgbClr val="333333"/>
                </a:solidFill>
                <a:highlight>
                  <a:srgbClr val="FFFFFF"/>
                </a:highlight>
              </a:rPr>
              <a:t> </a:t>
            </a:r>
            <a:r>
              <a:rPr b="1" lang="en" sz="580">
                <a:solidFill>
                  <a:srgbClr val="333333"/>
                </a:solidFill>
                <a:highlight>
                  <a:srgbClr val="FFFFFF"/>
                </a:highlight>
              </a:rPr>
              <a:t>Single Sign On (SSO) via Rutgers NetID</a:t>
            </a:r>
            <a:r>
              <a:rPr lang="en" sz="580">
                <a:solidFill>
                  <a:srgbClr val="333333"/>
                </a:solidFill>
                <a:highlight>
                  <a:srgbClr val="FFFFFF"/>
                </a:highlight>
              </a:rPr>
              <a:t> </a:t>
            </a:r>
            <a:endParaRPr sz="580">
              <a:solidFill>
                <a:srgbClr val="333333"/>
              </a:solidFill>
              <a:highlight>
                <a:srgbClr val="FFFFFF"/>
              </a:highlight>
            </a:endParaRPr>
          </a:p>
          <a:p>
            <a:pPr indent="-265430" lvl="0" marL="457200" rtl="0" algn="l">
              <a:lnSpc>
                <a:spcPct val="95000"/>
              </a:lnSpc>
              <a:spcBef>
                <a:spcPts val="800"/>
              </a:spcBef>
              <a:spcAft>
                <a:spcPts val="0"/>
              </a:spcAft>
              <a:buClr>
                <a:srgbClr val="333333"/>
              </a:buClr>
              <a:buSzPts val="580"/>
              <a:buChar char="●"/>
            </a:pPr>
            <a:r>
              <a:rPr lang="en" sz="580">
                <a:solidFill>
                  <a:srgbClr val="333333"/>
                </a:solidFill>
                <a:highlight>
                  <a:srgbClr val="FFFFFF"/>
                </a:highlight>
              </a:rPr>
              <a:t>Open ArcGIS Pro</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At the </a:t>
            </a:r>
            <a:r>
              <a:rPr b="1" lang="en" sz="580">
                <a:solidFill>
                  <a:srgbClr val="333333"/>
                </a:solidFill>
                <a:highlight>
                  <a:srgbClr val="FFFFFF"/>
                </a:highlight>
              </a:rPr>
              <a:t>ArcGIS Sign In</a:t>
            </a:r>
            <a:r>
              <a:rPr lang="en" sz="580">
                <a:solidFill>
                  <a:srgbClr val="333333"/>
                </a:solidFill>
                <a:highlight>
                  <a:srgbClr val="FFFFFF"/>
                </a:highlight>
              </a:rPr>
              <a:t> screen, click on the </a:t>
            </a:r>
            <a:r>
              <a:rPr b="1" lang="en" sz="580">
                <a:solidFill>
                  <a:srgbClr val="333333"/>
                </a:solidFill>
                <a:highlight>
                  <a:srgbClr val="FFFFFF"/>
                </a:highlight>
              </a:rPr>
              <a:t>Your ArcGIS organization’s URL </a:t>
            </a:r>
            <a:r>
              <a:rPr lang="en" sz="580">
                <a:solidFill>
                  <a:srgbClr val="333333"/>
                </a:solidFill>
                <a:highlight>
                  <a:srgbClr val="FFFFFF"/>
                </a:highlight>
              </a:rPr>
              <a:t>button</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At the next screen, enter </a:t>
            </a:r>
            <a:r>
              <a:rPr b="1" lang="en" sz="580">
                <a:solidFill>
                  <a:srgbClr val="333333"/>
                </a:solidFill>
                <a:highlight>
                  <a:srgbClr val="FFFFFF"/>
                </a:highlight>
              </a:rPr>
              <a:t>rutgers</a:t>
            </a:r>
            <a:r>
              <a:rPr lang="en" sz="580">
                <a:solidFill>
                  <a:srgbClr val="333333"/>
                </a:solidFill>
                <a:highlight>
                  <a:srgbClr val="FFFFFF"/>
                </a:highlight>
              </a:rPr>
              <a:t> in the box</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Check the </a:t>
            </a:r>
            <a:r>
              <a:rPr b="1" lang="en" sz="580">
                <a:solidFill>
                  <a:srgbClr val="333333"/>
                </a:solidFill>
                <a:highlight>
                  <a:srgbClr val="FFFFFF"/>
                </a:highlight>
              </a:rPr>
              <a:t>Remember this URL</a:t>
            </a:r>
            <a:r>
              <a:rPr lang="en" sz="580">
                <a:solidFill>
                  <a:srgbClr val="333333"/>
                </a:solidFill>
                <a:highlight>
                  <a:srgbClr val="FFFFFF"/>
                </a:highlight>
              </a:rPr>
              <a:t> box and click </a:t>
            </a:r>
            <a:r>
              <a:rPr b="1" lang="en" sz="580">
                <a:solidFill>
                  <a:srgbClr val="333333"/>
                </a:solidFill>
                <a:highlight>
                  <a:srgbClr val="FFFFFF"/>
                </a:highlight>
              </a:rPr>
              <a:t>Continue</a:t>
            </a:r>
            <a:endParaRPr b="1"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Click the </a:t>
            </a:r>
            <a:r>
              <a:rPr b="1" lang="en" sz="580">
                <a:solidFill>
                  <a:srgbClr val="333333"/>
                </a:solidFill>
                <a:highlight>
                  <a:srgbClr val="FFFFFF"/>
                </a:highlight>
              </a:rPr>
              <a:t>Rutgers University NetID Login</a:t>
            </a:r>
            <a:r>
              <a:rPr lang="en" sz="580">
                <a:solidFill>
                  <a:srgbClr val="333333"/>
                </a:solidFill>
                <a:highlight>
                  <a:srgbClr val="FFFFFF"/>
                </a:highlight>
              </a:rPr>
              <a:t> button</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Enter your </a:t>
            </a:r>
            <a:r>
              <a:rPr b="1" lang="en" sz="580">
                <a:solidFill>
                  <a:srgbClr val="333333"/>
                </a:solidFill>
                <a:highlight>
                  <a:srgbClr val="FFFFFF"/>
                </a:highlight>
              </a:rPr>
              <a:t>NetID</a:t>
            </a:r>
            <a:r>
              <a:rPr lang="en" sz="580">
                <a:solidFill>
                  <a:srgbClr val="333333"/>
                </a:solidFill>
                <a:highlight>
                  <a:srgbClr val="FFFFFF"/>
                </a:highlight>
              </a:rPr>
              <a:t> and </a:t>
            </a:r>
            <a:r>
              <a:rPr b="1" lang="en" sz="580">
                <a:solidFill>
                  <a:srgbClr val="333333"/>
                </a:solidFill>
                <a:highlight>
                  <a:srgbClr val="FFFFFF"/>
                </a:highlight>
              </a:rPr>
              <a:t>NetID password</a:t>
            </a:r>
            <a:r>
              <a:rPr lang="en" sz="580">
                <a:solidFill>
                  <a:srgbClr val="333333"/>
                </a:solidFill>
                <a:highlight>
                  <a:srgbClr val="FFFFFF"/>
                </a:highlight>
              </a:rPr>
              <a:t> and click the </a:t>
            </a:r>
            <a:r>
              <a:rPr b="1" lang="en" sz="580">
                <a:solidFill>
                  <a:srgbClr val="333333"/>
                </a:solidFill>
                <a:highlight>
                  <a:srgbClr val="FFFFFF"/>
                </a:highlight>
              </a:rPr>
              <a:t>Log In</a:t>
            </a:r>
            <a:r>
              <a:rPr lang="en" sz="580">
                <a:solidFill>
                  <a:srgbClr val="333333"/>
                </a:solidFill>
                <a:highlight>
                  <a:srgbClr val="FFFFFF"/>
                </a:highlight>
              </a:rPr>
              <a:t> button</a:t>
            </a:r>
            <a:endParaRPr sz="580">
              <a:solidFill>
                <a:srgbClr val="333333"/>
              </a:solidFill>
              <a:highlight>
                <a:srgbClr val="FFFFFF"/>
              </a:highlight>
            </a:endParaRPr>
          </a:p>
          <a:p>
            <a:pPr indent="0" lvl="0" marL="0" rtl="0" algn="l">
              <a:lnSpc>
                <a:spcPct val="95000"/>
              </a:lnSpc>
              <a:spcBef>
                <a:spcPts val="800"/>
              </a:spcBef>
              <a:spcAft>
                <a:spcPts val="0"/>
              </a:spcAft>
              <a:buClr>
                <a:schemeClr val="dk1"/>
              </a:buClr>
              <a:buSzPts val="440"/>
              <a:buFont typeface="Arial"/>
              <a:buNone/>
            </a:pPr>
            <a:r>
              <a:rPr b="1" lang="en" sz="580">
                <a:solidFill>
                  <a:srgbClr val="333333"/>
                </a:solidFill>
                <a:highlight>
                  <a:srgbClr val="FFFFFF"/>
                </a:highlight>
              </a:rPr>
              <a:t>ArcMap download and Single User license*</a:t>
            </a:r>
            <a:endParaRPr b="1" sz="580">
              <a:solidFill>
                <a:srgbClr val="333333"/>
              </a:solidFill>
              <a:highlight>
                <a:srgbClr val="FFFFFF"/>
              </a:highlight>
            </a:endParaRPr>
          </a:p>
          <a:p>
            <a:pPr indent="0" lvl="0" marL="0" rtl="0" algn="l">
              <a:lnSpc>
                <a:spcPct val="95000"/>
              </a:lnSpc>
              <a:spcBef>
                <a:spcPts val="800"/>
              </a:spcBef>
              <a:spcAft>
                <a:spcPts val="0"/>
              </a:spcAft>
              <a:buClr>
                <a:schemeClr val="dk1"/>
              </a:buClr>
              <a:buSzPts val="440"/>
              <a:buFont typeface="Arial"/>
              <a:buNone/>
            </a:pPr>
            <a:r>
              <a:rPr lang="en" sz="580">
                <a:solidFill>
                  <a:srgbClr val="333333"/>
                </a:solidFill>
                <a:highlight>
                  <a:srgbClr val="FFFFFF"/>
                </a:highlight>
              </a:rPr>
              <a:t>Requires a </a:t>
            </a:r>
            <a:r>
              <a:rPr b="1" lang="en" sz="580">
                <a:solidFill>
                  <a:srgbClr val="333333"/>
                </a:solidFill>
                <a:highlight>
                  <a:srgbClr val="FFFFFF"/>
                </a:highlight>
              </a:rPr>
              <a:t>Windows operating system</a:t>
            </a:r>
            <a:r>
              <a:rPr lang="en" sz="580">
                <a:solidFill>
                  <a:srgbClr val="333333"/>
                </a:solidFill>
                <a:highlight>
                  <a:srgbClr val="FFFFFF"/>
                </a:highlight>
              </a:rPr>
              <a:t>.  Please sign into the </a:t>
            </a:r>
            <a:r>
              <a:rPr b="1" lang="en" sz="460">
                <a:solidFill>
                  <a:srgbClr val="00626D"/>
                </a:solidFill>
                <a:highlight>
                  <a:srgbClr val="FFFFFF"/>
                </a:highlight>
                <a:uFill>
                  <a:noFill/>
                </a:uFill>
                <a:hlinkClick r:id="rId6">
                  <a:extLst>
                    <a:ext uri="{A12FA001-AC4F-418D-AE19-62706E023703}">
                      <ahyp:hlinkClr val="tx"/>
                    </a:ext>
                  </a:extLst>
                </a:hlinkClick>
              </a:rPr>
              <a:t>Rutgers Software Portal</a:t>
            </a:r>
            <a:r>
              <a:rPr b="1" lang="en" sz="460">
                <a:solidFill>
                  <a:srgbClr val="333333"/>
                </a:solidFill>
                <a:highlight>
                  <a:srgbClr val="FFFFFF"/>
                </a:highlight>
              </a:rPr>
              <a:t> </a:t>
            </a:r>
            <a:endParaRPr b="1" sz="460">
              <a:solidFill>
                <a:srgbClr val="333333"/>
              </a:solidFill>
              <a:highlight>
                <a:srgbClr val="FFFFFF"/>
              </a:highlight>
            </a:endParaRPr>
          </a:p>
          <a:p>
            <a:pPr indent="-265430" lvl="0" marL="457200" rtl="0" algn="l">
              <a:lnSpc>
                <a:spcPct val="95000"/>
              </a:lnSpc>
              <a:spcBef>
                <a:spcPts val="800"/>
              </a:spcBef>
              <a:spcAft>
                <a:spcPts val="0"/>
              </a:spcAft>
              <a:buClr>
                <a:srgbClr val="333333"/>
              </a:buClr>
              <a:buSzPts val="580"/>
              <a:buChar char="●"/>
            </a:pPr>
            <a:r>
              <a:rPr lang="en" sz="580">
                <a:solidFill>
                  <a:srgbClr val="333333"/>
                </a:solidFill>
                <a:highlight>
                  <a:srgbClr val="FFFFFF"/>
                </a:highlight>
              </a:rPr>
              <a:t>Download and read the ESRI Activation Instructions</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Download the ESRI Desktop executable file and the ESRI License file</a:t>
            </a:r>
            <a:endParaRPr sz="580">
              <a:solidFill>
                <a:srgbClr val="333333"/>
              </a:solidFill>
              <a:highlight>
                <a:srgbClr val="FFFFFF"/>
              </a:highlight>
            </a:endParaRPr>
          </a:p>
          <a:p>
            <a:pPr indent="-265430" lvl="0" marL="457200" rtl="0" algn="l">
              <a:lnSpc>
                <a:spcPct val="95000"/>
              </a:lnSpc>
              <a:spcBef>
                <a:spcPts val="0"/>
              </a:spcBef>
              <a:spcAft>
                <a:spcPts val="0"/>
              </a:spcAft>
              <a:buClr>
                <a:srgbClr val="333333"/>
              </a:buClr>
              <a:buSzPts val="580"/>
              <a:buChar char="●"/>
            </a:pPr>
            <a:r>
              <a:rPr lang="en" sz="580">
                <a:solidFill>
                  <a:srgbClr val="333333"/>
                </a:solidFill>
                <a:highlight>
                  <a:srgbClr val="FFFFFF"/>
                </a:highlight>
              </a:rPr>
              <a:t>Follow the activation instructions to install the application </a:t>
            </a:r>
            <a:endParaRPr sz="580">
              <a:solidFill>
                <a:srgbClr val="333333"/>
              </a:solidFill>
              <a:highlight>
                <a:srgbClr val="FFFFFF"/>
              </a:highlight>
            </a:endParaRPr>
          </a:p>
          <a:p>
            <a:pPr indent="0" lvl="0" marL="0" rtl="0" algn="l">
              <a:lnSpc>
                <a:spcPct val="95000"/>
              </a:lnSpc>
              <a:spcBef>
                <a:spcPts val="800"/>
              </a:spcBef>
              <a:spcAft>
                <a:spcPts val="0"/>
              </a:spcAft>
              <a:buClr>
                <a:schemeClr val="dk1"/>
              </a:buClr>
              <a:buSzPts val="440"/>
              <a:buFont typeface="Arial"/>
              <a:buNone/>
            </a:pPr>
            <a:r>
              <a:rPr b="1" lang="en" sz="400">
                <a:solidFill>
                  <a:srgbClr val="333333"/>
                </a:solidFill>
                <a:highlight>
                  <a:srgbClr val="FFFFFF"/>
                </a:highlight>
              </a:rPr>
              <a:t>*please note: ESRI is actively working to deprecate ArcMap. This software will soon no longer be supported or available for updates.</a:t>
            </a:r>
            <a:endParaRPr b="1" sz="400">
              <a:solidFill>
                <a:srgbClr val="333333"/>
              </a:solidFill>
              <a:highlight>
                <a:srgbClr val="FFFFFF"/>
              </a:highlight>
            </a:endParaRPr>
          </a:p>
          <a:p>
            <a:pPr indent="0" lvl="0" marL="0" rtl="0" algn="l">
              <a:lnSpc>
                <a:spcPct val="95000"/>
              </a:lnSpc>
              <a:spcBef>
                <a:spcPts val="800"/>
              </a:spcBef>
              <a:spcAft>
                <a:spcPts val="800"/>
              </a:spcAft>
              <a:buSzPts val="440"/>
              <a:buNone/>
            </a:pPr>
            <a:r>
              <a:rPr lang="en" sz="580">
                <a:solidFill>
                  <a:srgbClr val="333333"/>
                </a:solidFill>
                <a:highlight>
                  <a:srgbClr val="FFFFFF"/>
                </a:highlight>
              </a:rPr>
              <a:t>ArcMap and ArcPro are also available through the </a:t>
            </a:r>
            <a:r>
              <a:rPr b="1" lang="en" sz="580">
                <a:solidFill>
                  <a:srgbClr val="00626D"/>
                </a:solidFill>
                <a:highlight>
                  <a:srgbClr val="FFFFFF"/>
                </a:highlight>
                <a:uFill>
                  <a:noFill/>
                </a:uFill>
                <a:hlinkClick r:id="rId7">
                  <a:extLst>
                    <a:ext uri="{A12FA001-AC4F-418D-AE19-62706E023703}">
                      <ahyp:hlinkClr val="tx"/>
                    </a:ext>
                  </a:extLst>
                </a:hlinkClick>
              </a:rPr>
              <a:t>The Rutgers Virtual Computer Labs</a:t>
            </a:r>
            <a:r>
              <a:rPr lang="en" sz="580">
                <a:solidFill>
                  <a:srgbClr val="333333"/>
                </a:solidFill>
                <a:highlight>
                  <a:srgbClr val="FFFFFF"/>
                </a:highlight>
              </a:rPr>
              <a:t> and in most general Rutgers computing labs if a Windows OS or larger compute environment is needed.</a:t>
            </a:r>
            <a:endParaRPr sz="820"/>
          </a:p>
        </p:txBody>
      </p:sp>
      <p:pic>
        <p:nvPicPr>
          <p:cNvPr id="78" name="Google Shape;78;p16"/>
          <p:cNvPicPr preferRelativeResize="0"/>
          <p:nvPr/>
        </p:nvPicPr>
        <p:blipFill>
          <a:blip r:embed="rId8">
            <a:alphaModFix/>
          </a:blip>
          <a:stretch>
            <a:fillRect/>
          </a:stretch>
        </p:blipFill>
        <p:spPr>
          <a:xfrm>
            <a:off x="4712749" y="1017724"/>
            <a:ext cx="3417299" cy="184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0" y="521537"/>
            <a:ext cx="9144001" cy="4100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1163450" y="1136463"/>
            <a:ext cx="6537851" cy="3448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