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6"/>
    <p:restoredTop sz="94643"/>
  </p:normalViewPr>
  <p:slideViewPr>
    <p:cSldViewPr snapToGrid="0" snapToObjects="1">
      <p:cViewPr varScale="1">
        <p:scale>
          <a:sx n="156" d="100"/>
          <a:sy n="156" d="100"/>
        </p:scale>
        <p:origin x="176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7007735" y="3176887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Shape 11"/>
          <p:cNvCxnSpPr/>
          <p:nvPr/>
        </p:nvCxnSpPr>
        <p:spPr>
          <a:xfrm>
            <a:off x="1575034" y="3158251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" name="Shape 12"/>
          <p:cNvGrpSpPr/>
          <p:nvPr/>
        </p:nvGrpSpPr>
        <p:grpSpPr>
          <a:xfrm>
            <a:off x="1004144" y="1022025"/>
            <a:ext cx="7136667" cy="152400"/>
            <a:chOff x="1346428" y="1011300"/>
            <a:chExt cx="6452100" cy="152400"/>
          </a:xfrm>
        </p:grpSpPr>
        <p:cxnSp>
          <p:nvCxnSpPr>
            <p:cNvPr id="13" name="Shape 13"/>
            <p:cNvCxnSpPr/>
            <p:nvPr/>
          </p:nvCxnSpPr>
          <p:spPr>
            <a:xfrm rot="10800000">
              <a:off x="1346428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Shape 14"/>
            <p:cNvCxnSpPr/>
            <p:nvPr/>
          </p:nvCxnSpPr>
          <p:spPr>
            <a:xfrm rot="10800000">
              <a:off x="1346428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5" name="Shape 15"/>
          <p:cNvGrpSpPr/>
          <p:nvPr/>
        </p:nvGrpSpPr>
        <p:grpSpPr>
          <a:xfrm>
            <a:off x="1004151" y="3969100"/>
            <a:ext cx="7136667" cy="152400"/>
            <a:chOff x="1346435" y="3969087"/>
            <a:chExt cx="6452100" cy="152400"/>
          </a:xfrm>
        </p:grpSpPr>
        <p:cxnSp>
          <p:nvCxnSpPr>
            <p:cNvPr id="16" name="Shape 16"/>
            <p:cNvCxnSpPr/>
            <p:nvPr/>
          </p:nvCxnSpPr>
          <p:spPr>
            <a:xfrm>
              <a:off x="1346435" y="4121487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Shape 17"/>
            <p:cNvCxnSpPr/>
            <p:nvPr/>
          </p:nvCxnSpPr>
          <p:spPr>
            <a:xfrm>
              <a:off x="1346435" y="3969087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8" name="Shape 18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7" name="Shape 47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Open Sans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lang="en" sz="1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hyperlink" Target="http://scs.ryerson.ca/~aharley/vis/conv/flat.html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Digit Recognizer</a:t>
            </a:r>
          </a:p>
        </p:txBody>
      </p:sp>
      <p:sp>
        <p:nvSpPr>
          <p:cNvPr id="67" name="Shape 67"/>
          <p:cNvSpPr txBox="1">
            <a:spLocks noGrp="1"/>
          </p:cNvSpPr>
          <p:nvPr>
            <p:ph type="subTitle" idx="1"/>
          </p:nvPr>
        </p:nvSpPr>
        <p:spPr>
          <a:xfrm>
            <a:off x="2137225" y="2773839"/>
            <a:ext cx="4870500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Patrick Steeves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Jingning Li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Yunning Zhu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Results</a:t>
            </a:r>
          </a:p>
        </p:txBody>
      </p:sp>
      <p:pic>
        <p:nvPicPr>
          <p:cNvPr id="129" name="Shape 129"/>
          <p:cNvPicPr preferRelativeResize="0"/>
          <p:nvPr/>
        </p:nvPicPr>
        <p:blipFill rotWithShape="1">
          <a:blip r:embed="rId3">
            <a:alphaModFix/>
          </a:blip>
          <a:srcRect l="17566" t="7534" r="15052" b="8929"/>
          <a:stretch/>
        </p:blipFill>
        <p:spPr>
          <a:xfrm>
            <a:off x="1491275" y="1475050"/>
            <a:ext cx="6161448" cy="3535001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Shape 130"/>
          <p:cNvSpPr txBox="1"/>
          <p:nvPr/>
        </p:nvSpPr>
        <p:spPr>
          <a:xfrm>
            <a:off x="2959350" y="855925"/>
            <a:ext cx="3225300" cy="53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000"/>
              <a:t>Misclassification examples</a:t>
            </a:r>
          </a:p>
          <a:p>
            <a:pPr lvl="0">
              <a:spcBef>
                <a:spcPts val="0"/>
              </a:spcBef>
              <a:buNone/>
            </a:pPr>
            <a:endParaRPr sz="2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311700" y="1130825"/>
            <a:ext cx="8520600" cy="1394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8000"/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Introduction</a:t>
            </a:r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-"/>
            </a:pPr>
            <a:r>
              <a:rPr lang="en"/>
              <a:t>Correctly identify handwritten digits from the MNIST dataset. Known as the “hello world” of machine learning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"/>
              <a:t>Metrics to compare ourselves to:</a:t>
            </a:r>
          </a:p>
          <a:p>
            <a:pPr marL="914400" lvl="1" indent="-228600" rtl="0">
              <a:spcBef>
                <a:spcPts val="0"/>
              </a:spcBef>
              <a:buChar char="-"/>
            </a:pPr>
            <a:r>
              <a:rPr lang="en"/>
              <a:t>0.8% error in original MNIST paper using support vector machine</a:t>
            </a:r>
          </a:p>
          <a:p>
            <a:pPr marL="914400" lvl="1" indent="-228600" rtl="0">
              <a:spcBef>
                <a:spcPts val="0"/>
              </a:spcBef>
              <a:buChar char="-"/>
            </a:pPr>
            <a:r>
              <a:rPr lang="en"/>
              <a:t>0.21% error is the record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Data: MNIST dataset</a:t>
            </a:r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311700" y="1045890"/>
            <a:ext cx="8520600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-"/>
            </a:pPr>
            <a:r>
              <a:rPr lang="en" dirty="0"/>
              <a:t>Images of 28 x 28 pixels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" dirty="0"/>
              <a:t>Pixel values between 0 and 255</a:t>
            </a:r>
          </a:p>
          <a:p>
            <a:pPr marL="457200" lvl="0" indent="-228600" rtl="0">
              <a:spcBef>
                <a:spcPts val="0"/>
              </a:spcBef>
              <a:spcAft>
                <a:spcPts val="0"/>
              </a:spcAft>
              <a:buChar char="-"/>
            </a:pPr>
            <a:r>
              <a:rPr lang="en" dirty="0"/>
              <a:t>Training set of 42,000 records</a:t>
            </a:r>
          </a:p>
          <a:p>
            <a:pPr lvl="0" indent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and test set of 28,000 records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80" name="Shape 80"/>
          <p:cNvPicPr preferRelativeResize="0"/>
          <p:nvPr/>
        </p:nvPicPr>
        <p:blipFill rotWithShape="1">
          <a:blip r:embed="rId3">
            <a:alphaModFix/>
          </a:blip>
          <a:srcRect l="13336" t="8143" r="11014" b="8585"/>
          <a:stretch/>
        </p:blipFill>
        <p:spPr>
          <a:xfrm>
            <a:off x="4843525" y="1785824"/>
            <a:ext cx="3761200" cy="307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Shape 81"/>
          <p:cNvPicPr preferRelativeResize="0"/>
          <p:nvPr/>
        </p:nvPicPr>
        <p:blipFill rotWithShape="1">
          <a:blip r:embed="rId4">
            <a:alphaModFix/>
          </a:blip>
          <a:srcRect l="5611" t="5104" r="8188" b="5967"/>
          <a:stretch/>
        </p:blipFill>
        <p:spPr>
          <a:xfrm>
            <a:off x="1073925" y="2758549"/>
            <a:ext cx="2839725" cy="2178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Data processing</a:t>
            </a:r>
          </a:p>
        </p:txBody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-"/>
            </a:pPr>
            <a:r>
              <a:rPr lang="en"/>
              <a:t>Normalization of pixel values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"/>
              <a:t>Attempted PCA analysis but was not helpful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marL="457200" lvl="0" indent="-228600">
              <a:spcBef>
                <a:spcPts val="0"/>
              </a:spcBef>
              <a:buChar char="-"/>
            </a:pPr>
            <a:r>
              <a:rPr lang="en"/>
              <a:t>Attempted to augment training data through shifting, zooming, etc.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363050" y="566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First attempt: SVM</a:t>
            </a:r>
          </a:p>
        </p:txBody>
      </p:sp>
      <p:pic>
        <p:nvPicPr>
          <p:cNvPr id="93" name="Shape 93" descr="Screen Shot 2017-04-25 at 17.53.42.png"/>
          <p:cNvPicPr preferRelativeResize="0"/>
          <p:nvPr/>
        </p:nvPicPr>
        <p:blipFill rotWithShape="1">
          <a:blip r:embed="rId3">
            <a:alphaModFix/>
          </a:blip>
          <a:srcRect t="24607" r="25860"/>
          <a:stretch/>
        </p:blipFill>
        <p:spPr>
          <a:xfrm>
            <a:off x="5042481" y="1062525"/>
            <a:ext cx="3706194" cy="1877474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Shape 94"/>
          <p:cNvSpPr txBox="1"/>
          <p:nvPr/>
        </p:nvSpPr>
        <p:spPr>
          <a:xfrm>
            <a:off x="579175" y="1309525"/>
            <a:ext cx="3302100" cy="1522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-"/>
            </a:pPr>
            <a:r>
              <a:rPr lang="en" sz="1800">
                <a:solidFill>
                  <a:schemeClr val="dk2"/>
                </a:solidFill>
              </a:rPr>
              <a:t>Support Vector Machine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-"/>
            </a:pPr>
            <a:r>
              <a:rPr lang="en" sz="1800">
                <a:solidFill>
                  <a:schemeClr val="dk2"/>
                </a:solidFill>
              </a:rPr>
              <a:t>Package: Sklearn 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-"/>
            </a:pPr>
            <a:r>
              <a:rPr lang="en" sz="1800">
                <a:solidFill>
                  <a:schemeClr val="dk2"/>
                </a:solidFill>
              </a:rPr>
              <a:t>Accuracy: 0.97</a:t>
            </a:r>
          </a:p>
        </p:txBody>
      </p:sp>
      <p:pic>
        <p:nvPicPr>
          <p:cNvPr id="95" name="Shape 95" descr="Screen Shot 2017-04-27 at 11.12.13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1550" y="2939999"/>
            <a:ext cx="6565386" cy="189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Second attempt: Feed forward neural net</a:t>
            </a:r>
          </a:p>
        </p:txBody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-"/>
            </a:pPr>
            <a:r>
              <a:rPr lang="en"/>
              <a:t>Used h2o random grid search and hyper parameter tuning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"/>
              <a:t>Best performing model:</a:t>
            </a:r>
          </a:p>
          <a:p>
            <a:pPr marL="914400" lvl="1" indent="-228600" rtl="0">
              <a:spcBef>
                <a:spcPts val="0"/>
              </a:spcBef>
              <a:buChar char="-"/>
            </a:pPr>
            <a:r>
              <a:rPr lang="en"/>
              <a:t>1 layer, 1176 hidden inputs</a:t>
            </a:r>
          </a:p>
          <a:p>
            <a:pPr marL="914400" lvl="1" indent="-228600" rtl="0">
              <a:spcBef>
                <a:spcPts val="0"/>
              </a:spcBef>
              <a:buChar char="-"/>
            </a:pPr>
            <a:r>
              <a:rPr lang="en"/>
              <a:t>0.14 input dropout ratio</a:t>
            </a:r>
          </a:p>
          <a:p>
            <a:pPr marL="914400" lvl="1" indent="-228600" rtl="0">
              <a:spcBef>
                <a:spcPts val="0"/>
              </a:spcBef>
              <a:buChar char="-"/>
            </a:pPr>
            <a:r>
              <a:rPr lang="en"/>
              <a:t>0.0 l1 penalty, 0.002 l2 penalty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"/>
              <a:t>0.965 accuracy 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102" name="Shape 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800" y="1743496"/>
            <a:ext cx="5956774" cy="880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Best model: Convolutional neural net</a:t>
            </a:r>
          </a:p>
        </p:txBody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-"/>
            </a:pPr>
            <a:r>
              <a:rPr lang="en"/>
              <a:t>Early Stopping to prevent overfitting</a:t>
            </a:r>
          </a:p>
          <a:p>
            <a:pPr marL="457200" lvl="0" indent="-228600">
              <a:spcBef>
                <a:spcPts val="0"/>
              </a:spcBef>
              <a:buChar char="-"/>
            </a:pPr>
            <a:r>
              <a:rPr lang="en"/>
              <a:t>Save only best model with respect to prediction accuracy</a:t>
            </a:r>
          </a:p>
        </p:txBody>
      </p:sp>
      <p:pic>
        <p:nvPicPr>
          <p:cNvPr id="109" name="Shape 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3923" y="2769073"/>
            <a:ext cx="7728400" cy="172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311700" y="3688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Model visualization</a:t>
            </a:r>
          </a:p>
        </p:txBody>
      </p:sp>
      <p:pic>
        <p:nvPicPr>
          <p:cNvPr id="115" name="Shape 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04624"/>
            <a:ext cx="9143998" cy="3893299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Shape 116"/>
          <p:cNvSpPr txBox="1"/>
          <p:nvPr/>
        </p:nvSpPr>
        <p:spPr>
          <a:xfrm>
            <a:off x="103375" y="4816625"/>
            <a:ext cx="2963700" cy="25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950" u="sng" dirty="0">
                <a:solidFill>
                  <a:srgbClr val="1155CC"/>
                </a:solidFill>
                <a:highlight>
                  <a:srgbClr val="FFFFFF"/>
                </a:highlight>
                <a:hlinkClick r:id="rId4"/>
              </a:rPr>
              <a:t>http://scs.ryerson.ca/~aharley/vis/conv/flat.html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Results</a:t>
            </a:r>
          </a:p>
        </p:txBody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-"/>
            </a:pPr>
            <a:r>
              <a:rPr lang="en"/>
              <a:t>0.81% error rate on test set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marL="457200" lvl="0" indent="-228600">
              <a:spcBef>
                <a:spcPts val="0"/>
              </a:spcBef>
              <a:buChar char="-"/>
            </a:pPr>
            <a:r>
              <a:rPr lang="en"/>
              <a:t>Tied for 219 of 1,592</a:t>
            </a:r>
          </a:p>
        </p:txBody>
      </p:sp>
      <p:pic>
        <p:nvPicPr>
          <p:cNvPr id="123" name="Shape 1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5500" y="1331075"/>
            <a:ext cx="5059526" cy="3583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201</Words>
  <Application>Microsoft Macintosh PowerPoint</Application>
  <PresentationFormat>On-screen Show (16:9)</PresentationFormat>
  <Paragraphs>46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PT Sans Narrow</vt:lpstr>
      <vt:lpstr>Open Sans</vt:lpstr>
      <vt:lpstr>Arial</vt:lpstr>
      <vt:lpstr>tropic</vt:lpstr>
      <vt:lpstr>Digit Recognizer</vt:lpstr>
      <vt:lpstr>Introduction</vt:lpstr>
      <vt:lpstr>Data: MNIST dataset</vt:lpstr>
      <vt:lpstr>Data processing</vt:lpstr>
      <vt:lpstr>First attempt: SVM</vt:lpstr>
      <vt:lpstr>Second attempt: Feed forward neural net</vt:lpstr>
      <vt:lpstr>Best model: Convolutional neural net</vt:lpstr>
      <vt:lpstr>Model visualization</vt:lpstr>
      <vt:lpstr>Results</vt:lpstr>
      <vt:lpstr>Results</vt:lpstr>
      <vt:lpstr>Thank you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 Recognizer</dc:title>
  <cp:lastModifiedBy>Li, Jingning</cp:lastModifiedBy>
  <cp:revision>2</cp:revision>
  <dcterms:modified xsi:type="dcterms:W3CDTF">2017-04-28T23:07:14Z</dcterms:modified>
</cp:coreProperties>
</file>