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iPbPmE3+/xhohyWyqq3+81jNVL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0597844c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0597844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17" name="Shape 17"/>
        <p:cNvGrpSpPr/>
        <p:nvPr/>
      </p:nvGrpSpPr>
      <p:grpSpPr>
        <a:xfrm>
          <a:off x="0" y="0"/>
          <a:ext cx="0" cy="0"/>
          <a:chOff x="0" y="0"/>
          <a:chExt cx="0" cy="0"/>
        </a:xfrm>
      </p:grpSpPr>
      <p:sp>
        <p:nvSpPr>
          <p:cNvPr id="18" name="Google Shape;1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23" name="Shape 23"/>
        <p:cNvGrpSpPr/>
        <p:nvPr/>
      </p:nvGrpSpPr>
      <p:grpSpPr>
        <a:xfrm>
          <a:off x="0" y="0"/>
          <a:ext cx="0" cy="0"/>
          <a:chOff x="0" y="0"/>
          <a:chExt cx="0" cy="0"/>
        </a:xfrm>
      </p:grpSpPr>
      <p:sp>
        <p:nvSpPr>
          <p:cNvPr id="24" name="Google Shape;24;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29" name="Shape 29"/>
        <p:cNvGrpSpPr/>
        <p:nvPr/>
      </p:nvGrpSpPr>
      <p:grpSpPr>
        <a:xfrm>
          <a:off x="0" y="0"/>
          <a:ext cx="0" cy="0"/>
          <a:chOff x="0" y="0"/>
          <a:chExt cx="0" cy="0"/>
        </a:xfrm>
      </p:grpSpPr>
      <p:sp>
        <p:nvSpPr>
          <p:cNvPr id="30" name="Google Shape;3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36" name="Shape 36"/>
        <p:cNvGrpSpPr/>
        <p:nvPr/>
      </p:nvGrpSpPr>
      <p:grpSpPr>
        <a:xfrm>
          <a:off x="0" y="0"/>
          <a:ext cx="0" cy="0"/>
          <a:chOff x="0" y="0"/>
          <a:chExt cx="0" cy="0"/>
        </a:xfrm>
      </p:grpSpPr>
      <p:sp>
        <p:nvSpPr>
          <p:cNvPr id="37" name="Google Shape;37;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45" name="Shape 45"/>
        <p:cNvGrpSpPr/>
        <p:nvPr/>
      </p:nvGrpSpPr>
      <p:grpSpPr>
        <a:xfrm>
          <a:off x="0" y="0"/>
          <a:ext cx="0" cy="0"/>
          <a:chOff x="0" y="0"/>
          <a:chExt cx="0" cy="0"/>
        </a:xfrm>
      </p:grpSpPr>
      <p:sp>
        <p:nvSpPr>
          <p:cNvPr id="46" name="Google Shape;4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0" name="Shape 50"/>
        <p:cNvGrpSpPr/>
        <p:nvPr/>
      </p:nvGrpSpPr>
      <p:grpSpPr>
        <a:xfrm>
          <a:off x="0" y="0"/>
          <a:ext cx="0" cy="0"/>
          <a:chOff x="0" y="0"/>
          <a:chExt cx="0" cy="0"/>
        </a:xfrm>
      </p:grpSpPr>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p:nvPr>
            <p:ph idx="2" type="pic"/>
          </p:nvPr>
        </p:nvSpPr>
        <p:spPr>
          <a:xfrm>
            <a:off x="5183188" y="987425"/>
            <a:ext cx="6172200" cy="4873625"/>
          </a:xfrm>
          <a:prstGeom prst="rect">
            <a:avLst/>
          </a:prstGeom>
          <a:noFill/>
          <a:ln>
            <a:noFill/>
          </a:ln>
        </p:spPr>
      </p:sp>
      <p:sp>
        <p:nvSpPr>
          <p:cNvPr id="64" name="Google Shape;64;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kaggle.com/nickhould/craft-cans" TargetMode="External"/><Relationship Id="rId4" Type="http://schemas.openxmlformats.org/officeDocument/2006/relationships/hyperlink" Target="https://simplemaps.com/data/us-cities" TargetMode="External"/><Relationship Id="rId5" Type="http://schemas.openxmlformats.org/officeDocument/2006/relationships/hyperlink" Target="https://public.tableau.com/app/profile/jingqi.chang/viz/CraftbeeranalysisintheUS/Story1?publish=ye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Arial"/>
              <a:buNone/>
            </a:pPr>
            <a:r>
              <a:rPr lang="en-US"/>
              <a:t>American Craft Beer Analysis</a:t>
            </a:r>
            <a:endParaRPr/>
          </a:p>
        </p:txBody>
      </p:sp>
      <p:sp>
        <p:nvSpPr>
          <p:cNvPr id="85" name="Google Shape;85;p1"/>
          <p:cNvSpPr txBox="1"/>
          <p:nvPr>
            <p:ph idx="1" type="subTitle"/>
          </p:nvPr>
        </p:nvSpPr>
        <p:spPr>
          <a:xfrm>
            <a:off x="1524000" y="3986829"/>
            <a:ext cx="9144000" cy="1655762"/>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dk1"/>
              </a:buClr>
              <a:buSzPts val="1600"/>
              <a:buNone/>
            </a:pPr>
            <a:r>
              <a:rPr lang="en-US" sz="1600"/>
              <a:t>2</a:t>
            </a:r>
            <a:r>
              <a:rPr baseline="30000" lang="en-US" sz="1600"/>
              <a:t>nd</a:t>
            </a:r>
            <a:r>
              <a:rPr lang="en-US" sz="1600"/>
              <a:t> Nov, 2021     </a:t>
            </a:r>
            <a:r>
              <a:rPr lang="en-US" sz="2800"/>
              <a:t>Jingqi Chang</a:t>
            </a:r>
            <a:endParaRPr/>
          </a:p>
          <a:p>
            <a:pPr indent="0" lvl="0" marL="0" rtl="0" algn="r">
              <a:lnSpc>
                <a:spcPct val="90000"/>
              </a:lnSpc>
              <a:spcBef>
                <a:spcPts val="1000"/>
              </a:spcBef>
              <a:spcAft>
                <a:spcPts val="0"/>
              </a:spcAft>
              <a:buClr>
                <a:schemeClr val="dk1"/>
              </a:buClr>
              <a:buSzPts val="1200"/>
              <a:buNone/>
            </a:pPr>
            <a:r>
              <a:rPr lang="en-US" sz="1200"/>
              <a:t>Datasets from </a:t>
            </a:r>
            <a:r>
              <a:rPr lang="en-US" sz="1200" u="sng">
                <a:solidFill>
                  <a:schemeClr val="hlink"/>
                </a:solidFill>
                <a:hlinkClick r:id="rId3"/>
              </a:rPr>
              <a:t>https://www.kaggle.com/nickhould/craft-cans</a:t>
            </a:r>
            <a:endParaRPr sz="1200"/>
          </a:p>
          <a:p>
            <a:pPr indent="0" lvl="0" marL="0" rtl="0" algn="r">
              <a:lnSpc>
                <a:spcPct val="90000"/>
              </a:lnSpc>
              <a:spcBef>
                <a:spcPts val="1000"/>
              </a:spcBef>
              <a:spcAft>
                <a:spcPts val="0"/>
              </a:spcAft>
              <a:buClr>
                <a:schemeClr val="dk1"/>
              </a:buClr>
              <a:buSzPts val="1200"/>
              <a:buNone/>
            </a:pPr>
            <a:r>
              <a:rPr lang="en-US" sz="1200" u="sng">
                <a:solidFill>
                  <a:schemeClr val="hlink"/>
                </a:solidFill>
                <a:hlinkClick r:id="rId4"/>
              </a:rPr>
              <a:t>https://simplemaps.com/data/us-cities</a:t>
            </a:r>
            <a:endParaRPr sz="1200"/>
          </a:p>
          <a:p>
            <a:pPr indent="0" lvl="0" marL="0" rtl="0" algn="r">
              <a:lnSpc>
                <a:spcPct val="90000"/>
              </a:lnSpc>
              <a:spcBef>
                <a:spcPts val="1000"/>
              </a:spcBef>
              <a:spcAft>
                <a:spcPts val="0"/>
              </a:spcAft>
              <a:buClr>
                <a:schemeClr val="dk1"/>
              </a:buClr>
              <a:buSzPts val="1200"/>
              <a:buNone/>
            </a:pPr>
            <a:r>
              <a:rPr lang="en-US" sz="1200"/>
              <a:t>Dashboard: </a:t>
            </a:r>
            <a:r>
              <a:rPr lang="en-US" sz="1200" u="sng">
                <a:solidFill>
                  <a:schemeClr val="hlink"/>
                </a:solidFill>
                <a:hlinkClick r:id="rId5"/>
              </a:rPr>
              <a:t>https://public.tableau.com/app/profile/jingqi.chang/viz/CraftbeeranalysisintheUS</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g100597844ce_0_0"/>
          <p:cNvPicPr preferRelativeResize="0"/>
          <p:nvPr/>
        </p:nvPicPr>
        <p:blipFill>
          <a:blip r:embed="rId3">
            <a:alphaModFix/>
          </a:blip>
          <a:stretch>
            <a:fillRect/>
          </a:stretch>
        </p:blipFill>
        <p:spPr>
          <a:xfrm>
            <a:off x="533400" y="533400"/>
            <a:ext cx="11175525" cy="5535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Breweries' distribution in the US states</a:t>
            </a:r>
            <a:endParaRPr/>
          </a:p>
        </p:txBody>
      </p:sp>
      <p:pic>
        <p:nvPicPr>
          <p:cNvPr descr="地图&#10;&#10;描述已自动生成" id="91" name="Google Shape;91;p2"/>
          <p:cNvPicPr preferRelativeResize="0"/>
          <p:nvPr>
            <p:ph idx="1" type="body"/>
          </p:nvPr>
        </p:nvPicPr>
        <p:blipFill rotWithShape="1">
          <a:blip r:embed="rId3">
            <a:alphaModFix/>
          </a:blip>
          <a:srcRect b="0" l="0" r="0" t="0"/>
          <a:stretch/>
        </p:blipFill>
        <p:spPr>
          <a:xfrm>
            <a:off x="838199" y="1438910"/>
            <a:ext cx="6452081" cy="3980180"/>
          </a:xfrm>
          <a:prstGeom prst="rect">
            <a:avLst/>
          </a:prstGeom>
          <a:noFill/>
          <a:ln>
            <a:noFill/>
          </a:ln>
        </p:spPr>
      </p:pic>
      <p:pic>
        <p:nvPicPr>
          <p:cNvPr descr="图表, 条形图&#10;&#10;描述已自动生成" id="92" name="Google Shape;92;p2"/>
          <p:cNvPicPr preferRelativeResize="0"/>
          <p:nvPr/>
        </p:nvPicPr>
        <p:blipFill rotWithShape="1">
          <a:blip r:embed="rId4">
            <a:alphaModFix/>
          </a:blip>
          <a:srcRect b="0" l="0" r="0" t="0"/>
          <a:stretch/>
        </p:blipFill>
        <p:spPr>
          <a:xfrm>
            <a:off x="7290280" y="1438910"/>
            <a:ext cx="4018469" cy="1754326"/>
          </a:xfrm>
          <a:prstGeom prst="rect">
            <a:avLst/>
          </a:prstGeom>
          <a:noFill/>
          <a:ln>
            <a:noFill/>
          </a:ln>
        </p:spPr>
      </p:pic>
      <p:sp>
        <p:nvSpPr>
          <p:cNvPr id="93" name="Google Shape;93;p2"/>
          <p:cNvSpPr txBox="1"/>
          <p:nvPr/>
        </p:nvSpPr>
        <p:spPr>
          <a:xfrm>
            <a:off x="7432279" y="3429000"/>
            <a:ext cx="4018469"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The top 6 states with the most breweries in the US are Colorado (46 breweries), California, Oregon, Michigan, Texas and Washington. These States located in the middle, western and eastern of America.</a:t>
            </a:r>
            <a:endParaRPr sz="1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Breweries' distribution in cities</a:t>
            </a:r>
            <a:endParaRPr/>
          </a:p>
        </p:txBody>
      </p:sp>
      <p:pic>
        <p:nvPicPr>
          <p:cNvPr descr="地图&#10;&#10;描述已自动生成" id="99" name="Google Shape;99;p3"/>
          <p:cNvPicPr preferRelativeResize="0"/>
          <p:nvPr>
            <p:ph idx="1" type="body"/>
          </p:nvPr>
        </p:nvPicPr>
        <p:blipFill rotWithShape="1">
          <a:blip r:embed="rId3">
            <a:alphaModFix/>
          </a:blip>
          <a:srcRect b="0" l="0" r="0" t="0"/>
          <a:stretch/>
        </p:blipFill>
        <p:spPr>
          <a:xfrm>
            <a:off x="876019" y="1497965"/>
            <a:ext cx="6303656" cy="4138487"/>
          </a:xfrm>
          <a:prstGeom prst="rect">
            <a:avLst/>
          </a:prstGeom>
          <a:noFill/>
          <a:ln>
            <a:noFill/>
          </a:ln>
        </p:spPr>
      </p:pic>
      <p:pic>
        <p:nvPicPr>
          <p:cNvPr descr="图表&#10;&#10;描述已自动生成" id="100" name="Google Shape;100;p3"/>
          <p:cNvPicPr preferRelativeResize="0"/>
          <p:nvPr/>
        </p:nvPicPr>
        <p:blipFill rotWithShape="1">
          <a:blip r:embed="rId4">
            <a:alphaModFix/>
          </a:blip>
          <a:srcRect b="0" l="0" r="0" t="0"/>
          <a:stretch/>
        </p:blipFill>
        <p:spPr>
          <a:xfrm>
            <a:off x="7179675" y="1497966"/>
            <a:ext cx="4343680" cy="1822450"/>
          </a:xfrm>
          <a:prstGeom prst="rect">
            <a:avLst/>
          </a:prstGeom>
          <a:noFill/>
          <a:ln>
            <a:noFill/>
          </a:ln>
        </p:spPr>
      </p:pic>
      <p:sp>
        <p:nvSpPr>
          <p:cNvPr id="101" name="Google Shape;101;p3"/>
          <p:cNvSpPr txBox="1"/>
          <p:nvPr/>
        </p:nvSpPr>
        <p:spPr>
          <a:xfrm>
            <a:off x="7413013" y="3832102"/>
            <a:ext cx="39407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Portland has the most breweries (17) in the US and located in Oregon.</a:t>
            </a:r>
            <a:endParaRPr sz="1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Location of top 10 Breweries</a:t>
            </a:r>
            <a:endParaRPr/>
          </a:p>
        </p:txBody>
      </p:sp>
      <p:pic>
        <p:nvPicPr>
          <p:cNvPr descr="地图&#10;&#10;描述已自动生成" id="107" name="Google Shape;107;p4"/>
          <p:cNvPicPr preferRelativeResize="0"/>
          <p:nvPr>
            <p:ph idx="1" type="body"/>
          </p:nvPr>
        </p:nvPicPr>
        <p:blipFill rotWithShape="1">
          <a:blip r:embed="rId3">
            <a:alphaModFix/>
          </a:blip>
          <a:srcRect b="0" l="0" r="0" t="0"/>
          <a:stretch/>
        </p:blipFill>
        <p:spPr>
          <a:xfrm>
            <a:off x="838200" y="1517650"/>
            <a:ext cx="6201060" cy="4057650"/>
          </a:xfrm>
          <a:prstGeom prst="rect">
            <a:avLst/>
          </a:prstGeom>
          <a:noFill/>
          <a:ln>
            <a:noFill/>
          </a:ln>
        </p:spPr>
      </p:pic>
      <p:sp>
        <p:nvSpPr>
          <p:cNvPr id="108" name="Google Shape;108;p4"/>
          <p:cNvSpPr txBox="1"/>
          <p:nvPr/>
        </p:nvSpPr>
        <p:spPr>
          <a:xfrm>
            <a:off x="7305960" y="1671638"/>
            <a:ext cx="413674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Top 10 craft beer breweries, which produce the most kinds of beers in the US are distributed across the country.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Top 10 Breweries</a:t>
            </a:r>
            <a:endParaRPr/>
          </a:p>
        </p:txBody>
      </p:sp>
      <p:pic>
        <p:nvPicPr>
          <p:cNvPr descr="图表, 饼图&#10;&#10;描述已自动生成" id="114" name="Google Shape;114;p5"/>
          <p:cNvPicPr preferRelativeResize="0"/>
          <p:nvPr>
            <p:ph idx="1" type="body"/>
          </p:nvPr>
        </p:nvPicPr>
        <p:blipFill rotWithShape="1">
          <a:blip r:embed="rId3">
            <a:alphaModFix/>
          </a:blip>
          <a:srcRect b="0" l="0" r="26026" t="20145"/>
          <a:stretch/>
        </p:blipFill>
        <p:spPr>
          <a:xfrm>
            <a:off x="745127" y="1305111"/>
            <a:ext cx="5960472" cy="4625046"/>
          </a:xfrm>
          <a:prstGeom prst="rect">
            <a:avLst/>
          </a:prstGeom>
          <a:noFill/>
          <a:ln>
            <a:noFill/>
          </a:ln>
        </p:spPr>
      </p:pic>
      <p:sp>
        <p:nvSpPr>
          <p:cNvPr id="115" name="Google Shape;115;p5"/>
          <p:cNvSpPr txBox="1"/>
          <p:nvPr/>
        </p:nvSpPr>
        <p:spPr>
          <a:xfrm>
            <a:off x="6807200" y="1305111"/>
            <a:ext cx="44450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Top 10 breweries where produce the most categories of craft beers in the US. Craft beers from Brewery Vivant, Oskar Blues Brewery and Sun King Brewing Company together make up for near 50% of craft beers in top 10 breweries.</a:t>
            </a:r>
            <a:endParaRPr sz="1800">
              <a:solidFill>
                <a:schemeClr val="dk1"/>
              </a:solidFill>
              <a:latin typeface="Arial"/>
              <a:ea typeface="Arial"/>
              <a:cs typeface="Arial"/>
              <a:sym typeface="Arial"/>
            </a:endParaRPr>
          </a:p>
        </p:txBody>
      </p:sp>
      <p:pic>
        <p:nvPicPr>
          <p:cNvPr descr="图形用户界面, 应用程序, Teams&#10;&#10;描述已自动生成" id="116" name="Google Shape;116;p5"/>
          <p:cNvPicPr preferRelativeResize="0"/>
          <p:nvPr/>
        </p:nvPicPr>
        <p:blipFill rotWithShape="1">
          <a:blip r:embed="rId4">
            <a:alphaModFix/>
          </a:blip>
          <a:srcRect b="26161" l="0" r="0" t="0"/>
          <a:stretch/>
        </p:blipFill>
        <p:spPr>
          <a:xfrm>
            <a:off x="6896099" y="3059437"/>
            <a:ext cx="3366007" cy="1325563"/>
          </a:xfrm>
          <a:prstGeom prst="rect">
            <a:avLst/>
          </a:prstGeom>
          <a:noFill/>
          <a:ln>
            <a:noFill/>
          </a:ln>
        </p:spPr>
      </p:pic>
      <p:sp>
        <p:nvSpPr>
          <p:cNvPr id="117" name="Google Shape;117;p5"/>
          <p:cNvSpPr txBox="1"/>
          <p:nvPr/>
        </p:nvSpPr>
        <p:spPr>
          <a:xfrm>
            <a:off x="6807199" y="4514138"/>
            <a:ext cx="45465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The detailed information from the biggest brewery. Brewery Vivant has 62 kinds of craft beer, the average alcohol content is 0.07 and all sizes of craft beer in this brewery is 16 ounces.</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Alcoholic content of craft beer</a:t>
            </a:r>
            <a:endParaRPr/>
          </a:p>
        </p:txBody>
      </p:sp>
      <p:pic>
        <p:nvPicPr>
          <p:cNvPr descr="图表&#10;&#10;描述已自动生成" id="123" name="Google Shape;123;p6"/>
          <p:cNvPicPr preferRelativeResize="0"/>
          <p:nvPr>
            <p:ph idx="1" type="body"/>
          </p:nvPr>
        </p:nvPicPr>
        <p:blipFill rotWithShape="1">
          <a:blip r:embed="rId3">
            <a:alphaModFix/>
          </a:blip>
          <a:srcRect b="0" l="0" r="0" t="0"/>
          <a:stretch/>
        </p:blipFill>
        <p:spPr>
          <a:xfrm>
            <a:off x="838199" y="1431924"/>
            <a:ext cx="6610773" cy="4689475"/>
          </a:xfrm>
          <a:prstGeom prst="rect">
            <a:avLst/>
          </a:prstGeom>
          <a:noFill/>
          <a:ln>
            <a:noFill/>
          </a:ln>
        </p:spPr>
      </p:pic>
      <p:sp>
        <p:nvSpPr>
          <p:cNvPr id="124" name="Google Shape;124;p6"/>
          <p:cNvSpPr txBox="1"/>
          <p:nvPr/>
        </p:nvSpPr>
        <p:spPr>
          <a:xfrm>
            <a:off x="7448972" y="1690688"/>
            <a:ext cx="39624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The mode number of alcoholic content of craft beers in the US is 0.05. the most popular alcoholic content range is between 0.04 and 0.06.</a:t>
            </a:r>
            <a:endParaRPr sz="18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International bittering units of craft beer</a:t>
            </a:r>
            <a:endParaRPr/>
          </a:p>
        </p:txBody>
      </p:sp>
      <p:pic>
        <p:nvPicPr>
          <p:cNvPr descr="图表, 条形图&#10;&#10;描述已自动生成" id="130" name="Google Shape;130;p7"/>
          <p:cNvPicPr preferRelativeResize="0"/>
          <p:nvPr>
            <p:ph idx="1" type="body"/>
          </p:nvPr>
        </p:nvPicPr>
        <p:blipFill rotWithShape="1">
          <a:blip r:embed="rId3">
            <a:alphaModFix/>
          </a:blip>
          <a:srcRect b="0" l="0" r="0" t="0"/>
          <a:stretch/>
        </p:blipFill>
        <p:spPr>
          <a:xfrm>
            <a:off x="826047" y="1558924"/>
            <a:ext cx="5541044" cy="4575175"/>
          </a:xfrm>
          <a:prstGeom prst="rect">
            <a:avLst/>
          </a:prstGeom>
          <a:noFill/>
          <a:ln>
            <a:noFill/>
          </a:ln>
        </p:spPr>
      </p:pic>
      <p:pic>
        <p:nvPicPr>
          <p:cNvPr descr="图表, 直方图&#10;&#10;描述已自动生成" id="131" name="Google Shape;131;p7"/>
          <p:cNvPicPr preferRelativeResize="0"/>
          <p:nvPr/>
        </p:nvPicPr>
        <p:blipFill rotWithShape="1">
          <a:blip r:embed="rId4">
            <a:alphaModFix/>
          </a:blip>
          <a:srcRect b="0" l="0" r="0" t="0"/>
          <a:stretch/>
        </p:blipFill>
        <p:spPr>
          <a:xfrm>
            <a:off x="6464521" y="3168814"/>
            <a:ext cx="4791847" cy="3231986"/>
          </a:xfrm>
          <a:prstGeom prst="rect">
            <a:avLst/>
          </a:prstGeom>
          <a:noFill/>
          <a:ln>
            <a:noFill/>
          </a:ln>
        </p:spPr>
      </p:pic>
      <p:sp>
        <p:nvSpPr>
          <p:cNvPr id="132" name="Google Shape;132;p7"/>
          <p:cNvSpPr txBox="1"/>
          <p:nvPr/>
        </p:nvSpPr>
        <p:spPr>
          <a:xfrm>
            <a:off x="6464522" y="1558924"/>
            <a:ext cx="4791847"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The mode of craft beers' international bittering units (ibu) are around 20，the average ibu of all kinds of craft beer is 43, so the majority of craft beers' bittering units is lower than 43. But ibu in 60 is also popular in US beer marketing.</a:t>
            </a:r>
            <a:endParaRPr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Relationship between alcoholic content and bittering units</a:t>
            </a:r>
            <a:endParaRPr/>
          </a:p>
        </p:txBody>
      </p:sp>
      <p:pic>
        <p:nvPicPr>
          <p:cNvPr descr="图表, 散点图&#10;&#10;描述已自动生成" id="138" name="Google Shape;138;p9"/>
          <p:cNvPicPr preferRelativeResize="0"/>
          <p:nvPr>
            <p:ph idx="1" type="body"/>
          </p:nvPr>
        </p:nvPicPr>
        <p:blipFill rotWithShape="1">
          <a:blip r:embed="rId3">
            <a:alphaModFix/>
          </a:blip>
          <a:srcRect b="0" l="0" r="0" t="0"/>
          <a:stretch/>
        </p:blipFill>
        <p:spPr>
          <a:xfrm>
            <a:off x="1058056" y="1690688"/>
            <a:ext cx="5579753" cy="4670233"/>
          </a:xfrm>
          <a:prstGeom prst="rect">
            <a:avLst/>
          </a:prstGeom>
          <a:noFill/>
          <a:ln>
            <a:noFill/>
          </a:ln>
        </p:spPr>
      </p:pic>
      <p:sp>
        <p:nvSpPr>
          <p:cNvPr id="139" name="Google Shape;139;p9"/>
          <p:cNvSpPr txBox="1"/>
          <p:nvPr/>
        </p:nvSpPr>
        <p:spPr>
          <a:xfrm>
            <a:off x="6857665" y="1690688"/>
            <a:ext cx="3950035"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There is an exponential relationship between craft beers' alcoholic content and bittering units. The higher the alcohol content, the more bitter the craft beer is.</a:t>
            </a: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8"/>
          <p:cNvPicPr preferRelativeResize="0"/>
          <p:nvPr/>
        </p:nvPicPr>
        <p:blipFill>
          <a:blip r:embed="rId3">
            <a:alphaModFix/>
          </a:blip>
          <a:stretch>
            <a:fillRect/>
          </a:stretch>
        </p:blipFill>
        <p:spPr>
          <a:xfrm>
            <a:off x="711750" y="419887"/>
            <a:ext cx="10566175" cy="6018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2021-11-02T09:57:45Z</dcterms:created>
  <dc:creator>Mengting Shi</dc:creator>
</cp:coreProperties>
</file>