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3" r:id="rId8"/>
    <p:sldId id="264" r:id="rId9"/>
    <p:sldId id="262" r:id="rId10"/>
    <p:sldId id="265" r:id="rId11"/>
    <p:sldId id="266" r:id="rId12"/>
    <p:sldId id="270" r:id="rId13"/>
    <p:sldId id="271" r:id="rId14"/>
    <p:sldId id="260" r:id="rId15"/>
    <p:sldId id="267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63"/>
    <p:restoredTop sz="94682"/>
  </p:normalViewPr>
  <p:slideViewPr>
    <p:cSldViewPr snapToGrid="0">
      <p:cViewPr varScale="1">
        <p:scale>
          <a:sx n="113" d="100"/>
          <a:sy n="113" d="100"/>
        </p:scale>
        <p:origin x="1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7580D-F1AA-FB41-7B3C-F0668ECC8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AC15A0-0CD5-EDAD-9B30-B00258BF7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B4035-286B-9316-95EF-9C956B95D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09FE6-8BBA-BFDF-B32C-1A981FD7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037C5-164D-53FB-870F-492E4A0C2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950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A2117B-CF91-B820-A121-51B86DD2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4F11E-AC88-E6D0-76AE-75C96724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1D8B21-CAB3-9A71-D9CD-58E351AC7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2D0AB0-1AF2-BB80-15F7-1A31372E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E4086-FDB6-BCF5-CB05-89C6E7924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27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EDB8DD-603F-3938-AB97-0B78C352D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0A4C3C-941C-E364-9BF8-99E520836B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76E983-6ACF-F917-6D02-03CDBB1F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C0E54-9AE1-9F25-DF36-AF9A67A6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FBAAD-F933-2511-48AE-F458A3B2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5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ADA1-B89F-E24C-6472-B5287048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CC8A3-9A60-2934-195C-BCCF51F6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E025B-1654-229A-A847-2C14D908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82E4D-15C9-6566-581F-60ADA920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DFB35-DF17-6AE6-E7B0-27D85B62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779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11371-EAEB-3D09-55FF-1E3612D3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9219A-5F9D-708C-38D3-530A3C8A6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24F1D-4BFF-EB70-0D7C-040E3D8B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32F68-75AA-21C3-1456-DF41BC9B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ED28C-6523-4483-1669-2A4555DF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14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62CC0-7928-AEFB-87B7-2D4ED476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399B7-E9F5-1C2D-1A1D-82ADED005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F7BA52C-9325-193A-EE97-910056ADA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88679-9DB6-3A54-3CF6-87D41B0A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546F2-3A82-5EBE-A4E6-96ECA51BD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82836D-4477-3B1C-FA74-ED4F6C9B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36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23BFC-7085-4EAC-CF0C-F0796D153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078C9-3806-7F91-FAC3-29018CFF0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12E6E-E40C-1284-A2B5-EEF99A7E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4E2F16-F65F-39AB-95CF-1255D9C42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97F736-EA5F-08E1-2CD9-3345ED4945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1FE0E2-6E47-9512-9904-C560C173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9CCB5A-E018-EBCC-E777-041A3518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6719A4-D217-D147-7103-E9108D840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820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6C162-6902-F07F-50BA-D29D0669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41FF8F-8E09-2C6A-D4EA-D42E1C96E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0AA85B-5CF3-3411-A8A2-995478E8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CFE3DE-B02C-E7C9-BF17-1B33D64C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78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650CB-5704-4DAC-E6DA-571AD42CC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68429B-13C2-4256-082B-89CC06F1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66ACD9-6F9B-E4A4-549E-49FB550E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782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182D1-9B31-5E0A-141C-66DCFC3E9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9D1988-3F83-FA62-0A67-87E8E282C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06FF9-C4F4-9009-E046-78CB982A4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0A3EB-8945-3778-B4D1-11C7AA8B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285E55-2443-8C2C-9065-C517AEE6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C0B9BB-87C7-E59F-2BCA-16E28A40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037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0746D-EA6A-AE6F-C9A6-E4718C09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1721B1-2193-A1DD-145C-154938EFA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F90A9-F9AE-5F41-F5CD-027153CF3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109734-9084-E678-7007-59285B81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E0DEE-BC60-E93A-99F0-EADDCAEA8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AC1A3-EC7A-564A-814B-7006BC60A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624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BF10E8-2BD3-2822-4C85-0A981041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CE94F6-F159-070B-7925-A11EAFE58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3951C5-386C-5B69-90E3-C29056B3AC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C243F-EB36-DA42-A7C1-D4CB6B042332}" type="datetimeFigureOut">
              <a:rPr kumimoji="1" lang="zh-CN" altLang="en-US" smtClean="0"/>
              <a:t>2025/7/24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6C2C2-C6DA-17C2-0765-F0FCF468B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19D46-FFE0-D6B8-AE51-E98B9F595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2D89D-6CE9-B145-B9FB-E5B46E3C723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816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数字财务图表">
            <a:extLst>
              <a:ext uri="{FF2B5EF4-FFF2-40B4-BE49-F238E27FC236}">
                <a16:creationId xmlns:a16="http://schemas.microsoft.com/office/drawing/2014/main" id="{4EEFA30A-1263-E758-8398-AEFDE1CB45C2}"/>
              </a:ext>
            </a:extLst>
          </p:cNvPr>
          <p:cNvPicPr>
            <a:picLocks noChangeAspect="1"/>
          </p:cNvPicPr>
          <p:nvPr/>
        </p:nvPicPr>
        <p:blipFill>
          <a:blip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E5C63D-B276-DA4F-6CAF-40E8D1EB9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528" y="2299176"/>
            <a:ext cx="4131368" cy="1571164"/>
          </a:xfrm>
        </p:spPr>
        <p:txBody>
          <a:bodyPr anchor="t">
            <a:normAutofit/>
          </a:bodyPr>
          <a:lstStyle/>
          <a:p>
            <a:pPr algn="l"/>
            <a:r>
              <a:rPr kumimoji="1" lang="en-US" altLang="zh-CN" sz="3600" dirty="0"/>
              <a:t>Data analysis for TPF bus </a:t>
            </a:r>
            <a:endParaRPr kumimoji="1"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789BA-7883-DDC6-061C-69666B428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90529" y="4199213"/>
            <a:ext cx="4191938" cy="598548"/>
          </a:xfrm>
        </p:spPr>
        <p:txBody>
          <a:bodyPr anchor="ctr">
            <a:normAutofit/>
          </a:bodyPr>
          <a:lstStyle/>
          <a:p>
            <a:pPr algn="l"/>
            <a:endParaRPr kumimoji="1" lang="zh-CN" altLang="en-US" sz="18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E8CF68-CF81-6DCE-FCEE-DBD6A0D2D4E7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634400" y="523137"/>
            <a:ext cx="8347800" cy="6241973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2DF47D91-7F16-DA13-8B81-1DAE768219D6}"/>
              </a:ext>
            </a:extLst>
          </p:cNvPr>
          <p:cNvSpPr/>
          <p:nvPr/>
        </p:nvSpPr>
        <p:spPr>
          <a:xfrm>
            <a:off x="4464545" y="5361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68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7A1B07-4837-6642-F741-8D09DE55C5F4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10173" y="523138"/>
            <a:ext cx="8472027" cy="6334862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1320BB5C-B2C4-2519-AAAE-37AFEB3E1EA5}"/>
              </a:ext>
            </a:extLst>
          </p:cNvPr>
          <p:cNvSpPr/>
          <p:nvPr/>
        </p:nvSpPr>
        <p:spPr>
          <a:xfrm>
            <a:off x="5796545" y="5361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65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E89D-8C51-BD4F-DA69-F2D9F025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59CDF0-92E1-F660-82CA-B823AB72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Fribourg/Freiburg, gare routière</a:t>
            </a:r>
            <a:br>
              <a:rPr lang="en-US" altLang="zh-CN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CN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2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D24C58F-F2DD-1A53-0EBD-CB08735F8F58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216526" y="1303020"/>
            <a:ext cx="7929690" cy="47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20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C342E-BC43-6FD5-47A5-4C816F6E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2149492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336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CC4270-038D-8F51-4587-B5CF00B9CCD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81350" y="3429000"/>
            <a:ext cx="7772400" cy="3303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230245-FD12-847E-5C64-9DE8A320C902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181350" y="0"/>
            <a:ext cx="7772400" cy="3318173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8347EFA7-0822-F6D2-6FE4-E2A7F022313A}"/>
              </a:ext>
            </a:extLst>
          </p:cNvPr>
          <p:cNvSpPr/>
          <p:nvPr/>
        </p:nvSpPr>
        <p:spPr>
          <a:xfrm>
            <a:off x="2748545" y="1821882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5D82B5C5-1D99-9652-73E6-B1AEFA6D63F3}"/>
              </a:ext>
            </a:extLst>
          </p:cNvPr>
          <p:cNvSpPr/>
          <p:nvPr/>
        </p:nvSpPr>
        <p:spPr>
          <a:xfrm>
            <a:off x="9207038" y="5361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01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4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807400-E197-CB81-AB2C-691B1D12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altLang="zh-CN" sz="4000" dirty="0" err="1"/>
              <a:t>Ulmiz</a:t>
            </a:r>
            <a:r>
              <a:rPr lang="en-US" altLang="zh-CN" sz="4000" dirty="0"/>
              <a:t> FR, </a:t>
            </a:r>
            <a:r>
              <a:rPr lang="en-US" altLang="zh-CN" sz="4000" dirty="0" err="1"/>
              <a:t>Abzw</a:t>
            </a:r>
            <a:r>
              <a:rPr lang="en-US" altLang="zh-CN" sz="4000" dirty="0"/>
              <a:t>. </a:t>
            </a:r>
            <a:r>
              <a:rPr lang="en-US" altLang="zh-CN" sz="4000" dirty="0" err="1"/>
              <a:t>Lurtigen</a:t>
            </a:r>
            <a:endParaRPr kumimoji="1" lang="zh-CN" altLang="en-US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5F4A60-82C4-A609-8B9D-93F86435FAFA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656466" y="27872"/>
            <a:ext cx="5532514" cy="33038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C7FB02-D3D1-F67E-774D-590039DD1F0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305715" y="3359573"/>
            <a:ext cx="7772400" cy="3303829"/>
          </a:xfrm>
          <a:prstGeom prst="rect">
            <a:avLst/>
          </a:prstGeom>
        </p:spPr>
      </p:pic>
      <p:sp>
        <p:nvSpPr>
          <p:cNvPr id="11" name="框架 10">
            <a:extLst>
              <a:ext uri="{FF2B5EF4-FFF2-40B4-BE49-F238E27FC236}">
                <a16:creationId xmlns:a16="http://schemas.microsoft.com/office/drawing/2014/main" id="{9C2E05DD-6F94-3A24-969F-62A1AA069381}"/>
              </a:ext>
            </a:extLst>
          </p:cNvPr>
          <p:cNvSpPr/>
          <p:nvPr/>
        </p:nvSpPr>
        <p:spPr>
          <a:xfrm>
            <a:off x="7121345" y="5375645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44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A52788-B7E3-5E2E-72EE-B07A6D60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2369534" y="643466"/>
            <a:ext cx="8207266" cy="6134932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8335855D-526D-5FCE-4A53-6E1990956959}"/>
              </a:ext>
            </a:extLst>
          </p:cNvPr>
          <p:cNvSpPr/>
          <p:nvPr/>
        </p:nvSpPr>
        <p:spPr>
          <a:xfrm>
            <a:off x="5630945" y="5361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99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AF6E1-A14E-16A1-AA39-75D2EBDAB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Tafers</a:t>
            </a:r>
            <a:r>
              <a:rPr lang="en-US" altLang="zh-CN" dirty="0"/>
              <a:t>, Oberdorf</a:t>
            </a: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917336D-4C03-5A6C-6A25-91DF4919C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2684779" y="1335564"/>
            <a:ext cx="8456603" cy="504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53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51C62-8C69-D239-F70F-0A082A4D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123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7A2D3A0-ACFC-9AB9-B2DD-4D40901E0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3277870" y="0"/>
            <a:ext cx="8775700" cy="374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F889907-E756-923F-7D5A-F6D3AFEC62A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57600" y="3441065"/>
            <a:ext cx="8395970" cy="3568891"/>
          </a:xfrm>
          <a:prstGeom prst="rect">
            <a:avLst/>
          </a:prstGeom>
        </p:spPr>
      </p:pic>
      <p:sp>
        <p:nvSpPr>
          <p:cNvPr id="6" name="框架 5">
            <a:extLst>
              <a:ext uri="{FF2B5EF4-FFF2-40B4-BE49-F238E27FC236}">
                <a16:creationId xmlns:a16="http://schemas.microsoft.com/office/drawing/2014/main" id="{58FFE4FB-DEF6-CB95-142E-CE95FD29FE8D}"/>
              </a:ext>
            </a:extLst>
          </p:cNvPr>
          <p:cNvSpPr/>
          <p:nvPr/>
        </p:nvSpPr>
        <p:spPr>
          <a:xfrm>
            <a:off x="9098279" y="5334000"/>
            <a:ext cx="1704567" cy="152400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7" name="框架 6">
            <a:extLst>
              <a:ext uri="{FF2B5EF4-FFF2-40B4-BE49-F238E27FC236}">
                <a16:creationId xmlns:a16="http://schemas.microsoft.com/office/drawing/2014/main" id="{D5B9F825-76EB-0898-BE92-8D4AEDC74353}"/>
              </a:ext>
            </a:extLst>
          </p:cNvPr>
          <p:cNvSpPr/>
          <p:nvPr/>
        </p:nvSpPr>
        <p:spPr>
          <a:xfrm>
            <a:off x="4716545" y="2055813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6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D2329-ED2E-3F68-BB44-41B181026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182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786C71-1C2B-D003-462D-C051261D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AF2174-0DA6-D407-7B56-375467A1D29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92880" y="3554171"/>
            <a:ext cx="7772400" cy="33038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E91B83-0F4D-C6B8-57BA-802A31012FD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92880" y="235998"/>
            <a:ext cx="7772400" cy="331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92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58AF8C-E871-D6CE-3501-A3EEA72C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Avg delay-person: ∑ delay * (</a:t>
            </a:r>
            <a:r>
              <a:rPr lang="en-US" altLang="zh-CN" b="1" dirty="0" err="1"/>
              <a:t>on+off</a:t>
            </a:r>
            <a:r>
              <a:rPr lang="en-US" altLang="zh-CN" b="1" dirty="0"/>
              <a:t>) / ∑ (</a:t>
            </a:r>
            <a:r>
              <a:rPr lang="en-US" altLang="zh-CN" b="1" dirty="0" err="1"/>
              <a:t>on+off</a:t>
            </a:r>
            <a:r>
              <a:rPr lang="en-US" altLang="zh-CN" b="1" dirty="0"/>
              <a:t>)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9737DE-4337-77BC-9E65-33EE90E6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850461101: </a:t>
            </a:r>
            <a:r>
              <a:rPr lang="en-US" altLang="zh-CN" dirty="0" err="1"/>
              <a:t>Chésopelloz</a:t>
            </a:r>
            <a:r>
              <a:rPr lang="en-US" altLang="zh-CN" dirty="0"/>
              <a:t>, village - 707.4s avg delay per person (12 total passengers, 157 records) </a:t>
            </a:r>
          </a:p>
          <a:p>
            <a:r>
              <a:rPr lang="en-US" altLang="zh-CN" dirty="0"/>
              <a:t>857776401: </a:t>
            </a:r>
            <a:r>
              <a:rPr lang="en-US" altLang="zh-CN" b="1" dirty="0" err="1"/>
              <a:t>Boltigen</a:t>
            </a:r>
            <a:r>
              <a:rPr lang="en-US" altLang="zh-CN" b="1" dirty="0"/>
              <a:t>, Bahnhof </a:t>
            </a:r>
            <a:r>
              <a:rPr lang="en-US" altLang="zh-CN" dirty="0"/>
              <a:t>- 546.2s avg delay per person (956 total passengers, 236 records) </a:t>
            </a:r>
          </a:p>
          <a:p>
            <a:r>
              <a:rPr lang="en-US" altLang="zh-CN" dirty="0"/>
              <a:t>850488119: Fribourg/Freiburg, </a:t>
            </a:r>
            <a:r>
              <a:rPr lang="en-US" altLang="zh-CN" dirty="0" err="1"/>
              <a:t>gare</a:t>
            </a:r>
            <a:r>
              <a:rPr lang="en-US" altLang="zh-CN" dirty="0"/>
              <a:t> </a:t>
            </a:r>
            <a:r>
              <a:rPr lang="en-US" altLang="zh-CN" dirty="0" err="1"/>
              <a:t>routière</a:t>
            </a:r>
            <a:r>
              <a:rPr lang="en-US" altLang="zh-CN" dirty="0"/>
              <a:t> - 515.2s avg delay per person (8708 total passengers, 633 records) </a:t>
            </a:r>
          </a:p>
          <a:p>
            <a:r>
              <a:rPr lang="en-US" altLang="zh-CN" dirty="0"/>
              <a:t>859612104: </a:t>
            </a:r>
            <a:r>
              <a:rPr lang="en-US" altLang="zh-CN" dirty="0" err="1"/>
              <a:t>Bouloz</a:t>
            </a:r>
            <a:r>
              <a:rPr lang="en-US" altLang="zh-CN" dirty="0"/>
              <a:t>, Les </a:t>
            </a:r>
            <a:r>
              <a:rPr lang="en-US" altLang="zh-CN" dirty="0" err="1"/>
              <a:t>Esserts</a:t>
            </a:r>
            <a:r>
              <a:rPr lang="en-US" altLang="zh-CN" dirty="0"/>
              <a:t> - 514.7s avg delay per person (0 total passengers, 209 records) </a:t>
            </a:r>
          </a:p>
          <a:p>
            <a:r>
              <a:rPr lang="en-US" altLang="zh-CN" dirty="0"/>
              <a:t>850461601: </a:t>
            </a:r>
            <a:r>
              <a:rPr lang="en-US" altLang="zh-CN" dirty="0" err="1"/>
              <a:t>Cournillens</a:t>
            </a:r>
            <a:r>
              <a:rPr lang="en-US" altLang="zh-CN" dirty="0"/>
              <a:t>, village - 483.5s avg delay per person (684 total passengers, 280 records)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99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98A705-C2FF-72DB-9BF3-6148FF02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altLang="zh-CN" sz="3400" b="1" dirty="0">
                <a:solidFill>
                  <a:srgbClr val="FFFFFF"/>
                </a:solidFill>
              </a:rPr>
              <a:t>Rank the delay of stops and the responsible lines</a:t>
            </a:r>
            <a:br>
              <a:rPr lang="en-US" altLang="zh-CN" sz="3400" dirty="0">
                <a:solidFill>
                  <a:srgbClr val="FFFFFF"/>
                </a:solidFill>
              </a:rPr>
            </a:br>
            <a:r>
              <a:rPr lang="en-US" altLang="zh-CN" sz="3400" dirty="0">
                <a:solidFill>
                  <a:srgbClr val="FFFFFF"/>
                </a:solidFill>
              </a:rPr>
              <a:t>impact = ∑delays for each trip at a stop * (passengers on + off) </a:t>
            </a:r>
            <a:endParaRPr kumimoji="1" lang="zh-CN" altLang="en-US" sz="3400" dirty="0">
              <a:solidFill>
                <a:srgbClr val="FFFFFF"/>
              </a:solidFill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BF9BD8-6272-73CC-CC17-F6997D58C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371599" y="1747451"/>
            <a:ext cx="9629142" cy="511054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511B5EE3-342E-B33F-92DC-9FAC3CA57A86}"/>
              </a:ext>
            </a:extLst>
          </p:cNvPr>
          <p:cNvSpPr/>
          <p:nvPr/>
        </p:nvSpPr>
        <p:spPr>
          <a:xfrm flipV="1">
            <a:off x="1552221" y="2313659"/>
            <a:ext cx="5198534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23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5DA7B4-8C8E-0025-B599-5533EAB6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zh-CN" sz="5200" b="1"/>
              <a:t>Boltigen, Bahnhof</a:t>
            </a:r>
            <a:endParaRPr kumimoji="1" lang="en-US" altLang="zh-CN" sz="5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260F5-AD15-50DC-A2BE-FC0D71410A7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0" y="1675261"/>
            <a:ext cx="4811783" cy="287504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1B7B6B-F5CD-84B9-F349-FF9BF90C6F0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234267" y="2586913"/>
            <a:ext cx="8954684" cy="380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4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99BA86-5E29-FD51-90AE-8991157F5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CN" sz="3400" b="1" dirty="0">
                <a:solidFill>
                  <a:srgbClr val="FFFFFF"/>
                </a:solidFill>
              </a:rPr>
              <a:t>Only stops median delays</a:t>
            </a:r>
            <a:endParaRPr kumimoji="1" lang="zh-CN" altLang="en-US" sz="34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6E40CC-E2C5-68CE-FDE3-6171BB35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altLang="zh-CN" sz="2000" dirty="0"/>
              <a:t>857054502: </a:t>
            </a:r>
            <a:r>
              <a:rPr lang="en-US" altLang="zh-CN" sz="2000" b="1" dirty="0" err="1"/>
              <a:t>Ulmiz</a:t>
            </a:r>
            <a:r>
              <a:rPr lang="en-US" altLang="zh-CN" sz="2000" b="1" dirty="0"/>
              <a:t> FR, </a:t>
            </a:r>
            <a:r>
              <a:rPr lang="en-US" altLang="zh-CN" sz="2000" b="1" dirty="0" err="1"/>
              <a:t>Abzw</a:t>
            </a:r>
            <a:r>
              <a:rPr lang="en-US" altLang="zh-CN" sz="2000" b="1" dirty="0"/>
              <a:t>. </a:t>
            </a:r>
            <a:r>
              <a:rPr lang="en-US" altLang="zh-CN" sz="2000" b="1" dirty="0" err="1"/>
              <a:t>Lurtigen</a:t>
            </a:r>
            <a:r>
              <a:rPr lang="en-US" altLang="zh-CN" sz="2000" b="1" dirty="0"/>
              <a:t> </a:t>
            </a:r>
            <a:r>
              <a:rPr lang="en-US" altLang="zh-CN" sz="2000" dirty="0"/>
              <a:t>- 359.0s median delay (139 records) </a:t>
            </a:r>
          </a:p>
          <a:p>
            <a:r>
              <a:rPr lang="en-US" altLang="zh-CN" sz="2000" dirty="0"/>
              <a:t>857772001: </a:t>
            </a:r>
            <a:r>
              <a:rPr lang="en-US" altLang="zh-CN" sz="2000" dirty="0" err="1"/>
              <a:t>Châtel</a:t>
            </a:r>
            <a:r>
              <a:rPr lang="en-US" altLang="zh-CN" sz="2000" dirty="0"/>
              <a:t>-St-Denis, Les </a:t>
            </a:r>
            <a:r>
              <a:rPr lang="en-US" altLang="zh-CN" sz="2000" dirty="0" err="1"/>
              <a:t>Moilles</a:t>
            </a:r>
            <a:r>
              <a:rPr lang="en-US" altLang="zh-CN" sz="2000" dirty="0"/>
              <a:t> - 358.5s median delay (298 records) </a:t>
            </a:r>
          </a:p>
          <a:p>
            <a:r>
              <a:rPr lang="en-US" altLang="zh-CN" sz="2000" dirty="0"/>
              <a:t>858915002: Fribourg, </a:t>
            </a:r>
            <a:r>
              <a:rPr lang="en-US" altLang="zh-CN" sz="2000" dirty="0" err="1"/>
              <a:t>Musy</a:t>
            </a:r>
            <a:r>
              <a:rPr lang="en-US" altLang="zh-CN" sz="2000" dirty="0"/>
              <a:t> 4 - 325.0s median delay (4664 records) </a:t>
            </a:r>
          </a:p>
          <a:p>
            <a:r>
              <a:rPr lang="en-US" altLang="zh-CN" sz="2000" dirty="0"/>
              <a:t>857054402: </a:t>
            </a:r>
            <a:r>
              <a:rPr lang="en-US" altLang="zh-CN" sz="2000" dirty="0" err="1"/>
              <a:t>Ulmiz</a:t>
            </a:r>
            <a:r>
              <a:rPr lang="en-US" altLang="zh-CN" sz="2000" dirty="0"/>
              <a:t> FR, </a:t>
            </a:r>
            <a:r>
              <a:rPr lang="en-US" altLang="zh-CN" sz="2000" dirty="0" err="1"/>
              <a:t>Ausserdorf</a:t>
            </a:r>
            <a:r>
              <a:rPr lang="en-US" altLang="zh-CN" sz="2000" dirty="0"/>
              <a:t> - 324.5s median delay (128 records) </a:t>
            </a:r>
          </a:p>
          <a:p>
            <a:r>
              <a:rPr lang="en-US" altLang="zh-CN" sz="2000" dirty="0"/>
              <a:t>858881601: </a:t>
            </a:r>
            <a:r>
              <a:rPr lang="en-US" altLang="zh-CN" sz="2000" dirty="0" err="1"/>
              <a:t>Tafers</a:t>
            </a:r>
            <a:r>
              <a:rPr lang="en-US" altLang="zh-CN" sz="2000" dirty="0"/>
              <a:t>, Oberdorf - 321.0s median delay (1059 records)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7162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7940E3-D682-BF0A-F2B5-4A3F00715A20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43467" y="1398323"/>
            <a:ext cx="5291666" cy="40613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E42DEA-75DA-1BC9-3878-B4543261D87C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6256865" y="1457854"/>
            <a:ext cx="5291667" cy="394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9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745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29AFE-E024-DF82-0366-4CC321F03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2500" dirty="0">
                <a:solidFill>
                  <a:srgbClr val="FFFFFF"/>
                </a:solidFill>
              </a:rPr>
              <a:t>Fribourg/Freiburg, Pl. Gare</a:t>
            </a:r>
            <a:br>
              <a:rPr lang="en-US" altLang="zh-CN" sz="2500" dirty="0">
                <a:solidFill>
                  <a:srgbClr val="FFFFFF"/>
                </a:solidFill>
              </a:rPr>
            </a:br>
            <a:endParaRPr kumimoji="1" lang="en-US" altLang="zh-CN" sz="2500" dirty="0">
              <a:solidFill>
                <a:srgbClr val="FFFFFF"/>
              </a:solidFill>
            </a:endParaRPr>
          </a:p>
        </p:txBody>
      </p:sp>
      <p:sp>
        <p:nvSpPr>
          <p:cNvPr id="23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E0458AC2-1261-9783-ADEB-5C6110EC7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rcRect l="2586" r="8773"/>
          <a:stretch>
            <a:fillRect/>
          </a:stretch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8196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1ABA9-A6C9-06D5-9AF5-47850E34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55" y="24209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Line 2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ABCB58-4900-7E59-3A22-4D0B6EBF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3038804" y="0"/>
            <a:ext cx="8763000" cy="3746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99F48B-3953-4E39-8228-FC76C9D970A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038804" y="3250801"/>
            <a:ext cx="8437179" cy="3607199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6ED45B6F-E3AC-10E9-6C61-A7E41E8D7BEF}"/>
              </a:ext>
            </a:extLst>
          </p:cNvPr>
          <p:cNvSpPr/>
          <p:nvPr/>
        </p:nvSpPr>
        <p:spPr>
          <a:xfrm>
            <a:off x="6996545" y="2400155"/>
            <a:ext cx="1163782" cy="10288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1FB254F9-2234-C708-6089-7307A0C8A56A}"/>
              </a:ext>
            </a:extLst>
          </p:cNvPr>
          <p:cNvSpPr/>
          <p:nvPr/>
        </p:nvSpPr>
        <p:spPr>
          <a:xfrm>
            <a:off x="6386945" y="5361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450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08AFE52-1E0F-42C9-6614-D322AFAB8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850571" y="84664"/>
            <a:ext cx="8719457" cy="651779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78D9E3AB-7430-D9D0-11AB-0888376CC2C8}"/>
              </a:ext>
            </a:extLst>
          </p:cNvPr>
          <p:cNvSpPr/>
          <p:nvPr/>
        </p:nvSpPr>
        <p:spPr>
          <a:xfrm>
            <a:off x="4018145" y="5277045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19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E3BB188-3CF1-4E31-00A5-AF0B2A620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1576800" y="208198"/>
            <a:ext cx="8827964" cy="6598904"/>
          </a:xfrm>
          <a:prstGeom prst="rect">
            <a:avLst/>
          </a:prstGeom>
        </p:spPr>
      </p:pic>
      <p:sp>
        <p:nvSpPr>
          <p:cNvPr id="5" name="框架 4">
            <a:extLst>
              <a:ext uri="{FF2B5EF4-FFF2-40B4-BE49-F238E27FC236}">
                <a16:creationId xmlns:a16="http://schemas.microsoft.com/office/drawing/2014/main" id="{05C19B70-8072-06E0-22E9-380312D9A081}"/>
              </a:ext>
            </a:extLst>
          </p:cNvPr>
          <p:cNvSpPr/>
          <p:nvPr/>
        </p:nvSpPr>
        <p:spPr>
          <a:xfrm>
            <a:off x="5314145" y="5361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05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CEE4E-8B81-2786-931D-CAA690833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14" y="21034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Line 6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1F53B0-327A-C4C0-4B8E-DBF6B88A4EF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957145" y="0"/>
            <a:ext cx="7832834" cy="332951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7FC52E-BAAE-EF8B-C0F2-BF801D6A96A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789005" y="3493671"/>
            <a:ext cx="8000974" cy="3400989"/>
          </a:xfrm>
          <a:prstGeom prst="rect">
            <a:avLst/>
          </a:prstGeom>
        </p:spPr>
      </p:pic>
      <p:sp>
        <p:nvSpPr>
          <p:cNvPr id="7" name="框架 6">
            <a:extLst>
              <a:ext uri="{FF2B5EF4-FFF2-40B4-BE49-F238E27FC236}">
                <a16:creationId xmlns:a16="http://schemas.microsoft.com/office/drawing/2014/main" id="{77F6A958-987C-7F98-24A8-20A40AE0F6CE}"/>
              </a:ext>
            </a:extLst>
          </p:cNvPr>
          <p:cNvSpPr/>
          <p:nvPr/>
        </p:nvSpPr>
        <p:spPr>
          <a:xfrm>
            <a:off x="7632545" y="5361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框架 7">
            <a:extLst>
              <a:ext uri="{FF2B5EF4-FFF2-40B4-BE49-F238E27FC236}">
                <a16:creationId xmlns:a16="http://schemas.microsoft.com/office/drawing/2014/main" id="{F358A66A-1D2F-269A-E1C5-3CEE87266FCE}"/>
              </a:ext>
            </a:extLst>
          </p:cNvPr>
          <p:cNvSpPr/>
          <p:nvPr/>
        </p:nvSpPr>
        <p:spPr>
          <a:xfrm>
            <a:off x="6343745" y="1932709"/>
            <a:ext cx="1773382" cy="149629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494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264</Words>
  <Application>Microsoft Macintosh PowerPoint</Application>
  <PresentationFormat>宽屏</PresentationFormat>
  <Paragraphs>24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等线</vt:lpstr>
      <vt:lpstr>等线 Light</vt:lpstr>
      <vt:lpstr>Arial</vt:lpstr>
      <vt:lpstr>Office 主题​​</vt:lpstr>
      <vt:lpstr>Data analysis for TPF bus </vt:lpstr>
      <vt:lpstr>Rank the delay of stops and the responsible lines impact = ∑delays for each trip at a stop * (passengers on + off) </vt:lpstr>
      <vt:lpstr>Only stops median delays</vt:lpstr>
      <vt:lpstr>PowerPoint 演示文稿</vt:lpstr>
      <vt:lpstr>Fribourg/Freiburg, Pl. Gare </vt:lpstr>
      <vt:lpstr>Line 2</vt:lpstr>
      <vt:lpstr>PowerPoint 演示文稿</vt:lpstr>
      <vt:lpstr>PowerPoint 演示文稿</vt:lpstr>
      <vt:lpstr>Line 6</vt:lpstr>
      <vt:lpstr>PowerPoint 演示文稿</vt:lpstr>
      <vt:lpstr>PowerPoint 演示文稿</vt:lpstr>
      <vt:lpstr>Fribourg/Freiburg, gare routière  </vt:lpstr>
      <vt:lpstr>LINE 336</vt:lpstr>
      <vt:lpstr>Ulmiz FR, Abzw. Lurtigen</vt:lpstr>
      <vt:lpstr>PowerPoint 演示文稿</vt:lpstr>
      <vt:lpstr>Tafers, Oberdorf </vt:lpstr>
      <vt:lpstr>LINE 123</vt:lpstr>
      <vt:lpstr>LINE 182</vt:lpstr>
      <vt:lpstr>Avg delay-person: ∑ delay * (on+off) / ∑ (on+off) </vt:lpstr>
      <vt:lpstr>Boltigen, Bahnhof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TANG, Alexa [Alumni]</dc:creator>
  <cp:lastModifiedBy>TANG, Alexa [Alumni]</cp:lastModifiedBy>
  <cp:revision>3</cp:revision>
  <dcterms:created xsi:type="dcterms:W3CDTF">2025-07-21T11:05:55Z</dcterms:created>
  <dcterms:modified xsi:type="dcterms:W3CDTF">2025-07-24T08:40:14Z</dcterms:modified>
</cp:coreProperties>
</file>