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napToGrid="0" snapToObjects="1">
      <p:cViewPr varScale="1">
        <p:scale>
          <a:sx n="143" d="100"/>
          <a:sy n="143" d="100"/>
        </p:scale>
        <p:origin x="7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People in Zone3 are</a:t>
            </a:r>
            <a:r>
              <a:rPr lang="en-US" baseline="0" dirty="0" smtClean="0"/>
              <a:t> more free on picking up boxes</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900"/>
              </a:spcBef>
              <a:spcAft>
                <a:spcPts val="0"/>
              </a:spcAft>
              <a:buClr>
                <a:schemeClr val="dk1"/>
              </a:buClr>
              <a:buSzPts val="1100"/>
              <a:buFont typeface="Arial"/>
              <a:buNone/>
            </a:pPr>
            <a:r>
              <a:rPr lang="en" sz="1200">
                <a:solidFill>
                  <a:schemeClr val="dk1"/>
                </a:solidFill>
                <a:latin typeface="Cambria"/>
                <a:ea typeface="Cambria"/>
                <a:cs typeface="Cambria"/>
                <a:sym typeface="Cambria"/>
              </a:rPr>
              <a:t>The R square is good. the number of family boxes can predict the number of boxes in zone 3 well. All the x variables (the number of basic boxes) can explain 73.67% variation in number of boxes in zone 3.</a:t>
            </a:r>
            <a:endParaRPr sz="1200">
              <a:solidFill>
                <a:schemeClr val="dk1"/>
              </a:solidFill>
              <a:latin typeface="Cambria"/>
              <a:ea typeface="Cambria"/>
              <a:cs typeface="Cambria"/>
              <a:sym typeface="Cambria"/>
            </a:endParaRPr>
          </a:p>
          <a:p>
            <a:pPr marL="0" lvl="0" indent="0" rtl="0">
              <a:spcBef>
                <a:spcPts val="900"/>
              </a:spcBef>
              <a:spcAft>
                <a:spcPts val="0"/>
              </a:spcAft>
              <a:buClr>
                <a:schemeClr val="dk1"/>
              </a:buClr>
              <a:buSzPts val="1100"/>
              <a:buFont typeface="Arial"/>
              <a:buNone/>
            </a:pPr>
            <a:endParaRPr sz="1200">
              <a:solidFill>
                <a:schemeClr val="dk1"/>
              </a:solidFill>
              <a:latin typeface="Cambria"/>
              <a:ea typeface="Cambria"/>
              <a:cs typeface="Cambria"/>
              <a:sym typeface="Cambria"/>
            </a:endParaRPr>
          </a:p>
          <a:p>
            <a:pPr marL="0" lvl="0" indent="0">
              <a:spcBef>
                <a:spcPts val="90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By checking</a:t>
            </a:r>
            <a:r>
              <a:rPr lang="en-US" baseline="0" dirty="0" smtClean="0"/>
              <a:t> their website, we found that around 75% of their income is from contribution.</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Basic boxes </a:t>
            </a:r>
          </a:p>
          <a:p>
            <a:pPr marL="0" lvl="0" indent="0">
              <a:spcBef>
                <a:spcPts val="0"/>
              </a:spcBef>
              <a:spcAft>
                <a:spcPts val="0"/>
              </a:spcAft>
              <a:buNone/>
            </a:pPr>
            <a:r>
              <a:rPr lang="en-US" dirty="0" smtClean="0"/>
              <a:t>Family boxes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And we found the total </a:t>
            </a:r>
            <a:r>
              <a:rPr lang="en" dirty="0" smtClean="0"/>
              <a:t>number </a:t>
            </a:r>
            <a:r>
              <a:rPr lang="en" dirty="0"/>
              <a:t>of students decrease </a:t>
            </a:r>
            <a:r>
              <a:rPr lang="en-US" dirty="0" smtClean="0"/>
              <a:t>494</a:t>
            </a:r>
            <a:r>
              <a:rPr lang="en" dirty="0" smtClean="0"/>
              <a:t> </a:t>
            </a:r>
            <a:r>
              <a:rPr lang="en" dirty="0"/>
              <a:t>from </a:t>
            </a:r>
            <a:r>
              <a:rPr lang="en" dirty="0" smtClean="0"/>
              <a:t>201</a:t>
            </a:r>
            <a:r>
              <a:rPr lang="en-US" dirty="0" smtClean="0"/>
              <a:t>5</a:t>
            </a:r>
            <a:r>
              <a:rPr lang="en" dirty="0" smtClean="0"/>
              <a:t> </a:t>
            </a:r>
            <a:r>
              <a:rPr lang="en" dirty="0"/>
              <a:t>to </a:t>
            </a:r>
            <a:r>
              <a:rPr lang="en" dirty="0" smtClean="0"/>
              <a:t>201</a:t>
            </a:r>
            <a:r>
              <a:rPr lang="en-US" dirty="0" smtClean="0"/>
              <a:t>6,</a:t>
            </a:r>
            <a:r>
              <a:rPr lang="en-US" baseline="0" dirty="0" smtClean="0"/>
              <a:t> less students but more revenue</a:t>
            </a:r>
            <a:r>
              <a:rPr lang="en" dirty="0" smtClean="0"/>
              <a:t>. </a:t>
            </a:r>
            <a:r>
              <a:rPr lang="en" dirty="0"/>
              <a:t>We wondering if total number of students decide the service learning revenue. </a:t>
            </a:r>
            <a:endParaRPr lang="en-US" dirty="0" smtClean="0"/>
          </a:p>
          <a:p>
            <a:pPr marL="0" lvl="0" indent="0">
              <a:spcBef>
                <a:spcPts val="0"/>
              </a:spcBef>
              <a:spcAft>
                <a:spcPts val="0"/>
              </a:spcAft>
              <a:buNone/>
            </a:pPr>
            <a:r>
              <a:rPr lang="en" dirty="0" smtClean="0"/>
              <a:t>M</a:t>
            </a:r>
            <a:r>
              <a:rPr lang="en-US" dirty="0" err="1" smtClean="0"/>
              <a:t>issing</a:t>
            </a:r>
            <a:r>
              <a:rPr lang="en-US" dirty="0" smtClean="0"/>
              <a:t> value on 2017 December. August 0 revenue.</a:t>
            </a:r>
            <a:r>
              <a:rPr lang="en-US" baseline="0" dirty="0" smtClean="0"/>
              <a:t> June and July low revenue.</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smtClean="0"/>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3/13/18</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pPr marL="0" lvl="0" indent="0">
              <a:spcBef>
                <a:spcPts val="0"/>
              </a:spcBef>
              <a:spcAft>
                <a:spcPts val="0"/>
              </a:spcAft>
              <a:buNone/>
            </a:pPr>
            <a:fld id="{00000000-1234-1234-1234-123412341234}" type="slidenum">
              <a:rPr lang="uk-UA" smtClean="0"/>
              <a:t>‹#›</a:t>
            </a:fld>
            <a:endParaRPr lang="uk-UA"/>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uk-UA" smtClean="0"/>
              <a:t>‹#›</a:t>
            </a:fld>
            <a:endParaRPr lang="uk-UA"/>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uk-UA" smtClean="0"/>
              <a:t>‹#›</a:t>
            </a:fld>
            <a:endParaRPr lang="uk-UA"/>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35901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uk-UA" smtClean="0"/>
              <a:t>‹#›</a:t>
            </a:fld>
            <a:endParaRPr lang="uk-UA"/>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smtClean="0"/>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uk-UA" smtClean="0"/>
              <a:t>‹#›</a:t>
            </a:fld>
            <a:endParaRPr lang="uk-UA"/>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uk-UA" smtClean="0"/>
              <a:t>‹#›</a:t>
            </a:fld>
            <a:endParaRPr lang="uk-UA"/>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3/13/18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uk-UA" smtClean="0"/>
              <a:t>‹#›</a:t>
            </a:fld>
            <a:endParaRPr lang="uk-UA"/>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uk-UA" smtClean="0"/>
              <a:t>‹#›</a:t>
            </a:fld>
            <a:endParaRPr lang="uk-UA"/>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3/13/18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uk-UA" smtClean="0"/>
              <a:t>‹#›</a:t>
            </a:fld>
            <a:endParaRPr lang="uk-U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smtClean="0"/>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uk-UA" smtClean="0"/>
              <a:t>‹#›</a:t>
            </a:fld>
            <a:endParaRPr lang="uk-UA"/>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48A87A34-81AB-432B-8DAE-1953F412C126}" type="datetimeFigureOut">
              <a:rPr lang="en-US" dirty="0"/>
              <a:pPr/>
              <a:t>3/13/18</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uk-UA" smtClean="0"/>
              <a:t>‹#›</a:t>
            </a:fld>
            <a:endParaRPr lang="uk-UA"/>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sldNum="0"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dirty="0"/>
              <a:pPr/>
              <a:t>3/13/18</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spcBef>
                <a:spcPts val="0"/>
              </a:spcBef>
              <a:spcAft>
                <a:spcPts val="0"/>
              </a:spcAft>
              <a:buNone/>
            </a:pPr>
            <a:fld id="{00000000-1234-1234-1234-123412341234}" type="slidenum">
              <a:rPr lang="uk-UA" smtClean="0"/>
              <a:t>‹#›</a:t>
            </a:fld>
            <a:endParaRPr lang="uk-UA"/>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54749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hyperlink" Target="https://www.thegrowhaus.org/" TargetMode="External"/><Relationship Id="rId4" Type="http://schemas.openxmlformats.org/officeDocument/2006/relationships/image" Target="../media/image2.jpg"/><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GrowHaus Project</a:t>
            </a:r>
            <a:endParaRPr/>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Jinru Ma &amp; Moran Wang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Food Box</a:t>
            </a:r>
            <a:endParaRPr/>
          </a:p>
        </p:txBody>
      </p:sp>
      <p:sp>
        <p:nvSpPr>
          <p:cNvPr id="114" name="Shape 11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115" name="Shape 115" descr="import_tidy1_files/figure-docx/unnamed-chunk-6-1.png"/>
          <p:cNvPicPr preferRelativeResize="0"/>
          <p:nvPr/>
        </p:nvPicPr>
        <p:blipFill>
          <a:blip r:embed="rId3">
            <a:alphaModFix/>
          </a:blip>
          <a:stretch>
            <a:fillRect/>
          </a:stretch>
        </p:blipFill>
        <p:spPr>
          <a:xfrm>
            <a:off x="248638" y="1064949"/>
            <a:ext cx="3996350" cy="3503925"/>
          </a:xfrm>
          <a:prstGeom prst="rect">
            <a:avLst/>
          </a:prstGeom>
          <a:noFill/>
          <a:ln>
            <a:noFill/>
          </a:ln>
        </p:spPr>
      </p:pic>
      <p:pic>
        <p:nvPicPr>
          <p:cNvPr id="116" name="Shape 116" descr="import_tidy1_files/figure-docx/unnamed-chunk-7-1.png"/>
          <p:cNvPicPr preferRelativeResize="0"/>
          <p:nvPr/>
        </p:nvPicPr>
        <p:blipFill>
          <a:blip r:embed="rId4">
            <a:alphaModFix/>
          </a:blip>
          <a:stretch>
            <a:fillRect/>
          </a:stretch>
        </p:blipFill>
        <p:spPr>
          <a:xfrm>
            <a:off x="4319132" y="1064950"/>
            <a:ext cx="4379893" cy="3503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Food Box</a:t>
            </a:r>
            <a:endParaRPr/>
          </a:p>
        </p:txBody>
      </p:sp>
      <p:sp>
        <p:nvSpPr>
          <p:cNvPr id="122" name="Shape 122"/>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rtl="0">
              <a:lnSpc>
                <a:spcPct val="100000"/>
              </a:lnSpc>
              <a:spcBef>
                <a:spcPts val="900"/>
              </a:spcBef>
              <a:spcAft>
                <a:spcPts val="0"/>
              </a:spcAft>
              <a:buClr>
                <a:schemeClr val="dk1"/>
              </a:buClr>
              <a:buSzPts val="1100"/>
              <a:buFont typeface="Arial"/>
              <a:buNone/>
            </a:pPr>
            <a:r>
              <a:rPr lang="en" sz="1200">
                <a:solidFill>
                  <a:schemeClr val="dk1"/>
                </a:solidFill>
                <a:latin typeface="Cambria"/>
                <a:ea typeface="Cambria"/>
                <a:cs typeface="Cambria"/>
                <a:sym typeface="Cambria"/>
              </a:rPr>
              <a:t>Total Food Boxes : The reference point is 80. The three levels of background are 50,100 and 150. The blue bar reach to the green level which is the excellent level. The critical black line is the target value. The target value is 80</a:t>
            </a:r>
            <a:endParaRPr sz="1200">
              <a:solidFill>
                <a:schemeClr val="dk1"/>
              </a:solidFill>
              <a:latin typeface="Cambria"/>
              <a:ea typeface="Cambria"/>
              <a:cs typeface="Cambria"/>
              <a:sym typeface="Cambria"/>
            </a:endParaRPr>
          </a:p>
          <a:p>
            <a:pPr marL="0" lvl="0" indent="0">
              <a:spcBef>
                <a:spcPts val="900"/>
              </a:spcBef>
              <a:spcAft>
                <a:spcPts val="1600"/>
              </a:spcAft>
              <a:buNone/>
            </a:pPr>
            <a:endParaRPr/>
          </a:p>
        </p:txBody>
      </p:sp>
      <p:pic>
        <p:nvPicPr>
          <p:cNvPr id="123" name="Shape 123"/>
          <p:cNvPicPr preferRelativeResize="0"/>
          <p:nvPr/>
        </p:nvPicPr>
        <p:blipFill>
          <a:blip r:embed="rId3">
            <a:alphaModFix/>
          </a:blip>
          <a:stretch>
            <a:fillRect/>
          </a:stretch>
        </p:blipFill>
        <p:spPr>
          <a:xfrm>
            <a:off x="2257752" y="1756372"/>
            <a:ext cx="4867275" cy="2733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Food Box</a:t>
            </a:r>
            <a:endParaRPr/>
          </a:p>
        </p:txBody>
      </p:sp>
      <p:sp>
        <p:nvSpPr>
          <p:cNvPr id="129" name="Shape 129"/>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rtl="0">
              <a:lnSpc>
                <a:spcPct val="100000"/>
              </a:lnSpc>
              <a:spcBef>
                <a:spcPts val="900"/>
              </a:spcBef>
              <a:spcAft>
                <a:spcPts val="0"/>
              </a:spcAft>
              <a:buClr>
                <a:schemeClr val="dk1"/>
              </a:buClr>
              <a:buSzPts val="1100"/>
              <a:buFont typeface="Arial"/>
              <a:buNone/>
            </a:pPr>
            <a:r>
              <a:rPr lang="en" sz="1200" dirty="0">
                <a:solidFill>
                  <a:schemeClr val="dk1"/>
                </a:solidFill>
                <a:latin typeface="Cambria"/>
                <a:ea typeface="Cambria"/>
                <a:cs typeface="Cambria"/>
                <a:sym typeface="Cambria"/>
              </a:rPr>
              <a:t>Hypothesis test:</a:t>
            </a:r>
            <a:endParaRPr sz="1200" dirty="0">
              <a:solidFill>
                <a:schemeClr val="dk1"/>
              </a:solidFill>
              <a:latin typeface="Cambria"/>
              <a:ea typeface="Cambria"/>
              <a:cs typeface="Cambria"/>
              <a:sym typeface="Cambria"/>
            </a:endParaRPr>
          </a:p>
          <a:p>
            <a:pPr marL="0" lvl="0" indent="0" rtl="0">
              <a:lnSpc>
                <a:spcPct val="100000"/>
              </a:lnSpc>
              <a:spcBef>
                <a:spcPts val="900"/>
              </a:spcBef>
              <a:spcAft>
                <a:spcPts val="0"/>
              </a:spcAft>
              <a:buNone/>
            </a:pPr>
            <a:r>
              <a:rPr lang="en" sz="1200" dirty="0">
                <a:solidFill>
                  <a:schemeClr val="dk1"/>
                </a:solidFill>
                <a:latin typeface="Cambria"/>
                <a:ea typeface="Cambria"/>
                <a:cs typeface="Cambria"/>
                <a:sym typeface="Cambria"/>
              </a:rPr>
              <a:t>is zone3 total boxes linearly related to number of basic boxes?</a:t>
            </a:r>
            <a:endParaRPr sz="1200" dirty="0">
              <a:solidFill>
                <a:schemeClr val="dk1"/>
              </a:solidFill>
              <a:latin typeface="Cambria"/>
              <a:ea typeface="Cambria"/>
              <a:cs typeface="Cambria"/>
              <a:sym typeface="Cambria"/>
            </a:endParaRPr>
          </a:p>
          <a:p>
            <a:pPr marL="0" lvl="0" indent="0" rtl="0">
              <a:lnSpc>
                <a:spcPct val="100000"/>
              </a:lnSpc>
              <a:spcBef>
                <a:spcPts val="900"/>
              </a:spcBef>
              <a:spcAft>
                <a:spcPts val="0"/>
              </a:spcAft>
              <a:buNone/>
            </a:pPr>
            <a:r>
              <a:rPr lang="en" sz="1200" dirty="0">
                <a:solidFill>
                  <a:schemeClr val="dk1"/>
                </a:solidFill>
                <a:latin typeface="Cambria"/>
                <a:ea typeface="Cambria"/>
                <a:cs typeface="Cambria"/>
                <a:sym typeface="Cambria"/>
              </a:rPr>
              <a:t>The linear fitted line is y = 0.89559 x + 2.51331.  </a:t>
            </a:r>
            <a:endParaRPr sz="1200" dirty="0">
              <a:solidFill>
                <a:schemeClr val="dk1"/>
              </a:solidFill>
              <a:latin typeface="Cambria"/>
              <a:ea typeface="Cambria"/>
              <a:cs typeface="Cambria"/>
              <a:sym typeface="Cambria"/>
            </a:endParaRPr>
          </a:p>
          <a:p>
            <a:pPr marL="0" lvl="0" indent="0" rtl="0">
              <a:lnSpc>
                <a:spcPct val="100000"/>
              </a:lnSpc>
              <a:spcBef>
                <a:spcPts val="900"/>
              </a:spcBef>
              <a:spcAft>
                <a:spcPts val="0"/>
              </a:spcAft>
              <a:buNone/>
            </a:pPr>
            <a:r>
              <a:rPr lang="en" sz="1200" dirty="0">
                <a:solidFill>
                  <a:schemeClr val="dk1"/>
                </a:solidFill>
                <a:latin typeface="Cambria"/>
                <a:ea typeface="Cambria"/>
                <a:cs typeface="Cambria"/>
                <a:sym typeface="Cambria"/>
              </a:rPr>
              <a:t>Adjusted R square is 0.7367.</a:t>
            </a:r>
            <a:endParaRPr sz="1200" dirty="0">
              <a:solidFill>
                <a:schemeClr val="dk1"/>
              </a:solidFill>
              <a:latin typeface="Cambria"/>
              <a:ea typeface="Cambria"/>
              <a:cs typeface="Cambria"/>
              <a:sym typeface="Cambria"/>
            </a:endParaRPr>
          </a:p>
          <a:p>
            <a:pPr marL="0" lvl="0" indent="0" rtl="0">
              <a:lnSpc>
                <a:spcPct val="100000"/>
              </a:lnSpc>
              <a:spcBef>
                <a:spcPts val="900"/>
              </a:spcBef>
              <a:spcAft>
                <a:spcPts val="0"/>
              </a:spcAft>
              <a:buNone/>
            </a:pPr>
            <a:endParaRPr sz="1200" dirty="0">
              <a:solidFill>
                <a:schemeClr val="dk1"/>
              </a:solidFill>
              <a:latin typeface="Cambria"/>
              <a:ea typeface="Cambria"/>
              <a:cs typeface="Cambria"/>
              <a:sym typeface="Cambria"/>
            </a:endParaRPr>
          </a:p>
          <a:p>
            <a:pPr marL="0" lvl="0" indent="0" rtl="0">
              <a:lnSpc>
                <a:spcPct val="100000"/>
              </a:lnSpc>
              <a:spcBef>
                <a:spcPts val="900"/>
              </a:spcBef>
              <a:spcAft>
                <a:spcPts val="0"/>
              </a:spcAft>
              <a:buNone/>
            </a:pPr>
            <a:endParaRPr sz="1200" dirty="0">
              <a:solidFill>
                <a:schemeClr val="dk1"/>
              </a:solidFill>
              <a:latin typeface="Cambria"/>
              <a:ea typeface="Cambria"/>
              <a:cs typeface="Cambria"/>
              <a:sym typeface="Cambria"/>
            </a:endParaRPr>
          </a:p>
          <a:p>
            <a:pPr marL="0" lvl="0" indent="0" rtl="0">
              <a:lnSpc>
                <a:spcPct val="100000"/>
              </a:lnSpc>
              <a:spcBef>
                <a:spcPts val="900"/>
              </a:spcBef>
              <a:spcAft>
                <a:spcPts val="900"/>
              </a:spcAft>
              <a:buClr>
                <a:schemeClr val="dk1"/>
              </a:buClr>
              <a:buSzPts val="1100"/>
              <a:buFont typeface="Arial"/>
              <a:buNone/>
            </a:pPr>
            <a:r>
              <a:rPr lang="en" sz="1200" dirty="0">
                <a:solidFill>
                  <a:schemeClr val="dk1"/>
                </a:solidFill>
                <a:latin typeface="Cambria"/>
                <a:ea typeface="Cambria"/>
                <a:cs typeface="Cambria"/>
                <a:sym typeface="Cambria"/>
              </a:rPr>
              <a:t> </a:t>
            </a:r>
            <a:endParaRPr sz="1200" dirty="0">
              <a:solidFill>
                <a:schemeClr val="dk1"/>
              </a:solidFill>
              <a:latin typeface="Cambria"/>
              <a:ea typeface="Cambria"/>
              <a:cs typeface="Cambria"/>
              <a:sym typeface="Cambria"/>
            </a:endParaRPr>
          </a:p>
        </p:txBody>
      </p:sp>
      <p:pic>
        <p:nvPicPr>
          <p:cNvPr id="130" name="Shape 130"/>
          <p:cNvPicPr preferRelativeResize="0"/>
          <p:nvPr/>
        </p:nvPicPr>
        <p:blipFill>
          <a:blip r:embed="rId3">
            <a:alphaModFix/>
          </a:blip>
          <a:stretch>
            <a:fillRect/>
          </a:stretch>
        </p:blipFill>
        <p:spPr>
          <a:xfrm>
            <a:off x="4572000" y="915991"/>
            <a:ext cx="4088864" cy="287561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Food Box</a:t>
            </a:r>
            <a:endParaRPr/>
          </a:p>
        </p:txBody>
      </p:sp>
      <p:sp>
        <p:nvSpPr>
          <p:cNvPr id="136" name="Shape 136"/>
          <p:cNvSpPr txBox="1">
            <a:spLocks noGrp="1"/>
          </p:cNvSpPr>
          <p:nvPr>
            <p:ph type="body" idx="1"/>
          </p:nvPr>
        </p:nvSpPr>
        <p:spPr>
          <a:xfrm>
            <a:off x="311700" y="1152475"/>
            <a:ext cx="4449486" cy="3416400"/>
          </a:xfrm>
          <a:prstGeom prst="rect">
            <a:avLst/>
          </a:prstGeom>
        </p:spPr>
        <p:txBody>
          <a:bodyPr spcFirstLastPara="1" wrap="square" lIns="91425" tIns="91425" rIns="91425" bIns="91425" anchor="t" anchorCtr="0">
            <a:noAutofit/>
          </a:bodyPr>
          <a:lstStyle/>
          <a:p>
            <a:pPr marL="171450" indent="-171450">
              <a:lnSpc>
                <a:spcPct val="100000"/>
              </a:lnSpc>
              <a:spcBef>
                <a:spcPts val="900"/>
              </a:spcBef>
              <a:buClr>
                <a:schemeClr val="dk1"/>
              </a:buClr>
              <a:buSzPts val="1100"/>
            </a:pPr>
            <a:r>
              <a:rPr lang="en" sz="1200" dirty="0">
                <a:solidFill>
                  <a:schemeClr val="dk1"/>
                </a:solidFill>
                <a:latin typeface="Cambria"/>
                <a:ea typeface="Cambria"/>
                <a:cs typeface="Cambria"/>
                <a:sym typeface="Cambria"/>
              </a:rPr>
              <a:t>There is no obvious pattern in the residuals &amp; fitted graph. This means the number of basic boxes has linear relationship  with total boxes in zone 3. </a:t>
            </a:r>
            <a:endParaRPr lang="en-US" sz="1200" dirty="0" smtClean="0">
              <a:solidFill>
                <a:schemeClr val="dk1"/>
              </a:solidFill>
              <a:latin typeface="Cambria"/>
              <a:ea typeface="Cambria"/>
              <a:cs typeface="Cambria"/>
              <a:sym typeface="Cambria"/>
            </a:endParaRPr>
          </a:p>
          <a:p>
            <a:pPr marL="171450" indent="-171450">
              <a:lnSpc>
                <a:spcPct val="100000"/>
              </a:lnSpc>
              <a:spcBef>
                <a:spcPts val="900"/>
              </a:spcBef>
              <a:buClr>
                <a:schemeClr val="dk1"/>
              </a:buClr>
              <a:buSzPts val="1100"/>
            </a:pPr>
            <a:endParaRPr lang="en-US" sz="1200" dirty="0">
              <a:solidFill>
                <a:schemeClr val="dk1"/>
              </a:solidFill>
              <a:latin typeface="Cambria"/>
              <a:ea typeface="Cambria"/>
              <a:cs typeface="Cambria"/>
              <a:sym typeface="Cambria"/>
            </a:endParaRPr>
          </a:p>
          <a:p>
            <a:pPr marL="171450" indent="-171450">
              <a:lnSpc>
                <a:spcPct val="100000"/>
              </a:lnSpc>
              <a:spcBef>
                <a:spcPts val="900"/>
              </a:spcBef>
              <a:buClr>
                <a:schemeClr val="dk1"/>
              </a:buClr>
              <a:buSzPts val="1100"/>
            </a:pPr>
            <a:endParaRPr lang="en-US" sz="1200" dirty="0" smtClean="0">
              <a:solidFill>
                <a:schemeClr val="dk1"/>
              </a:solidFill>
              <a:latin typeface="Cambria"/>
              <a:ea typeface="Cambria"/>
              <a:cs typeface="Cambria"/>
              <a:sym typeface="Cambria"/>
            </a:endParaRPr>
          </a:p>
          <a:p>
            <a:pPr marL="171450" indent="-171450">
              <a:lnSpc>
                <a:spcPct val="100000"/>
              </a:lnSpc>
              <a:spcBef>
                <a:spcPts val="900"/>
              </a:spcBef>
              <a:buClr>
                <a:schemeClr val="dk1"/>
              </a:buClr>
              <a:buSzPts val="1100"/>
            </a:pPr>
            <a:endParaRPr lang="en-US" sz="1200" dirty="0">
              <a:solidFill>
                <a:schemeClr val="dk1"/>
              </a:solidFill>
              <a:latin typeface="Cambria"/>
              <a:ea typeface="Cambria"/>
              <a:cs typeface="Cambria"/>
              <a:sym typeface="Cambria"/>
            </a:endParaRPr>
          </a:p>
          <a:p>
            <a:pPr marL="171450" indent="-171450">
              <a:lnSpc>
                <a:spcPct val="100000"/>
              </a:lnSpc>
              <a:spcBef>
                <a:spcPts val="900"/>
              </a:spcBef>
              <a:buClr>
                <a:schemeClr val="dk1"/>
              </a:buClr>
              <a:buSzPts val="1100"/>
            </a:pPr>
            <a:endParaRPr sz="1200" dirty="0">
              <a:solidFill>
                <a:schemeClr val="dk1"/>
              </a:solidFill>
              <a:latin typeface="Cambria"/>
              <a:ea typeface="Cambria"/>
              <a:cs typeface="Cambria"/>
              <a:sym typeface="Cambria"/>
            </a:endParaRPr>
          </a:p>
          <a:p>
            <a:pPr marL="171450" indent="-171450">
              <a:lnSpc>
                <a:spcPct val="100000"/>
              </a:lnSpc>
              <a:spcBef>
                <a:spcPts val="900"/>
              </a:spcBef>
              <a:buClr>
                <a:schemeClr val="dk1"/>
              </a:buClr>
              <a:buSzPts val="1100"/>
            </a:pPr>
            <a:r>
              <a:rPr lang="en" sz="1200" dirty="0">
                <a:solidFill>
                  <a:schemeClr val="dk1"/>
                </a:solidFill>
                <a:latin typeface="Cambria"/>
                <a:ea typeface="Cambria"/>
                <a:cs typeface="Cambria"/>
                <a:sym typeface="Cambria"/>
              </a:rPr>
              <a:t>The residuals looks like normal distribution by looking the </a:t>
            </a:r>
            <a:r>
              <a:rPr lang="en" sz="1200" dirty="0" smtClean="0">
                <a:solidFill>
                  <a:schemeClr val="dk1"/>
                </a:solidFill>
                <a:latin typeface="Cambria"/>
                <a:ea typeface="Cambria"/>
                <a:cs typeface="Cambria"/>
                <a:sym typeface="Cambria"/>
              </a:rPr>
              <a:t>Normal QQ </a:t>
            </a:r>
            <a:r>
              <a:rPr lang="en" sz="1200" dirty="0">
                <a:solidFill>
                  <a:schemeClr val="dk1"/>
                </a:solidFill>
                <a:latin typeface="Cambria"/>
                <a:ea typeface="Cambria"/>
                <a:cs typeface="Cambria"/>
                <a:sym typeface="Cambria"/>
              </a:rPr>
              <a:t>plot </a:t>
            </a:r>
            <a:endParaRPr sz="1200" dirty="0">
              <a:solidFill>
                <a:schemeClr val="dk1"/>
              </a:solidFill>
              <a:latin typeface="Cambria"/>
              <a:ea typeface="Cambria"/>
              <a:cs typeface="Cambria"/>
              <a:sym typeface="Cambria"/>
            </a:endParaRPr>
          </a:p>
          <a:p>
            <a:pPr marL="0" lvl="0" indent="0">
              <a:spcBef>
                <a:spcPts val="900"/>
              </a:spcBef>
              <a:spcAft>
                <a:spcPts val="1600"/>
              </a:spcAft>
              <a:buNone/>
            </a:pPr>
            <a:endParaRPr dirty="0"/>
          </a:p>
        </p:txBody>
      </p:sp>
      <p:pic>
        <p:nvPicPr>
          <p:cNvPr id="137" name="Shape 137"/>
          <p:cNvPicPr preferRelativeResize="0"/>
          <p:nvPr/>
        </p:nvPicPr>
        <p:blipFill>
          <a:blip r:embed="rId3">
            <a:alphaModFix/>
          </a:blip>
          <a:stretch>
            <a:fillRect/>
          </a:stretch>
        </p:blipFill>
        <p:spPr>
          <a:xfrm>
            <a:off x="4595648" y="445025"/>
            <a:ext cx="4441604" cy="364612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311700" y="460791"/>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Market </a:t>
            </a:r>
            <a:endParaRPr/>
          </a:p>
        </p:txBody>
      </p:sp>
      <p:sp>
        <p:nvSpPr>
          <p:cNvPr id="143" name="Shape 143"/>
          <p:cNvSpPr txBox="1">
            <a:spLocks noGrp="1"/>
          </p:cNvSpPr>
          <p:nvPr>
            <p:ph type="body" idx="1"/>
          </p:nvPr>
        </p:nvSpPr>
        <p:spPr>
          <a:xfrm>
            <a:off x="217107" y="1570262"/>
            <a:ext cx="2652217" cy="1133525"/>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a:t>Total Sales change by Month year</a:t>
            </a:r>
            <a:endParaRPr dirty="0"/>
          </a:p>
        </p:txBody>
      </p:sp>
      <p:pic>
        <p:nvPicPr>
          <p:cNvPr id="144" name="Shape 144"/>
          <p:cNvPicPr preferRelativeResize="0"/>
          <p:nvPr/>
        </p:nvPicPr>
        <p:blipFill>
          <a:blip r:embed="rId3">
            <a:alphaModFix/>
          </a:blip>
          <a:stretch>
            <a:fillRect/>
          </a:stretch>
        </p:blipFill>
        <p:spPr>
          <a:xfrm>
            <a:off x="2920231" y="747141"/>
            <a:ext cx="5943600" cy="3193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Market -- Total Sale VS Revenue</a:t>
            </a:r>
            <a:endParaRPr/>
          </a:p>
        </p:txBody>
      </p:sp>
      <p:pic>
        <p:nvPicPr>
          <p:cNvPr id="151" name="Shape 151" descr="import_tidy1_files/figure-docx/unnamed-chunk-9-1.png"/>
          <p:cNvPicPr preferRelativeResize="0"/>
          <p:nvPr/>
        </p:nvPicPr>
        <p:blipFill>
          <a:blip r:embed="rId3">
            <a:alphaModFix/>
          </a:blip>
          <a:stretch>
            <a:fillRect/>
          </a:stretch>
        </p:blipFill>
        <p:spPr>
          <a:xfrm>
            <a:off x="1509879" y="900227"/>
            <a:ext cx="4619625" cy="358506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Market</a:t>
            </a:r>
            <a:endParaRPr/>
          </a:p>
        </p:txBody>
      </p:sp>
      <p:sp>
        <p:nvSpPr>
          <p:cNvPr id="157" name="Shape 157"/>
          <p:cNvSpPr txBox="1">
            <a:spLocks noGrp="1"/>
          </p:cNvSpPr>
          <p:nvPr>
            <p:ph type="body" idx="1"/>
          </p:nvPr>
        </p:nvSpPr>
        <p:spPr>
          <a:xfrm>
            <a:off x="311700" y="1017725"/>
            <a:ext cx="8520600" cy="700716"/>
          </a:xfrm>
          <a:prstGeom prst="rect">
            <a:avLst/>
          </a:prstGeom>
        </p:spPr>
        <p:txBody>
          <a:bodyPr spcFirstLastPara="1" wrap="square" lIns="91425" tIns="91425" rIns="91425" bIns="91425" anchor="t" anchorCtr="0">
            <a:noAutofit/>
          </a:bodyPr>
          <a:lstStyle/>
          <a:p>
            <a:pPr marL="0" lvl="0" indent="0" rtl="0">
              <a:lnSpc>
                <a:spcPct val="100000"/>
              </a:lnSpc>
              <a:spcBef>
                <a:spcPts val="900"/>
              </a:spcBef>
              <a:spcAft>
                <a:spcPts val="0"/>
              </a:spcAft>
              <a:buClr>
                <a:schemeClr val="dk1"/>
              </a:buClr>
              <a:buSzPts val="1100"/>
              <a:buFont typeface="Arial"/>
              <a:buNone/>
            </a:pPr>
            <a:r>
              <a:rPr lang="en" sz="1200">
                <a:solidFill>
                  <a:schemeClr val="dk1"/>
                </a:solidFill>
                <a:latin typeface="Cambria"/>
                <a:ea typeface="Cambria"/>
                <a:cs typeface="Cambria"/>
                <a:sym typeface="Cambria"/>
              </a:rPr>
              <a:t>The reference point of this graph is 4500, the three levels of background are 3500,5500 and 7000. </a:t>
            </a:r>
            <a:r>
              <a:rPr lang="en" sz="1200" dirty="0">
                <a:solidFill>
                  <a:schemeClr val="dk1"/>
                </a:solidFill>
                <a:latin typeface="Cambria"/>
                <a:ea typeface="Cambria"/>
                <a:cs typeface="Cambria"/>
                <a:sym typeface="Cambria"/>
              </a:rPr>
              <a:t>The blue bar reach to the green level which is the excellent level. The critical black line is the target value. The target value is 4500.</a:t>
            </a:r>
            <a:endParaRPr sz="1200" dirty="0">
              <a:solidFill>
                <a:schemeClr val="dk1"/>
              </a:solidFill>
              <a:latin typeface="Cambria"/>
              <a:ea typeface="Cambria"/>
              <a:cs typeface="Cambria"/>
              <a:sym typeface="Cambria"/>
            </a:endParaRPr>
          </a:p>
          <a:p>
            <a:pPr marL="0" lvl="0" indent="0">
              <a:spcBef>
                <a:spcPts val="900"/>
              </a:spcBef>
              <a:spcAft>
                <a:spcPts val="1600"/>
              </a:spcAft>
              <a:buNone/>
            </a:pPr>
            <a:endParaRPr dirty="0"/>
          </a:p>
        </p:txBody>
      </p:sp>
      <p:pic>
        <p:nvPicPr>
          <p:cNvPr id="158" name="Shape 158"/>
          <p:cNvPicPr preferRelativeResize="0"/>
          <p:nvPr/>
        </p:nvPicPr>
        <p:blipFill>
          <a:blip r:embed="rId3">
            <a:alphaModFix/>
          </a:blip>
          <a:stretch>
            <a:fillRect/>
          </a:stretch>
        </p:blipFill>
        <p:spPr>
          <a:xfrm>
            <a:off x="1270734" y="1590425"/>
            <a:ext cx="5943600" cy="2996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Market</a:t>
            </a:r>
            <a:endParaRPr/>
          </a:p>
        </p:txBody>
      </p:sp>
      <p:sp>
        <p:nvSpPr>
          <p:cNvPr id="164" name="Shape 164"/>
          <p:cNvSpPr txBox="1">
            <a:spLocks noGrp="1"/>
          </p:cNvSpPr>
          <p:nvPr>
            <p:ph type="body" idx="1"/>
          </p:nvPr>
        </p:nvSpPr>
        <p:spPr>
          <a:xfrm>
            <a:off x="311700" y="1152475"/>
            <a:ext cx="3353783" cy="1661670"/>
          </a:xfrm>
          <a:prstGeom prst="rect">
            <a:avLst/>
          </a:prstGeom>
        </p:spPr>
        <p:txBody>
          <a:bodyPr spcFirstLastPara="1" wrap="square" lIns="91425" tIns="91425" rIns="91425" bIns="91425" anchor="t" anchorCtr="0">
            <a:noAutofit/>
          </a:bodyPr>
          <a:lstStyle/>
          <a:p>
            <a:pPr marL="0" lvl="0" indent="0" rtl="0">
              <a:lnSpc>
                <a:spcPct val="100000"/>
              </a:lnSpc>
              <a:spcBef>
                <a:spcPts val="900"/>
              </a:spcBef>
              <a:spcAft>
                <a:spcPts val="0"/>
              </a:spcAft>
              <a:buNone/>
            </a:pPr>
            <a:r>
              <a:rPr lang="en-US" sz="1200">
                <a:solidFill>
                  <a:schemeClr val="dk1"/>
                </a:solidFill>
                <a:latin typeface="Cambria"/>
                <a:ea typeface="Cambria"/>
                <a:cs typeface="Cambria"/>
                <a:sym typeface="Cambria"/>
              </a:rPr>
              <a:t>I</a:t>
            </a:r>
            <a:r>
              <a:rPr lang="en" sz="1200" dirty="0" smtClean="0">
                <a:solidFill>
                  <a:schemeClr val="dk1"/>
                </a:solidFill>
                <a:latin typeface="Cambria"/>
                <a:ea typeface="Cambria"/>
                <a:cs typeface="Cambria"/>
                <a:sym typeface="Cambria"/>
              </a:rPr>
              <a:t>s </a:t>
            </a:r>
            <a:r>
              <a:rPr lang="en" sz="1200" dirty="0">
                <a:solidFill>
                  <a:schemeClr val="dk1"/>
                </a:solidFill>
                <a:latin typeface="Cambria"/>
                <a:ea typeface="Cambria"/>
                <a:cs typeface="Cambria"/>
                <a:sym typeface="Cambria"/>
              </a:rPr>
              <a:t>total sale  linearly related to revenue?</a:t>
            </a:r>
            <a:endParaRPr sz="1200" dirty="0">
              <a:solidFill>
                <a:schemeClr val="dk1"/>
              </a:solidFill>
              <a:latin typeface="Cambria"/>
              <a:ea typeface="Cambria"/>
              <a:cs typeface="Cambria"/>
              <a:sym typeface="Cambria"/>
            </a:endParaRPr>
          </a:p>
          <a:p>
            <a:pPr marL="0" lvl="0" indent="0" rtl="0">
              <a:lnSpc>
                <a:spcPct val="100000"/>
              </a:lnSpc>
              <a:spcBef>
                <a:spcPts val="900"/>
              </a:spcBef>
              <a:spcAft>
                <a:spcPts val="0"/>
              </a:spcAft>
              <a:buNone/>
            </a:pPr>
            <a:endParaRPr sz="1200" dirty="0">
              <a:solidFill>
                <a:schemeClr val="dk1"/>
              </a:solidFill>
              <a:latin typeface="Cambria"/>
              <a:ea typeface="Cambria"/>
              <a:cs typeface="Cambria"/>
              <a:sym typeface="Cambria"/>
            </a:endParaRPr>
          </a:p>
          <a:p>
            <a:pPr marL="0" lvl="0" indent="0" rtl="0">
              <a:lnSpc>
                <a:spcPct val="100000"/>
              </a:lnSpc>
              <a:spcBef>
                <a:spcPts val="900"/>
              </a:spcBef>
              <a:spcAft>
                <a:spcPts val="0"/>
              </a:spcAft>
              <a:buNone/>
            </a:pPr>
            <a:r>
              <a:rPr lang="en" sz="1200" dirty="0">
                <a:solidFill>
                  <a:schemeClr val="dk1"/>
                </a:solidFill>
                <a:latin typeface="Cambria"/>
                <a:ea typeface="Cambria"/>
                <a:cs typeface="Cambria"/>
                <a:sym typeface="Cambria"/>
              </a:rPr>
              <a:t>y = 8.431 x + 419.221. </a:t>
            </a:r>
            <a:endParaRPr sz="1200" dirty="0">
              <a:solidFill>
                <a:schemeClr val="dk1"/>
              </a:solidFill>
              <a:latin typeface="Cambria"/>
              <a:ea typeface="Cambria"/>
              <a:cs typeface="Cambria"/>
              <a:sym typeface="Cambria"/>
            </a:endParaRPr>
          </a:p>
          <a:p>
            <a:pPr marL="0" lvl="0" indent="0" rtl="0">
              <a:lnSpc>
                <a:spcPct val="100000"/>
              </a:lnSpc>
              <a:spcBef>
                <a:spcPts val="900"/>
              </a:spcBef>
              <a:spcAft>
                <a:spcPts val="0"/>
              </a:spcAft>
              <a:buClr>
                <a:schemeClr val="dk1"/>
              </a:buClr>
              <a:buSzPts val="1100"/>
              <a:buFont typeface="Arial"/>
              <a:buNone/>
            </a:pPr>
            <a:r>
              <a:rPr lang="en" sz="1200" dirty="0">
                <a:solidFill>
                  <a:schemeClr val="dk1"/>
                </a:solidFill>
                <a:latin typeface="Cambria"/>
                <a:ea typeface="Cambria"/>
                <a:cs typeface="Cambria"/>
                <a:sym typeface="Cambria"/>
              </a:rPr>
              <a:t>Adjusted R square is 0.5983 </a:t>
            </a:r>
            <a:endParaRPr sz="1200" dirty="0">
              <a:solidFill>
                <a:schemeClr val="dk1"/>
              </a:solidFill>
              <a:latin typeface="Cambria"/>
              <a:ea typeface="Cambria"/>
              <a:cs typeface="Cambria"/>
              <a:sym typeface="Cambria"/>
            </a:endParaRPr>
          </a:p>
          <a:p>
            <a:pPr marL="0" lvl="0" indent="0">
              <a:spcBef>
                <a:spcPts val="900"/>
              </a:spcBef>
              <a:spcAft>
                <a:spcPts val="1600"/>
              </a:spcAft>
              <a:buNone/>
            </a:pPr>
            <a:endParaRPr dirty="0"/>
          </a:p>
        </p:txBody>
      </p:sp>
      <p:pic>
        <p:nvPicPr>
          <p:cNvPr id="165" name="Shape 165" descr="import_tidy1_files/figure-docx/unnamed-chunk-10-2.png"/>
          <p:cNvPicPr preferRelativeResize="0"/>
          <p:nvPr/>
        </p:nvPicPr>
        <p:blipFill>
          <a:blip r:embed="rId3">
            <a:alphaModFix/>
          </a:blip>
          <a:stretch>
            <a:fillRect/>
          </a:stretch>
        </p:blipFill>
        <p:spPr>
          <a:xfrm>
            <a:off x="4017575" y="542100"/>
            <a:ext cx="4619625" cy="3695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Market</a:t>
            </a:r>
            <a:endParaRPr/>
          </a:p>
        </p:txBody>
      </p:sp>
      <p:sp>
        <p:nvSpPr>
          <p:cNvPr id="171" name="Shape 171"/>
          <p:cNvSpPr txBox="1">
            <a:spLocks noGrp="1"/>
          </p:cNvSpPr>
          <p:nvPr>
            <p:ph type="body" idx="1"/>
          </p:nvPr>
        </p:nvSpPr>
        <p:spPr>
          <a:xfrm>
            <a:off x="311700" y="923875"/>
            <a:ext cx="2794107" cy="2686428"/>
          </a:xfrm>
          <a:prstGeom prst="rect">
            <a:avLst/>
          </a:prstGeom>
        </p:spPr>
        <p:txBody>
          <a:bodyPr spcFirstLastPara="1" wrap="square" lIns="91425" tIns="91425" rIns="91425" bIns="91425" anchor="t" anchorCtr="0">
            <a:noAutofit/>
          </a:bodyPr>
          <a:lstStyle/>
          <a:p>
            <a:pPr marL="0" lvl="0" indent="0" rtl="0">
              <a:lnSpc>
                <a:spcPct val="100000"/>
              </a:lnSpc>
              <a:spcBef>
                <a:spcPts val="900"/>
              </a:spcBef>
              <a:spcAft>
                <a:spcPts val="900"/>
              </a:spcAft>
              <a:buClr>
                <a:schemeClr val="dk1"/>
              </a:buClr>
              <a:buSzPts val="1100"/>
              <a:buFont typeface="Arial"/>
              <a:buNone/>
            </a:pPr>
            <a:r>
              <a:rPr lang="en" sz="1400" dirty="0">
                <a:solidFill>
                  <a:schemeClr val="dk1"/>
                </a:solidFill>
                <a:latin typeface="Cambria"/>
                <a:ea typeface="Cambria"/>
                <a:cs typeface="Cambria"/>
                <a:sym typeface="Cambria"/>
              </a:rPr>
              <a:t>There is no obvious pattern in residuals vs fitted graph. The relation between total sales and revenue are linear. From the Normal Q-Q graph, the residual </a:t>
            </a:r>
            <a:r>
              <a:rPr lang="en-US" sz="1400" dirty="0" smtClean="0">
                <a:solidFill>
                  <a:schemeClr val="dk1"/>
                </a:solidFill>
                <a:latin typeface="Cambria"/>
                <a:ea typeface="Cambria"/>
                <a:cs typeface="Cambria"/>
                <a:sym typeface="Cambria"/>
              </a:rPr>
              <a:t>is not </a:t>
            </a:r>
            <a:r>
              <a:rPr lang="en" sz="1400" dirty="0" smtClean="0">
                <a:solidFill>
                  <a:schemeClr val="dk1"/>
                </a:solidFill>
                <a:latin typeface="Cambria"/>
                <a:ea typeface="Cambria"/>
                <a:cs typeface="Cambria"/>
                <a:sym typeface="Cambria"/>
              </a:rPr>
              <a:t>normal </a:t>
            </a:r>
            <a:r>
              <a:rPr lang="en" sz="1400" dirty="0" err="1" smtClean="0">
                <a:solidFill>
                  <a:schemeClr val="dk1"/>
                </a:solidFill>
                <a:latin typeface="Cambria"/>
                <a:ea typeface="Cambria"/>
                <a:cs typeface="Cambria"/>
                <a:sym typeface="Cambria"/>
              </a:rPr>
              <a:t>distribu</a:t>
            </a:r>
            <a:r>
              <a:rPr lang="en-US" sz="1400" dirty="0" err="1" smtClean="0">
                <a:solidFill>
                  <a:schemeClr val="dk1"/>
                </a:solidFill>
                <a:latin typeface="Cambria"/>
                <a:ea typeface="Cambria"/>
                <a:cs typeface="Cambria"/>
                <a:sym typeface="Cambria"/>
              </a:rPr>
              <a:t>ed</a:t>
            </a:r>
            <a:r>
              <a:rPr lang="en" sz="1400" dirty="0" smtClean="0">
                <a:solidFill>
                  <a:schemeClr val="dk1"/>
                </a:solidFill>
                <a:latin typeface="Cambria"/>
                <a:ea typeface="Cambria"/>
                <a:cs typeface="Cambria"/>
                <a:sym typeface="Cambria"/>
              </a:rPr>
              <a:t>.  </a:t>
            </a:r>
            <a:endParaRPr sz="1600" dirty="0"/>
          </a:p>
        </p:txBody>
      </p:sp>
      <p:pic>
        <p:nvPicPr>
          <p:cNvPr id="172" name="Shape 172"/>
          <p:cNvPicPr preferRelativeResize="0"/>
          <p:nvPr/>
        </p:nvPicPr>
        <p:blipFill>
          <a:blip r:embed="rId3">
            <a:alphaModFix/>
          </a:blip>
          <a:stretch>
            <a:fillRect/>
          </a:stretch>
        </p:blipFill>
        <p:spPr>
          <a:xfrm>
            <a:off x="3548325" y="730964"/>
            <a:ext cx="5131525" cy="3166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Conclusion</a:t>
            </a:r>
            <a:endParaRPr/>
          </a:p>
        </p:txBody>
      </p:sp>
      <p:sp>
        <p:nvSpPr>
          <p:cNvPr id="178" name="Shape 178"/>
          <p:cNvSpPr txBox="1">
            <a:spLocks noGrp="1"/>
          </p:cNvSpPr>
          <p:nvPr>
            <p:ph type="body" idx="1"/>
          </p:nvPr>
        </p:nvSpPr>
        <p:spPr>
          <a:xfrm>
            <a:off x="311700" y="1152475"/>
            <a:ext cx="8520600" cy="936456"/>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N</a:t>
            </a:r>
            <a:r>
              <a:rPr lang="en" dirty="0" smtClean="0"/>
              <a:t>umber </a:t>
            </a:r>
            <a:r>
              <a:rPr lang="en" dirty="0"/>
              <a:t>of basic food </a:t>
            </a:r>
            <a:r>
              <a:rPr lang="en" dirty="0" smtClean="0"/>
              <a:t>box</a:t>
            </a:r>
            <a:r>
              <a:rPr lang="en-US" smtClean="0"/>
              <a:t> can be used</a:t>
            </a:r>
            <a:r>
              <a:rPr lang="en" smtClean="0"/>
              <a:t> </a:t>
            </a:r>
            <a:r>
              <a:rPr lang="en" dirty="0"/>
              <a:t>to predict the number of total boxes delivering to zone3. </a:t>
            </a:r>
            <a:endParaRPr dirty="0"/>
          </a:p>
          <a:p>
            <a:pPr marL="0" lvl="0" indent="0">
              <a:spcBef>
                <a:spcPts val="1600"/>
              </a:spcBef>
              <a:spcAft>
                <a:spcPts val="0"/>
              </a:spcAft>
              <a:buNone/>
            </a:pPr>
            <a:r>
              <a:rPr lang="en-US" dirty="0" smtClean="0"/>
              <a:t>Use </a:t>
            </a:r>
            <a:r>
              <a:rPr lang="en" dirty="0" smtClean="0"/>
              <a:t>total </a:t>
            </a:r>
            <a:r>
              <a:rPr lang="en" dirty="0"/>
              <a:t>sales to predict revenue. </a:t>
            </a:r>
            <a:endParaRPr dirty="0"/>
          </a:p>
          <a:p>
            <a:pPr marL="0" lvl="0" indent="0">
              <a:spcBef>
                <a:spcPts val="1600"/>
              </a:spcBef>
              <a:spcAft>
                <a:spcPts val="1600"/>
              </a:spcAft>
              <a:buNone/>
            </a:pPr>
            <a:r>
              <a:rPr lang="en" dirty="0"/>
              <a:t>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Introduction  </a:t>
            </a:r>
            <a:endParaRPr/>
          </a:p>
        </p:txBody>
      </p:sp>
      <p:sp>
        <p:nvSpPr>
          <p:cNvPr id="61" name="Shape 61"/>
          <p:cNvSpPr txBox="1">
            <a:spLocks noGrp="1"/>
          </p:cNvSpPr>
          <p:nvPr>
            <p:ph type="body" idx="1"/>
          </p:nvPr>
        </p:nvSpPr>
        <p:spPr>
          <a:xfrm>
            <a:off x="311700" y="1152475"/>
            <a:ext cx="8476500" cy="3416400"/>
          </a:xfrm>
          <a:prstGeom prst="rect">
            <a:avLst/>
          </a:prstGeom>
        </p:spPr>
        <p:txBody>
          <a:bodyPr spcFirstLastPara="1" wrap="square" lIns="91425" tIns="91425" rIns="91425" bIns="91425" anchor="t" anchorCtr="0">
            <a:noAutofit/>
          </a:bodyPr>
          <a:lstStyle/>
          <a:p>
            <a:pPr marL="457200" lvl="0" indent="-304800" rtl="0">
              <a:lnSpc>
                <a:spcPct val="100000"/>
              </a:lnSpc>
              <a:spcBef>
                <a:spcPts val="0"/>
              </a:spcBef>
              <a:spcAft>
                <a:spcPts val="0"/>
              </a:spcAft>
              <a:buClr>
                <a:schemeClr val="dk1"/>
              </a:buClr>
              <a:buSzPts val="1200"/>
              <a:buFont typeface="Cambria"/>
              <a:buChar char="●"/>
            </a:pPr>
            <a:r>
              <a:rPr lang="en-US" altLang="zh-CN" sz="1400" dirty="0" smtClean="0">
                <a:solidFill>
                  <a:schemeClr val="dk1"/>
                </a:solidFill>
                <a:latin typeface="Cambria"/>
                <a:ea typeface="Cambria"/>
                <a:cs typeface="Cambria"/>
                <a:sym typeface="Cambria"/>
              </a:rPr>
              <a:t>A</a:t>
            </a:r>
            <a:r>
              <a:rPr lang="zh-CN" altLang="en-US" sz="1400" dirty="0" smtClean="0">
                <a:solidFill>
                  <a:schemeClr val="dk1"/>
                </a:solidFill>
                <a:latin typeface="Cambria"/>
                <a:ea typeface="Cambria"/>
                <a:cs typeface="Cambria"/>
                <a:sym typeface="Cambria"/>
              </a:rPr>
              <a:t> </a:t>
            </a:r>
            <a:r>
              <a:rPr lang="en" sz="1400" dirty="0" smtClean="0">
                <a:solidFill>
                  <a:schemeClr val="dk1"/>
                </a:solidFill>
                <a:latin typeface="Cambria"/>
                <a:ea typeface="Cambria"/>
                <a:cs typeface="Cambria"/>
                <a:sym typeface="Cambria"/>
              </a:rPr>
              <a:t>non-</a:t>
            </a:r>
            <a:r>
              <a:rPr lang="en" sz="1400" dirty="0" err="1" smtClean="0">
                <a:solidFill>
                  <a:schemeClr val="dk1"/>
                </a:solidFill>
                <a:latin typeface="Cambria"/>
                <a:ea typeface="Cambria"/>
                <a:cs typeface="Cambria"/>
                <a:sym typeface="Cambria"/>
              </a:rPr>
              <a:t>prot</a:t>
            </a:r>
            <a:r>
              <a:rPr lang="en" sz="1400" dirty="0" smtClean="0">
                <a:solidFill>
                  <a:schemeClr val="dk1"/>
                </a:solidFill>
                <a:latin typeface="Cambria"/>
                <a:ea typeface="Cambria"/>
                <a:cs typeface="Cambria"/>
                <a:sym typeface="Cambria"/>
              </a:rPr>
              <a:t> </a:t>
            </a:r>
            <a:r>
              <a:rPr lang="en" sz="1400" dirty="0">
                <a:solidFill>
                  <a:schemeClr val="dk1"/>
                </a:solidFill>
                <a:latin typeface="Cambria"/>
                <a:ea typeface="Cambria"/>
                <a:cs typeface="Cambria"/>
                <a:sym typeface="Cambria"/>
              </a:rPr>
              <a:t>urban greenhouse company who focus on food production, distribution, and education</a:t>
            </a:r>
            <a:r>
              <a:rPr lang="en" sz="1400" dirty="0" smtClean="0">
                <a:solidFill>
                  <a:schemeClr val="dk1"/>
                </a:solidFill>
                <a:latin typeface="Cambria"/>
                <a:ea typeface="Cambria"/>
                <a:cs typeface="Cambria"/>
                <a:sym typeface="Cambria"/>
              </a:rPr>
              <a:t>.</a:t>
            </a:r>
            <a:endParaRPr lang="en-US" sz="1400" dirty="0" smtClean="0">
              <a:solidFill>
                <a:schemeClr val="dk1"/>
              </a:solidFill>
              <a:latin typeface="Cambria"/>
              <a:ea typeface="Cambria"/>
              <a:cs typeface="Cambria"/>
              <a:sym typeface="Cambria"/>
            </a:endParaRPr>
          </a:p>
          <a:p>
            <a:pPr marL="457200" lvl="0" indent="-304800" rtl="0">
              <a:lnSpc>
                <a:spcPct val="100000"/>
              </a:lnSpc>
              <a:spcBef>
                <a:spcPts val="0"/>
              </a:spcBef>
              <a:spcAft>
                <a:spcPts val="0"/>
              </a:spcAft>
              <a:buClr>
                <a:schemeClr val="dk1"/>
              </a:buClr>
              <a:buSzPts val="1200"/>
              <a:buFont typeface="Cambria"/>
              <a:buChar char="●"/>
            </a:pPr>
            <a:endParaRPr lang="en-US" sz="1400" dirty="0">
              <a:solidFill>
                <a:schemeClr val="dk1"/>
              </a:solidFill>
              <a:latin typeface="Cambria"/>
              <a:ea typeface="Cambria"/>
              <a:cs typeface="Cambria"/>
              <a:sym typeface="Cambria"/>
            </a:endParaRPr>
          </a:p>
          <a:p>
            <a:pPr marL="457200" lvl="0" indent="-304800" rtl="0">
              <a:lnSpc>
                <a:spcPct val="100000"/>
              </a:lnSpc>
              <a:spcBef>
                <a:spcPts val="0"/>
              </a:spcBef>
              <a:spcAft>
                <a:spcPts val="0"/>
              </a:spcAft>
              <a:buClr>
                <a:schemeClr val="dk1"/>
              </a:buClr>
              <a:buSzPts val="1200"/>
              <a:buFont typeface="Cambria"/>
              <a:buChar char="●"/>
            </a:pPr>
            <a:endParaRPr sz="1400" dirty="0">
              <a:solidFill>
                <a:schemeClr val="dk1"/>
              </a:solidFill>
              <a:latin typeface="Cambria"/>
              <a:ea typeface="Cambria"/>
              <a:cs typeface="Cambria"/>
              <a:sym typeface="Cambria"/>
            </a:endParaRPr>
          </a:p>
          <a:p>
            <a:pPr marL="457200" lvl="0" indent="-304800" rtl="0">
              <a:lnSpc>
                <a:spcPct val="100000"/>
              </a:lnSpc>
              <a:spcBef>
                <a:spcPts val="0"/>
              </a:spcBef>
              <a:spcAft>
                <a:spcPts val="0"/>
              </a:spcAft>
              <a:buClr>
                <a:schemeClr val="dk1"/>
              </a:buClr>
              <a:buSzPts val="1200"/>
              <a:buFont typeface="Cambria"/>
              <a:buChar char="●"/>
            </a:pPr>
            <a:r>
              <a:rPr lang="en" sz="1400" dirty="0">
                <a:solidFill>
                  <a:schemeClr val="dk1"/>
                </a:solidFill>
                <a:latin typeface="Cambria"/>
                <a:ea typeface="Cambria"/>
                <a:cs typeface="Cambria"/>
                <a:sym typeface="Cambria"/>
              </a:rPr>
              <a:t>The company is located in northern Denver and provide lots of their services for </a:t>
            </a:r>
            <a:r>
              <a:rPr lang="en" sz="1400" dirty="0" smtClean="0">
                <a:solidFill>
                  <a:schemeClr val="dk1"/>
                </a:solidFill>
                <a:latin typeface="Cambria"/>
                <a:ea typeface="Cambria"/>
                <a:cs typeface="Cambria"/>
                <a:sym typeface="Cambria"/>
              </a:rPr>
              <a:t>Denver</a:t>
            </a:r>
            <a:r>
              <a:rPr lang="zh-CN" altLang="en-US" sz="1400" dirty="0">
                <a:solidFill>
                  <a:schemeClr val="dk1"/>
                </a:solidFill>
                <a:latin typeface="Cambria"/>
                <a:ea typeface="Cambria"/>
                <a:cs typeface="Cambria"/>
                <a:sym typeface="Cambria"/>
              </a:rPr>
              <a:t> </a:t>
            </a:r>
            <a:r>
              <a:rPr lang="en-US" altLang="zh-CN" sz="1400" dirty="0" smtClean="0">
                <a:solidFill>
                  <a:schemeClr val="dk1"/>
                </a:solidFill>
                <a:latin typeface="Cambria"/>
                <a:ea typeface="Cambria"/>
                <a:cs typeface="Cambria"/>
                <a:sym typeface="Cambria"/>
              </a:rPr>
              <a:t>areas</a:t>
            </a:r>
            <a:r>
              <a:rPr lang="en-US" altLang="zh-CN" sz="1400" dirty="0">
                <a:solidFill>
                  <a:schemeClr val="dk1"/>
                </a:solidFill>
                <a:latin typeface="Cambria"/>
                <a:ea typeface="Cambria"/>
                <a:cs typeface="Cambria"/>
                <a:sym typeface="Cambria"/>
              </a:rPr>
              <a:t>.</a:t>
            </a:r>
            <a:endParaRPr lang="en-US" sz="1400" dirty="0" smtClean="0">
              <a:solidFill>
                <a:schemeClr val="dk1"/>
              </a:solidFill>
              <a:latin typeface="Cambria"/>
              <a:ea typeface="Cambria"/>
              <a:cs typeface="Cambria"/>
              <a:sym typeface="Cambria"/>
            </a:endParaRPr>
          </a:p>
          <a:p>
            <a:pPr marL="457200" lvl="0" indent="-304800" rtl="0">
              <a:lnSpc>
                <a:spcPct val="100000"/>
              </a:lnSpc>
              <a:spcBef>
                <a:spcPts val="0"/>
              </a:spcBef>
              <a:spcAft>
                <a:spcPts val="0"/>
              </a:spcAft>
              <a:buClr>
                <a:schemeClr val="dk1"/>
              </a:buClr>
              <a:buSzPts val="1200"/>
              <a:buFont typeface="Cambria"/>
              <a:buChar char="●"/>
            </a:pPr>
            <a:endParaRPr lang="en-US" sz="1400" dirty="0">
              <a:solidFill>
                <a:schemeClr val="dk1"/>
              </a:solidFill>
              <a:latin typeface="Cambria"/>
              <a:ea typeface="Cambria"/>
              <a:cs typeface="Cambria"/>
              <a:sym typeface="Cambria"/>
            </a:endParaRPr>
          </a:p>
          <a:p>
            <a:pPr marL="457200" lvl="0" indent="-304800" rtl="0">
              <a:lnSpc>
                <a:spcPct val="100000"/>
              </a:lnSpc>
              <a:spcBef>
                <a:spcPts val="0"/>
              </a:spcBef>
              <a:spcAft>
                <a:spcPts val="0"/>
              </a:spcAft>
              <a:buClr>
                <a:schemeClr val="dk1"/>
              </a:buClr>
              <a:buSzPts val="1200"/>
              <a:buFont typeface="Cambria"/>
              <a:buChar char="●"/>
            </a:pPr>
            <a:endParaRPr sz="1400" dirty="0">
              <a:solidFill>
                <a:schemeClr val="dk1"/>
              </a:solidFill>
              <a:latin typeface="Cambria"/>
              <a:ea typeface="Cambria"/>
              <a:cs typeface="Cambria"/>
              <a:sym typeface="Cambria"/>
            </a:endParaRPr>
          </a:p>
          <a:p>
            <a:pPr marL="457200" lvl="0" indent="-304800" rtl="0">
              <a:lnSpc>
                <a:spcPct val="100000"/>
              </a:lnSpc>
              <a:spcBef>
                <a:spcPts val="0"/>
              </a:spcBef>
              <a:spcAft>
                <a:spcPts val="0"/>
              </a:spcAft>
              <a:buClr>
                <a:schemeClr val="dk1"/>
              </a:buClr>
              <a:buSzPts val="1200"/>
              <a:buFont typeface="Cambria"/>
              <a:buChar char="●"/>
            </a:pPr>
            <a:r>
              <a:rPr lang="en" sz="1400" dirty="0">
                <a:solidFill>
                  <a:schemeClr val="dk1"/>
                </a:solidFill>
                <a:latin typeface="Cambria"/>
                <a:ea typeface="Cambria"/>
                <a:cs typeface="Cambria"/>
                <a:sym typeface="Cambria"/>
              </a:rPr>
              <a:t>The project shows data of three </a:t>
            </a:r>
            <a:r>
              <a:rPr lang="en" sz="1400" dirty="0" smtClean="0">
                <a:solidFill>
                  <a:schemeClr val="dk1"/>
                </a:solidFill>
                <a:latin typeface="Cambria"/>
                <a:ea typeface="Cambria"/>
                <a:cs typeface="Cambria"/>
                <a:sym typeface="Cambria"/>
              </a:rPr>
              <a:t>years</a:t>
            </a:r>
            <a:r>
              <a:rPr lang="en-US" sz="1400" dirty="0" smtClean="0">
                <a:solidFill>
                  <a:schemeClr val="dk1"/>
                </a:solidFill>
                <a:latin typeface="Cambria"/>
                <a:ea typeface="Cambria"/>
                <a:cs typeface="Cambria"/>
                <a:sym typeface="Cambria"/>
              </a:rPr>
              <a:t>. (</a:t>
            </a:r>
            <a:r>
              <a:rPr lang="en" sz="1400" dirty="0" smtClean="0">
                <a:solidFill>
                  <a:schemeClr val="dk1"/>
                </a:solidFill>
                <a:latin typeface="Cambria"/>
                <a:ea typeface="Cambria"/>
                <a:cs typeface="Cambria"/>
                <a:sym typeface="Cambria"/>
              </a:rPr>
              <a:t>2015,2016</a:t>
            </a:r>
            <a:r>
              <a:rPr lang="en-US" sz="1400" dirty="0" smtClean="0">
                <a:solidFill>
                  <a:schemeClr val="dk1"/>
                </a:solidFill>
                <a:latin typeface="Cambria"/>
                <a:ea typeface="Cambria"/>
                <a:cs typeface="Cambria"/>
                <a:sym typeface="Cambria"/>
              </a:rPr>
              <a:t>,</a:t>
            </a:r>
            <a:r>
              <a:rPr lang="en" sz="1400" dirty="0" smtClean="0">
                <a:solidFill>
                  <a:schemeClr val="dk1"/>
                </a:solidFill>
                <a:latin typeface="Cambria"/>
                <a:ea typeface="Cambria"/>
                <a:cs typeface="Cambria"/>
                <a:sym typeface="Cambria"/>
              </a:rPr>
              <a:t>2017</a:t>
            </a:r>
            <a:r>
              <a:rPr lang="en-US" sz="1400" dirty="0" smtClean="0">
                <a:solidFill>
                  <a:schemeClr val="dk1"/>
                </a:solidFill>
                <a:latin typeface="Cambria"/>
                <a:ea typeface="Cambria"/>
                <a:cs typeface="Cambria"/>
                <a:sym typeface="Cambria"/>
              </a:rPr>
              <a:t>)</a:t>
            </a:r>
          </a:p>
          <a:p>
            <a:pPr marL="457200" lvl="0" indent="-304800" rtl="0">
              <a:lnSpc>
                <a:spcPct val="100000"/>
              </a:lnSpc>
              <a:spcBef>
                <a:spcPts val="0"/>
              </a:spcBef>
              <a:spcAft>
                <a:spcPts val="0"/>
              </a:spcAft>
              <a:buClr>
                <a:schemeClr val="dk1"/>
              </a:buClr>
              <a:buSzPts val="1200"/>
              <a:buFont typeface="Cambria"/>
              <a:buChar char="●"/>
            </a:pPr>
            <a:endParaRPr lang="en-US" sz="1400" dirty="0" smtClean="0">
              <a:solidFill>
                <a:schemeClr val="dk1"/>
              </a:solidFill>
              <a:latin typeface="Cambria"/>
              <a:ea typeface="Cambria"/>
              <a:cs typeface="Cambria"/>
              <a:sym typeface="Cambria"/>
            </a:endParaRPr>
          </a:p>
          <a:p>
            <a:pPr marL="457200" lvl="0" indent="-304800" rtl="0">
              <a:lnSpc>
                <a:spcPct val="100000"/>
              </a:lnSpc>
              <a:spcBef>
                <a:spcPts val="0"/>
              </a:spcBef>
              <a:spcAft>
                <a:spcPts val="0"/>
              </a:spcAft>
              <a:buClr>
                <a:schemeClr val="dk1"/>
              </a:buClr>
              <a:buSzPts val="1200"/>
              <a:buFont typeface="Cambria"/>
              <a:buChar char="●"/>
            </a:pPr>
            <a:endParaRPr sz="1400" dirty="0">
              <a:solidFill>
                <a:schemeClr val="dk1"/>
              </a:solidFill>
              <a:latin typeface="Cambria"/>
              <a:ea typeface="Cambria"/>
              <a:cs typeface="Cambria"/>
              <a:sym typeface="Cambria"/>
            </a:endParaRPr>
          </a:p>
          <a:p>
            <a:pPr marL="457200" lvl="0" indent="-304800" rtl="0">
              <a:lnSpc>
                <a:spcPct val="100000"/>
              </a:lnSpc>
              <a:spcBef>
                <a:spcPts val="0"/>
              </a:spcBef>
              <a:spcAft>
                <a:spcPts val="0"/>
              </a:spcAft>
              <a:buClr>
                <a:schemeClr val="dk1"/>
              </a:buClr>
              <a:buSzPts val="1200"/>
              <a:buFont typeface="Cambria"/>
              <a:buChar char="●"/>
            </a:pPr>
            <a:r>
              <a:rPr lang="en" sz="1400" dirty="0">
                <a:solidFill>
                  <a:schemeClr val="dk1"/>
                </a:solidFill>
                <a:latin typeface="Cambria"/>
                <a:ea typeface="Cambria"/>
                <a:cs typeface="Cambria"/>
                <a:sym typeface="Cambria"/>
              </a:rPr>
              <a:t>Website: </a:t>
            </a:r>
            <a:r>
              <a:rPr lang="en" sz="1400" u="sng" dirty="0">
                <a:solidFill>
                  <a:schemeClr val="hlink"/>
                </a:solidFill>
                <a:latin typeface="Cambria"/>
                <a:ea typeface="Cambria"/>
                <a:cs typeface="Cambria"/>
                <a:sym typeface="Cambria"/>
                <a:hlinkClick r:id="rId3"/>
              </a:rPr>
              <a:t>https://www.thegrowhaus.org/</a:t>
            </a:r>
            <a:endParaRPr sz="1400" dirty="0">
              <a:solidFill>
                <a:schemeClr val="dk1"/>
              </a:solidFill>
              <a:latin typeface="Cambria"/>
              <a:ea typeface="Cambria"/>
              <a:cs typeface="Cambria"/>
              <a:sym typeface="Cambria"/>
            </a:endParaRPr>
          </a:p>
          <a:p>
            <a:pPr marL="0" lvl="0" indent="0" rtl="0">
              <a:lnSpc>
                <a:spcPct val="100000"/>
              </a:lnSpc>
              <a:spcBef>
                <a:spcPts val="1000"/>
              </a:spcBef>
              <a:spcAft>
                <a:spcPts val="0"/>
              </a:spcAft>
              <a:buNone/>
            </a:pPr>
            <a:endParaRPr sz="1200" dirty="0">
              <a:solidFill>
                <a:schemeClr val="dk1"/>
              </a:solidFill>
              <a:latin typeface="Cambria"/>
              <a:ea typeface="Cambria"/>
              <a:cs typeface="Cambria"/>
              <a:sym typeface="Cambria"/>
            </a:endParaRPr>
          </a:p>
          <a:p>
            <a:pPr marL="0" lvl="0" indent="0">
              <a:spcBef>
                <a:spcPts val="1000"/>
              </a:spcBef>
              <a:spcAft>
                <a:spcPts val="1600"/>
              </a:spcAft>
              <a:buNone/>
            </a:pPr>
            <a:endParaRPr dirty="0"/>
          </a:p>
        </p:txBody>
      </p:sp>
      <p:pic>
        <p:nvPicPr>
          <p:cNvPr id="62" name="Shape 62"/>
          <p:cNvPicPr preferRelativeResize="0"/>
          <p:nvPr/>
        </p:nvPicPr>
        <p:blipFill>
          <a:blip r:embed="rId4">
            <a:alphaModFix/>
          </a:blip>
          <a:stretch>
            <a:fillRect/>
          </a:stretch>
        </p:blipFill>
        <p:spPr>
          <a:xfrm>
            <a:off x="5754275" y="2467150"/>
            <a:ext cx="2559425" cy="1932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Objective </a:t>
            </a:r>
            <a:endParaRPr dirty="0"/>
          </a:p>
        </p:txBody>
      </p:sp>
      <p:sp>
        <p:nvSpPr>
          <p:cNvPr id="68" name="Shape 68"/>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04800" rtl="0">
              <a:lnSpc>
                <a:spcPct val="100000"/>
              </a:lnSpc>
              <a:spcBef>
                <a:spcPts val="0"/>
              </a:spcBef>
              <a:spcAft>
                <a:spcPts val="0"/>
              </a:spcAft>
              <a:buClr>
                <a:schemeClr val="dk1"/>
              </a:buClr>
              <a:buSzPts val="1200"/>
              <a:buFont typeface="Cambria"/>
              <a:buChar char="●"/>
            </a:pPr>
            <a:r>
              <a:rPr lang="en-US" sz="1600" dirty="0">
                <a:solidFill>
                  <a:schemeClr val="dk1"/>
                </a:solidFill>
                <a:latin typeface="Cambria"/>
                <a:ea typeface="Cambria"/>
                <a:cs typeface="Cambria"/>
                <a:sym typeface="Cambria"/>
              </a:rPr>
              <a:t>U</a:t>
            </a:r>
            <a:r>
              <a:rPr lang="en" sz="1600" dirty="0" err="1" smtClean="0">
                <a:solidFill>
                  <a:schemeClr val="dk1"/>
                </a:solidFill>
                <a:latin typeface="Cambria"/>
                <a:ea typeface="Cambria"/>
                <a:cs typeface="Cambria"/>
                <a:sym typeface="Cambria"/>
              </a:rPr>
              <a:t>nderstand</a:t>
            </a:r>
            <a:r>
              <a:rPr lang="en" sz="1600" dirty="0" smtClean="0">
                <a:solidFill>
                  <a:schemeClr val="dk1"/>
                </a:solidFill>
                <a:latin typeface="Cambria"/>
                <a:ea typeface="Cambria"/>
                <a:cs typeface="Cambria"/>
                <a:sym typeface="Cambria"/>
              </a:rPr>
              <a:t> production </a:t>
            </a:r>
            <a:endParaRPr lang="en-US" sz="1600" dirty="0" smtClean="0">
              <a:solidFill>
                <a:schemeClr val="dk1"/>
              </a:solidFill>
              <a:latin typeface="Cambria"/>
              <a:ea typeface="Cambria"/>
              <a:cs typeface="Cambria"/>
              <a:sym typeface="Cambria"/>
            </a:endParaRPr>
          </a:p>
          <a:p>
            <a:pPr marL="457200" lvl="0" indent="-304800" rtl="0">
              <a:lnSpc>
                <a:spcPct val="100000"/>
              </a:lnSpc>
              <a:spcBef>
                <a:spcPts val="0"/>
              </a:spcBef>
              <a:spcAft>
                <a:spcPts val="0"/>
              </a:spcAft>
              <a:buClr>
                <a:schemeClr val="dk1"/>
              </a:buClr>
              <a:buSzPts val="1200"/>
              <a:buFont typeface="Cambria"/>
              <a:buChar char="●"/>
            </a:pPr>
            <a:endParaRPr lang="en-US" sz="1600" dirty="0">
              <a:solidFill>
                <a:schemeClr val="dk1"/>
              </a:solidFill>
              <a:latin typeface="Cambria"/>
              <a:ea typeface="Cambria"/>
              <a:cs typeface="Cambria"/>
              <a:sym typeface="Cambria"/>
            </a:endParaRPr>
          </a:p>
          <a:p>
            <a:pPr marL="457200" lvl="0" indent="-304800" rtl="0">
              <a:lnSpc>
                <a:spcPct val="100000"/>
              </a:lnSpc>
              <a:spcBef>
                <a:spcPts val="0"/>
              </a:spcBef>
              <a:spcAft>
                <a:spcPts val="0"/>
              </a:spcAft>
              <a:buClr>
                <a:schemeClr val="dk1"/>
              </a:buClr>
              <a:buSzPts val="1200"/>
              <a:buFont typeface="Cambria"/>
              <a:buChar char="●"/>
            </a:pPr>
            <a:endParaRPr lang="en-US" sz="1600" dirty="0" smtClean="0">
              <a:solidFill>
                <a:schemeClr val="dk1"/>
              </a:solidFill>
              <a:latin typeface="Cambria"/>
              <a:ea typeface="Cambria"/>
              <a:cs typeface="Cambria"/>
              <a:sym typeface="Cambria"/>
            </a:endParaRPr>
          </a:p>
          <a:p>
            <a:pPr marL="457200" lvl="0" indent="-304800" rtl="0">
              <a:lnSpc>
                <a:spcPct val="100000"/>
              </a:lnSpc>
              <a:spcBef>
                <a:spcPts val="0"/>
              </a:spcBef>
              <a:spcAft>
                <a:spcPts val="0"/>
              </a:spcAft>
              <a:buClr>
                <a:schemeClr val="dk1"/>
              </a:buClr>
              <a:buSzPts val="1200"/>
              <a:buFont typeface="Cambria"/>
              <a:buChar char="●"/>
            </a:pPr>
            <a:endParaRPr lang="en-US" sz="1600" dirty="0" smtClean="0">
              <a:solidFill>
                <a:schemeClr val="dk1"/>
              </a:solidFill>
              <a:latin typeface="Cambria"/>
              <a:ea typeface="Cambria"/>
              <a:cs typeface="Cambria"/>
              <a:sym typeface="Cambria"/>
            </a:endParaRPr>
          </a:p>
          <a:p>
            <a:pPr marL="457200" lvl="0" indent="-304800" rtl="0">
              <a:lnSpc>
                <a:spcPct val="100000"/>
              </a:lnSpc>
              <a:spcBef>
                <a:spcPts val="0"/>
              </a:spcBef>
              <a:spcAft>
                <a:spcPts val="0"/>
              </a:spcAft>
              <a:buClr>
                <a:schemeClr val="dk1"/>
              </a:buClr>
              <a:buSzPts val="1200"/>
              <a:buFont typeface="Cambria"/>
              <a:buChar char="●"/>
            </a:pPr>
            <a:r>
              <a:rPr lang="en-US" sz="1600" dirty="0" smtClean="0">
                <a:solidFill>
                  <a:schemeClr val="dk1"/>
                </a:solidFill>
                <a:latin typeface="Cambria"/>
                <a:ea typeface="Cambria"/>
                <a:cs typeface="Cambria"/>
                <a:sym typeface="Cambria"/>
              </a:rPr>
              <a:t>P</a:t>
            </a:r>
            <a:r>
              <a:rPr lang="en" sz="1600" dirty="0" err="1" smtClean="0">
                <a:solidFill>
                  <a:schemeClr val="dk1"/>
                </a:solidFill>
                <a:latin typeface="Cambria"/>
                <a:ea typeface="Cambria"/>
                <a:cs typeface="Cambria"/>
                <a:sym typeface="Cambria"/>
              </a:rPr>
              <a:t>redict</a:t>
            </a:r>
            <a:r>
              <a:rPr lang="en" sz="1600" dirty="0" smtClean="0">
                <a:solidFill>
                  <a:schemeClr val="dk1"/>
                </a:solidFill>
                <a:latin typeface="Cambria"/>
                <a:ea typeface="Cambria"/>
                <a:cs typeface="Cambria"/>
                <a:sym typeface="Cambria"/>
              </a:rPr>
              <a:t> </a:t>
            </a:r>
            <a:r>
              <a:rPr lang="en" sz="1600" dirty="0">
                <a:solidFill>
                  <a:schemeClr val="dk1"/>
                </a:solidFill>
                <a:latin typeface="Cambria"/>
                <a:ea typeface="Cambria"/>
                <a:cs typeface="Cambria"/>
                <a:sym typeface="Cambria"/>
              </a:rPr>
              <a:t>revenue or food </a:t>
            </a:r>
            <a:r>
              <a:rPr lang="en" sz="1600" dirty="0" smtClean="0">
                <a:solidFill>
                  <a:schemeClr val="dk1"/>
                </a:solidFill>
                <a:latin typeface="Cambria"/>
                <a:ea typeface="Cambria"/>
                <a:cs typeface="Cambria"/>
                <a:sym typeface="Cambria"/>
              </a:rPr>
              <a:t>box</a:t>
            </a:r>
            <a:endParaRPr lang="en-US" sz="1600" dirty="0">
              <a:solidFill>
                <a:schemeClr val="dk1"/>
              </a:solidFill>
              <a:latin typeface="Cambria"/>
              <a:ea typeface="Cambria"/>
              <a:cs typeface="Cambria"/>
              <a:sym typeface="Cambria"/>
            </a:endParaRPr>
          </a:p>
          <a:p>
            <a:pPr marL="457200" lvl="0" indent="-304800" rtl="0">
              <a:lnSpc>
                <a:spcPct val="100000"/>
              </a:lnSpc>
              <a:spcBef>
                <a:spcPts val="0"/>
              </a:spcBef>
              <a:spcAft>
                <a:spcPts val="0"/>
              </a:spcAft>
              <a:buClr>
                <a:schemeClr val="dk1"/>
              </a:buClr>
              <a:buSzPts val="1200"/>
              <a:buFont typeface="Cambria"/>
              <a:buChar char="●"/>
            </a:pPr>
            <a:endParaRPr lang="en-US" sz="1600" dirty="0" smtClean="0">
              <a:solidFill>
                <a:schemeClr val="dk1"/>
              </a:solidFill>
              <a:latin typeface="Cambria"/>
              <a:ea typeface="Cambria"/>
              <a:cs typeface="Cambria"/>
              <a:sym typeface="Cambria"/>
            </a:endParaRPr>
          </a:p>
          <a:p>
            <a:pPr marL="457200" lvl="0" indent="-304800" rtl="0">
              <a:lnSpc>
                <a:spcPct val="100000"/>
              </a:lnSpc>
              <a:spcBef>
                <a:spcPts val="0"/>
              </a:spcBef>
              <a:spcAft>
                <a:spcPts val="0"/>
              </a:spcAft>
              <a:buClr>
                <a:schemeClr val="dk1"/>
              </a:buClr>
              <a:buSzPts val="1200"/>
              <a:buFont typeface="Cambria"/>
              <a:buChar char="●"/>
            </a:pPr>
            <a:endParaRPr lang="en-US" sz="1600" dirty="0" smtClean="0">
              <a:solidFill>
                <a:schemeClr val="dk1"/>
              </a:solidFill>
              <a:latin typeface="Cambria"/>
              <a:ea typeface="Cambria"/>
              <a:cs typeface="Cambria"/>
              <a:sym typeface="Cambria"/>
            </a:endParaRPr>
          </a:p>
          <a:p>
            <a:pPr marL="457200" lvl="0" indent="-304800" rtl="0">
              <a:lnSpc>
                <a:spcPct val="100000"/>
              </a:lnSpc>
              <a:spcBef>
                <a:spcPts val="0"/>
              </a:spcBef>
              <a:spcAft>
                <a:spcPts val="0"/>
              </a:spcAft>
              <a:buClr>
                <a:schemeClr val="dk1"/>
              </a:buClr>
              <a:buSzPts val="1200"/>
              <a:buFont typeface="Cambria"/>
              <a:buChar char="●"/>
            </a:pPr>
            <a:endParaRPr sz="1600" dirty="0">
              <a:solidFill>
                <a:schemeClr val="dk1"/>
              </a:solidFill>
              <a:latin typeface="Cambria"/>
              <a:ea typeface="Cambria"/>
              <a:cs typeface="Cambria"/>
              <a:sym typeface="Cambria"/>
            </a:endParaRPr>
          </a:p>
          <a:p>
            <a:pPr marL="457200" lvl="0" indent="-304800" rtl="0">
              <a:lnSpc>
                <a:spcPct val="100000"/>
              </a:lnSpc>
              <a:spcBef>
                <a:spcPts val="0"/>
              </a:spcBef>
              <a:spcAft>
                <a:spcPts val="0"/>
              </a:spcAft>
              <a:buClr>
                <a:schemeClr val="dk1"/>
              </a:buClr>
              <a:buSzPts val="1200"/>
              <a:buFont typeface="Cambria"/>
              <a:buChar char="●"/>
            </a:pPr>
            <a:r>
              <a:rPr lang="en" sz="1600" dirty="0">
                <a:solidFill>
                  <a:schemeClr val="dk1"/>
                </a:solidFill>
                <a:latin typeface="Cambria"/>
                <a:ea typeface="Cambria"/>
                <a:cs typeface="Cambria"/>
                <a:sym typeface="Cambria"/>
              </a:rPr>
              <a:t>To help key stakeholders, we have created revenue KPI as references. </a:t>
            </a:r>
            <a:endParaRPr sz="1600" dirty="0">
              <a:solidFill>
                <a:schemeClr val="dk1"/>
              </a:solidFill>
              <a:latin typeface="Cambria"/>
              <a:ea typeface="Cambria"/>
              <a:cs typeface="Cambria"/>
              <a:sym typeface="Cambria"/>
            </a:endParaRPr>
          </a:p>
          <a:p>
            <a:pPr marL="0" lvl="0" indent="0" rtl="0">
              <a:lnSpc>
                <a:spcPct val="100000"/>
              </a:lnSpc>
              <a:spcBef>
                <a:spcPts val="1000"/>
              </a:spcBef>
              <a:spcAft>
                <a:spcPts val="1000"/>
              </a:spcAft>
              <a:buClr>
                <a:schemeClr val="dk1"/>
              </a:buClr>
              <a:buSzPts val="1100"/>
              <a:buFont typeface="Arial"/>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smtClean="0"/>
              <a:t>Data</a:t>
            </a:r>
            <a:r>
              <a:rPr lang="en-US" dirty="0" smtClean="0"/>
              <a:t> </a:t>
            </a:r>
            <a:r>
              <a:rPr lang="en" dirty="0" smtClean="0"/>
              <a:t> </a:t>
            </a:r>
            <a:endParaRPr dirty="0"/>
          </a:p>
        </p:txBody>
      </p:sp>
      <p:sp>
        <p:nvSpPr>
          <p:cNvPr id="74" name="Shape 74"/>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04800" rtl="0">
              <a:lnSpc>
                <a:spcPct val="100000"/>
              </a:lnSpc>
              <a:spcBef>
                <a:spcPts val="0"/>
              </a:spcBef>
              <a:spcAft>
                <a:spcPts val="0"/>
              </a:spcAft>
              <a:buClr>
                <a:schemeClr val="dk1"/>
              </a:buClr>
              <a:buSzPts val="1200"/>
              <a:buFont typeface="Cambria"/>
              <a:buChar char="●"/>
            </a:pPr>
            <a:r>
              <a:rPr lang="en-US" sz="1400" dirty="0" smtClean="0">
                <a:solidFill>
                  <a:schemeClr val="dk1"/>
                </a:solidFill>
                <a:latin typeface="Cambria"/>
                <a:ea typeface="Cambria"/>
                <a:cs typeface="Cambria"/>
                <a:sym typeface="Cambria"/>
              </a:rPr>
              <a:t>Selected 3 out of 12 sheets from </a:t>
            </a:r>
            <a:r>
              <a:rPr lang="en-US" sz="1400" dirty="0" err="1" smtClean="0">
                <a:solidFill>
                  <a:schemeClr val="dk1"/>
                </a:solidFill>
                <a:latin typeface="Cambria"/>
                <a:ea typeface="Cambria"/>
                <a:cs typeface="Cambria"/>
                <a:sym typeface="Cambria"/>
              </a:rPr>
              <a:t>Growhaus</a:t>
            </a:r>
            <a:r>
              <a:rPr lang="en-US" sz="1400" dirty="0" smtClean="0">
                <a:solidFill>
                  <a:schemeClr val="dk1"/>
                </a:solidFill>
                <a:latin typeface="Cambria"/>
                <a:ea typeface="Cambria"/>
                <a:cs typeface="Cambria"/>
                <a:sym typeface="Cambria"/>
              </a:rPr>
              <a:t>’ Data</a:t>
            </a:r>
          </a:p>
          <a:p>
            <a:pPr marL="457200" lvl="0" indent="-304800" rtl="0">
              <a:lnSpc>
                <a:spcPct val="100000"/>
              </a:lnSpc>
              <a:spcBef>
                <a:spcPts val="0"/>
              </a:spcBef>
              <a:spcAft>
                <a:spcPts val="0"/>
              </a:spcAft>
              <a:buClr>
                <a:schemeClr val="dk1"/>
              </a:buClr>
              <a:buSzPts val="1200"/>
              <a:buFont typeface="Cambria"/>
              <a:buChar char="●"/>
            </a:pPr>
            <a:endParaRPr lang="en-US" sz="1400" dirty="0" smtClean="0">
              <a:solidFill>
                <a:schemeClr val="dk1"/>
              </a:solidFill>
              <a:latin typeface="Cambria"/>
              <a:ea typeface="Cambria"/>
              <a:cs typeface="Cambria"/>
              <a:sym typeface="Cambria"/>
            </a:endParaRPr>
          </a:p>
          <a:p>
            <a:pPr marL="457200" lvl="0" indent="-304800" rtl="0">
              <a:lnSpc>
                <a:spcPct val="100000"/>
              </a:lnSpc>
              <a:spcBef>
                <a:spcPts val="0"/>
              </a:spcBef>
              <a:spcAft>
                <a:spcPts val="0"/>
              </a:spcAft>
              <a:buClr>
                <a:schemeClr val="dk1"/>
              </a:buClr>
              <a:buSzPts val="1200"/>
              <a:buFont typeface="Cambria"/>
              <a:buChar char="●"/>
            </a:pPr>
            <a:r>
              <a:rPr lang="en" sz="1400" dirty="0" smtClean="0">
                <a:solidFill>
                  <a:schemeClr val="dk1"/>
                </a:solidFill>
                <a:latin typeface="Cambria"/>
                <a:ea typeface="Cambria"/>
                <a:cs typeface="Cambria"/>
                <a:sym typeface="Cambria"/>
              </a:rPr>
              <a:t>Service </a:t>
            </a:r>
            <a:r>
              <a:rPr lang="en" sz="1400" dirty="0">
                <a:solidFill>
                  <a:schemeClr val="dk1"/>
                </a:solidFill>
                <a:latin typeface="Cambria"/>
                <a:ea typeface="Cambria"/>
                <a:cs typeface="Cambria"/>
                <a:sym typeface="Cambria"/>
              </a:rPr>
              <a:t>Learning</a:t>
            </a:r>
            <a:endParaRPr sz="1400" dirty="0">
              <a:solidFill>
                <a:schemeClr val="dk1"/>
              </a:solidFill>
              <a:latin typeface="Cambria"/>
              <a:ea typeface="Cambria"/>
              <a:cs typeface="Cambria"/>
              <a:sym typeface="Cambria"/>
            </a:endParaRPr>
          </a:p>
          <a:p>
            <a:pPr marL="914400" lvl="1" indent="-304800" rtl="0">
              <a:lnSpc>
                <a:spcPct val="100000"/>
              </a:lnSpc>
              <a:spcBef>
                <a:spcPts val="0"/>
              </a:spcBef>
              <a:spcAft>
                <a:spcPts val="0"/>
              </a:spcAft>
              <a:buClr>
                <a:schemeClr val="dk1"/>
              </a:buClr>
              <a:buSzPts val="1200"/>
              <a:buFont typeface="Cambria"/>
              <a:buChar char="○"/>
            </a:pPr>
            <a:r>
              <a:rPr lang="en-US" altLang="zh-CN" sz="1400" dirty="0" smtClean="0">
                <a:solidFill>
                  <a:schemeClr val="dk1"/>
                </a:solidFill>
                <a:latin typeface="Cambria"/>
                <a:ea typeface="Cambria"/>
                <a:cs typeface="Cambria"/>
                <a:sym typeface="Cambria"/>
              </a:rPr>
              <a:t>Students</a:t>
            </a:r>
            <a:r>
              <a:rPr lang="zh-CN" altLang="en-US" sz="1400" dirty="0" smtClean="0">
                <a:solidFill>
                  <a:schemeClr val="dk1"/>
                </a:solidFill>
                <a:latin typeface="Cambria"/>
                <a:ea typeface="Cambria"/>
                <a:cs typeface="Cambria"/>
                <a:sym typeface="Cambria"/>
              </a:rPr>
              <a:t>‘ </a:t>
            </a:r>
            <a:r>
              <a:rPr lang="en-US" altLang="zh-CN" sz="1400" dirty="0" smtClean="0">
                <a:solidFill>
                  <a:schemeClr val="dk1"/>
                </a:solidFill>
                <a:latin typeface="Cambria"/>
                <a:ea typeface="Cambria"/>
                <a:cs typeface="Cambria"/>
                <a:sym typeface="Cambria"/>
              </a:rPr>
              <a:t>education</a:t>
            </a:r>
            <a:endParaRPr sz="1400" dirty="0">
              <a:solidFill>
                <a:schemeClr val="dk1"/>
              </a:solidFill>
              <a:latin typeface="Cambria"/>
              <a:ea typeface="Cambria"/>
              <a:cs typeface="Cambria"/>
              <a:sym typeface="Cambria"/>
            </a:endParaRPr>
          </a:p>
          <a:p>
            <a:pPr marL="914400" lvl="1" indent="-304800" rtl="0">
              <a:lnSpc>
                <a:spcPct val="100000"/>
              </a:lnSpc>
              <a:spcBef>
                <a:spcPts val="0"/>
              </a:spcBef>
              <a:spcAft>
                <a:spcPts val="0"/>
              </a:spcAft>
              <a:buClr>
                <a:schemeClr val="dk1"/>
              </a:buClr>
              <a:buSzPts val="1200"/>
              <a:buFont typeface="Cambria"/>
              <a:buChar char="○"/>
            </a:pPr>
            <a:r>
              <a:rPr lang="en-US" sz="1400" dirty="0" smtClean="0">
                <a:solidFill>
                  <a:schemeClr val="dk1"/>
                </a:solidFill>
                <a:latin typeface="Cambria"/>
                <a:ea typeface="Cambria"/>
                <a:cs typeface="Cambria"/>
                <a:sym typeface="Cambria"/>
              </a:rPr>
              <a:t>Revenue</a:t>
            </a:r>
          </a:p>
          <a:p>
            <a:pPr marL="914400" lvl="1" indent="-304800" rtl="0">
              <a:lnSpc>
                <a:spcPct val="100000"/>
              </a:lnSpc>
              <a:spcBef>
                <a:spcPts val="0"/>
              </a:spcBef>
              <a:spcAft>
                <a:spcPts val="0"/>
              </a:spcAft>
              <a:buClr>
                <a:schemeClr val="dk1"/>
              </a:buClr>
              <a:buSzPts val="1200"/>
              <a:buFont typeface="Cambria"/>
              <a:buChar char="○"/>
            </a:pPr>
            <a:endParaRPr sz="1400" dirty="0">
              <a:solidFill>
                <a:schemeClr val="dk1"/>
              </a:solidFill>
              <a:latin typeface="Cambria"/>
              <a:ea typeface="Cambria"/>
              <a:cs typeface="Cambria"/>
              <a:sym typeface="Cambria"/>
            </a:endParaRPr>
          </a:p>
          <a:p>
            <a:pPr marL="457200" lvl="0" indent="-304800" rtl="0">
              <a:lnSpc>
                <a:spcPct val="100000"/>
              </a:lnSpc>
              <a:spcBef>
                <a:spcPts val="0"/>
              </a:spcBef>
              <a:spcAft>
                <a:spcPts val="0"/>
              </a:spcAft>
              <a:buClr>
                <a:schemeClr val="dk1"/>
              </a:buClr>
              <a:buSzPts val="1200"/>
              <a:buFont typeface="Cambria"/>
              <a:buChar char="●"/>
            </a:pPr>
            <a:r>
              <a:rPr lang="en" sz="1400" dirty="0">
                <a:solidFill>
                  <a:schemeClr val="dk1"/>
                </a:solidFill>
                <a:latin typeface="Cambria"/>
                <a:ea typeface="Cambria"/>
                <a:cs typeface="Cambria"/>
                <a:sym typeface="Cambria"/>
              </a:rPr>
              <a:t>Food box</a:t>
            </a:r>
            <a:endParaRPr sz="1400" dirty="0">
              <a:solidFill>
                <a:schemeClr val="dk1"/>
              </a:solidFill>
              <a:latin typeface="Cambria"/>
              <a:ea typeface="Cambria"/>
              <a:cs typeface="Cambria"/>
              <a:sym typeface="Cambria"/>
            </a:endParaRPr>
          </a:p>
          <a:p>
            <a:pPr marL="914400" lvl="1" indent="-304800" rtl="0">
              <a:lnSpc>
                <a:spcPct val="100000"/>
              </a:lnSpc>
              <a:spcBef>
                <a:spcPts val="0"/>
              </a:spcBef>
              <a:spcAft>
                <a:spcPts val="0"/>
              </a:spcAft>
              <a:buClr>
                <a:schemeClr val="dk1"/>
              </a:buClr>
              <a:buSzPts val="1200"/>
              <a:buFont typeface="Cambria"/>
              <a:buChar char="○"/>
            </a:pPr>
            <a:r>
              <a:rPr lang="en" sz="1400" dirty="0">
                <a:solidFill>
                  <a:schemeClr val="dk1"/>
                </a:solidFill>
                <a:latin typeface="Cambria"/>
                <a:ea typeface="Cambria"/>
                <a:cs typeface="Cambria"/>
                <a:sym typeface="Cambria"/>
              </a:rPr>
              <a:t>Type </a:t>
            </a:r>
            <a:endParaRPr lang="en-US" sz="1400" dirty="0" smtClean="0">
              <a:solidFill>
                <a:schemeClr val="dk1"/>
              </a:solidFill>
              <a:latin typeface="Cambria"/>
              <a:ea typeface="Cambria"/>
              <a:cs typeface="Cambria"/>
              <a:sym typeface="Cambria"/>
            </a:endParaRPr>
          </a:p>
          <a:p>
            <a:pPr marL="914400" lvl="1" indent="-304800" rtl="0">
              <a:lnSpc>
                <a:spcPct val="100000"/>
              </a:lnSpc>
              <a:spcBef>
                <a:spcPts val="0"/>
              </a:spcBef>
              <a:spcAft>
                <a:spcPts val="0"/>
              </a:spcAft>
              <a:buClr>
                <a:schemeClr val="dk1"/>
              </a:buClr>
              <a:buSzPts val="1200"/>
              <a:buFont typeface="Cambria"/>
              <a:buChar char="○"/>
            </a:pPr>
            <a:r>
              <a:rPr lang="en-US" sz="1400" dirty="0" smtClean="0">
                <a:solidFill>
                  <a:schemeClr val="dk1"/>
                </a:solidFill>
                <a:latin typeface="Cambria"/>
                <a:ea typeface="Cambria"/>
                <a:cs typeface="Cambria"/>
                <a:sym typeface="Cambria"/>
              </a:rPr>
              <a:t>Places</a:t>
            </a:r>
          </a:p>
          <a:p>
            <a:pPr marL="914400" lvl="1" indent="-304800" rtl="0">
              <a:lnSpc>
                <a:spcPct val="100000"/>
              </a:lnSpc>
              <a:spcBef>
                <a:spcPts val="0"/>
              </a:spcBef>
              <a:spcAft>
                <a:spcPts val="0"/>
              </a:spcAft>
              <a:buClr>
                <a:schemeClr val="dk1"/>
              </a:buClr>
              <a:buSzPts val="1200"/>
              <a:buFont typeface="Cambria"/>
              <a:buChar char="○"/>
            </a:pPr>
            <a:r>
              <a:rPr lang="en-US" sz="1400" dirty="0" smtClean="0">
                <a:solidFill>
                  <a:schemeClr val="dk1"/>
                </a:solidFill>
                <a:latin typeface="Cambria"/>
                <a:ea typeface="Cambria"/>
                <a:cs typeface="Cambria"/>
                <a:sym typeface="Cambria"/>
              </a:rPr>
              <a:t>Revenue</a:t>
            </a:r>
            <a:endParaRPr sz="1400" dirty="0">
              <a:solidFill>
                <a:schemeClr val="dk1"/>
              </a:solidFill>
              <a:latin typeface="Cambria"/>
              <a:ea typeface="Cambria"/>
              <a:cs typeface="Cambria"/>
              <a:sym typeface="Cambria"/>
            </a:endParaRPr>
          </a:p>
          <a:p>
            <a:pPr marL="457200" lvl="0" indent="-304800" rtl="0">
              <a:lnSpc>
                <a:spcPct val="100000"/>
              </a:lnSpc>
              <a:spcBef>
                <a:spcPts val="0"/>
              </a:spcBef>
              <a:spcAft>
                <a:spcPts val="0"/>
              </a:spcAft>
              <a:buClr>
                <a:schemeClr val="dk1"/>
              </a:buClr>
              <a:buSzPts val="1200"/>
              <a:buFont typeface="Cambria"/>
              <a:buChar char="●"/>
            </a:pPr>
            <a:r>
              <a:rPr lang="en" sz="1400" dirty="0">
                <a:solidFill>
                  <a:schemeClr val="dk1"/>
                </a:solidFill>
                <a:latin typeface="Cambria"/>
                <a:ea typeface="Cambria"/>
                <a:cs typeface="Cambria"/>
                <a:sym typeface="Cambria"/>
              </a:rPr>
              <a:t>Market</a:t>
            </a:r>
            <a:endParaRPr sz="1400" dirty="0">
              <a:solidFill>
                <a:schemeClr val="dk1"/>
              </a:solidFill>
              <a:latin typeface="Cambria"/>
              <a:ea typeface="Cambria"/>
              <a:cs typeface="Cambria"/>
              <a:sym typeface="Cambria"/>
            </a:endParaRPr>
          </a:p>
          <a:p>
            <a:pPr marL="914400" lvl="1" indent="-304800" rtl="0">
              <a:lnSpc>
                <a:spcPct val="100000"/>
              </a:lnSpc>
              <a:spcBef>
                <a:spcPts val="0"/>
              </a:spcBef>
              <a:spcAft>
                <a:spcPts val="0"/>
              </a:spcAft>
              <a:buClr>
                <a:schemeClr val="dk1"/>
              </a:buClr>
              <a:buSzPts val="1200"/>
              <a:buFont typeface="Cambria"/>
              <a:buChar char="○"/>
            </a:pPr>
            <a:r>
              <a:rPr lang="en-US" sz="1400" dirty="0" smtClean="0">
                <a:solidFill>
                  <a:schemeClr val="dk1"/>
                </a:solidFill>
                <a:latin typeface="Cambria"/>
                <a:ea typeface="Cambria"/>
                <a:cs typeface="Cambria"/>
                <a:sym typeface="Cambria"/>
              </a:rPr>
              <a:t>Zones Total </a:t>
            </a:r>
            <a:r>
              <a:rPr lang="en" sz="1400" dirty="0" smtClean="0">
                <a:solidFill>
                  <a:schemeClr val="dk1"/>
                </a:solidFill>
                <a:latin typeface="Cambria"/>
                <a:ea typeface="Cambria"/>
                <a:cs typeface="Cambria"/>
                <a:sym typeface="Cambria"/>
              </a:rPr>
              <a:t>Sales</a:t>
            </a:r>
            <a:endParaRPr sz="1400" dirty="0">
              <a:solidFill>
                <a:schemeClr val="dk1"/>
              </a:solidFill>
              <a:latin typeface="Cambria"/>
              <a:ea typeface="Cambria"/>
              <a:cs typeface="Cambria"/>
              <a:sym typeface="Cambria"/>
            </a:endParaRPr>
          </a:p>
          <a:p>
            <a:pPr marL="914400" lvl="1" indent="-304800" rtl="0">
              <a:lnSpc>
                <a:spcPct val="100000"/>
              </a:lnSpc>
              <a:spcBef>
                <a:spcPts val="0"/>
              </a:spcBef>
              <a:spcAft>
                <a:spcPts val="0"/>
              </a:spcAft>
              <a:buClr>
                <a:schemeClr val="dk1"/>
              </a:buClr>
              <a:buSzPts val="1200"/>
              <a:buFont typeface="Cambria"/>
              <a:buChar char="○"/>
            </a:pPr>
            <a:r>
              <a:rPr lang="en" sz="1400" dirty="0">
                <a:solidFill>
                  <a:schemeClr val="dk1"/>
                </a:solidFill>
                <a:latin typeface="Cambria"/>
                <a:ea typeface="Cambria"/>
                <a:cs typeface="Cambria"/>
                <a:sym typeface="Cambria"/>
              </a:rPr>
              <a:t>Revenue </a:t>
            </a:r>
            <a:endParaRPr sz="1400" dirty="0">
              <a:solidFill>
                <a:schemeClr val="dk1"/>
              </a:solidFill>
              <a:latin typeface="Cambria"/>
              <a:ea typeface="Cambria"/>
              <a:cs typeface="Cambria"/>
              <a:sym typeface="Cambria"/>
            </a:endParaRPr>
          </a:p>
          <a:p>
            <a:pPr marL="0" lvl="0" indent="0" rtl="0">
              <a:lnSpc>
                <a:spcPct val="100000"/>
              </a:lnSpc>
              <a:spcBef>
                <a:spcPts val="1000"/>
              </a:spcBef>
              <a:spcAft>
                <a:spcPts val="1000"/>
              </a:spcAft>
              <a:buNone/>
            </a:pPr>
            <a:endParaRPr sz="1200" dirty="0">
              <a:solidFill>
                <a:schemeClr val="dk1"/>
              </a:solidFill>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Data</a:t>
            </a:r>
            <a:endParaRPr/>
          </a:p>
        </p:txBody>
      </p:sp>
      <p:sp>
        <p:nvSpPr>
          <p:cNvPr id="80" name="Shape 80"/>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04800" rtl="0">
              <a:lnSpc>
                <a:spcPct val="100000"/>
              </a:lnSpc>
              <a:spcBef>
                <a:spcPts val="0"/>
              </a:spcBef>
              <a:spcAft>
                <a:spcPts val="0"/>
              </a:spcAft>
              <a:buClr>
                <a:srgbClr val="24292E"/>
              </a:buClr>
              <a:buSzPts val="1200"/>
              <a:buFont typeface="Cambria"/>
              <a:buChar char="●"/>
            </a:pPr>
            <a:r>
              <a:rPr lang="en" dirty="0">
                <a:latin typeface="Cambria" charset="0"/>
                <a:ea typeface="Cambria" charset="0"/>
                <a:cs typeface="Cambria" charset="0"/>
                <a:sym typeface="Cambria"/>
              </a:rPr>
              <a:t>Data Cleaning activity (in R):</a:t>
            </a:r>
            <a:endParaRPr dirty="0">
              <a:latin typeface="Cambria" charset="0"/>
              <a:ea typeface="Cambria" charset="0"/>
              <a:cs typeface="Cambria" charset="0"/>
              <a:sym typeface="Cambria"/>
            </a:endParaRPr>
          </a:p>
          <a:p>
            <a:pPr marL="914400" lvl="1" indent="-304800" rtl="0">
              <a:lnSpc>
                <a:spcPct val="100000"/>
              </a:lnSpc>
              <a:spcBef>
                <a:spcPts val="0"/>
              </a:spcBef>
              <a:spcAft>
                <a:spcPts val="0"/>
              </a:spcAft>
              <a:buClr>
                <a:schemeClr val="dk1"/>
              </a:buClr>
              <a:buSzPts val="1200"/>
              <a:buFont typeface="Cambria"/>
              <a:buChar char="○"/>
            </a:pPr>
            <a:r>
              <a:rPr lang="en" dirty="0">
                <a:latin typeface="Cambria" charset="0"/>
                <a:ea typeface="Cambria" charset="0"/>
                <a:cs typeface="Cambria" charset="0"/>
                <a:sym typeface="Cambria"/>
              </a:rPr>
              <a:t>converting date from factor to date format </a:t>
            </a:r>
            <a:r>
              <a:rPr lang="en" dirty="0" smtClean="0">
                <a:latin typeface="Cambria" charset="0"/>
                <a:ea typeface="Cambria" charset="0"/>
                <a:cs typeface="Cambria" charset="0"/>
                <a:sym typeface="Cambria"/>
              </a:rPr>
              <a:t>to </a:t>
            </a:r>
            <a:r>
              <a:rPr lang="en" dirty="0">
                <a:latin typeface="Cambria" charset="0"/>
                <a:ea typeface="Cambria" charset="0"/>
                <a:cs typeface="Cambria" charset="0"/>
                <a:sym typeface="Cambria"/>
              </a:rPr>
              <a:t>manipulate the date and draw time series graph</a:t>
            </a:r>
            <a:endParaRPr dirty="0">
              <a:latin typeface="Cambria" charset="0"/>
              <a:ea typeface="Cambria" charset="0"/>
              <a:cs typeface="Cambria" charset="0"/>
              <a:sym typeface="Cambria"/>
            </a:endParaRPr>
          </a:p>
          <a:p>
            <a:pPr marL="914400" lvl="1" indent="-304800" rtl="0">
              <a:lnSpc>
                <a:spcPct val="100000"/>
              </a:lnSpc>
              <a:spcBef>
                <a:spcPts val="0"/>
              </a:spcBef>
              <a:spcAft>
                <a:spcPts val="0"/>
              </a:spcAft>
              <a:buClr>
                <a:schemeClr val="dk1"/>
              </a:buClr>
              <a:buSzPts val="1200"/>
              <a:buFont typeface="Cambria"/>
              <a:buChar char="○"/>
            </a:pPr>
            <a:r>
              <a:rPr lang="en" dirty="0">
                <a:latin typeface="Cambria" charset="0"/>
                <a:ea typeface="Cambria" charset="0"/>
                <a:cs typeface="Cambria" charset="0"/>
                <a:sym typeface="Cambria"/>
              </a:rPr>
              <a:t>removing all $ signs from original data. </a:t>
            </a:r>
            <a:endParaRPr dirty="0">
              <a:latin typeface="Cambria" charset="0"/>
              <a:ea typeface="Cambria" charset="0"/>
              <a:cs typeface="Cambria" charset="0"/>
              <a:sym typeface="Cambria"/>
            </a:endParaRPr>
          </a:p>
          <a:p>
            <a:pPr marL="914400" lvl="1" indent="-304800" rtl="0">
              <a:lnSpc>
                <a:spcPct val="100000"/>
              </a:lnSpc>
              <a:spcBef>
                <a:spcPts val="0"/>
              </a:spcBef>
              <a:spcAft>
                <a:spcPts val="0"/>
              </a:spcAft>
              <a:buClr>
                <a:srgbClr val="24292E"/>
              </a:buClr>
              <a:buSzPts val="1200"/>
              <a:buFont typeface="Cambria"/>
              <a:buChar char="○"/>
            </a:pPr>
            <a:r>
              <a:rPr lang="en" dirty="0">
                <a:latin typeface="Cambria" charset="0"/>
                <a:ea typeface="Cambria" charset="0"/>
                <a:cs typeface="Cambria" charset="0"/>
                <a:sym typeface="Cambria"/>
              </a:rPr>
              <a:t>removing all redundant string information </a:t>
            </a:r>
            <a:endParaRPr lang="en-US" dirty="0" smtClean="0">
              <a:latin typeface="Cambria" charset="0"/>
              <a:ea typeface="Cambria" charset="0"/>
              <a:cs typeface="Cambria" charset="0"/>
              <a:sym typeface="Cambria"/>
            </a:endParaRPr>
          </a:p>
          <a:p>
            <a:pPr marL="914400" lvl="1" indent="-304800" rtl="0">
              <a:lnSpc>
                <a:spcPct val="100000"/>
              </a:lnSpc>
              <a:spcBef>
                <a:spcPts val="0"/>
              </a:spcBef>
              <a:spcAft>
                <a:spcPts val="0"/>
              </a:spcAft>
              <a:buClr>
                <a:srgbClr val="24292E"/>
              </a:buClr>
              <a:buSzPts val="1200"/>
              <a:buFont typeface="Cambria"/>
              <a:buChar char="○"/>
            </a:pPr>
            <a:endParaRPr lang="en-US" dirty="0">
              <a:latin typeface="Cambria" charset="0"/>
              <a:ea typeface="Cambria" charset="0"/>
              <a:cs typeface="Cambria" charset="0"/>
              <a:sym typeface="Cambria"/>
            </a:endParaRPr>
          </a:p>
          <a:p>
            <a:pPr marL="914400" lvl="1" indent="-304800" rtl="0">
              <a:lnSpc>
                <a:spcPct val="100000"/>
              </a:lnSpc>
              <a:spcBef>
                <a:spcPts val="0"/>
              </a:spcBef>
              <a:spcAft>
                <a:spcPts val="0"/>
              </a:spcAft>
              <a:buClr>
                <a:srgbClr val="24292E"/>
              </a:buClr>
              <a:buSzPts val="1200"/>
              <a:buFont typeface="Cambria"/>
              <a:buChar char="○"/>
            </a:pPr>
            <a:endParaRPr dirty="0">
              <a:latin typeface="Cambria" charset="0"/>
              <a:ea typeface="Cambria" charset="0"/>
              <a:cs typeface="Cambria" charset="0"/>
              <a:sym typeface="Cambria"/>
            </a:endParaRPr>
          </a:p>
          <a:p>
            <a:pPr marL="457200" lvl="0" indent="-304800" rtl="0">
              <a:lnSpc>
                <a:spcPct val="100000"/>
              </a:lnSpc>
              <a:spcBef>
                <a:spcPts val="0"/>
              </a:spcBef>
              <a:spcAft>
                <a:spcPts val="0"/>
              </a:spcAft>
              <a:buClr>
                <a:srgbClr val="24292E"/>
              </a:buClr>
              <a:buSzPts val="1200"/>
              <a:buChar char="●"/>
            </a:pPr>
            <a:r>
              <a:rPr lang="en" dirty="0">
                <a:latin typeface="Cambria" charset="0"/>
                <a:ea typeface="Cambria" charset="0"/>
                <a:cs typeface="Cambria" charset="0"/>
                <a:sym typeface="Cambria"/>
              </a:rPr>
              <a:t>About missing values: </a:t>
            </a:r>
            <a:endParaRPr dirty="0">
              <a:latin typeface="Cambria" charset="0"/>
              <a:ea typeface="Cambria" charset="0"/>
              <a:cs typeface="Cambria" charset="0"/>
              <a:sym typeface="Cambria"/>
            </a:endParaRPr>
          </a:p>
          <a:p>
            <a:pPr marL="914400" lvl="1" indent="-304800" rtl="0">
              <a:lnSpc>
                <a:spcPct val="100000"/>
              </a:lnSpc>
              <a:spcBef>
                <a:spcPts val="0"/>
              </a:spcBef>
              <a:spcAft>
                <a:spcPts val="0"/>
              </a:spcAft>
              <a:buClr>
                <a:srgbClr val="24292E"/>
              </a:buClr>
              <a:buSzPts val="1200"/>
              <a:buFont typeface="Cambria"/>
              <a:buChar char="○"/>
            </a:pPr>
            <a:r>
              <a:rPr lang="en" dirty="0">
                <a:latin typeface="Cambria" charset="0"/>
                <a:ea typeface="Cambria" charset="0"/>
                <a:cs typeface="Cambria" charset="0"/>
                <a:sym typeface="Cambria"/>
              </a:rPr>
              <a:t>checking missing </a:t>
            </a:r>
            <a:r>
              <a:rPr lang="en" dirty="0" smtClean="0">
                <a:latin typeface="Cambria" charset="0"/>
                <a:ea typeface="Cambria" charset="0"/>
                <a:cs typeface="Cambria" charset="0"/>
                <a:sym typeface="Cambria"/>
              </a:rPr>
              <a:t>value</a:t>
            </a:r>
            <a:r>
              <a:rPr lang="en-US" dirty="0" smtClean="0">
                <a:latin typeface="Cambria" charset="0"/>
                <a:ea typeface="Cambria" charset="0"/>
                <a:cs typeface="Cambria" charset="0"/>
                <a:sym typeface="Cambria"/>
              </a:rPr>
              <a:t>s</a:t>
            </a:r>
            <a:endParaRPr dirty="0">
              <a:latin typeface="Cambria" charset="0"/>
              <a:ea typeface="Cambria" charset="0"/>
              <a:cs typeface="Cambria" charset="0"/>
              <a:sym typeface="Cambria"/>
            </a:endParaRPr>
          </a:p>
          <a:p>
            <a:pPr marL="914400" lvl="1" indent="-304800" rtl="0">
              <a:lnSpc>
                <a:spcPct val="100000"/>
              </a:lnSpc>
              <a:spcBef>
                <a:spcPts val="0"/>
              </a:spcBef>
              <a:spcAft>
                <a:spcPts val="0"/>
              </a:spcAft>
              <a:buClr>
                <a:srgbClr val="24292E"/>
              </a:buClr>
              <a:buSzPts val="1200"/>
              <a:buFont typeface="Cambria"/>
              <a:buChar char="○"/>
            </a:pPr>
            <a:r>
              <a:rPr lang="en" dirty="0">
                <a:latin typeface="Cambria" charset="0"/>
                <a:ea typeface="Cambria" charset="0"/>
                <a:cs typeface="Cambria" charset="0"/>
                <a:sym typeface="Cambria"/>
              </a:rPr>
              <a:t>deleting missing </a:t>
            </a:r>
            <a:r>
              <a:rPr lang="en" dirty="0" smtClean="0">
                <a:latin typeface="Cambria" charset="0"/>
                <a:ea typeface="Cambria" charset="0"/>
                <a:cs typeface="Cambria" charset="0"/>
                <a:sym typeface="Cambria"/>
              </a:rPr>
              <a:t>value</a:t>
            </a:r>
            <a:r>
              <a:rPr lang="en-US" dirty="0" smtClean="0">
                <a:latin typeface="Cambria" charset="0"/>
                <a:ea typeface="Cambria" charset="0"/>
                <a:cs typeface="Cambria" charset="0"/>
                <a:sym typeface="Cambria"/>
              </a:rPr>
              <a:t>s</a:t>
            </a:r>
            <a:r>
              <a:rPr lang="en" dirty="0" smtClean="0">
                <a:latin typeface="Cambria" charset="0"/>
                <a:ea typeface="Cambria" charset="0"/>
                <a:cs typeface="Cambria" charset="0"/>
                <a:sym typeface="Cambria"/>
              </a:rPr>
              <a:t> </a:t>
            </a:r>
            <a:r>
              <a:rPr lang="en" dirty="0">
                <a:latin typeface="Cambria" charset="0"/>
                <a:ea typeface="Cambria" charset="0"/>
                <a:cs typeface="Cambria" charset="0"/>
                <a:sym typeface="Cambria"/>
              </a:rPr>
              <a:t>when each row is missing </a:t>
            </a:r>
            <a:endParaRPr lang="en-US" dirty="0">
              <a:latin typeface="Cambria" charset="0"/>
              <a:ea typeface="Cambria" charset="0"/>
              <a:cs typeface="Cambria" charset="0"/>
              <a:sym typeface="Cambria"/>
            </a:endParaRPr>
          </a:p>
          <a:p>
            <a:pPr marL="914400" lvl="1" indent="-304800" rtl="0">
              <a:lnSpc>
                <a:spcPct val="100000"/>
              </a:lnSpc>
              <a:spcBef>
                <a:spcPts val="0"/>
              </a:spcBef>
              <a:spcAft>
                <a:spcPts val="0"/>
              </a:spcAft>
              <a:buClr>
                <a:srgbClr val="24292E"/>
              </a:buClr>
              <a:buSzPts val="1200"/>
              <a:buFont typeface="Cambria"/>
              <a:buChar char="○"/>
            </a:pP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Service Learning </a:t>
            </a:r>
            <a:endParaRPr sz="1200">
              <a:latin typeface="Cambria"/>
              <a:ea typeface="Cambria"/>
              <a:cs typeface="Cambria"/>
              <a:sym typeface="Cambria"/>
            </a:endParaRPr>
          </a:p>
          <a:p>
            <a:pPr marL="0" lvl="0" indent="0">
              <a:spcBef>
                <a:spcPts val="0"/>
              </a:spcBef>
              <a:spcAft>
                <a:spcPts val="0"/>
              </a:spcAft>
              <a:buNone/>
            </a:pPr>
            <a:endParaRPr/>
          </a:p>
        </p:txBody>
      </p:sp>
      <p:sp>
        <p:nvSpPr>
          <p:cNvPr id="86" name="Shape 8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200">
                <a:solidFill>
                  <a:schemeClr val="dk1"/>
                </a:solidFill>
                <a:latin typeface="Cambria"/>
                <a:ea typeface="Cambria"/>
                <a:cs typeface="Cambria"/>
                <a:sym typeface="Cambria"/>
              </a:rPr>
              <a:t>Service Learning Revenue KPI :  reference point is 4500 and the three levels of background are 3500,5000 and 6000. </a:t>
            </a:r>
            <a:endParaRPr sz="1200">
              <a:solidFill>
                <a:schemeClr val="dk1"/>
              </a:solidFill>
              <a:latin typeface="Cambria"/>
              <a:ea typeface="Cambria"/>
              <a:cs typeface="Cambria"/>
              <a:sym typeface="Cambria"/>
            </a:endParaRPr>
          </a:p>
        </p:txBody>
      </p:sp>
      <p:pic>
        <p:nvPicPr>
          <p:cNvPr id="87" name="Shape 87"/>
          <p:cNvPicPr preferRelativeResize="0"/>
          <p:nvPr/>
        </p:nvPicPr>
        <p:blipFill>
          <a:blip r:embed="rId3">
            <a:alphaModFix/>
          </a:blip>
          <a:stretch>
            <a:fillRect/>
          </a:stretch>
        </p:blipFill>
        <p:spPr>
          <a:xfrm>
            <a:off x="1021229" y="1576682"/>
            <a:ext cx="5943600" cy="2808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Service Learning</a:t>
            </a:r>
            <a:endParaRPr/>
          </a:p>
        </p:txBody>
      </p:sp>
      <p:sp>
        <p:nvSpPr>
          <p:cNvPr id="93" name="Shape 9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rtl="0">
              <a:lnSpc>
                <a:spcPct val="100000"/>
              </a:lnSpc>
              <a:spcBef>
                <a:spcPts val="900"/>
              </a:spcBef>
              <a:spcAft>
                <a:spcPts val="0"/>
              </a:spcAft>
              <a:buClr>
                <a:schemeClr val="dk1"/>
              </a:buClr>
              <a:buSzPts val="1100"/>
              <a:buFont typeface="Arial"/>
              <a:buNone/>
            </a:pPr>
            <a:r>
              <a:rPr lang="en" sz="1200">
                <a:solidFill>
                  <a:schemeClr val="dk1"/>
                </a:solidFill>
                <a:latin typeface="Cambria"/>
                <a:ea typeface="Cambria"/>
                <a:cs typeface="Cambria"/>
                <a:sym typeface="Cambria"/>
              </a:rPr>
              <a:t>Service Learning Revenue in 2015</a:t>
            </a:r>
            <a:endParaRPr sz="1200">
              <a:solidFill>
                <a:schemeClr val="dk1"/>
              </a:solidFill>
              <a:latin typeface="Cambria"/>
              <a:ea typeface="Cambria"/>
              <a:cs typeface="Cambria"/>
              <a:sym typeface="Cambria"/>
            </a:endParaRPr>
          </a:p>
          <a:p>
            <a:pPr marL="0" lvl="0" indent="0" rtl="0">
              <a:lnSpc>
                <a:spcPct val="100000"/>
              </a:lnSpc>
              <a:spcBef>
                <a:spcPts val="900"/>
              </a:spcBef>
              <a:spcAft>
                <a:spcPts val="0"/>
              </a:spcAft>
              <a:buClr>
                <a:schemeClr val="dk1"/>
              </a:buClr>
              <a:buSzPts val="1100"/>
              <a:buFont typeface="Arial"/>
              <a:buNone/>
            </a:pPr>
            <a:r>
              <a:rPr lang="en" sz="1200">
                <a:solidFill>
                  <a:schemeClr val="dk1"/>
                </a:solidFill>
                <a:latin typeface="Cambria"/>
                <a:ea typeface="Cambria"/>
                <a:cs typeface="Cambria"/>
                <a:sym typeface="Cambria"/>
              </a:rPr>
              <a:t>   Min. 1st Qu.  Median    Mean 3rd Qu.    Max. </a:t>
            </a:r>
            <a:endParaRPr sz="1200">
              <a:solidFill>
                <a:schemeClr val="dk1"/>
              </a:solidFill>
              <a:latin typeface="Cambria"/>
              <a:ea typeface="Cambria"/>
              <a:cs typeface="Cambria"/>
              <a:sym typeface="Cambria"/>
            </a:endParaRPr>
          </a:p>
          <a:p>
            <a:pPr marL="0" lvl="0" indent="0" rtl="0">
              <a:lnSpc>
                <a:spcPct val="100000"/>
              </a:lnSpc>
              <a:spcBef>
                <a:spcPts val="900"/>
              </a:spcBef>
              <a:spcAft>
                <a:spcPts val="0"/>
              </a:spcAft>
              <a:buClr>
                <a:schemeClr val="dk1"/>
              </a:buClr>
              <a:buSzPts val="1100"/>
              <a:buFont typeface="Arial"/>
              <a:buNone/>
            </a:pPr>
            <a:r>
              <a:rPr lang="en" sz="1200">
                <a:solidFill>
                  <a:schemeClr val="dk1"/>
                </a:solidFill>
                <a:latin typeface="Cambria"/>
                <a:ea typeface="Cambria"/>
                <a:cs typeface="Cambria"/>
                <a:sym typeface="Cambria"/>
              </a:rPr>
              <a:t>  479.5   682.0  1178.0  1147.0  1660.0  1953.0 </a:t>
            </a:r>
            <a:endParaRPr sz="1200">
              <a:solidFill>
                <a:schemeClr val="dk1"/>
              </a:solidFill>
              <a:latin typeface="Cambria"/>
              <a:ea typeface="Cambria"/>
              <a:cs typeface="Cambria"/>
              <a:sym typeface="Cambria"/>
            </a:endParaRPr>
          </a:p>
          <a:p>
            <a:pPr marL="0" lvl="0" indent="0" rtl="0">
              <a:lnSpc>
                <a:spcPct val="100000"/>
              </a:lnSpc>
              <a:spcBef>
                <a:spcPts val="900"/>
              </a:spcBef>
              <a:spcAft>
                <a:spcPts val="0"/>
              </a:spcAft>
              <a:buClr>
                <a:schemeClr val="dk1"/>
              </a:buClr>
              <a:buSzPts val="1100"/>
              <a:buFont typeface="Arial"/>
              <a:buNone/>
            </a:pPr>
            <a:r>
              <a:rPr lang="en" sz="1200">
                <a:solidFill>
                  <a:schemeClr val="dk1"/>
                </a:solidFill>
                <a:latin typeface="Cambria"/>
                <a:ea typeface="Cambria"/>
                <a:cs typeface="Cambria"/>
                <a:sym typeface="Cambria"/>
              </a:rPr>
              <a:t>Service Learning Revenue in 2016</a:t>
            </a:r>
            <a:endParaRPr sz="1200">
              <a:solidFill>
                <a:schemeClr val="dk1"/>
              </a:solidFill>
              <a:latin typeface="Cambria"/>
              <a:ea typeface="Cambria"/>
              <a:cs typeface="Cambria"/>
              <a:sym typeface="Cambria"/>
            </a:endParaRPr>
          </a:p>
          <a:p>
            <a:pPr marL="0" lvl="0" indent="0" rtl="0">
              <a:lnSpc>
                <a:spcPct val="100000"/>
              </a:lnSpc>
              <a:spcBef>
                <a:spcPts val="900"/>
              </a:spcBef>
              <a:spcAft>
                <a:spcPts val="0"/>
              </a:spcAft>
              <a:buClr>
                <a:schemeClr val="dk1"/>
              </a:buClr>
              <a:buSzPts val="1100"/>
              <a:buFont typeface="Arial"/>
              <a:buNone/>
            </a:pPr>
            <a:r>
              <a:rPr lang="en" sz="1200">
                <a:solidFill>
                  <a:schemeClr val="dk1"/>
                </a:solidFill>
                <a:latin typeface="Cambria"/>
                <a:ea typeface="Cambria"/>
                <a:cs typeface="Cambria"/>
                <a:sym typeface="Cambria"/>
              </a:rPr>
              <a:t>   Min. 1st Qu.  Median    Mean 3rd Qu.    Max. </a:t>
            </a:r>
            <a:endParaRPr sz="1200">
              <a:solidFill>
                <a:schemeClr val="dk1"/>
              </a:solidFill>
              <a:latin typeface="Cambria"/>
              <a:ea typeface="Cambria"/>
              <a:cs typeface="Cambria"/>
              <a:sym typeface="Cambria"/>
            </a:endParaRPr>
          </a:p>
          <a:p>
            <a:pPr marL="0" lvl="0" indent="0" rtl="0">
              <a:lnSpc>
                <a:spcPct val="100000"/>
              </a:lnSpc>
              <a:spcBef>
                <a:spcPts val="900"/>
              </a:spcBef>
              <a:spcAft>
                <a:spcPts val="0"/>
              </a:spcAft>
              <a:buClr>
                <a:schemeClr val="dk1"/>
              </a:buClr>
              <a:buSzPts val="1100"/>
              <a:buFont typeface="Arial"/>
              <a:buNone/>
            </a:pPr>
            <a:r>
              <a:rPr lang="en" sz="1200">
                <a:solidFill>
                  <a:schemeClr val="dk1"/>
                </a:solidFill>
                <a:latin typeface="Cambria"/>
                <a:ea typeface="Cambria"/>
                <a:cs typeface="Cambria"/>
                <a:sym typeface="Cambria"/>
              </a:rPr>
              <a:t>   40.0   885.8  1464.0  1731.0  2110.0  5333.0</a:t>
            </a:r>
            <a:endParaRPr sz="1200">
              <a:solidFill>
                <a:schemeClr val="dk1"/>
              </a:solidFill>
              <a:latin typeface="Cambria"/>
              <a:ea typeface="Cambria"/>
              <a:cs typeface="Cambria"/>
              <a:sym typeface="Cambria"/>
            </a:endParaRPr>
          </a:p>
          <a:p>
            <a:pPr marL="0" lvl="0" indent="0" rtl="0">
              <a:lnSpc>
                <a:spcPct val="100000"/>
              </a:lnSpc>
              <a:spcBef>
                <a:spcPts val="900"/>
              </a:spcBef>
              <a:spcAft>
                <a:spcPts val="0"/>
              </a:spcAft>
              <a:buClr>
                <a:schemeClr val="dk1"/>
              </a:buClr>
              <a:buSzPts val="1100"/>
              <a:buFont typeface="Arial"/>
              <a:buNone/>
            </a:pPr>
            <a:r>
              <a:rPr lang="en" sz="1200">
                <a:solidFill>
                  <a:schemeClr val="dk1"/>
                </a:solidFill>
                <a:latin typeface="Cambria"/>
                <a:ea typeface="Cambria"/>
                <a:cs typeface="Cambria"/>
                <a:sym typeface="Cambria"/>
              </a:rPr>
              <a:t>Service Learning Revenue in 2017</a:t>
            </a:r>
            <a:endParaRPr sz="1200">
              <a:solidFill>
                <a:schemeClr val="dk1"/>
              </a:solidFill>
              <a:latin typeface="Cambria"/>
              <a:ea typeface="Cambria"/>
              <a:cs typeface="Cambria"/>
              <a:sym typeface="Cambria"/>
            </a:endParaRPr>
          </a:p>
          <a:p>
            <a:pPr marL="0" lvl="0" indent="0" rtl="0">
              <a:lnSpc>
                <a:spcPct val="100000"/>
              </a:lnSpc>
              <a:spcBef>
                <a:spcPts val="900"/>
              </a:spcBef>
              <a:spcAft>
                <a:spcPts val="0"/>
              </a:spcAft>
              <a:buClr>
                <a:schemeClr val="dk1"/>
              </a:buClr>
              <a:buSzPts val="1100"/>
              <a:buFont typeface="Arial"/>
              <a:buNone/>
            </a:pPr>
            <a:r>
              <a:rPr lang="en" sz="1200">
                <a:solidFill>
                  <a:schemeClr val="dk1"/>
                </a:solidFill>
                <a:latin typeface="Cambria"/>
                <a:ea typeface="Cambria"/>
                <a:cs typeface="Cambria"/>
                <a:sym typeface="Cambria"/>
              </a:rPr>
              <a:t>   Min. 1st Qu.  Median    Mean 3rd Qu.    Max. </a:t>
            </a:r>
            <a:endParaRPr sz="1200">
              <a:solidFill>
                <a:schemeClr val="dk1"/>
              </a:solidFill>
              <a:latin typeface="Cambria"/>
              <a:ea typeface="Cambria"/>
              <a:cs typeface="Cambria"/>
              <a:sym typeface="Cambria"/>
            </a:endParaRPr>
          </a:p>
          <a:p>
            <a:pPr marL="0" lvl="0" indent="0" rtl="0">
              <a:lnSpc>
                <a:spcPct val="100000"/>
              </a:lnSpc>
              <a:spcBef>
                <a:spcPts val="900"/>
              </a:spcBef>
              <a:spcAft>
                <a:spcPts val="0"/>
              </a:spcAft>
              <a:buNone/>
            </a:pPr>
            <a:r>
              <a:rPr lang="en" sz="1200">
                <a:solidFill>
                  <a:schemeClr val="dk1"/>
                </a:solidFill>
                <a:latin typeface="Cambria"/>
                <a:ea typeface="Cambria"/>
                <a:cs typeface="Cambria"/>
                <a:sym typeface="Cambria"/>
              </a:rPr>
              <a:t>  140.0   409.0   991.5  1225.0  1819.0  3346.0 </a:t>
            </a:r>
            <a:endParaRPr sz="1200">
              <a:solidFill>
                <a:schemeClr val="dk1"/>
              </a:solidFill>
              <a:latin typeface="Cambria"/>
              <a:ea typeface="Cambria"/>
              <a:cs typeface="Cambria"/>
              <a:sym typeface="Cambria"/>
            </a:endParaRPr>
          </a:p>
          <a:p>
            <a:pPr marL="0" lvl="0" indent="0" rtl="0">
              <a:lnSpc>
                <a:spcPct val="100000"/>
              </a:lnSpc>
              <a:spcBef>
                <a:spcPts val="900"/>
              </a:spcBef>
              <a:spcAft>
                <a:spcPts val="0"/>
              </a:spcAft>
              <a:buNone/>
            </a:pPr>
            <a:r>
              <a:rPr lang="en" sz="1200">
                <a:solidFill>
                  <a:schemeClr val="dk1"/>
                </a:solidFill>
                <a:latin typeface="Cambria"/>
                <a:ea typeface="Cambria"/>
                <a:cs typeface="Cambria"/>
                <a:sym typeface="Cambria"/>
              </a:rPr>
              <a:t>The residual is the point 5333 in Nov 2016.</a:t>
            </a:r>
            <a:endParaRPr sz="1200">
              <a:solidFill>
                <a:schemeClr val="dk1"/>
              </a:solidFill>
              <a:latin typeface="Cambria"/>
              <a:ea typeface="Cambria"/>
              <a:cs typeface="Cambria"/>
              <a:sym typeface="Cambria"/>
            </a:endParaRPr>
          </a:p>
          <a:p>
            <a:pPr marL="0" lvl="0" indent="0" rtl="0">
              <a:lnSpc>
                <a:spcPct val="100000"/>
              </a:lnSpc>
              <a:spcBef>
                <a:spcPts val="900"/>
              </a:spcBef>
              <a:spcAft>
                <a:spcPts val="0"/>
              </a:spcAft>
              <a:buNone/>
            </a:pPr>
            <a:endParaRPr sz="1200">
              <a:solidFill>
                <a:schemeClr val="dk1"/>
              </a:solidFill>
              <a:latin typeface="Cambria"/>
              <a:ea typeface="Cambria"/>
              <a:cs typeface="Cambria"/>
              <a:sym typeface="Cambria"/>
            </a:endParaRPr>
          </a:p>
          <a:p>
            <a:pPr marL="0" lvl="0" indent="0" rtl="0">
              <a:lnSpc>
                <a:spcPct val="100000"/>
              </a:lnSpc>
              <a:spcBef>
                <a:spcPts val="900"/>
              </a:spcBef>
              <a:spcAft>
                <a:spcPts val="900"/>
              </a:spcAft>
              <a:buClr>
                <a:schemeClr val="dk1"/>
              </a:buClr>
              <a:buSzPts val="1100"/>
              <a:buFont typeface="Arial"/>
              <a:buNone/>
            </a:pPr>
            <a:endParaRPr sz="1200">
              <a:solidFill>
                <a:schemeClr val="dk1"/>
              </a:solidFill>
              <a:latin typeface="Cambria"/>
              <a:ea typeface="Cambria"/>
              <a:cs typeface="Cambria"/>
              <a:sym typeface="Cambria"/>
            </a:endParaRPr>
          </a:p>
        </p:txBody>
      </p:sp>
      <p:pic>
        <p:nvPicPr>
          <p:cNvPr id="94" name="Shape 94"/>
          <p:cNvPicPr preferRelativeResize="0"/>
          <p:nvPr/>
        </p:nvPicPr>
        <p:blipFill>
          <a:blip r:embed="rId3">
            <a:alphaModFix/>
          </a:blip>
          <a:stretch>
            <a:fillRect/>
          </a:stretch>
        </p:blipFill>
        <p:spPr>
          <a:xfrm>
            <a:off x="3973575" y="1152475"/>
            <a:ext cx="4622400" cy="2922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2715942" y="311018"/>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Service Learning</a:t>
            </a:r>
            <a:endParaRPr dirty="0"/>
          </a:p>
        </p:txBody>
      </p:sp>
      <p:pic>
        <p:nvPicPr>
          <p:cNvPr id="101" name="Shape 101"/>
          <p:cNvPicPr preferRelativeResize="0"/>
          <p:nvPr/>
        </p:nvPicPr>
        <p:blipFill>
          <a:blip r:embed="rId3">
            <a:alphaModFix/>
          </a:blip>
          <a:stretch>
            <a:fillRect/>
          </a:stretch>
        </p:blipFill>
        <p:spPr>
          <a:xfrm>
            <a:off x="382644" y="883718"/>
            <a:ext cx="5151052" cy="303327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Service Learning Revenue</a:t>
            </a:r>
            <a:endParaRPr/>
          </a:p>
        </p:txBody>
      </p:sp>
      <p:sp>
        <p:nvSpPr>
          <p:cNvPr id="107" name="Shape 10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rtl="0">
              <a:lnSpc>
                <a:spcPct val="100000"/>
              </a:lnSpc>
              <a:spcBef>
                <a:spcPts val="900"/>
              </a:spcBef>
              <a:spcAft>
                <a:spcPts val="0"/>
              </a:spcAft>
              <a:buNone/>
            </a:pPr>
            <a:r>
              <a:rPr lang="en" sz="1200" dirty="0">
                <a:solidFill>
                  <a:schemeClr val="dk1"/>
                </a:solidFill>
                <a:latin typeface="Cambria"/>
                <a:ea typeface="Cambria"/>
                <a:cs typeface="Cambria"/>
                <a:sym typeface="Cambria"/>
              </a:rPr>
              <a:t>The linear square line is y = 2.686 x + </a:t>
            </a:r>
            <a:r>
              <a:rPr lang="en" sz="1200" dirty="0" smtClean="0">
                <a:solidFill>
                  <a:schemeClr val="dk1"/>
                </a:solidFill>
                <a:latin typeface="Cambria"/>
                <a:ea typeface="Cambria"/>
                <a:cs typeface="Cambria"/>
                <a:sym typeface="Cambria"/>
              </a:rPr>
              <a:t>991.115</a:t>
            </a:r>
            <a:endParaRPr lang="en-US" sz="1200" dirty="0" smtClean="0">
              <a:solidFill>
                <a:schemeClr val="dk1"/>
              </a:solidFill>
              <a:latin typeface="Cambria"/>
              <a:ea typeface="Cambria"/>
              <a:cs typeface="Cambria"/>
              <a:sym typeface="Cambria"/>
            </a:endParaRPr>
          </a:p>
          <a:p>
            <a:pPr marL="0" lvl="0" indent="0" rtl="0">
              <a:lnSpc>
                <a:spcPct val="100000"/>
              </a:lnSpc>
              <a:spcBef>
                <a:spcPts val="900"/>
              </a:spcBef>
              <a:spcAft>
                <a:spcPts val="0"/>
              </a:spcAft>
              <a:buNone/>
            </a:pPr>
            <a:endParaRPr sz="1200" dirty="0">
              <a:solidFill>
                <a:schemeClr val="dk1"/>
              </a:solidFill>
              <a:latin typeface="Cambria"/>
              <a:ea typeface="Cambria"/>
              <a:cs typeface="Cambria"/>
              <a:sym typeface="Cambria"/>
            </a:endParaRPr>
          </a:p>
          <a:p>
            <a:pPr marL="0" lvl="0" indent="0" rtl="0">
              <a:lnSpc>
                <a:spcPct val="100000"/>
              </a:lnSpc>
              <a:spcBef>
                <a:spcPts val="900"/>
              </a:spcBef>
              <a:spcAft>
                <a:spcPts val="0"/>
              </a:spcAft>
              <a:buNone/>
            </a:pPr>
            <a:r>
              <a:rPr lang="en" sz="1200" dirty="0">
                <a:solidFill>
                  <a:schemeClr val="dk1"/>
                </a:solidFill>
                <a:latin typeface="Cambria"/>
                <a:ea typeface="Cambria"/>
                <a:cs typeface="Cambria"/>
                <a:sym typeface="Cambria"/>
              </a:rPr>
              <a:t>The adjusted  r square is 0.03. </a:t>
            </a:r>
            <a:endParaRPr sz="1200" dirty="0">
              <a:solidFill>
                <a:schemeClr val="dk1"/>
              </a:solidFill>
              <a:latin typeface="Cambria"/>
              <a:ea typeface="Cambria"/>
              <a:cs typeface="Cambria"/>
              <a:sym typeface="Cambria"/>
            </a:endParaRPr>
          </a:p>
          <a:p>
            <a:pPr marL="0" lvl="0" indent="0" rtl="0">
              <a:lnSpc>
                <a:spcPct val="100000"/>
              </a:lnSpc>
              <a:spcBef>
                <a:spcPts val="900"/>
              </a:spcBef>
              <a:spcAft>
                <a:spcPts val="0"/>
              </a:spcAft>
              <a:buNone/>
            </a:pPr>
            <a:endParaRPr sz="1200" dirty="0">
              <a:solidFill>
                <a:schemeClr val="dk1"/>
              </a:solidFill>
              <a:latin typeface="Cambria"/>
              <a:ea typeface="Cambria"/>
              <a:cs typeface="Cambria"/>
              <a:sym typeface="Cambria"/>
            </a:endParaRPr>
          </a:p>
          <a:p>
            <a:pPr marL="0" lvl="0" indent="0" rtl="0">
              <a:lnSpc>
                <a:spcPct val="100000"/>
              </a:lnSpc>
              <a:spcBef>
                <a:spcPts val="900"/>
              </a:spcBef>
              <a:spcAft>
                <a:spcPts val="900"/>
              </a:spcAft>
              <a:buClr>
                <a:schemeClr val="dk1"/>
              </a:buClr>
              <a:buSzPts val="1100"/>
              <a:buFont typeface="Arial"/>
              <a:buNone/>
            </a:pPr>
            <a:endParaRPr sz="1200" dirty="0">
              <a:solidFill>
                <a:schemeClr val="dk1"/>
              </a:solidFill>
              <a:latin typeface="Cambria"/>
              <a:ea typeface="Cambria"/>
              <a:cs typeface="Cambria"/>
              <a:sym typeface="Cambria"/>
            </a:endParaRPr>
          </a:p>
        </p:txBody>
      </p:sp>
      <p:pic>
        <p:nvPicPr>
          <p:cNvPr id="108" name="Shape 108" descr="import_tidy1_files/figure-docx/unnamed-chunk-4-1.png"/>
          <p:cNvPicPr preferRelativeResize="0"/>
          <p:nvPr/>
        </p:nvPicPr>
        <p:blipFill>
          <a:blip r:embed="rId3">
            <a:alphaModFix/>
          </a:blip>
          <a:stretch>
            <a:fillRect/>
          </a:stretch>
        </p:blipFill>
        <p:spPr>
          <a:xfrm>
            <a:off x="4561800" y="1152475"/>
            <a:ext cx="4270500" cy="3416400"/>
          </a:xfrm>
          <a:prstGeom prst="rect">
            <a:avLst/>
          </a:prstGeom>
          <a:noFill/>
          <a:ln>
            <a:noFill/>
          </a:ln>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76</TotalTime>
  <Words>707</Words>
  <Application>Microsoft Macintosh PowerPoint</Application>
  <PresentationFormat>On-screen Show (16:9)</PresentationFormat>
  <Paragraphs>106</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Cambria</vt:lpstr>
      <vt:lpstr>Gill Sans MT</vt:lpstr>
      <vt:lpstr>Arial</vt:lpstr>
      <vt:lpstr>Gallery</vt:lpstr>
      <vt:lpstr>GrowHaus Project</vt:lpstr>
      <vt:lpstr>Introduction  </vt:lpstr>
      <vt:lpstr>Objective </vt:lpstr>
      <vt:lpstr>Data  </vt:lpstr>
      <vt:lpstr>Data</vt:lpstr>
      <vt:lpstr>Service Learning  </vt:lpstr>
      <vt:lpstr>Service Learning</vt:lpstr>
      <vt:lpstr>Service Learning</vt:lpstr>
      <vt:lpstr>Service Learning Revenue</vt:lpstr>
      <vt:lpstr>Food Box</vt:lpstr>
      <vt:lpstr>Food Box</vt:lpstr>
      <vt:lpstr>Food Box</vt:lpstr>
      <vt:lpstr>Food Box</vt:lpstr>
      <vt:lpstr>Market </vt:lpstr>
      <vt:lpstr>Market -- Total Sale VS Revenue</vt:lpstr>
      <vt:lpstr>Market</vt:lpstr>
      <vt:lpstr>Market</vt:lpstr>
      <vt:lpstr>Market</vt:lpstr>
      <vt:lpstr>Conclusion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GrowHaus Project</dc:title>
  <cp:lastModifiedBy>Sarah Ma</cp:lastModifiedBy>
  <cp:revision>7</cp:revision>
  <dcterms:modified xsi:type="dcterms:W3CDTF">2018-03-14T00:46:02Z</dcterms:modified>
</cp:coreProperties>
</file>