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294" y="83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2018/4/12 Thursday</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2018/4/12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2018/4/12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2018/4/12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2018/4/12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2018/4/12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2018/4/12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2018/4/12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2018/4/12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2018/4/12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2018/4/12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2018/4/12 Thursday</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lastic.co/cn/products/logstash" TargetMode="External"/><Relationship Id="rId2" Type="http://schemas.openxmlformats.org/officeDocument/2006/relationships/hyperlink" Target="https://www.elastic.co/" TargetMode="External"/><Relationship Id="rId1" Type="http://schemas.openxmlformats.org/officeDocument/2006/relationships/slideLayout" Target="../slideLayouts/slideLayout2.xml"/><Relationship Id="rId6" Type="http://schemas.openxmlformats.org/officeDocument/2006/relationships/hyperlink" Target="https://www.elastic.co/cn/products/beats" TargetMode="External"/><Relationship Id="rId5" Type="http://schemas.openxmlformats.org/officeDocument/2006/relationships/hyperlink" Target="https://www.elastic.co/cn/products/kibana" TargetMode="External"/><Relationship Id="rId4" Type="http://schemas.openxmlformats.org/officeDocument/2006/relationships/hyperlink" Target="https://www.elastic.co/cn/products/elastic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elastic.co/guide/en/logstash/6.2/input-plugins.html" TargetMode="External"/><Relationship Id="rId7" Type="http://schemas.openxmlformats.org/officeDocument/2006/relationships/hyperlink" Target="https://www.elastic.co/guide/en/logstash/6.2/execution-model.html" TargetMode="External"/><Relationship Id="rId2" Type="http://schemas.openxmlformats.org/officeDocument/2006/relationships/hyperlink" Target="https://github.com/elastic/logstash" TargetMode="External"/><Relationship Id="rId1" Type="http://schemas.openxmlformats.org/officeDocument/2006/relationships/slideLayout" Target="../slideLayouts/slideLayout4.xml"/><Relationship Id="rId6" Type="http://schemas.openxmlformats.org/officeDocument/2006/relationships/hyperlink" Target="https://www.elastic.co/guide/en/logstash/6.2/codec-plugins.html" TargetMode="External"/><Relationship Id="rId5" Type="http://schemas.openxmlformats.org/officeDocument/2006/relationships/hyperlink" Target="https://www.elastic.co/guide/en/logstash/6.2/output-plugins.html" TargetMode="External"/><Relationship Id="rId4" Type="http://schemas.openxmlformats.org/officeDocument/2006/relationships/hyperlink" Target="https://www.elastic.co/guide/en/logstash/6.2/filter-plugin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elastic.co/guide/en/beats/libbeat/current/community-beats.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logging.apache.org/log4j/2.x/manual/index.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7224" y="928670"/>
            <a:ext cx="7851648" cy="1828800"/>
          </a:xfrm>
        </p:spPr>
        <p:txBody>
          <a:bodyPr>
            <a:normAutofit/>
          </a:bodyPr>
          <a:lstStyle/>
          <a:p>
            <a:pPr algn="ctr"/>
            <a:r>
              <a:rPr lang="en-US" altLang="zh-CN" sz="6000" dirty="0" smtClean="0">
                <a:latin typeface="+mj-ea"/>
              </a:rPr>
              <a:t>ELK</a:t>
            </a:r>
            <a:r>
              <a:rPr lang="zh-CN" altLang="en-US" sz="6000" dirty="0" smtClean="0">
                <a:latin typeface="+mj-ea"/>
              </a:rPr>
              <a:t>日志分析系统</a:t>
            </a:r>
            <a:endParaRPr lang="zh-CN" altLang="en-US" sz="6000" dirty="0">
              <a:latin typeface="+mj-ea"/>
            </a:endParaRPr>
          </a:p>
        </p:txBody>
      </p:sp>
      <p:sp>
        <p:nvSpPr>
          <p:cNvPr id="4" name="TextBox 3"/>
          <p:cNvSpPr txBox="1"/>
          <p:nvPr/>
        </p:nvSpPr>
        <p:spPr>
          <a:xfrm>
            <a:off x="3643306" y="4214818"/>
            <a:ext cx="1714512" cy="707886"/>
          </a:xfrm>
          <a:prstGeom prst="rect">
            <a:avLst/>
          </a:prstGeom>
          <a:noFill/>
        </p:spPr>
        <p:txBody>
          <a:bodyPr wrap="square" rtlCol="0">
            <a:spAutoFit/>
          </a:bodyPr>
          <a:lstStyle/>
          <a:p>
            <a:pPr algn="ctr"/>
            <a:r>
              <a:rPr lang="zh-CN" altLang="en-US" sz="2000" dirty="0" smtClean="0">
                <a:latin typeface="+mn-ea"/>
              </a:rPr>
              <a:t>伍择端</a:t>
            </a:r>
            <a:endParaRPr lang="en-US" altLang="zh-CN" sz="2000" dirty="0" smtClean="0">
              <a:latin typeface="+mn-ea"/>
            </a:endParaRPr>
          </a:p>
          <a:p>
            <a:pPr algn="ctr"/>
            <a:r>
              <a:rPr lang="en-US" altLang="zh-CN" sz="2000" dirty="0" smtClean="0">
                <a:latin typeface="+mn-ea"/>
              </a:rPr>
              <a:t>2018-04-12</a:t>
            </a:r>
            <a:endParaRPr lang="zh-CN" altLang="en-US" sz="2000" dirty="0">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428604"/>
            <a:ext cx="8229600" cy="1143000"/>
          </a:xfrm>
        </p:spPr>
        <p:txBody>
          <a:bodyPr>
            <a:normAutofit/>
          </a:bodyPr>
          <a:lstStyle/>
          <a:p>
            <a:r>
              <a:rPr lang="en-US" sz="3200" b="1" dirty="0" smtClean="0">
                <a:latin typeface="+mn-ea"/>
                <a:ea typeface="+mn-ea"/>
              </a:rPr>
              <a:t>ELK</a:t>
            </a:r>
            <a:r>
              <a:rPr lang="zh-CN" altLang="en-US" sz="3200" b="1" dirty="0" smtClean="0">
                <a:latin typeface="+mn-ea"/>
                <a:ea typeface="+mn-ea"/>
              </a:rPr>
              <a:t>介绍</a:t>
            </a:r>
            <a:endParaRPr lang="zh-CN" altLang="en-US" sz="3200" b="1" dirty="0">
              <a:latin typeface="+mn-ea"/>
              <a:ea typeface="+mn-ea"/>
            </a:endParaRPr>
          </a:p>
        </p:txBody>
      </p:sp>
      <p:sp>
        <p:nvSpPr>
          <p:cNvPr id="3" name="内容占位符 2"/>
          <p:cNvSpPr>
            <a:spLocks noGrp="1"/>
          </p:cNvSpPr>
          <p:nvPr>
            <p:ph idx="1"/>
          </p:nvPr>
        </p:nvSpPr>
        <p:spPr>
          <a:xfrm>
            <a:off x="457200" y="1714488"/>
            <a:ext cx="8229600" cy="4610112"/>
          </a:xfrm>
          <a:noFill/>
        </p:spPr>
        <p:txBody>
          <a:bodyPr>
            <a:normAutofit/>
          </a:bodyPr>
          <a:lstStyle/>
          <a:p>
            <a:r>
              <a:rPr lang="zh-CN" altLang="en-US" sz="1400" dirty="0" smtClean="0">
                <a:latin typeface="+mn-ea"/>
              </a:rPr>
              <a:t>全称</a:t>
            </a:r>
            <a:r>
              <a:rPr lang="en-US" sz="1400" dirty="0" smtClean="0">
                <a:latin typeface="+mn-ea"/>
              </a:rPr>
              <a:t>ELK</a:t>
            </a:r>
            <a:r>
              <a:rPr lang="en-US" sz="1400" b="1" dirty="0" smtClean="0">
                <a:latin typeface="+mn-ea"/>
              </a:rPr>
              <a:t>  </a:t>
            </a:r>
            <a:r>
              <a:rPr lang="en-US" altLang="zh-CN" sz="1400" b="1" dirty="0" smtClean="0">
                <a:latin typeface="+mn-ea"/>
              </a:rPr>
              <a:t>Stack</a:t>
            </a:r>
            <a:r>
              <a:rPr lang="zh-CN" altLang="en-US" sz="1400" b="1" dirty="0" smtClean="0">
                <a:latin typeface="+mn-ea"/>
              </a:rPr>
              <a:t>（</a:t>
            </a:r>
            <a:r>
              <a:rPr lang="en-US" sz="1400" b="1" dirty="0" smtClean="0">
                <a:latin typeface="+mn-ea"/>
              </a:rPr>
              <a:t> </a:t>
            </a:r>
            <a:r>
              <a:rPr lang="en-US" sz="1400" dirty="0" smtClean="0">
                <a:latin typeface="+mn-ea"/>
              </a:rPr>
              <a:t>Elastic Stack</a:t>
            </a:r>
            <a:r>
              <a:rPr lang="zh-CN" altLang="en-US" sz="1400" b="1" dirty="0" smtClean="0">
                <a:latin typeface="+mn-ea"/>
              </a:rPr>
              <a:t>）</a:t>
            </a:r>
            <a:r>
              <a:rPr lang="zh-CN" altLang="en-US" sz="1400" dirty="0" smtClean="0">
                <a:latin typeface="+mn-ea"/>
              </a:rPr>
              <a:t>是一套开源的日志分析管理系统，官方网站</a:t>
            </a:r>
            <a:r>
              <a:rPr lang="en-US" altLang="zh-CN" sz="1400" dirty="0" smtClean="0">
                <a:latin typeface="+mn-ea"/>
              </a:rPr>
              <a:t>(</a:t>
            </a:r>
            <a:r>
              <a:rPr lang="en-US" altLang="zh-CN" sz="1400" dirty="0" smtClean="0">
                <a:solidFill>
                  <a:schemeClr val="tx1">
                    <a:lumMod val="95000"/>
                    <a:lumOff val="5000"/>
                  </a:schemeClr>
                </a:solidFill>
                <a:latin typeface="+mn-ea"/>
                <a:hlinkClick r:id="rId2"/>
              </a:rPr>
              <a:t>https://www.elastic.co</a:t>
            </a:r>
            <a:r>
              <a:rPr lang="en-US" altLang="zh-CN" sz="1400" dirty="0" smtClean="0">
                <a:latin typeface="+mn-ea"/>
              </a:rPr>
              <a:t>)</a:t>
            </a:r>
          </a:p>
          <a:p>
            <a:r>
              <a:rPr lang="en-US" altLang="zh-CN" sz="1400" b="1" dirty="0" smtClean="0">
                <a:latin typeface="+mn-ea"/>
                <a:hlinkClick r:id="rId3"/>
              </a:rPr>
              <a:t>Logstash</a:t>
            </a:r>
            <a:r>
              <a:rPr lang="zh-CN" altLang="en-US" sz="1400" b="1" dirty="0" smtClean="0">
                <a:latin typeface="+mn-ea"/>
              </a:rPr>
              <a:t>：</a:t>
            </a:r>
            <a:r>
              <a:rPr lang="zh-CN" altLang="en-US" sz="1400" dirty="0" smtClean="0">
                <a:latin typeface="+mn-ea"/>
              </a:rPr>
              <a:t>负责日志的收集、缓冲和处理</a:t>
            </a:r>
            <a:endParaRPr lang="en-US" altLang="zh-CN" sz="1400" dirty="0" smtClean="0">
              <a:latin typeface="+mn-ea"/>
            </a:endParaRPr>
          </a:p>
          <a:p>
            <a:r>
              <a:rPr lang="en-US" sz="1400" dirty="0" smtClean="0">
                <a:latin typeface="+mn-ea"/>
                <a:hlinkClick r:id="rId4"/>
              </a:rPr>
              <a:t>Elasticsearch</a:t>
            </a:r>
            <a:r>
              <a:rPr lang="en-US" sz="1400" b="1" dirty="0" smtClean="0">
                <a:latin typeface="+mn-ea"/>
              </a:rPr>
              <a:t>：</a:t>
            </a:r>
            <a:r>
              <a:rPr lang="zh-CN" altLang="en-US" sz="1400" dirty="0" smtClean="0">
                <a:latin typeface="+mn-ea"/>
              </a:rPr>
              <a:t>负责日志存储、检索和分析</a:t>
            </a:r>
            <a:endParaRPr lang="en-US" altLang="zh-CN" sz="1400" dirty="0" smtClean="0">
              <a:latin typeface="+mn-ea"/>
            </a:endParaRPr>
          </a:p>
          <a:p>
            <a:r>
              <a:rPr lang="en-US" altLang="zh-CN" sz="1400" b="1" dirty="0" smtClean="0">
                <a:latin typeface="+mn-ea"/>
                <a:hlinkClick r:id="rId5"/>
              </a:rPr>
              <a:t>Kibana</a:t>
            </a:r>
            <a:r>
              <a:rPr lang="zh-CN" altLang="en-US" sz="1400" b="1" dirty="0" smtClean="0">
                <a:latin typeface="+mn-ea"/>
              </a:rPr>
              <a:t>：</a:t>
            </a:r>
            <a:r>
              <a:rPr lang="zh-CN" altLang="en-US" sz="1400" dirty="0" smtClean="0">
                <a:latin typeface="+mn-ea"/>
              </a:rPr>
              <a:t>负责日志的可视化界面展示</a:t>
            </a:r>
            <a:endParaRPr lang="en-US" altLang="zh-CN" sz="1400" dirty="0" smtClean="0">
              <a:latin typeface="+mn-ea"/>
            </a:endParaRPr>
          </a:p>
          <a:p>
            <a:r>
              <a:rPr lang="en-US" altLang="zh-CN" sz="1400" b="1" dirty="0" smtClean="0">
                <a:solidFill>
                  <a:schemeClr val="accent1">
                    <a:lumMod val="75000"/>
                  </a:schemeClr>
                </a:solidFill>
                <a:latin typeface="+mn-ea"/>
                <a:hlinkClick r:id="rId6"/>
              </a:rPr>
              <a:t>Beats</a:t>
            </a:r>
            <a:r>
              <a:rPr lang="zh-CN" altLang="en-US" sz="1400" b="1" dirty="0" smtClean="0">
                <a:latin typeface="+mn-ea"/>
              </a:rPr>
              <a:t>：</a:t>
            </a:r>
            <a:r>
              <a:rPr lang="zh-CN" altLang="en-US" sz="1400" dirty="0" smtClean="0">
                <a:latin typeface="+mn-ea"/>
              </a:rPr>
              <a:t>轻量型数据采集器</a:t>
            </a:r>
            <a:endParaRPr lang="en-US" altLang="zh-CN" sz="1400" dirty="0" smtClean="0">
              <a:latin typeface="+mn-ea"/>
            </a:endParaRPr>
          </a:p>
          <a:p>
            <a:r>
              <a:rPr lang="en-US" sz="1400" dirty="0" smtClean="0">
                <a:latin typeface="+mn-ea"/>
              </a:rPr>
              <a:t>X-Pack</a:t>
            </a:r>
            <a:r>
              <a:rPr lang="zh-CN" altLang="en-US" sz="1400" b="1" dirty="0" smtClean="0">
                <a:latin typeface="+mn-ea"/>
              </a:rPr>
              <a:t>：可选用的</a:t>
            </a:r>
            <a:r>
              <a:rPr lang="zh-CN" altLang="en-US" sz="1400" dirty="0" smtClean="0">
                <a:latin typeface="+mn-ea"/>
              </a:rPr>
              <a:t>程序包中，包含安全、监控等功能</a:t>
            </a:r>
            <a:endParaRPr lang="en-US" sz="1400" b="1" dirty="0" smtClean="0">
              <a:latin typeface="+mn-ea"/>
            </a:endParaRPr>
          </a:p>
          <a:p>
            <a:endParaRPr lang="zh-CN" altLang="en-US" sz="1800" dirty="0" smtClean="0">
              <a:latin typeface="+mn-ea"/>
            </a:endParaRPr>
          </a:p>
          <a:p>
            <a:endParaRPr lang="zh-CN" altLang="en-US" sz="1800" b="1" i="1" dirty="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428604"/>
            <a:ext cx="8229600" cy="1143000"/>
          </a:xfrm>
        </p:spPr>
        <p:txBody>
          <a:bodyPr>
            <a:normAutofit/>
          </a:bodyPr>
          <a:lstStyle/>
          <a:p>
            <a:r>
              <a:rPr lang="en-US" sz="3200" dirty="0" smtClean="0">
                <a:latin typeface="+mn-ea"/>
              </a:rPr>
              <a:t>Elasticsearch</a:t>
            </a:r>
            <a:r>
              <a:rPr lang="zh-CN" altLang="en-US" sz="3200" dirty="0" smtClean="0">
                <a:latin typeface="+mn-ea"/>
              </a:rPr>
              <a:t>搜索引擎</a:t>
            </a:r>
            <a:endParaRPr lang="zh-CN" altLang="en-US" sz="3200" dirty="0"/>
          </a:p>
        </p:txBody>
      </p:sp>
      <p:sp>
        <p:nvSpPr>
          <p:cNvPr id="3" name="内容占位符 2"/>
          <p:cNvSpPr>
            <a:spLocks noGrp="1"/>
          </p:cNvSpPr>
          <p:nvPr>
            <p:ph sz="half" idx="1"/>
          </p:nvPr>
        </p:nvSpPr>
        <p:spPr>
          <a:xfrm>
            <a:off x="457200" y="1785926"/>
            <a:ext cx="8186766" cy="4568999"/>
          </a:xfrm>
        </p:spPr>
        <p:txBody>
          <a:bodyPr>
            <a:noAutofit/>
          </a:bodyPr>
          <a:lstStyle/>
          <a:p>
            <a:r>
              <a:rPr lang="zh-CN" altLang="en-US" sz="1400" dirty="0" smtClean="0">
                <a:latin typeface="+mn-ea"/>
              </a:rPr>
              <a:t>基于</a:t>
            </a:r>
            <a:r>
              <a:rPr lang="en-US" altLang="zh-CN" sz="1400" dirty="0" smtClean="0">
                <a:latin typeface="+mn-ea"/>
              </a:rPr>
              <a:t>Apache </a:t>
            </a:r>
            <a:r>
              <a:rPr lang="en-US" altLang="zh-CN" sz="1400" dirty="0" err="1" smtClean="0">
                <a:latin typeface="+mn-ea"/>
              </a:rPr>
              <a:t>Lucene</a:t>
            </a:r>
            <a:r>
              <a:rPr lang="zh-CN" altLang="en-US" sz="1400" dirty="0" smtClean="0">
                <a:latin typeface="+mn-ea"/>
              </a:rPr>
              <a:t>的分布式开源实时搜索引擎</a:t>
            </a:r>
            <a:endParaRPr lang="en-US" altLang="zh-CN" sz="1400" dirty="0" smtClean="0">
              <a:latin typeface="+mn-ea"/>
            </a:endParaRPr>
          </a:p>
          <a:p>
            <a:r>
              <a:rPr lang="zh-CN" altLang="en-US" sz="1400" dirty="0" smtClean="0">
                <a:latin typeface="+mn-ea"/>
              </a:rPr>
              <a:t>三种通信方式：</a:t>
            </a:r>
            <a:r>
              <a:rPr lang="en-US" sz="1400" dirty="0" err="1" smtClean="0">
                <a:latin typeface="+mn-ea"/>
              </a:rPr>
              <a:t>node、http</a:t>
            </a:r>
            <a:r>
              <a:rPr lang="zh-CN" altLang="en-US" sz="1400" dirty="0" smtClean="0">
                <a:latin typeface="+mn-ea"/>
              </a:rPr>
              <a:t>和</a:t>
            </a:r>
            <a:r>
              <a:rPr lang="en-US" sz="1400" dirty="0" smtClean="0">
                <a:latin typeface="+mn-ea"/>
              </a:rPr>
              <a:t>transport</a:t>
            </a:r>
            <a:endParaRPr lang="en-US" altLang="zh-CN" sz="1400" dirty="0" smtClean="0">
              <a:latin typeface="+mn-ea"/>
            </a:endParaRPr>
          </a:p>
          <a:p>
            <a:r>
              <a:rPr lang="zh-CN" altLang="en-US" sz="1400" dirty="0" smtClean="0">
                <a:latin typeface="+mn-ea"/>
              </a:rPr>
              <a:t>集群：通过</a:t>
            </a:r>
            <a:r>
              <a:rPr lang="en-US" altLang="zh-CN" sz="1400" dirty="0" smtClean="0">
                <a:latin typeface="+mn-ea"/>
              </a:rPr>
              <a:t>cluster.name</a:t>
            </a:r>
            <a:r>
              <a:rPr lang="zh-CN" altLang="en-US" sz="1400" dirty="0" smtClean="0">
                <a:latin typeface="+mn-ea"/>
              </a:rPr>
              <a:t>发现、加入集群，三种集群健康状态</a:t>
            </a:r>
            <a:endParaRPr lang="en-US" altLang="zh-CN" sz="1400" dirty="0" smtClean="0">
              <a:latin typeface="+mn-ea"/>
            </a:endParaRPr>
          </a:p>
          <a:p>
            <a:r>
              <a:rPr lang="zh-CN" altLang="en-US" sz="1400" dirty="0" smtClean="0">
                <a:latin typeface="+mn-ea"/>
              </a:rPr>
              <a:t>分布式：自动维护系统数据分片分布式存储，索引文档每个字段</a:t>
            </a:r>
            <a:endParaRPr lang="en-US" altLang="zh-CN" sz="1400" dirty="0" smtClean="0">
              <a:latin typeface="+mn-ea"/>
            </a:endParaRPr>
          </a:p>
          <a:p>
            <a:r>
              <a:rPr lang="zh-CN" altLang="en-US" sz="1400" dirty="0" smtClean="0">
                <a:latin typeface="+mn-ea"/>
              </a:rPr>
              <a:t>数据操作：索引</a:t>
            </a:r>
            <a:r>
              <a:rPr lang="en-US" altLang="zh-CN" sz="1400" dirty="0" smtClean="0">
                <a:latin typeface="+mn-ea"/>
              </a:rPr>
              <a:t>(Index)</a:t>
            </a:r>
            <a:r>
              <a:rPr lang="zh-CN" altLang="en-US" sz="1400" dirty="0" smtClean="0">
                <a:latin typeface="+mn-ea"/>
              </a:rPr>
              <a:t>、删除</a:t>
            </a:r>
            <a:r>
              <a:rPr lang="en-US" altLang="zh-CN" sz="1400" dirty="0" smtClean="0">
                <a:latin typeface="+mn-ea"/>
              </a:rPr>
              <a:t>(Delete)</a:t>
            </a:r>
            <a:r>
              <a:rPr lang="zh-CN" altLang="en-US" sz="1400" dirty="0" smtClean="0">
                <a:latin typeface="+mn-ea"/>
              </a:rPr>
              <a:t>、查询</a:t>
            </a:r>
            <a:r>
              <a:rPr lang="en-US" altLang="zh-CN" sz="1400" dirty="0" smtClean="0">
                <a:latin typeface="+mn-ea"/>
              </a:rPr>
              <a:t>(Get)</a:t>
            </a:r>
            <a:r>
              <a:rPr lang="zh-CN" altLang="en-US" sz="1400" dirty="0" smtClean="0">
                <a:latin typeface="+mn-ea"/>
              </a:rPr>
              <a:t>、更新</a:t>
            </a:r>
            <a:r>
              <a:rPr lang="en-US" altLang="zh-CN" sz="1400" dirty="0" smtClean="0">
                <a:latin typeface="+mn-ea"/>
              </a:rPr>
              <a:t>(Update </a:t>
            </a:r>
            <a:r>
              <a:rPr lang="en-US" altLang="zh-CN" sz="1400" dirty="0" err="1" smtClean="0">
                <a:latin typeface="+mn-ea"/>
              </a:rPr>
              <a:t>reIndex</a:t>
            </a:r>
            <a:r>
              <a:rPr lang="en-US" altLang="zh-CN" sz="1400" dirty="0" smtClean="0">
                <a:latin typeface="+mn-ea"/>
              </a:rPr>
              <a:t>)</a:t>
            </a:r>
            <a:r>
              <a:rPr lang="zh-CN" altLang="en-US" sz="1400" dirty="0" smtClean="0">
                <a:latin typeface="+mn-ea"/>
              </a:rPr>
              <a:t>、版本控制</a:t>
            </a:r>
            <a:r>
              <a:rPr lang="en-US" altLang="zh-CN" sz="1400" dirty="0" smtClean="0">
                <a:latin typeface="+mn-ea"/>
              </a:rPr>
              <a:t>(</a:t>
            </a:r>
            <a:r>
              <a:rPr lang="en-US" sz="1400" dirty="0" err="1" smtClean="0">
                <a:latin typeface="+mn-ea"/>
              </a:rPr>
              <a:t>version_conflict_engine_exception</a:t>
            </a:r>
            <a:r>
              <a:rPr lang="en-US" altLang="zh-CN" sz="1400" dirty="0" smtClean="0">
                <a:latin typeface="+mn-ea"/>
              </a:rPr>
              <a:t>)</a:t>
            </a:r>
            <a:r>
              <a:rPr lang="zh-CN" altLang="en-US" sz="1400" dirty="0" smtClean="0">
                <a:latin typeface="+mn-ea"/>
              </a:rPr>
              <a:t>、批量操作</a:t>
            </a:r>
            <a:r>
              <a:rPr lang="en-US" altLang="zh-CN" sz="1400" dirty="0" smtClean="0">
                <a:latin typeface="+mn-ea"/>
              </a:rPr>
              <a:t>(</a:t>
            </a:r>
            <a:r>
              <a:rPr lang="en-US" altLang="zh-CN" sz="1400" dirty="0" err="1" smtClean="0">
                <a:latin typeface="+mn-ea"/>
              </a:rPr>
              <a:t>Mget</a:t>
            </a:r>
            <a:r>
              <a:rPr lang="zh-CN" altLang="en-US" sz="1400" dirty="0" smtClean="0">
                <a:latin typeface="+mn-ea"/>
              </a:rPr>
              <a:t>、</a:t>
            </a:r>
            <a:r>
              <a:rPr lang="en-US" altLang="zh-CN" sz="1400" dirty="0" smtClean="0">
                <a:latin typeface="+mn-ea"/>
              </a:rPr>
              <a:t>Bulk)</a:t>
            </a:r>
            <a:r>
              <a:rPr lang="zh-CN" altLang="en-US" sz="1400" dirty="0" smtClean="0">
                <a:latin typeface="+mn-ea"/>
              </a:rPr>
              <a:t>、分页搜索</a:t>
            </a:r>
            <a:r>
              <a:rPr lang="en-US" altLang="zh-CN" sz="1400" dirty="0" smtClean="0">
                <a:latin typeface="+mn-ea"/>
              </a:rPr>
              <a:t>(Scroll,</a:t>
            </a:r>
            <a:r>
              <a:rPr lang="en-US" sz="1400" dirty="0" smtClean="0">
                <a:latin typeface="+mn-ea"/>
              </a:rPr>
              <a:t> from + size</a:t>
            </a:r>
            <a:r>
              <a:rPr lang="en-US" altLang="zh-CN" sz="1400" dirty="0" smtClean="0">
                <a:latin typeface="+mn-ea"/>
              </a:rPr>
              <a:t>)</a:t>
            </a:r>
          </a:p>
          <a:p>
            <a:r>
              <a:rPr lang="zh-CN" altLang="en-US" sz="1400" dirty="0" smtClean="0">
                <a:latin typeface="+mn-ea"/>
              </a:rPr>
              <a:t>倒排索引：根据属性的值来查找记录，索引表中的每一项都包括一个属性值和具有该属性值的各记录的地址</a:t>
            </a:r>
            <a:endParaRPr lang="en-US" altLang="zh-CN" sz="1400" dirty="0" smtClean="0">
              <a:latin typeface="+mn-ea"/>
            </a:endParaRPr>
          </a:p>
          <a:p>
            <a:r>
              <a:rPr lang="zh-CN" altLang="en-US" sz="1400" dirty="0" smtClean="0">
                <a:latin typeface="+mn-ea"/>
              </a:rPr>
              <a:t>分词器：分词器安装、索引设置</a:t>
            </a:r>
            <a:endParaRPr lang="en-US" altLang="zh-CN" sz="1400" dirty="0" smtClean="0">
              <a:latin typeface="+mn-ea"/>
            </a:endParaRPr>
          </a:p>
          <a:p>
            <a:r>
              <a:rPr lang="zh-CN" altLang="en-US" sz="1400" dirty="0" smtClean="0">
                <a:latin typeface="+mn-ea"/>
              </a:rPr>
              <a:t>结构化查询、全文搜索：</a:t>
            </a:r>
            <a:r>
              <a:rPr lang="en-US" altLang="zh-CN" sz="1400" dirty="0" smtClean="0">
                <a:latin typeface="+mn-ea"/>
              </a:rPr>
              <a:t>Query </a:t>
            </a:r>
            <a:r>
              <a:rPr lang="en-US" altLang="zh-CN" sz="1400" dirty="0" err="1" smtClean="0">
                <a:latin typeface="+mn-ea"/>
              </a:rPr>
              <a:t>Dsl</a:t>
            </a:r>
            <a:r>
              <a:rPr lang="en-US" altLang="zh-CN" sz="1400" dirty="0" smtClean="0">
                <a:latin typeface="+mn-ea"/>
              </a:rPr>
              <a:t> </a:t>
            </a:r>
            <a:r>
              <a:rPr lang="zh-CN" altLang="en-US" sz="1400" dirty="0" smtClean="0">
                <a:latin typeface="+mn-ea"/>
              </a:rPr>
              <a:t>语法</a:t>
            </a:r>
            <a:endParaRPr lang="en-US" altLang="zh-CN" sz="1400" dirty="0" smtClean="0">
              <a:latin typeface="+mn-ea"/>
            </a:endParaRPr>
          </a:p>
          <a:p>
            <a:r>
              <a:rPr lang="zh-CN" altLang="en-US" sz="1400" dirty="0" smtClean="0">
                <a:latin typeface="+mn-ea"/>
              </a:rPr>
              <a:t>元数据</a:t>
            </a:r>
            <a:r>
              <a:rPr lang="zh-CN" altLang="en-US" sz="1400" dirty="0" smtClean="0">
                <a:latin typeface="+mn-ea"/>
                <a:sym typeface="Wingdings" pitchFamily="2" charset="2"/>
              </a:rPr>
              <a:t>：</a:t>
            </a:r>
            <a:r>
              <a:rPr lang="en-US" sz="1400" dirty="0" smtClean="0">
                <a:latin typeface="+mn-ea"/>
              </a:rPr>
              <a:t> _index</a:t>
            </a:r>
            <a:r>
              <a:rPr lang="zh-CN" altLang="en-US" sz="1400" dirty="0" smtClean="0">
                <a:latin typeface="+mn-ea"/>
              </a:rPr>
              <a:t>、</a:t>
            </a:r>
            <a:r>
              <a:rPr lang="en-US" sz="1400" dirty="0" smtClean="0">
                <a:latin typeface="+mn-ea"/>
              </a:rPr>
              <a:t> _type</a:t>
            </a:r>
            <a:r>
              <a:rPr lang="zh-CN" altLang="en-US" sz="1400" dirty="0" smtClean="0">
                <a:latin typeface="+mn-ea"/>
              </a:rPr>
              <a:t>、</a:t>
            </a:r>
            <a:r>
              <a:rPr lang="en-US" sz="1400" dirty="0" smtClean="0">
                <a:latin typeface="+mn-ea"/>
              </a:rPr>
              <a:t> _id</a:t>
            </a:r>
            <a:r>
              <a:rPr lang="zh-CN" altLang="en-US" sz="1400" dirty="0" smtClean="0">
                <a:latin typeface="+mn-ea"/>
              </a:rPr>
              <a:t>、</a:t>
            </a:r>
            <a:r>
              <a:rPr lang="en-US" sz="1400" dirty="0" smtClean="0">
                <a:latin typeface="+mn-ea"/>
              </a:rPr>
              <a:t> _</a:t>
            </a:r>
            <a:r>
              <a:rPr lang="en-US" sz="1400" dirty="0" err="1" smtClean="0">
                <a:latin typeface="+mn-ea"/>
              </a:rPr>
              <a:t>uid</a:t>
            </a:r>
            <a:r>
              <a:rPr lang="zh-CN" altLang="en-US" sz="1400" dirty="0" smtClean="0">
                <a:latin typeface="+mn-ea"/>
              </a:rPr>
              <a:t>、</a:t>
            </a:r>
            <a:r>
              <a:rPr lang="en-US" sz="1400" dirty="0" smtClean="0">
                <a:latin typeface="+mn-ea"/>
              </a:rPr>
              <a:t> _source</a:t>
            </a:r>
            <a:r>
              <a:rPr lang="zh-CN" altLang="en-US" sz="1400" dirty="0" smtClean="0">
                <a:latin typeface="+mn-ea"/>
              </a:rPr>
              <a:t>、</a:t>
            </a:r>
            <a:r>
              <a:rPr lang="en-US" sz="1400" dirty="0" smtClean="0">
                <a:latin typeface="+mn-ea"/>
              </a:rPr>
              <a:t> _timestamp</a:t>
            </a:r>
          </a:p>
          <a:p>
            <a:r>
              <a:rPr lang="en-US" sz="1400" dirty="0" smtClean="0">
                <a:latin typeface="+mn-ea"/>
              </a:rPr>
              <a:t>M</a:t>
            </a:r>
            <a:r>
              <a:rPr lang="en-US" altLang="zh-CN" sz="1400" dirty="0" smtClean="0">
                <a:latin typeface="+mn-ea"/>
              </a:rPr>
              <a:t>apping</a:t>
            </a:r>
            <a:r>
              <a:rPr lang="zh-CN" altLang="en-US" sz="1400" dirty="0" smtClean="0">
                <a:latin typeface="+mn-ea"/>
              </a:rPr>
              <a:t>映射：</a:t>
            </a:r>
            <a:r>
              <a:rPr lang="zh-CN" altLang="en-US" sz="1400" dirty="0" smtClean="0">
                <a:latin typeface="+mn-ea"/>
              </a:rPr>
              <a:t>创建索引的时候</a:t>
            </a:r>
            <a:r>
              <a:rPr lang="en-US" altLang="zh-CN" sz="1400" dirty="0" smtClean="0">
                <a:latin typeface="+mn-ea"/>
              </a:rPr>
              <a:t>,</a:t>
            </a:r>
            <a:r>
              <a:rPr lang="zh-CN" altLang="en-US" sz="1400" dirty="0" smtClean="0">
                <a:latin typeface="+mn-ea"/>
              </a:rPr>
              <a:t>可以预先定义字段的类型以及相关属性</a:t>
            </a:r>
            <a:r>
              <a:rPr lang="en-US" altLang="zh-CN" sz="1400" dirty="0" smtClean="0">
                <a:latin typeface="+mn-ea"/>
              </a:rPr>
              <a:t>,</a:t>
            </a:r>
            <a:r>
              <a:rPr lang="zh-CN" altLang="en-US" sz="1400" dirty="0" smtClean="0">
                <a:latin typeface="+mn-ea"/>
              </a:rPr>
              <a:t>相当于定义数据库字段的属性，</a:t>
            </a:r>
            <a:r>
              <a:rPr lang="en-US" sz="1400" dirty="0" smtClean="0">
                <a:latin typeface="+mn-ea"/>
              </a:rPr>
              <a:t> </a:t>
            </a:r>
            <a:r>
              <a:rPr lang="zh-CN" altLang="en-US" sz="1400" dirty="0" smtClean="0">
                <a:latin typeface="+mn-ea"/>
              </a:rPr>
              <a:t>动态新</a:t>
            </a:r>
            <a:r>
              <a:rPr lang="zh-CN" altLang="en-US" sz="1400" dirty="0" smtClean="0">
                <a:latin typeface="+mn-ea"/>
              </a:rPr>
              <a:t>字段</a:t>
            </a:r>
            <a:r>
              <a:rPr lang="en-US" altLang="zh-CN" sz="1400" dirty="0" smtClean="0">
                <a:latin typeface="+mn-ea"/>
              </a:rPr>
              <a:t>(</a:t>
            </a:r>
            <a:r>
              <a:rPr lang="zh-CN" altLang="en-US" sz="1400" dirty="0" smtClean="0">
                <a:latin typeface="+mn-ea"/>
              </a:rPr>
              <a:t>设置</a:t>
            </a:r>
            <a:r>
              <a:rPr lang="en-US" altLang="zh-CN" sz="1400" dirty="0" smtClean="0">
                <a:latin typeface="+mn-ea"/>
              </a:rPr>
              <a:t>mapping</a:t>
            </a:r>
            <a:r>
              <a:rPr lang="zh-CN" altLang="en-US" sz="1400" dirty="0" smtClean="0">
                <a:latin typeface="+mn-ea"/>
              </a:rPr>
              <a:t>属性</a:t>
            </a:r>
            <a:r>
              <a:rPr lang="en-US" sz="1400" dirty="0" smtClean="0">
                <a:latin typeface="+mn-ea"/>
              </a:rPr>
              <a:t>dynamic: true)</a:t>
            </a:r>
          </a:p>
          <a:p>
            <a:r>
              <a:rPr lang="zh-CN" altLang="en-US" sz="1400" dirty="0" smtClean="0">
                <a:latin typeface="+mn-ea"/>
              </a:rPr>
              <a:t>概念模型对比：</a:t>
            </a:r>
            <a:endParaRPr lang="en-US" altLang="zh-CN" sz="1400" dirty="0" smtClean="0">
              <a:latin typeface="+mn-ea"/>
            </a:endParaRPr>
          </a:p>
          <a:p>
            <a:pPr>
              <a:buNone/>
            </a:pPr>
            <a:r>
              <a:rPr lang="en-US" sz="1400" dirty="0" smtClean="0">
                <a:latin typeface="+mn-ea"/>
              </a:rPr>
              <a:t>	Relational DB  ⇒ Databases ⇒ Tables ⇒ Rows           ⇒ Column</a:t>
            </a:r>
          </a:p>
          <a:p>
            <a:pPr>
              <a:buNone/>
            </a:pPr>
            <a:r>
              <a:rPr lang="en-US" altLang="zh-CN" sz="1400" dirty="0" smtClean="0">
                <a:latin typeface="+mn-ea"/>
              </a:rPr>
              <a:t>	</a:t>
            </a:r>
            <a:r>
              <a:rPr lang="zh-CN" altLang="en-US" sz="1400" dirty="0" smtClean="0">
                <a:latin typeface="+mn-ea"/>
              </a:rPr>
              <a:t>关系型数据库       数据库    表       行           列  </a:t>
            </a:r>
            <a:endParaRPr lang="en-US" altLang="zh-CN" sz="1400" dirty="0" smtClean="0">
              <a:latin typeface="+mn-ea"/>
            </a:endParaRPr>
          </a:p>
          <a:p>
            <a:pPr>
              <a:buNone/>
            </a:pPr>
            <a:r>
              <a:rPr lang="en-US" sz="1400" dirty="0" smtClean="0">
                <a:latin typeface="+mn-ea"/>
              </a:rPr>
              <a:t>  	</a:t>
            </a:r>
            <a:r>
              <a:rPr lang="en-US" sz="1400" dirty="0" err="1" smtClean="0">
                <a:latin typeface="+mn-ea"/>
              </a:rPr>
              <a:t>Elasticsearch</a:t>
            </a:r>
            <a:r>
              <a:rPr lang="en-US" sz="1400" dirty="0" smtClean="0">
                <a:latin typeface="+mn-ea"/>
              </a:rPr>
              <a:t>   ⇒ Indices       ⇒ Types  ⇒ Documents ⇒ Fields</a:t>
            </a:r>
            <a:br>
              <a:rPr lang="en-US" sz="1400" dirty="0" smtClean="0">
                <a:latin typeface="+mn-ea"/>
              </a:rPr>
            </a:br>
            <a:r>
              <a:rPr lang="en-US" sz="1400" dirty="0" err="1" smtClean="0">
                <a:latin typeface="+mn-ea"/>
              </a:rPr>
              <a:t>Els</a:t>
            </a:r>
            <a:r>
              <a:rPr lang="en-US" sz="1400" dirty="0" smtClean="0">
                <a:latin typeface="+mn-ea"/>
              </a:rPr>
              <a:t>                        </a:t>
            </a:r>
            <a:r>
              <a:rPr lang="zh-CN" altLang="en-US" sz="1400" dirty="0" smtClean="0">
                <a:latin typeface="+mn-ea"/>
              </a:rPr>
              <a:t>索引         类型     文档         域（字段）</a:t>
            </a:r>
            <a:endParaRPr lang="en-US" altLang="zh-CN" sz="1400" dirty="0" smtClean="0">
              <a:latin typeface="+mn-ea"/>
            </a:endParaRPr>
          </a:p>
          <a:p>
            <a:pPr>
              <a:buNone/>
            </a:pPr>
            <a:endParaRPr lang="en-US" altLang="zh-CN" sz="1400" dirty="0" smtClean="0">
              <a:latin typeface="+mn-ea"/>
            </a:endParaRPr>
          </a:p>
          <a:p>
            <a:pPr>
              <a:buNone/>
            </a:pPr>
            <a:endParaRPr lang="zh-CN" altLang="en-US" sz="1400" dirty="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428604"/>
            <a:ext cx="8229600" cy="1143000"/>
          </a:xfrm>
        </p:spPr>
        <p:txBody>
          <a:bodyPr>
            <a:normAutofit/>
          </a:bodyPr>
          <a:lstStyle/>
          <a:p>
            <a:r>
              <a:rPr lang="en-US" altLang="zh-CN" sz="3200" b="1" dirty="0" smtClean="0">
                <a:latin typeface="+mn-ea"/>
                <a:ea typeface="+mn-ea"/>
              </a:rPr>
              <a:t>Logstash</a:t>
            </a:r>
            <a:r>
              <a:rPr lang="zh-CN" altLang="en-US" sz="3200" b="1" dirty="0" smtClean="0">
                <a:latin typeface="+mn-ea"/>
                <a:ea typeface="+mn-ea"/>
              </a:rPr>
              <a:t>数据采集</a:t>
            </a:r>
            <a:endParaRPr lang="zh-CN" altLang="en-US" sz="3200" b="1" dirty="0">
              <a:latin typeface="+mn-ea"/>
              <a:ea typeface="+mn-ea"/>
            </a:endParaRPr>
          </a:p>
        </p:txBody>
      </p:sp>
      <p:sp>
        <p:nvSpPr>
          <p:cNvPr id="3" name="内容占位符 2"/>
          <p:cNvSpPr>
            <a:spLocks noGrp="1"/>
          </p:cNvSpPr>
          <p:nvPr>
            <p:ph sz="half" idx="1"/>
          </p:nvPr>
        </p:nvSpPr>
        <p:spPr>
          <a:xfrm>
            <a:off x="457200" y="1920085"/>
            <a:ext cx="8186766" cy="4434840"/>
          </a:xfrm>
        </p:spPr>
        <p:txBody>
          <a:bodyPr>
            <a:normAutofit/>
          </a:bodyPr>
          <a:lstStyle/>
          <a:p>
            <a:r>
              <a:rPr lang="en-US" altLang="zh-CN" sz="1400" dirty="0" smtClean="0">
                <a:latin typeface="+mn-ea"/>
                <a:hlinkClick r:id="rId2"/>
              </a:rPr>
              <a:t>Logstash</a:t>
            </a:r>
            <a:r>
              <a:rPr lang="en-US" altLang="zh-CN" sz="1400" dirty="0" smtClean="0">
                <a:latin typeface="+mn-ea"/>
              </a:rPr>
              <a:t> </a:t>
            </a:r>
            <a:r>
              <a:rPr lang="zh-CN" altLang="en-US" sz="1400" dirty="0" smtClean="0">
                <a:latin typeface="+mn-ea"/>
              </a:rPr>
              <a:t>是一个开源的数据收集引擎，它具有备实时数据传输能力。它可以统一过滤来自不同源的数据，并按照开发者的制定的规范输出到目的地</a:t>
            </a:r>
            <a:endParaRPr lang="en-US" altLang="zh-CN" sz="1400" dirty="0" smtClean="0">
              <a:latin typeface="+mn-ea"/>
            </a:endParaRPr>
          </a:p>
          <a:p>
            <a:r>
              <a:rPr lang="zh-CN" altLang="en-US" sz="1400" dirty="0" smtClean="0">
                <a:latin typeface="+mn-ea"/>
              </a:rPr>
              <a:t>核心代码采用</a:t>
            </a:r>
            <a:r>
              <a:rPr lang="en-US" altLang="zh-CN" sz="1400" dirty="0" smtClean="0">
                <a:latin typeface="+mn-ea"/>
              </a:rPr>
              <a:t>java</a:t>
            </a:r>
            <a:r>
              <a:rPr lang="zh-CN" altLang="en-US" sz="1400" dirty="0" smtClean="0">
                <a:latin typeface="+mn-ea"/>
              </a:rPr>
              <a:t>开发，插件代码采用</a:t>
            </a:r>
            <a:r>
              <a:rPr lang="en-US" altLang="zh-CN" sz="1400" dirty="0" smtClean="0">
                <a:latin typeface="+mn-ea"/>
              </a:rPr>
              <a:t>jRuby</a:t>
            </a:r>
            <a:r>
              <a:rPr lang="zh-CN" altLang="en-US" sz="1400" dirty="0" smtClean="0">
                <a:latin typeface="+mn-ea"/>
              </a:rPr>
              <a:t>、</a:t>
            </a:r>
            <a:r>
              <a:rPr lang="en-US" altLang="zh-CN" sz="1400" dirty="0" smtClean="0">
                <a:latin typeface="+mn-ea"/>
              </a:rPr>
              <a:t>ruby</a:t>
            </a:r>
            <a:r>
              <a:rPr lang="zh-CN" altLang="en-US" sz="1400" dirty="0" smtClean="0">
                <a:latin typeface="+mn-ea"/>
              </a:rPr>
              <a:t>采集数据效率高</a:t>
            </a:r>
            <a:endParaRPr lang="en-US" altLang="zh-CN" sz="1400" dirty="0" smtClean="0">
              <a:latin typeface="+mn-ea"/>
            </a:endParaRPr>
          </a:p>
          <a:p>
            <a:r>
              <a:rPr lang="zh-CN" altLang="en-US" sz="1400" dirty="0" smtClean="0">
                <a:latin typeface="+mn-ea"/>
              </a:rPr>
              <a:t>管道流程：如图所示</a:t>
            </a:r>
            <a:endParaRPr lang="en-US" altLang="zh-CN" sz="1400" dirty="0" smtClean="0">
              <a:latin typeface="+mn-ea"/>
            </a:endParaRPr>
          </a:p>
          <a:p>
            <a:endParaRPr lang="en-US" altLang="zh-CN" sz="1400" dirty="0" smtClean="0">
              <a:latin typeface="+mn-ea"/>
            </a:endParaRPr>
          </a:p>
          <a:p>
            <a:endParaRPr lang="en-US" altLang="zh-CN" sz="1400" dirty="0" smtClean="0">
              <a:latin typeface="+mn-ea"/>
            </a:endParaRPr>
          </a:p>
          <a:p>
            <a:endParaRPr lang="en-US" altLang="zh-CN" sz="1400" dirty="0" smtClean="0">
              <a:latin typeface="+mn-ea"/>
            </a:endParaRPr>
          </a:p>
          <a:p>
            <a:endParaRPr lang="en-US" altLang="zh-CN" sz="1400" dirty="0" smtClean="0">
              <a:latin typeface="+mn-ea"/>
            </a:endParaRPr>
          </a:p>
          <a:p>
            <a:endParaRPr lang="en-US" altLang="zh-CN" sz="1400" dirty="0" smtClean="0">
              <a:latin typeface="+mn-ea"/>
            </a:endParaRPr>
          </a:p>
          <a:p>
            <a:endParaRPr lang="en-US" altLang="zh-CN" sz="1400" dirty="0" smtClean="0">
              <a:latin typeface="+mn-ea"/>
            </a:endParaRPr>
          </a:p>
          <a:p>
            <a:endParaRPr lang="en-US" altLang="zh-CN" sz="1400" dirty="0" smtClean="0">
              <a:latin typeface="+mn-ea"/>
            </a:endParaRPr>
          </a:p>
          <a:p>
            <a:r>
              <a:rPr lang="en-US" altLang="zh-CN" sz="1400" dirty="0" smtClean="0">
                <a:latin typeface="+mn-ea"/>
                <a:hlinkClick r:id="rId3"/>
              </a:rPr>
              <a:t>INPUTS</a:t>
            </a:r>
            <a:r>
              <a:rPr lang="zh-CN" altLang="en-US" sz="1400" dirty="0" smtClean="0">
                <a:latin typeface="+mn-ea"/>
                <a:hlinkClick r:id="rId3"/>
              </a:rPr>
              <a:t>插件</a:t>
            </a:r>
            <a:r>
              <a:rPr lang="zh-CN" altLang="en-US" sz="1400" dirty="0" smtClean="0">
                <a:latin typeface="+mn-ea"/>
              </a:rPr>
              <a:t>、</a:t>
            </a:r>
            <a:r>
              <a:rPr lang="en-US" sz="1400" b="1" dirty="0" smtClean="0">
                <a:latin typeface="+mn-ea"/>
              </a:rPr>
              <a:t> </a:t>
            </a:r>
            <a:r>
              <a:rPr lang="en-US" sz="1400" dirty="0" smtClean="0">
                <a:latin typeface="+mn-ea"/>
                <a:hlinkClick r:id="rId4"/>
              </a:rPr>
              <a:t>Filter</a:t>
            </a:r>
            <a:r>
              <a:rPr lang="zh-CN" altLang="en-US" sz="1400" dirty="0" smtClean="0">
                <a:latin typeface="+mn-ea"/>
                <a:hlinkClick r:id="rId4"/>
              </a:rPr>
              <a:t>插件</a:t>
            </a:r>
            <a:r>
              <a:rPr lang="zh-CN" altLang="en-US" sz="1400" dirty="0" smtClean="0">
                <a:latin typeface="+mn-ea"/>
              </a:rPr>
              <a:t>、</a:t>
            </a:r>
            <a:r>
              <a:rPr lang="en-US" sz="1400" b="1" dirty="0" smtClean="0">
                <a:latin typeface="+mn-ea"/>
              </a:rPr>
              <a:t> </a:t>
            </a:r>
            <a:r>
              <a:rPr lang="en-US" sz="1400" dirty="0" smtClean="0">
                <a:latin typeface="+mn-ea"/>
                <a:hlinkClick r:id="rId5"/>
              </a:rPr>
              <a:t>Output</a:t>
            </a:r>
            <a:r>
              <a:rPr lang="zh-CN" altLang="en-US" sz="1400" dirty="0" smtClean="0">
                <a:latin typeface="+mn-ea"/>
                <a:hlinkClick r:id="rId5"/>
              </a:rPr>
              <a:t>插件</a:t>
            </a:r>
            <a:r>
              <a:rPr lang="zh-CN" altLang="en-US" sz="1400" dirty="0" smtClean="0">
                <a:latin typeface="+mn-ea"/>
              </a:rPr>
              <a:t>、</a:t>
            </a:r>
            <a:r>
              <a:rPr lang="en-US" sz="1400" b="1" dirty="0" smtClean="0">
                <a:latin typeface="+mn-ea"/>
              </a:rPr>
              <a:t> </a:t>
            </a:r>
            <a:r>
              <a:rPr lang="en-US" sz="1400" dirty="0" smtClean="0">
                <a:latin typeface="+mn-ea"/>
                <a:hlinkClick r:id="rId6"/>
              </a:rPr>
              <a:t>Codec</a:t>
            </a:r>
            <a:r>
              <a:rPr lang="zh-CN" altLang="en-US" sz="1400" dirty="0" smtClean="0">
                <a:latin typeface="+mn-ea"/>
                <a:hlinkClick r:id="rId6"/>
              </a:rPr>
              <a:t>插件</a:t>
            </a:r>
            <a:endParaRPr lang="en-US" altLang="zh-CN" sz="1400" dirty="0" smtClean="0">
              <a:latin typeface="+mn-ea"/>
            </a:endParaRPr>
          </a:p>
          <a:p>
            <a:r>
              <a:rPr lang="zh-CN" altLang="en-US" sz="1400" dirty="0" smtClean="0">
                <a:latin typeface="+mn-ea"/>
                <a:hlinkClick r:id="rId7"/>
              </a:rPr>
              <a:t>运行原理</a:t>
            </a:r>
            <a:endParaRPr lang="en-US" sz="1400" dirty="0" smtClean="0">
              <a:latin typeface="+mn-ea"/>
            </a:endParaRPr>
          </a:p>
          <a:p>
            <a:endParaRPr lang="en-US" sz="1400" dirty="0" smtClean="0">
              <a:latin typeface="+mn-ea"/>
            </a:endParaRPr>
          </a:p>
          <a:p>
            <a:endParaRPr lang="en-US" sz="1400" dirty="0" smtClean="0">
              <a:latin typeface="+mn-ea"/>
            </a:endParaRPr>
          </a:p>
          <a:p>
            <a:endParaRPr lang="en-US" sz="1400" dirty="0" smtClean="0">
              <a:latin typeface="+mn-ea"/>
            </a:endParaRPr>
          </a:p>
          <a:p>
            <a:endParaRPr lang="en-US" altLang="zh-CN" sz="1400" dirty="0" smtClean="0">
              <a:latin typeface="+mn-ea"/>
            </a:endParaRPr>
          </a:p>
          <a:p>
            <a:pPr>
              <a:buNone/>
            </a:pPr>
            <a:endParaRPr lang="zh-CN" altLang="en-US" sz="1400" dirty="0">
              <a:latin typeface="+mn-ea"/>
            </a:endParaRPr>
          </a:p>
        </p:txBody>
      </p:sp>
      <p:pic>
        <p:nvPicPr>
          <p:cNvPr id="4" name="图片 3" descr="basic_logstash_pipeline.png"/>
          <p:cNvPicPr>
            <a:picLocks noChangeAspect="1"/>
          </p:cNvPicPr>
          <p:nvPr/>
        </p:nvPicPr>
        <p:blipFill>
          <a:blip r:embed="rId8"/>
          <a:stretch>
            <a:fillRect/>
          </a:stretch>
        </p:blipFill>
        <p:spPr>
          <a:xfrm>
            <a:off x="714348" y="3071810"/>
            <a:ext cx="6813037" cy="152026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428604"/>
            <a:ext cx="8229600" cy="1143000"/>
          </a:xfrm>
        </p:spPr>
        <p:txBody>
          <a:bodyPr>
            <a:normAutofit/>
          </a:bodyPr>
          <a:lstStyle/>
          <a:p>
            <a:r>
              <a:rPr lang="en-US" altLang="zh-CN" sz="3200" b="1" dirty="0" smtClean="0">
                <a:latin typeface="+mn-ea"/>
                <a:ea typeface="+mn-ea"/>
              </a:rPr>
              <a:t>Beats</a:t>
            </a:r>
            <a:r>
              <a:rPr lang="zh-CN" altLang="en-US" sz="3200" b="1" dirty="0" smtClean="0">
                <a:latin typeface="+mn-ea"/>
                <a:ea typeface="+mn-ea"/>
              </a:rPr>
              <a:t>框架</a:t>
            </a:r>
            <a:endParaRPr lang="zh-CN" altLang="en-US" sz="3200" dirty="0">
              <a:latin typeface="+mn-ea"/>
              <a:ea typeface="+mn-ea"/>
            </a:endParaRPr>
          </a:p>
        </p:txBody>
      </p:sp>
      <p:sp>
        <p:nvSpPr>
          <p:cNvPr id="3" name="内容占位符 2"/>
          <p:cNvSpPr>
            <a:spLocks noGrp="1"/>
          </p:cNvSpPr>
          <p:nvPr>
            <p:ph sz="half" idx="1"/>
          </p:nvPr>
        </p:nvSpPr>
        <p:spPr>
          <a:xfrm>
            <a:off x="457200" y="1920085"/>
            <a:ext cx="8186766" cy="4434840"/>
          </a:xfrm>
        </p:spPr>
        <p:txBody>
          <a:bodyPr>
            <a:normAutofit/>
          </a:bodyPr>
          <a:lstStyle/>
          <a:p>
            <a:r>
              <a:rPr lang="zh-CN" altLang="en-US" sz="1400" dirty="0" smtClean="0"/>
              <a:t>更加轻量型日志采集框架，规范结构体系，</a:t>
            </a:r>
            <a:r>
              <a:rPr lang="en-US" altLang="zh-CN" sz="1400" dirty="0" smtClean="0"/>
              <a:t>Go</a:t>
            </a:r>
            <a:r>
              <a:rPr lang="zh-CN" altLang="en-US" sz="1400" dirty="0" smtClean="0"/>
              <a:t>语言快速正则匹配查找</a:t>
            </a:r>
            <a:endParaRPr lang="en-US" altLang="zh-CN" sz="1400" dirty="0" smtClean="0"/>
          </a:p>
          <a:p>
            <a:r>
              <a:rPr lang="zh-CN" altLang="en-US" sz="1400" dirty="0" smtClean="0"/>
              <a:t>实现体系：</a:t>
            </a:r>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endParaRPr lang="en-US" altLang="zh-CN" sz="1400" dirty="0" smtClean="0"/>
          </a:p>
          <a:p>
            <a:r>
              <a:rPr lang="zh-CN" altLang="en-US" sz="1400" dirty="0" smtClean="0">
                <a:hlinkClick r:id="rId2"/>
              </a:rPr>
              <a:t>开源社区</a:t>
            </a:r>
            <a:r>
              <a:rPr lang="zh-CN" altLang="en-US" sz="1400" dirty="0" smtClean="0"/>
              <a:t>：开源的</a:t>
            </a:r>
            <a:r>
              <a:rPr lang="en-US" altLang="zh-CN" sz="1400" dirty="0" smtClean="0"/>
              <a:t>beats</a:t>
            </a:r>
            <a:r>
              <a:rPr lang="zh-CN" altLang="en-US" sz="1400" dirty="0" smtClean="0"/>
              <a:t>插件都是按照</a:t>
            </a:r>
            <a:r>
              <a:rPr lang="en-US" altLang="zh-CN" sz="1400" dirty="0" smtClean="0"/>
              <a:t>Beats</a:t>
            </a:r>
            <a:r>
              <a:rPr lang="zh-CN" altLang="en-US" sz="1400" dirty="0" smtClean="0"/>
              <a:t>结构规范开发</a:t>
            </a:r>
            <a:endParaRPr lang="zh-CN" altLang="en-US" sz="1400" dirty="0"/>
          </a:p>
        </p:txBody>
      </p:sp>
      <p:pic>
        <p:nvPicPr>
          <p:cNvPr id="4" name="图片 3" descr="QQ截图20180411004051.jpg"/>
          <p:cNvPicPr>
            <a:picLocks noChangeAspect="1"/>
          </p:cNvPicPr>
          <p:nvPr/>
        </p:nvPicPr>
        <p:blipFill>
          <a:blip r:embed="rId3"/>
          <a:stretch>
            <a:fillRect/>
          </a:stretch>
        </p:blipFill>
        <p:spPr>
          <a:xfrm>
            <a:off x="642910" y="2500306"/>
            <a:ext cx="7572396" cy="220665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428604"/>
            <a:ext cx="8229600" cy="1143000"/>
          </a:xfrm>
        </p:spPr>
        <p:txBody>
          <a:bodyPr>
            <a:normAutofit/>
          </a:bodyPr>
          <a:lstStyle/>
          <a:p>
            <a:r>
              <a:rPr lang="en-US" altLang="zh-CN" sz="3200" b="1" dirty="0" smtClean="0">
                <a:latin typeface="+mn-ea"/>
                <a:ea typeface="+mn-ea"/>
              </a:rPr>
              <a:t>Log4j2</a:t>
            </a:r>
            <a:r>
              <a:rPr lang="zh-CN" altLang="en-US" sz="3200" b="1" dirty="0" smtClean="0">
                <a:latin typeface="+mn-ea"/>
                <a:ea typeface="+mn-ea"/>
              </a:rPr>
              <a:t>日志组件</a:t>
            </a:r>
            <a:endParaRPr lang="zh-CN" altLang="en-US" sz="3200" dirty="0">
              <a:latin typeface="+mn-ea"/>
              <a:ea typeface="+mn-ea"/>
            </a:endParaRPr>
          </a:p>
        </p:txBody>
      </p:sp>
      <p:sp>
        <p:nvSpPr>
          <p:cNvPr id="3" name="内容占位符 2"/>
          <p:cNvSpPr>
            <a:spLocks noGrp="1"/>
          </p:cNvSpPr>
          <p:nvPr>
            <p:ph sz="half" idx="1"/>
          </p:nvPr>
        </p:nvSpPr>
        <p:spPr>
          <a:xfrm>
            <a:off x="457200" y="1920085"/>
            <a:ext cx="8186766" cy="4434840"/>
          </a:xfrm>
        </p:spPr>
        <p:txBody>
          <a:bodyPr>
            <a:normAutofit/>
          </a:bodyPr>
          <a:lstStyle/>
          <a:p>
            <a:r>
              <a:rPr lang="en-US" altLang="zh-CN" sz="1400" dirty="0" smtClean="0">
                <a:hlinkClick r:id="rId2"/>
              </a:rPr>
              <a:t>Log4j2</a:t>
            </a:r>
            <a:r>
              <a:rPr lang="zh-CN" altLang="en-US" sz="1400" dirty="0" smtClean="0"/>
              <a:t>是在</a:t>
            </a:r>
            <a:r>
              <a:rPr lang="en-US" altLang="zh-CN" sz="1400" dirty="0" smtClean="0"/>
              <a:t>log4j1</a:t>
            </a:r>
            <a:r>
              <a:rPr lang="zh-CN" altLang="en-US" sz="1400" dirty="0" smtClean="0"/>
              <a:t>、</a:t>
            </a:r>
            <a:r>
              <a:rPr lang="en-US" altLang="zh-CN" sz="1400" dirty="0" err="1" smtClean="0"/>
              <a:t>logback</a:t>
            </a:r>
            <a:r>
              <a:rPr lang="zh-CN" altLang="en-US" sz="1400" dirty="0" smtClean="0"/>
              <a:t>的基础之上升级开发的</a:t>
            </a:r>
            <a:endParaRPr lang="en-US" altLang="zh-CN" sz="1400" dirty="0" smtClean="0"/>
          </a:p>
          <a:p>
            <a:r>
              <a:rPr lang="zh-CN" altLang="en-US" sz="1400" dirty="0" smtClean="0"/>
              <a:t>性能提升、自定义日志级别、插件系统、</a:t>
            </a:r>
            <a:r>
              <a:rPr lang="en-US" sz="1400" dirty="0" smtClean="0"/>
              <a:t>Layout</a:t>
            </a:r>
            <a:r>
              <a:rPr lang="zh-CN" altLang="en-US" sz="1400" dirty="0" smtClean="0"/>
              <a:t>、</a:t>
            </a:r>
            <a:r>
              <a:rPr lang="en-US" sz="1400" dirty="0" smtClean="0"/>
              <a:t> </a:t>
            </a:r>
            <a:r>
              <a:rPr lang="en-US" sz="1400" dirty="0" err="1" smtClean="0"/>
              <a:t>Appender</a:t>
            </a:r>
            <a:r>
              <a:rPr lang="zh-CN" altLang="en-US" sz="1400" dirty="0" smtClean="0"/>
              <a:t>、</a:t>
            </a:r>
            <a:r>
              <a:rPr lang="en-US" sz="1400" dirty="0" smtClean="0"/>
              <a:t> Filter</a:t>
            </a:r>
            <a:r>
              <a:rPr lang="zh-CN" altLang="en-US" sz="1400" dirty="0" smtClean="0"/>
              <a:t>等接口更容易扩展</a:t>
            </a:r>
            <a:endParaRPr lang="en-US" altLang="zh-CN" sz="1400" dirty="0" smtClean="0"/>
          </a:p>
          <a:p>
            <a:r>
              <a:rPr lang="zh-CN" altLang="en-US" sz="1400" dirty="0" smtClean="0"/>
              <a:t>支持</a:t>
            </a:r>
            <a:r>
              <a:rPr lang="en-US" altLang="zh-CN" sz="1400" dirty="0" err="1" smtClean="0"/>
              <a:t>json</a:t>
            </a:r>
            <a:r>
              <a:rPr lang="zh-CN" altLang="en-US" sz="1400" dirty="0" smtClean="0"/>
              <a:t>格式日志输出、</a:t>
            </a:r>
            <a:r>
              <a:rPr lang="en-US" sz="1400" dirty="0" smtClean="0"/>
              <a:t> </a:t>
            </a:r>
            <a:r>
              <a:rPr lang="en-US" sz="1400" dirty="0" err="1" smtClean="0"/>
              <a:t>LogEvent</a:t>
            </a:r>
            <a:r>
              <a:rPr lang="zh-CN" altLang="en-US" sz="1400" dirty="0" smtClean="0"/>
              <a:t>对象</a:t>
            </a:r>
            <a:endParaRPr lang="en-US" altLang="zh-CN" sz="1400" dirty="0" smtClean="0"/>
          </a:p>
          <a:p>
            <a:r>
              <a:rPr lang="zh-CN" altLang="en-US" sz="1400" dirty="0" smtClean="0"/>
              <a:t>支持</a:t>
            </a:r>
            <a:r>
              <a:rPr lang="en-US" altLang="zh-CN" sz="1400" dirty="0" err="1" smtClean="0"/>
              <a:t>json</a:t>
            </a:r>
            <a:r>
              <a:rPr lang="zh-CN" altLang="en-US" sz="1400" dirty="0" smtClean="0"/>
              <a:t>、</a:t>
            </a:r>
            <a:r>
              <a:rPr lang="en-US" altLang="zh-CN" sz="1400" dirty="0" smtClean="0"/>
              <a:t>xml</a:t>
            </a:r>
            <a:r>
              <a:rPr lang="zh-CN" altLang="en-US" sz="1400" dirty="0" smtClean="0"/>
              <a:t>、</a:t>
            </a:r>
            <a:r>
              <a:rPr lang="en-US" altLang="zh-CN" sz="1400" dirty="0" err="1" smtClean="0"/>
              <a:t>yaml</a:t>
            </a:r>
            <a:r>
              <a:rPr lang="zh-CN" altLang="en-US" sz="1400" dirty="0" smtClean="0"/>
              <a:t>、</a:t>
            </a:r>
            <a:r>
              <a:rPr lang="en-US" altLang="zh-CN" sz="1400" dirty="0" smtClean="0"/>
              <a:t>properties</a:t>
            </a:r>
            <a:r>
              <a:rPr lang="zh-CN" altLang="en-US" sz="1400" dirty="0" smtClean="0"/>
              <a:t>四种格式配置文件</a:t>
            </a:r>
            <a:endParaRPr lang="en-US" altLang="zh-CN" sz="1400" dirty="0" smtClean="0"/>
          </a:p>
          <a:p>
            <a:r>
              <a:rPr lang="en-US" sz="1400" dirty="0" err="1" smtClean="0"/>
              <a:t>SocketAppender</a:t>
            </a:r>
            <a:r>
              <a:rPr lang="en-US" sz="1400" dirty="0" smtClean="0"/>
              <a:t> </a:t>
            </a:r>
            <a:r>
              <a:rPr lang="zh-CN" altLang="en-US" sz="1400" dirty="0" smtClean="0"/>
              <a:t>可以支持</a:t>
            </a:r>
            <a:r>
              <a:rPr lang="en-US" altLang="zh-CN" sz="1400" dirty="0" smtClean="0"/>
              <a:t>TCP</a:t>
            </a:r>
            <a:r>
              <a:rPr lang="zh-CN" altLang="en-US" sz="1400" dirty="0" smtClean="0"/>
              <a:t>发送日志到</a:t>
            </a:r>
            <a:r>
              <a:rPr lang="en-US" altLang="zh-CN" sz="1400" dirty="0" err="1" smtClean="0"/>
              <a:t>Logstash</a:t>
            </a:r>
            <a:endParaRPr lang="en-US" altLang="zh-CN" sz="1400" dirty="0" smtClean="0"/>
          </a:p>
          <a:p>
            <a:r>
              <a:rPr lang="en-US" altLang="zh-CN" sz="1400" dirty="0" smtClean="0"/>
              <a:t>net.logstash.log4j </a:t>
            </a:r>
            <a:r>
              <a:rPr lang="zh-CN" altLang="en-US" sz="1400" dirty="0" smtClean="0"/>
              <a:t>插件输出</a:t>
            </a:r>
            <a:r>
              <a:rPr lang="en-US" altLang="zh-CN" sz="1400" dirty="0" err="1" smtClean="0"/>
              <a:t>json</a:t>
            </a:r>
            <a:r>
              <a:rPr lang="zh-CN" altLang="en-US" sz="1400" dirty="0" smtClean="0"/>
              <a:t>日志，用于</a:t>
            </a:r>
            <a:r>
              <a:rPr lang="en-US" altLang="zh-CN" sz="1400" dirty="0" err="1" smtClean="0"/>
              <a:t>logstash</a:t>
            </a:r>
            <a:r>
              <a:rPr lang="zh-CN" altLang="en-US" sz="1400" dirty="0" smtClean="0"/>
              <a:t>收集</a:t>
            </a:r>
            <a:endParaRPr lang="zh-CN" alt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428604"/>
            <a:ext cx="8229600" cy="1143000"/>
          </a:xfrm>
        </p:spPr>
        <p:txBody>
          <a:bodyPr>
            <a:normAutofit/>
          </a:bodyPr>
          <a:lstStyle/>
          <a:p>
            <a:r>
              <a:rPr lang="zh-CN" altLang="en-US" sz="3200" dirty="0" smtClean="0">
                <a:latin typeface="+mn-ea"/>
                <a:ea typeface="+mn-ea"/>
              </a:rPr>
              <a:t>实践</a:t>
            </a:r>
            <a:endParaRPr lang="zh-CN" altLang="en-US" sz="3200" dirty="0">
              <a:latin typeface="+mn-ea"/>
              <a:ea typeface="+mn-ea"/>
            </a:endParaRPr>
          </a:p>
        </p:txBody>
      </p:sp>
      <p:sp>
        <p:nvSpPr>
          <p:cNvPr id="3" name="内容占位符 2"/>
          <p:cNvSpPr>
            <a:spLocks noGrp="1"/>
          </p:cNvSpPr>
          <p:nvPr>
            <p:ph sz="half" idx="1"/>
          </p:nvPr>
        </p:nvSpPr>
        <p:spPr>
          <a:xfrm>
            <a:off x="457200" y="1920085"/>
            <a:ext cx="8186766" cy="4434840"/>
          </a:xfrm>
        </p:spPr>
        <p:txBody>
          <a:bodyPr>
            <a:normAutofit/>
          </a:bodyPr>
          <a:lstStyle/>
          <a:p>
            <a:r>
              <a:rPr lang="en-US" altLang="zh-CN" sz="1400" dirty="0" smtClean="0">
                <a:latin typeface="+mn-ea"/>
              </a:rPr>
              <a:t>1</a:t>
            </a:r>
            <a:r>
              <a:rPr lang="zh-CN" altLang="en-US" sz="1400" dirty="0" smtClean="0">
                <a:latin typeface="+mn-ea"/>
              </a:rPr>
              <a:t>、</a:t>
            </a:r>
            <a:r>
              <a:rPr lang="en-US" altLang="zh-CN" sz="1400" dirty="0" smtClean="0">
                <a:latin typeface="+mn-ea"/>
              </a:rPr>
              <a:t>EK + Filebeat + LOG4J2 </a:t>
            </a:r>
            <a:r>
              <a:rPr lang="zh-CN" altLang="en-US" sz="1400" dirty="0" smtClean="0">
                <a:latin typeface="+mn-ea"/>
              </a:rPr>
              <a:t>实现</a:t>
            </a:r>
            <a:r>
              <a:rPr lang="en-US" altLang="zh-CN" sz="1400" dirty="0" smtClean="0">
                <a:latin typeface="+mn-ea"/>
              </a:rPr>
              <a:t>tomcat</a:t>
            </a:r>
            <a:r>
              <a:rPr lang="zh-CN" altLang="en-US" sz="1400" dirty="0" smtClean="0">
                <a:latin typeface="+mn-ea"/>
              </a:rPr>
              <a:t>日志收集</a:t>
            </a:r>
            <a:endParaRPr lang="en-US" altLang="zh-CN" sz="1400" dirty="0" smtClean="0">
              <a:latin typeface="+mn-ea"/>
            </a:endParaRPr>
          </a:p>
          <a:p>
            <a:r>
              <a:rPr lang="en-US" altLang="zh-CN" sz="1400" dirty="0" smtClean="0">
                <a:latin typeface="+mn-ea"/>
              </a:rPr>
              <a:t>2</a:t>
            </a:r>
            <a:r>
              <a:rPr lang="zh-CN" altLang="en-US" sz="1400" dirty="0" smtClean="0">
                <a:latin typeface="+mn-ea"/>
              </a:rPr>
              <a:t>、</a:t>
            </a:r>
            <a:r>
              <a:rPr lang="en-US" altLang="zh-CN" sz="1400" dirty="0" smtClean="0">
                <a:latin typeface="+mn-ea"/>
              </a:rPr>
              <a:t>EK + </a:t>
            </a:r>
            <a:r>
              <a:rPr lang="en-US" sz="1400" dirty="0" smtClean="0"/>
              <a:t>Metricbeat  </a:t>
            </a:r>
            <a:r>
              <a:rPr lang="zh-CN" altLang="en-US" sz="1400" dirty="0" smtClean="0"/>
              <a:t>实现系统资源监控</a:t>
            </a:r>
            <a:endParaRPr lang="zh-CN" altLang="en-US" sz="1400" dirty="0">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428604"/>
            <a:ext cx="8229600" cy="1143000"/>
          </a:xfrm>
        </p:spPr>
        <p:txBody>
          <a:bodyPr>
            <a:normAutofit/>
          </a:bodyPr>
          <a:lstStyle/>
          <a:p>
            <a:r>
              <a:rPr lang="zh-CN" altLang="en-US" sz="3200" dirty="0" smtClean="0">
                <a:latin typeface="+mn-ea"/>
                <a:ea typeface="+mn-ea"/>
              </a:rPr>
              <a:t>更多方案实现讨论</a:t>
            </a:r>
            <a:endParaRPr lang="zh-CN" altLang="en-US" sz="3200" dirty="0">
              <a:latin typeface="+mn-ea"/>
              <a:ea typeface="+mn-ea"/>
            </a:endParaRPr>
          </a:p>
        </p:txBody>
      </p:sp>
      <p:pic>
        <p:nvPicPr>
          <p:cNvPr id="5" name="图片 4" descr="timg.jpg"/>
          <p:cNvPicPr>
            <a:picLocks noChangeAspect="1"/>
          </p:cNvPicPr>
          <p:nvPr/>
        </p:nvPicPr>
        <p:blipFill>
          <a:blip r:embed="rId2"/>
          <a:stretch>
            <a:fillRect/>
          </a:stretch>
        </p:blipFill>
        <p:spPr>
          <a:xfrm>
            <a:off x="2285984" y="2285992"/>
            <a:ext cx="3990996" cy="29901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2285992"/>
            <a:ext cx="8229600" cy="1143000"/>
          </a:xfrm>
        </p:spPr>
        <p:txBody>
          <a:bodyPr>
            <a:normAutofit/>
          </a:bodyPr>
          <a:lstStyle/>
          <a:p>
            <a:pPr algn="ctr"/>
            <a:r>
              <a:rPr lang="zh-CN" altLang="en-US" sz="3200" dirty="0" smtClean="0">
                <a:latin typeface="+mj-ea"/>
              </a:rPr>
              <a:t>学无止境 学以致用 </a:t>
            </a:r>
            <a:r>
              <a:rPr lang="en-US" altLang="zh-CN" sz="3200" dirty="0" smtClean="0">
                <a:latin typeface="+mj-ea"/>
              </a:rPr>
              <a:t>--</a:t>
            </a:r>
            <a:r>
              <a:rPr lang="zh-CN" altLang="en-US" sz="3200" dirty="0" smtClean="0">
                <a:latin typeface="+mj-ea"/>
              </a:rPr>
              <a:t>谢谢</a:t>
            </a:r>
            <a:r>
              <a:rPr lang="en-US" altLang="zh-CN" sz="3200" dirty="0" smtClean="0">
                <a:latin typeface="+mj-ea"/>
              </a:rPr>
              <a:t>!</a:t>
            </a:r>
            <a:endParaRPr lang="zh-CN" altLang="en-US" sz="3200" dirty="0">
              <a:latin typeface="+mj-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自定义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F6FC6"/>
      </a:hlink>
      <a:folHlink>
        <a:srgbClr val="0F6FC6"/>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303</TotalTime>
  <Words>503</Words>
  <PresentationFormat>全屏显示(4:3)</PresentationFormat>
  <Paragraphs>66</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流畅</vt:lpstr>
      <vt:lpstr>ELK日志分析系统</vt:lpstr>
      <vt:lpstr>ELK介绍</vt:lpstr>
      <vt:lpstr>Elasticsearch搜索引擎</vt:lpstr>
      <vt:lpstr>Logstash数据采集</vt:lpstr>
      <vt:lpstr>Beats框架</vt:lpstr>
      <vt:lpstr>Log4j2日志组件</vt:lpstr>
      <vt:lpstr>实践</vt:lpstr>
      <vt:lpstr>更多方案实现讨论</vt:lpstr>
      <vt:lpstr>学无止境 学以致用 --谢谢!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ELK日志分析系统</dc:title>
  <dc:creator>Administrator</dc:creator>
  <cp:lastModifiedBy>china</cp:lastModifiedBy>
  <cp:revision>117</cp:revision>
  <dcterms:created xsi:type="dcterms:W3CDTF">2018-04-09T14:47:02Z</dcterms:created>
  <dcterms:modified xsi:type="dcterms:W3CDTF">2018-04-12T09:53:06Z</dcterms:modified>
</cp:coreProperties>
</file>