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2" r:id="rId3"/>
  </p:sldMasterIdLst>
  <p:notesMasterIdLst>
    <p:notesMasterId r:id="rId33"/>
  </p:notesMasterIdLst>
  <p:sldIdLst>
    <p:sldId id="256" r:id="rId4"/>
    <p:sldId id="257" r:id="rId5"/>
    <p:sldId id="309" r:id="rId6"/>
    <p:sldId id="312" r:id="rId7"/>
    <p:sldId id="310" r:id="rId8"/>
    <p:sldId id="304" r:id="rId9"/>
    <p:sldId id="338" r:id="rId10"/>
    <p:sldId id="345" r:id="rId11"/>
    <p:sldId id="341" r:id="rId12"/>
    <p:sldId id="313" r:id="rId13"/>
    <p:sldId id="346" r:id="rId14"/>
    <p:sldId id="314" r:id="rId15"/>
    <p:sldId id="334" r:id="rId16"/>
    <p:sldId id="315" r:id="rId17"/>
    <p:sldId id="316" r:id="rId18"/>
    <p:sldId id="318" r:id="rId19"/>
    <p:sldId id="319" r:id="rId20"/>
    <p:sldId id="342" r:id="rId21"/>
    <p:sldId id="343" r:id="rId22"/>
    <p:sldId id="321" r:id="rId23"/>
    <p:sldId id="336" r:id="rId24"/>
    <p:sldId id="339" r:id="rId25"/>
    <p:sldId id="276" r:id="rId26"/>
    <p:sldId id="327" r:id="rId27"/>
    <p:sldId id="328" r:id="rId28"/>
    <p:sldId id="330" r:id="rId29"/>
    <p:sldId id="340" r:id="rId30"/>
    <p:sldId id="308" r:id="rId31"/>
    <p:sldId id="307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AED"/>
    <a:srgbClr val="FFFFFF"/>
    <a:srgbClr val="E35E23"/>
    <a:srgbClr val="E35E22"/>
    <a:srgbClr val="E35E37"/>
    <a:srgbClr val="471C94"/>
    <a:srgbClr val="AAE6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31" autoAdjust="0"/>
    <p:restoredTop sz="76832" autoAdjust="0"/>
  </p:normalViewPr>
  <p:slideViewPr>
    <p:cSldViewPr>
      <p:cViewPr>
        <p:scale>
          <a:sx n="300" d="100"/>
          <a:sy n="300" d="100"/>
        </p:scale>
        <p:origin x="-5610" y="-35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A74EA-7639-4354-AC8E-492702145ED8}" type="datetimeFigureOut">
              <a:rPr lang="zh-CN" altLang="en-US" smtClean="0"/>
              <a:t>2015/5/8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88661-69DF-49D5-8571-81363DE39F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640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尊敬的各位评委老师，各位同学，大家上午好！（鞠躬）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我叫李劲松，我答辩的题目是“”。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6F1B2-47A4-45E0-9F71-013736023E3B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6889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框架使用主从模式来实现批计算方式，协调节点负责给各工作节点指定任务，并处理批次相关的信息。</a:t>
            </a:r>
            <a:endParaRPr lang="en-US" altLang="zh-CN" dirty="0" smtClean="0"/>
          </a:p>
          <a:p>
            <a:r>
              <a:rPr lang="en-US" altLang="zh-CN" dirty="0" smtClean="0"/>
              <a:t>Acker</a:t>
            </a:r>
            <a:r>
              <a:rPr lang="zh-CN" altLang="en-US" dirty="0" smtClean="0"/>
              <a:t>是</a:t>
            </a:r>
            <a:r>
              <a:rPr lang="en-US" altLang="zh-CN" dirty="0" smtClean="0"/>
              <a:t>Storm</a:t>
            </a:r>
            <a:r>
              <a:rPr lang="zh-CN" altLang="en-US" dirty="0" smtClean="0"/>
              <a:t>框架用于追踪消息是否被处理的组件，</a:t>
            </a:r>
            <a:endParaRPr lang="en-US" altLang="zh-CN" dirty="0" smtClean="0"/>
          </a:p>
          <a:p>
            <a:r>
              <a:rPr lang="zh-CN" altLang="en-US" dirty="0" smtClean="0"/>
              <a:t>当协调消息的命令被执行完毕时，</a:t>
            </a:r>
            <a:r>
              <a:rPr lang="en-US" altLang="zh-CN" dirty="0" smtClean="0"/>
              <a:t>Acker</a:t>
            </a:r>
            <a:r>
              <a:rPr lang="zh-CN" altLang="en-US" dirty="0" smtClean="0"/>
              <a:t>会把消息处理完毕或超时通知协调节点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2C84B-94DD-43C6-A9E8-9C7EA46E3C05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0892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这是框架的整体结构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底层引擎是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Storm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用户提交作业后经拓扑解析建立协调节点，协调节点通知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开始批次的计算，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开启计算后，数据从用户经各模块，再从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Merge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返回用户，计算完成后通知协调节点。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各节点都需要和存储模块通信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节点需要存储队列的偏移，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都要存储溢出的数据，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Merge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需要存储增量历史数据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2C84B-94DD-43C6-A9E8-9C7EA46E3C05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8713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下面介绍框架在</a:t>
            </a:r>
            <a:r>
              <a:rPr lang="en-US" altLang="zh-CN" dirty="0" smtClean="0"/>
              <a:t>Map</a:t>
            </a:r>
            <a:r>
              <a:rPr lang="zh-CN" altLang="en-US" dirty="0" smtClean="0"/>
              <a:t>到</a:t>
            </a:r>
            <a:r>
              <a:rPr lang="en-US" altLang="zh-CN" dirty="0" smtClean="0"/>
              <a:t>Reduce</a:t>
            </a:r>
            <a:r>
              <a:rPr lang="zh-CN" altLang="en-US" dirty="0" smtClean="0"/>
              <a:t>数据传递上的设计与改进</a:t>
            </a:r>
            <a:endParaRPr lang="en-US" altLang="zh-CN" dirty="0" smtClean="0"/>
          </a:p>
          <a:p>
            <a:r>
              <a:rPr lang="zh-CN" altLang="en-US" dirty="0" smtClean="0"/>
              <a:t>一般批计算的方式是阻塞式的，</a:t>
            </a:r>
            <a:r>
              <a:rPr lang="en-US" altLang="zh-CN" dirty="0" smtClean="0"/>
              <a:t>Map</a:t>
            </a:r>
            <a:r>
              <a:rPr lang="zh-CN" altLang="en-US" dirty="0" smtClean="0"/>
              <a:t>计算产生的数据会排序后存储到磁盘中，然后通知主节点</a:t>
            </a:r>
            <a:endParaRPr lang="en-US" altLang="zh-CN" dirty="0" smtClean="0"/>
          </a:p>
          <a:p>
            <a:r>
              <a:rPr lang="zh-CN" altLang="en-US" dirty="0" smtClean="0"/>
              <a:t>主节点知道所有</a:t>
            </a:r>
            <a:r>
              <a:rPr lang="en-US" altLang="zh-CN" dirty="0" smtClean="0"/>
              <a:t>Map</a:t>
            </a:r>
            <a:r>
              <a:rPr lang="zh-CN" altLang="en-US" dirty="0" smtClean="0"/>
              <a:t>计算完毕后，调度</a:t>
            </a:r>
            <a:r>
              <a:rPr lang="en-US" altLang="zh-CN" dirty="0" smtClean="0"/>
              <a:t>Reduce</a:t>
            </a:r>
            <a:r>
              <a:rPr lang="zh-CN" altLang="en-US" dirty="0" smtClean="0"/>
              <a:t>去</a:t>
            </a:r>
            <a:r>
              <a:rPr lang="en-US" altLang="zh-CN" dirty="0" smtClean="0"/>
              <a:t>Map</a:t>
            </a:r>
            <a:r>
              <a:rPr lang="zh-CN" altLang="en-US" dirty="0" smtClean="0"/>
              <a:t>节点读磁盘拉数据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2C84B-94DD-43C6-A9E8-9C7EA46E3C05}" type="slidenum">
              <a:rPr lang="zh-CN" altLang="en-US" smtClean="0">
                <a:solidFill>
                  <a:prstClr val="black"/>
                </a:solidFill>
              </a:rPr>
              <a:pPr/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0892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而非阻塞式数据传递是全内存的，中间数据不需要读写磁盘，并且不需要主节点的调度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2C84B-94DD-43C6-A9E8-9C7EA46E3C05}" type="slidenum">
              <a:rPr lang="zh-CN" altLang="en-US" smtClean="0">
                <a:solidFill>
                  <a:prstClr val="black"/>
                </a:solidFill>
              </a:rPr>
              <a:pPr/>
              <a:t>13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0493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框架使用各节点自主协调来实现批次计算的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（读）</a:t>
            </a:r>
            <a:endParaRPr lang="en-US" altLang="zh-CN" dirty="0" smtClean="0"/>
          </a:p>
          <a:p>
            <a:r>
              <a:rPr lang="en-US" altLang="zh-CN" dirty="0" smtClean="0"/>
              <a:t>Map</a:t>
            </a:r>
            <a:r>
              <a:rPr lang="zh-CN" altLang="en-US" dirty="0" smtClean="0"/>
              <a:t>知道所有的</a:t>
            </a:r>
            <a:r>
              <a:rPr lang="en-US" altLang="zh-CN" dirty="0" smtClean="0"/>
              <a:t>Source</a:t>
            </a:r>
            <a:r>
              <a:rPr lang="zh-CN" altLang="en-US" dirty="0" smtClean="0"/>
              <a:t>都发完了后，它一对，数据的确有这么多，它就可以对下游的</a:t>
            </a:r>
            <a:r>
              <a:rPr lang="en-US" altLang="zh-CN" dirty="0" smtClean="0"/>
              <a:t>Reduce</a:t>
            </a:r>
            <a:r>
              <a:rPr lang="zh-CN" altLang="en-US" dirty="0" smtClean="0"/>
              <a:t>说，我发了</a:t>
            </a:r>
            <a:r>
              <a:rPr lang="en-US" altLang="zh-CN" dirty="0" smtClean="0"/>
              <a:t>N</a:t>
            </a:r>
            <a:r>
              <a:rPr lang="zh-CN" altLang="en-US" dirty="0" smtClean="0"/>
              <a:t>各数据</a:t>
            </a:r>
            <a:endParaRPr lang="en-US" altLang="zh-CN" dirty="0" smtClean="0"/>
          </a:p>
          <a:p>
            <a:r>
              <a:rPr lang="en-US" altLang="zh-CN" dirty="0" smtClean="0"/>
              <a:t>Reduce</a:t>
            </a:r>
            <a:r>
              <a:rPr lang="zh-CN" altLang="en-US" dirty="0" smtClean="0"/>
              <a:t>知道所有的</a:t>
            </a:r>
            <a:r>
              <a:rPr lang="en-US" altLang="zh-CN" dirty="0" smtClean="0"/>
              <a:t>Map</a:t>
            </a:r>
            <a:r>
              <a:rPr lang="zh-CN" altLang="en-US" dirty="0" smtClean="0"/>
              <a:t>发完了后，开始执行批计算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2C84B-94DD-43C6-A9E8-9C7EA46E3C05}" type="slidenum">
              <a:rPr lang="zh-CN" altLang="en-US" smtClean="0">
                <a:solidFill>
                  <a:prstClr val="black"/>
                </a:solidFill>
              </a:rPr>
              <a:pPr/>
              <a:t>14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0892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（读）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2C84B-94DD-43C6-A9E8-9C7EA46E3C05}" type="slidenum">
              <a:rPr lang="zh-CN" altLang="en-US" smtClean="0">
                <a:solidFill>
                  <a:prstClr val="black"/>
                </a:solidFill>
              </a:rPr>
              <a:pPr/>
              <a:t>15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0892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下面介绍框架在数据倾斜下的改进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数据往往集中在少数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数据倾斜有两个层次，一个是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不均匀；第二个是某一个或一些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包含的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个数特别多，从而导致倾斜。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 smtClean="0"/>
              <a:t>本文使用</a:t>
            </a:r>
            <a:r>
              <a:rPr lang="en-US" altLang="zh-CN" dirty="0" smtClean="0"/>
              <a:t>Murmur</a:t>
            </a:r>
            <a:r>
              <a:rPr lang="en-US" altLang="zh-CN" baseline="0" dirty="0" smtClean="0"/>
              <a:t> hash</a:t>
            </a:r>
            <a:r>
              <a:rPr lang="zh-CN" altLang="en-US" baseline="0" dirty="0" smtClean="0"/>
              <a:t>来解决第一个问题</a:t>
            </a:r>
            <a:endParaRPr lang="en-US" altLang="zh-CN" baseline="0" dirty="0" smtClean="0"/>
          </a:p>
          <a:p>
            <a:r>
              <a:rPr lang="zh-CN" altLang="en-US" baseline="0" dirty="0" smtClean="0"/>
              <a:t>第二个问题如图，每批的</a:t>
            </a:r>
            <a:r>
              <a:rPr lang="en-US" altLang="zh-CN" baseline="0" dirty="0" err="1" smtClean="0"/>
              <a:t>Key1</a:t>
            </a:r>
            <a:r>
              <a:rPr lang="zh-CN" altLang="en-US" baseline="0" dirty="0" smtClean="0"/>
              <a:t>数据都会聚集到第一个</a:t>
            </a:r>
            <a:r>
              <a:rPr lang="en-US" altLang="zh-CN" baseline="0" dirty="0" smtClean="0"/>
              <a:t>Reduce</a:t>
            </a:r>
            <a:r>
              <a:rPr lang="zh-CN" altLang="en-US" baseline="0" dirty="0" smtClean="0"/>
              <a:t>节点上导致阻塞，而其它节点等待。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2C84B-94DD-43C6-A9E8-9C7EA46E3C05}" type="slidenum">
              <a:rPr lang="zh-CN" altLang="en-US" smtClean="0">
                <a:solidFill>
                  <a:prstClr val="black"/>
                </a:solidFill>
              </a:rPr>
              <a:pPr/>
              <a:t>16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0892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这里解释了</a:t>
            </a:r>
            <a:r>
              <a:rPr lang="en-US" altLang="zh-CN" dirty="0" smtClean="0"/>
              <a:t>Reduce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Merge</a:t>
            </a:r>
            <a:r>
              <a:rPr lang="zh-CN" altLang="en-US" dirty="0" smtClean="0"/>
              <a:t>角色分离的重要性。</a:t>
            </a:r>
            <a:endParaRPr lang="en-US" altLang="zh-CN" dirty="0" smtClean="0"/>
          </a:p>
          <a:p>
            <a:r>
              <a:rPr lang="en-US" altLang="zh-CN" b="1" spc="-5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Reduce</a:t>
            </a:r>
            <a:r>
              <a:rPr lang="zh-CN" altLang="en-US" b="1" spc="-5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处理批次内的关系</a:t>
            </a:r>
            <a:r>
              <a:rPr lang="en-US" altLang="zh-CN" b="1" spc="-5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(</a:t>
            </a:r>
            <a:r>
              <a:rPr lang="zh-CN" altLang="en-US" b="1" spc="-5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合并多个</a:t>
            </a:r>
            <a:r>
              <a:rPr lang="en-US" altLang="zh-CN" b="1" spc="-5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Key)</a:t>
            </a:r>
            <a:r>
              <a:rPr lang="zh-CN" altLang="en-US" b="1" spc="-5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，</a:t>
            </a:r>
            <a:r>
              <a:rPr lang="en-US" altLang="zh-CN" b="1" spc="-5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Merge</a:t>
            </a:r>
            <a:r>
              <a:rPr lang="zh-CN" altLang="en-US" b="1" spc="-5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处理批次间的关系</a:t>
            </a:r>
            <a:r>
              <a:rPr lang="en-US" altLang="zh-CN" b="1" spc="-5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(merge</a:t>
            </a:r>
            <a:r>
              <a:rPr lang="zh-CN" altLang="en-US" b="1" spc="-5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当前和历史</a:t>
            </a:r>
            <a:r>
              <a:rPr lang="en-US" altLang="zh-CN" b="1" spc="-5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)</a:t>
            </a:r>
          </a:p>
          <a:p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框架在这里使用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Hash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因子来保证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Reduce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处理中批次间的无关性，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 key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数据时，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加入一个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因子，每批数据生成一个全局唯一的值作为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因子。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第一批时导致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节点处理数据过多，在此阻塞住，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当第二批数据过来时，由于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因子的关系数据均衡到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。以此类推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这样就不会阻塞到一个节点上计算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而批次间关系的处理者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Merge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，会把每批间相同的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Key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聚集到一个节点上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2C84B-94DD-43C6-A9E8-9C7EA46E3C05}" type="slidenum">
              <a:rPr lang="zh-CN" altLang="en-US" smtClean="0">
                <a:solidFill>
                  <a:prstClr val="black"/>
                </a:solidFill>
              </a:rPr>
              <a:pPr/>
              <a:t>17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1547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下面介绍</a:t>
            </a:r>
            <a:r>
              <a:rPr lang="en-US" altLang="zh-CN" dirty="0" smtClean="0"/>
              <a:t>Merge</a:t>
            </a:r>
            <a:r>
              <a:rPr lang="zh-CN" altLang="en-US" dirty="0" smtClean="0"/>
              <a:t>的状态容错方案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关于状态的持久化，这里存在恢复成本和运行成本之间的考虑</a:t>
            </a:r>
            <a:endParaRPr lang="en-US" altLang="zh-CN" dirty="0" smtClean="0"/>
          </a:p>
          <a:p>
            <a:r>
              <a:rPr lang="zh-CN" altLang="en-US" dirty="0" smtClean="0"/>
              <a:t>每步落地的状态持久化操作会带来运行成本的增加，但是恢复成本得到保证</a:t>
            </a:r>
            <a:endParaRPr lang="en-US" altLang="zh-CN" dirty="0" smtClean="0"/>
          </a:p>
          <a:p>
            <a:r>
              <a:rPr lang="en-US" altLang="zh-CN" dirty="0" smtClean="0"/>
              <a:t>Checkpoint</a:t>
            </a:r>
            <a:r>
              <a:rPr lang="zh-CN" altLang="en-US" dirty="0" smtClean="0"/>
              <a:t>会周期持久化状态，减少了持久化成本，从而降低运行成本，但是恢复时需要回溯一些步骤，导致恢复成本上升</a:t>
            </a:r>
            <a:endParaRPr lang="en-US" altLang="zh-CN" dirty="0" smtClean="0"/>
          </a:p>
          <a:p>
            <a:r>
              <a:rPr lang="zh-CN" altLang="en-US" dirty="0" smtClean="0"/>
              <a:t>一般来说出错的概率是很小的，所以可以牺牲部分恢复成本来优化运行成本。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2C84B-94DD-43C6-A9E8-9C7EA46E3C05}" type="slidenum">
              <a:rPr lang="zh-CN" altLang="en-US" smtClean="0">
                <a:solidFill>
                  <a:prstClr val="black"/>
                </a:solidFill>
              </a:rPr>
              <a:pPr/>
              <a:t>18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2053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使用间隔批次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Checkpoint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来防止每步落地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Checkpoint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会间隔固定批次来执行，具体由协调节点控制，协调节点会保证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Checkpoint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的全序性质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持久化是默认至少两个版本的，这样的话，失败的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Checkpoint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也不会影响上一个版本数据的一致性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2C84B-94DD-43C6-A9E8-9C7EA46E3C05}" type="slidenum">
              <a:rPr lang="zh-CN" altLang="en-US" smtClean="0">
                <a:solidFill>
                  <a:prstClr val="black"/>
                </a:solidFill>
              </a:rPr>
              <a:pPr/>
              <a:t>19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183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089025" y="701675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我的答辩内容分为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个部分。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、第一个是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研究背景、</a:t>
            </a:r>
            <a:endParaRPr lang="en-US" altLang="zh-CN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、第二个是当前问题的解决方案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endParaRPr lang="en-US" altLang="zh-CN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、第三个是工程验证，包括实例分析与性能测试</a:t>
            </a:r>
            <a:endParaRPr lang="en-US" altLang="zh-CN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总结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87BC3-A735-4A77-97EB-7C7C0BA1BF11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6391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下面介绍增量计算的处理，先介绍一个顺序的概念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偏序保证了分片各自的顺序性质，但是分片之间的没有顺序关系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这样计算的并行度会很好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全序保证了批次之间的完全的顺序化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spc="-5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Merge </a:t>
            </a:r>
            <a:r>
              <a:rPr lang="zh-CN" altLang="en-US" sz="1200" b="1" spc="-5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偏序，保证计算的效率</a:t>
            </a:r>
            <a:endParaRPr lang="en-US" altLang="zh-CN" sz="1200" b="1" spc="-50" dirty="0" smtClean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/>
            </a:endParaRPr>
          </a:p>
          <a:p>
            <a:r>
              <a:rPr lang="en-US" altLang="zh-CN" sz="1200" b="1" spc="-5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</a:rPr>
              <a:t>Checkpoint </a:t>
            </a:r>
            <a:r>
              <a:rPr lang="zh-CN" altLang="en-US" sz="1200" b="1" spc="-5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</a:rPr>
              <a:t>全序，不然状态不一致，假如</a:t>
            </a:r>
            <a:r>
              <a:rPr lang="en-US" altLang="zh-CN" sz="1200" b="1" spc="-50" dirty="0" err="1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</a:rPr>
              <a:t>A2</a:t>
            </a:r>
            <a:r>
              <a:rPr lang="zh-CN" altLang="en-US" sz="1200" b="1" spc="-5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</a:rPr>
              <a:t>和</a:t>
            </a:r>
            <a:r>
              <a:rPr lang="en-US" altLang="zh-CN" sz="1200" b="1" spc="-50" dirty="0" err="1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</a:rPr>
              <a:t>B1</a:t>
            </a:r>
            <a:r>
              <a:rPr lang="zh-CN" altLang="en-US" sz="1200" b="1" spc="-5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</a:rPr>
              <a:t>同时做的话会导致状态存储存在不同的版本，从而增加存储复杂性。</a:t>
            </a:r>
            <a:endParaRPr lang="zh-CN" altLang="en-US" sz="12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2C84B-94DD-43C6-A9E8-9C7EA46E3C05}" type="slidenum">
              <a:rPr lang="zh-CN" altLang="en-US" smtClean="0">
                <a:solidFill>
                  <a:prstClr val="black"/>
                </a:solidFill>
              </a:rPr>
              <a:pPr/>
              <a:t>20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9324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1" spc="-5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Merge</a:t>
            </a:r>
            <a:r>
              <a:rPr lang="zh-CN" altLang="en-US" sz="1200" b="1" spc="-5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具有偏序特性，因为有计算失败后重做的情况，所以只能执行一次</a:t>
            </a:r>
            <a:endParaRPr lang="en-US" altLang="zh-CN" sz="1200" b="1" spc="-50" dirty="0" smtClean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/>
            </a:endParaRPr>
          </a:p>
          <a:p>
            <a:r>
              <a:rPr lang="zh-CN" altLang="en-US" sz="1200" b="1" spc="-5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内存</a:t>
            </a:r>
            <a:r>
              <a:rPr lang="en-US" altLang="zh-CN" sz="1200" b="1" spc="-5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Snapshot</a:t>
            </a:r>
            <a:r>
              <a:rPr lang="zh-CN" altLang="en-US" sz="1200" b="1" spc="-5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来保障</a:t>
            </a:r>
            <a:r>
              <a:rPr lang="en-US" altLang="zh-CN" sz="1200" b="1" spc="-5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merge</a:t>
            </a:r>
            <a:r>
              <a:rPr lang="zh-CN" altLang="en-US" sz="1200" b="1" spc="-5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的偏序，也提高了重做的效率</a:t>
            </a:r>
            <a:endParaRPr lang="en-US" altLang="zh-CN" sz="1200" b="1" spc="-50" dirty="0" smtClean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/>
            </a:endParaRPr>
          </a:p>
          <a:p>
            <a:r>
              <a:rPr lang="zh-CN" altLang="en-US" sz="1200" b="0" spc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在每批计算完毕时，会保存当前的内存快照，这样在下次重做时直接读取快照。</a:t>
            </a:r>
            <a:endParaRPr lang="en-US" altLang="zh-CN" sz="1200" b="0" spc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zh-CN" altLang="en-US" sz="1200" b="0" spc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因为写时复制的机制，不会耗费太大内存资源</a:t>
            </a:r>
            <a:endParaRPr lang="en-US" altLang="zh-CN" sz="1200" b="1" spc="-50" dirty="0" smtClean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2C84B-94DD-43C6-A9E8-9C7EA46E3C05}" type="slidenum">
              <a:rPr lang="zh-CN" altLang="en-US" smtClean="0">
                <a:solidFill>
                  <a:prstClr val="black"/>
                </a:solidFill>
              </a:rPr>
              <a:pPr/>
              <a:t>21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2053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aseline="0" dirty="0" smtClean="0"/>
              <a:t>下面介绍工程验证环节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788661-69DF-49D5-8571-81363DE39F8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0565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首先介绍框架的实例使用</a:t>
            </a:r>
            <a:endParaRPr lang="en-US" altLang="zh-CN" dirty="0" smtClean="0"/>
          </a:p>
          <a:p>
            <a:r>
              <a:rPr lang="zh-CN" altLang="en-US" dirty="0" smtClean="0"/>
              <a:t>电子商务日志分析系统的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目的是根据用户浏览的商品来分析商品和分类之间的关系。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假如一个用户浏览了球鞋类的球鞋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商品，然后又浏览了袜子类的袜子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商品，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这其实就暗示了买过球鞋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商品的人更倾向于有袜子的需求，商家可以利用这点来对用户进行更加智能的定向推荐。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使用本文框架的代码如上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首先创建一个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Job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，然后构建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Job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的拓扑，最后使用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来提交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Job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拓扑主要分为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部分，一个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和两个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MRM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模型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……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（读）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2C84B-94DD-43C6-A9E8-9C7EA46E3C05}" type="slidenum">
              <a:rPr lang="zh-CN" altLang="en-US" smtClean="0">
                <a:solidFill>
                  <a:prstClr val="black"/>
                </a:solidFill>
              </a:rPr>
              <a:pPr/>
              <a:t>23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1766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性能测试使用</a:t>
            </a:r>
            <a:r>
              <a:rPr lang="en-US" altLang="zh-CN" dirty="0" err="1" smtClean="0"/>
              <a:t>WordCount</a:t>
            </a:r>
            <a:r>
              <a:rPr lang="zh-CN" altLang="en-US" dirty="0" smtClean="0"/>
              <a:t>构建用例，测试框架各方面的性能指标。</a:t>
            </a:r>
            <a:endParaRPr lang="en-US" altLang="zh-CN" dirty="0" smtClean="0"/>
          </a:p>
          <a:p>
            <a:r>
              <a:rPr lang="zh-CN" altLang="en-US" dirty="0" smtClean="0"/>
              <a:t>首先是验证数据传递上的性能改进</a:t>
            </a:r>
            <a:endParaRPr lang="en-US" altLang="zh-CN" dirty="0" smtClean="0"/>
          </a:p>
          <a:p>
            <a:r>
              <a:rPr lang="zh-CN" altLang="en-US" dirty="0" smtClean="0"/>
              <a:t>如图，本文框架的延时在</a:t>
            </a:r>
            <a:r>
              <a:rPr lang="en-US" altLang="zh-CN" dirty="0" smtClean="0"/>
              <a:t>13</a:t>
            </a:r>
            <a:r>
              <a:rPr lang="zh-CN" altLang="en-US" dirty="0" smtClean="0"/>
              <a:t>毫秒左右，低于类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方式的处理延时，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主要原因是框架</a:t>
            </a:r>
            <a:r>
              <a:rPr lang="zh-CN" altLang="en-US" sz="1200" dirty="0" smtClean="0"/>
              <a:t>全内存无磁盘读写，无中心节点调度延迟。</a:t>
            </a:r>
          </a:p>
          <a:p>
            <a:r>
              <a:rPr lang="zh-CN" altLang="en-US" dirty="0" smtClean="0"/>
              <a:t>偶有延时较大是各台机器线程调度导致的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2C84B-94DD-43C6-A9E8-9C7EA46E3C05}" type="slidenum">
              <a:rPr lang="zh-CN" altLang="en-US" smtClean="0">
                <a:solidFill>
                  <a:prstClr val="black"/>
                </a:solidFill>
              </a:rPr>
              <a:pPr/>
              <a:t>24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5755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主要考察在数据倾斜下，框架在吞吐量上的改进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因子，倾斜数据的计算会分散到各个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节点，所以系统不会在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阶段阻塞，达到负载均衡的效果。</a:t>
            </a: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2C84B-94DD-43C6-A9E8-9C7EA46E3C05}" type="slidenum">
              <a:rPr lang="zh-CN" altLang="en-US" smtClean="0">
                <a:solidFill>
                  <a:prstClr val="black"/>
                </a:solidFill>
              </a:rPr>
              <a:pPr/>
              <a:t>25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2939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本文框架使用异步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Checkpoint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能在保证状态持久化的前提下获得较好的计算时延。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异步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Checkpoint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减小了耗费时间的持久化次数，并在正常计算之外处理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Checkpoint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，比起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每步落地，时延明显降低。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组有些延时会非常大，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是因为每步落地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对外部媒介带来较大的压力，造成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HBase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的调度延迟。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所以本文提出的容错机制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能降低时延和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控制对外部媒介造成的压力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2C84B-94DD-43C6-A9E8-9C7EA46E3C05}" type="slidenum">
              <a:rPr lang="zh-CN" altLang="en-US" smtClean="0">
                <a:solidFill>
                  <a:prstClr val="black"/>
                </a:solidFill>
              </a:rPr>
              <a:pPr/>
              <a:t>26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5196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最后总结本文内容。</a:t>
            </a:r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788661-69DF-49D5-8571-81363DE39F87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0101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本论文的工作总结如下：</a:t>
            </a:r>
            <a:endParaRPr lang="en-US" altLang="zh-CN" sz="1200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strike="noStrike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（读）</a:t>
            </a:r>
            <a:endParaRPr lang="en-US" altLang="zh-CN" sz="1200" b="0" strike="noStrike" kern="1200" dirty="0" smtClean="0">
              <a:solidFill>
                <a:schemeClr val="tx1"/>
              </a:solidFill>
              <a:effectLst/>
              <a:latin typeface="+mn-ea"/>
              <a:ea typeface="+mn-ea"/>
              <a:cs typeface="+mn-cs"/>
            </a:endParaRP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2C84B-94DD-43C6-A9E8-9C7EA46E3C05}" type="slidenum">
              <a:rPr lang="zh-CN" altLang="en-US" smtClean="0">
                <a:solidFill>
                  <a:prstClr val="black"/>
                </a:solidFill>
              </a:rPr>
              <a:pPr/>
              <a:t>28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00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我的答辩汇报完毕，请各位评委老师批评指正，谢谢！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6F1B2-47A4-45E0-9F71-013736023E3B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365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首先介绍目前主流的分布式技术</a:t>
            </a:r>
            <a:endParaRPr lang="en-US" altLang="zh-CN" dirty="0" smtClean="0"/>
          </a:p>
          <a:p>
            <a:r>
              <a:rPr lang="zh-CN" altLang="en-US" dirty="0" smtClean="0"/>
              <a:t>底层存储媒介常用的是分布式数据库</a:t>
            </a:r>
            <a:r>
              <a:rPr lang="en-US" altLang="zh-CN" dirty="0" err="1" smtClean="0"/>
              <a:t>Hbase</a:t>
            </a:r>
            <a:r>
              <a:rPr lang="zh-CN" altLang="en-US" dirty="0" smtClean="0"/>
              <a:t>和协调服务</a:t>
            </a:r>
            <a:r>
              <a:rPr lang="en-US" altLang="zh-CN" dirty="0" smtClean="0"/>
              <a:t>ZK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批处理框架最著名的就是</a:t>
            </a:r>
            <a:r>
              <a:rPr lang="en-US" altLang="zh-CN" dirty="0" smtClean="0"/>
              <a:t>Google</a:t>
            </a:r>
            <a:r>
              <a:rPr lang="zh-CN" altLang="en-US" dirty="0" smtClean="0"/>
              <a:t>比较早提出的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Hadoop</a:t>
            </a:r>
            <a:r>
              <a:rPr lang="zh-CN" altLang="en-US" dirty="0" smtClean="0"/>
              <a:t>开源实现了它</a:t>
            </a:r>
            <a:endParaRPr lang="en-US" altLang="zh-CN" dirty="0" smtClean="0"/>
          </a:p>
          <a:p>
            <a:r>
              <a:rPr lang="zh-CN" altLang="en-US" dirty="0" smtClean="0"/>
              <a:t>实时计算中是流计算框架</a:t>
            </a:r>
            <a:r>
              <a:rPr lang="en-US" altLang="zh-CN" dirty="0" smtClean="0"/>
              <a:t>Storm</a:t>
            </a:r>
            <a:r>
              <a:rPr lang="zh-CN" altLang="en-US" dirty="0" smtClean="0"/>
              <a:t>和迭代计算框架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r>
              <a:rPr lang="zh-CN" altLang="en-US" dirty="0" smtClean="0"/>
              <a:t>主要的批处理增量框架是建立在</a:t>
            </a:r>
            <a:r>
              <a:rPr lang="en-US" altLang="zh-CN" dirty="0" smtClean="0"/>
              <a:t>Hadoop</a:t>
            </a:r>
            <a:r>
              <a:rPr lang="zh-CN" altLang="en-US" dirty="0" smtClean="0"/>
              <a:t>上的</a:t>
            </a:r>
            <a:r>
              <a:rPr lang="en-US" altLang="zh-CN" dirty="0" err="1" smtClean="0"/>
              <a:t>Incoop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DryadInc</a:t>
            </a:r>
            <a:endParaRPr lang="en-US" altLang="zh-CN" dirty="0" smtClean="0"/>
          </a:p>
          <a:p>
            <a:r>
              <a:rPr lang="zh-CN" altLang="en-US" dirty="0" smtClean="0"/>
              <a:t>本文研究的主要内容是实时增量计算，意在提供增量计算模型的同时保证计算的实时性。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2C84B-94DD-43C6-A9E8-9C7EA46E3C05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589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实时增量框架的设计理念不同于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Hadoop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MapReduce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，实时增量更关注于计算的时延，而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Hadoop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更关注的是吞吐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Hadoop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读取的是全量的文件数据，把这些全量数据划分成一些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Partition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后进行处理，而实时增量的数据源是流，一次只能拿到部分数据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这图用水龙头来形象表示了流的概念。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实时增量计算是有状态的，这个状态就是批次之间的联系。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即增量历史数据。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设计会让计算节点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常驻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，浪费集群资源来保证不会有启动任务的时间消耗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并行度很好，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只会对数据进行监控，超时失败后再重做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2C84B-94DD-43C6-A9E8-9C7EA46E3C05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106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目前的实时增量计算主要建立在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Storm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Storm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Trident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Spark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上，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Spark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主要提供准实时的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毫秒级别的延时，本文不予讨论。</a:t>
            </a:r>
            <a:endParaRPr lang="en-US" altLang="zh-CN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Trident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是构建在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底层计算引擎上的一个以实时计算为目标的高级抽象，对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进行了批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计算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的封装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，但是目前存在一些问题：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（读）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2C84B-94DD-43C6-A9E8-9C7EA46E3C05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106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建立一个实时增量计算框架主要三个难点：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如何建立一个表达力强的计算框架，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是最普遍的分布式计算模型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如何构建高实时的批计算方式，批计算的典型是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，但是它的实时性是很差的。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恢复成本和运行时成本是一堆矛盾的存在，状态每步落地就是牺牲运行成本来保证恢复成本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2C84B-94DD-43C6-A9E8-9C7EA46E3C05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155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下面介绍上述问题的解决方案。</a:t>
            </a:r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788661-69DF-49D5-8571-81363DE39F8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04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首先介绍论文设计的</a:t>
            </a:r>
            <a:r>
              <a:rPr lang="en-US" altLang="zh-CN" dirty="0" err="1" smtClean="0"/>
              <a:t>MapReduceMerge</a:t>
            </a:r>
            <a:r>
              <a:rPr lang="zh-CN" altLang="en-US" dirty="0" smtClean="0"/>
              <a:t>模型</a:t>
            </a:r>
            <a:endParaRPr lang="en-US" altLang="zh-CN" dirty="0" smtClean="0"/>
          </a:p>
          <a:p>
            <a:r>
              <a:rPr lang="zh-CN" altLang="en-US" dirty="0" smtClean="0"/>
              <a:t>和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一样提供一个批计算模型，</a:t>
            </a:r>
            <a:r>
              <a:rPr lang="en-US" altLang="zh-CN" dirty="0" smtClean="0"/>
              <a:t>Source</a:t>
            </a:r>
            <a:r>
              <a:rPr lang="zh-CN" altLang="en-US" dirty="0" smtClean="0"/>
              <a:t>读取数据，</a:t>
            </a:r>
            <a:r>
              <a:rPr lang="en-US" altLang="zh-CN" dirty="0" smtClean="0"/>
              <a:t>Map</a:t>
            </a:r>
            <a:r>
              <a:rPr lang="zh-CN" altLang="en-US" dirty="0" smtClean="0"/>
              <a:t>处理数据格式，</a:t>
            </a:r>
            <a:r>
              <a:rPr lang="en-US" altLang="zh-CN" dirty="0" smtClean="0"/>
              <a:t>Reduce</a:t>
            </a:r>
            <a:r>
              <a:rPr lang="zh-CN" altLang="en-US" dirty="0" smtClean="0"/>
              <a:t>聚集并合并相同</a:t>
            </a:r>
            <a:r>
              <a:rPr lang="en-US" altLang="zh-CN" dirty="0" smtClean="0"/>
              <a:t>Key</a:t>
            </a:r>
            <a:r>
              <a:rPr lang="zh-CN" altLang="en-US" dirty="0" smtClean="0"/>
              <a:t>的数据</a:t>
            </a:r>
            <a:endParaRPr lang="en-US" altLang="zh-CN" dirty="0" smtClean="0"/>
          </a:p>
          <a:p>
            <a:r>
              <a:rPr lang="zh-CN" altLang="en-US" dirty="0" smtClean="0"/>
              <a:t>一般增量计算系统都会把增量逻辑混合到</a:t>
            </a:r>
            <a:r>
              <a:rPr lang="en-US" altLang="zh-CN" dirty="0" smtClean="0"/>
              <a:t>Reduce</a:t>
            </a:r>
            <a:r>
              <a:rPr lang="zh-CN" altLang="en-US" dirty="0" smtClean="0"/>
              <a:t>中，本文把分离出的</a:t>
            </a:r>
            <a:r>
              <a:rPr lang="en-US" altLang="zh-CN" dirty="0" smtClean="0"/>
              <a:t>Merge</a:t>
            </a:r>
            <a:r>
              <a:rPr lang="zh-CN" altLang="en-US" dirty="0" smtClean="0"/>
              <a:t>处理新数据和历史数据的合并。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论文工作主要在</a:t>
            </a:r>
            <a:r>
              <a:rPr lang="zh-CN" altLang="en-US" baseline="0" dirty="0" smtClean="0"/>
              <a:t> </a:t>
            </a:r>
            <a:r>
              <a:rPr lang="en-US" altLang="zh-CN" baseline="0" dirty="0" err="1" smtClean="0"/>
              <a:t>MapReduceMerge</a:t>
            </a:r>
            <a:r>
              <a:rPr lang="zh-CN" altLang="en-US" baseline="0" dirty="0" smtClean="0"/>
              <a:t>编程模型，</a:t>
            </a:r>
            <a:r>
              <a:rPr lang="en-US" altLang="zh-CN" baseline="0" dirty="0" smtClean="0"/>
              <a:t>Map</a:t>
            </a:r>
            <a:r>
              <a:rPr lang="zh-CN" altLang="en-US" baseline="0" dirty="0" smtClean="0"/>
              <a:t>到</a:t>
            </a:r>
            <a:r>
              <a:rPr lang="en-US" altLang="zh-CN" baseline="0" dirty="0" smtClean="0"/>
              <a:t>Reduce</a:t>
            </a:r>
            <a:r>
              <a:rPr lang="zh-CN" altLang="en-US" baseline="0" dirty="0" smtClean="0"/>
              <a:t>的数据传递，</a:t>
            </a:r>
            <a:r>
              <a:rPr lang="en-US" altLang="zh-CN" baseline="0" dirty="0" smtClean="0"/>
              <a:t>Merge</a:t>
            </a:r>
            <a:r>
              <a:rPr lang="zh-CN" altLang="en-US" baseline="0" dirty="0" smtClean="0"/>
              <a:t>的增量计算，增量状态数据的容错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2C84B-94DD-43C6-A9E8-9C7EA46E3C05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317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（读）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788661-69DF-49D5-8571-81363DE39F8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04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0949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12C5FA-BA43-4F4A-AB94-9F7C64CAD491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5736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3725" y="384277"/>
            <a:ext cx="7956550" cy="877888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69850" h="44450"/>
              <a:contourClr>
                <a:schemeClr val="bg2"/>
              </a:contourClr>
            </a:sp3d>
          </a:bodyPr>
          <a:lstStyle>
            <a:lvl1pPr>
              <a:defRPr lang="zh-CN" altLang="en-US" dirty="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pPr marL="0" lvl="0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7019" y="1295400"/>
            <a:ext cx="6860981" cy="4525963"/>
          </a:xfrm>
        </p:spPr>
        <p:txBody>
          <a:bodyPr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lvl1pPr>
              <a:spcBef>
                <a:spcPts val="600"/>
              </a:spcBef>
              <a:spcAft>
                <a:spcPts val="600"/>
              </a:spcAft>
              <a:buSzPct val="100000"/>
              <a:defRPr b="1" cap="none" spc="0">
                <a:ln w="50800"/>
                <a:solidFill>
                  <a:schemeClr val="accent4">
                    <a:lumMod val="50000"/>
                  </a:schemeClr>
                </a:solidFill>
                <a:effectLst/>
                <a:latin typeface="+mn-ea"/>
                <a:ea typeface="+mn-ea"/>
              </a:defRPr>
            </a:lvl1pPr>
            <a:lvl2pPr>
              <a:spcBef>
                <a:spcPts val="600"/>
              </a:spcBef>
              <a:spcAft>
                <a:spcPts val="600"/>
              </a:spcAft>
              <a:buSzPct val="100000"/>
              <a:defRPr b="1" cap="none" spc="0">
                <a:ln w="50800"/>
                <a:solidFill>
                  <a:schemeClr val="accent6">
                    <a:lumMod val="50000"/>
                  </a:schemeClr>
                </a:solidFill>
                <a:effectLst/>
                <a:latin typeface="+mn-ea"/>
                <a:ea typeface="+mn-ea"/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2000" b="1" cap="none" spc="0">
                <a:ln w="50800"/>
                <a:solidFill>
                  <a:schemeClr val="accent2">
                    <a:lumMod val="50000"/>
                  </a:schemeClr>
                </a:solidFill>
                <a:effectLst/>
                <a:latin typeface="+mn-ea"/>
                <a:ea typeface="+mn-ea"/>
              </a:defRPr>
            </a:lvl3pPr>
            <a:lvl4pPr>
              <a:spcBef>
                <a:spcPts val="600"/>
              </a:spcBef>
              <a:spcAft>
                <a:spcPts val="600"/>
              </a:spcAft>
              <a:defRPr b="1" cap="none" spc="0">
                <a:ln w="50800"/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4pPr>
            <a:lvl5pPr>
              <a:spcBef>
                <a:spcPts val="600"/>
              </a:spcBef>
              <a:spcAft>
                <a:spcPts val="600"/>
              </a:spcAft>
              <a:defRPr b="1" cap="none" spc="0">
                <a:ln w="50800"/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0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defRPr>
            </a:lvl1pPr>
          </a:lstStyle>
          <a:p>
            <a:fld id="{F012C5FA-BA43-4F4A-AB94-9F7C64CAD491}" type="slidenum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r>
              <a:rPr lang="en-US" altLang="zh-CN" dirty="0" smtClean="0">
                <a:solidFill>
                  <a:prstClr val="white">
                    <a:lumMod val="65000"/>
                  </a:prstClr>
                </a:solidFill>
              </a:rPr>
              <a:t>/42</a:t>
            </a:r>
            <a:endParaRPr lang="zh-CN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607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12C5FA-BA43-4F4A-AB94-9F7C64CAD491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95414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12C5FA-BA43-4F4A-AB94-9F7C64CAD491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74559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12C5FA-BA43-4F4A-AB94-9F7C64CAD491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33077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12C5FA-BA43-4F4A-AB94-9F7C64CAD491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85681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12C5FA-BA43-4F4A-AB94-9F7C64CAD491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2120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12C5FA-BA43-4F4A-AB94-9F7C64CAD491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8575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12C5FA-BA43-4F4A-AB94-9F7C64CAD491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4833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12C5FA-BA43-4F4A-AB94-9F7C64CAD491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45645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12C5FA-BA43-4F4A-AB94-9F7C64CAD491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311975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1272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 rot="16200000">
            <a:off x="4292600" y="2043113"/>
            <a:ext cx="539750" cy="9163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6356354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灯片编号占位符 4"/>
          <p:cNvSpPr txBox="1">
            <a:spLocks/>
          </p:cNvSpPr>
          <p:nvPr userDrawn="1"/>
        </p:nvSpPr>
        <p:spPr>
          <a:xfrm>
            <a:off x="8321116" y="6417332"/>
            <a:ext cx="859396" cy="365125"/>
          </a:xfrm>
          <a:prstGeom prst="rect">
            <a:avLst/>
          </a:prstGeom>
          <a:effectLst/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18CF82-E5C0-409E-8852-34C06A5713CF}" type="slidenum">
              <a:rPr lang="zh-CN" altLang="en-US" sz="1800" smtClean="0">
                <a:solidFill>
                  <a:prstClr val="white">
                    <a:lumMod val="75000"/>
                  </a:prstClr>
                </a:solidFill>
                <a:latin typeface="Calibri" pitchFamily="34" charset="0"/>
                <a:cs typeface="Calibri" pitchFamily="34" charset="0"/>
              </a:rPr>
              <a:pPr/>
              <a:t>‹#›</a:t>
            </a:fld>
            <a:r>
              <a:rPr lang="en-US" altLang="zh-CN" sz="1800" dirty="0" smtClean="0">
                <a:solidFill>
                  <a:prstClr val="white">
                    <a:lumMod val="75000"/>
                  </a:prstClr>
                </a:solidFill>
                <a:latin typeface="Calibri" pitchFamily="34" charset="0"/>
                <a:cs typeface="Calibri" pitchFamily="34" charset="0"/>
              </a:rPr>
              <a:t>/47</a:t>
            </a:r>
            <a:endParaRPr lang="zh-CN" altLang="en-US" sz="1800" dirty="0">
              <a:solidFill>
                <a:prstClr val="white">
                  <a:lumMod val="75000"/>
                </a:prst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7082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/>
            </a:gs>
            <a:gs pos="47000">
              <a:schemeClr val="bg1"/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圆角矩形 11"/>
          <p:cNvSpPr/>
          <p:nvPr/>
        </p:nvSpPr>
        <p:spPr bwMode="auto">
          <a:xfrm flipV="1">
            <a:off x="0" y="5562600"/>
            <a:ext cx="9144000" cy="12954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4"/>
              </a:gs>
              <a:gs pos="100000">
                <a:srgbClr val="FFFFFF">
                  <a:alpha val="0"/>
                </a:srgbClr>
              </a:gs>
            </a:gsLst>
            <a:lin ang="5400000" scaled="1"/>
            <a:tileRect/>
          </a:gradFill>
          <a:ln w="9525" algn="ctr">
            <a:noFill/>
            <a:miter lim="800000"/>
            <a:headEnd/>
            <a:tailEnd/>
          </a:ln>
        </p:spPr>
        <p:txBody>
          <a:bodyPr rot="10800000" vert="eaVert"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1600">
              <a:solidFill>
                <a:prstClr val="black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2761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8775" indent="-358775" algn="l" defTabSz="914400" rtl="0" eaLnBrk="1" latinLnBrk="0" hangingPunct="1">
        <a:spcBef>
          <a:spcPct val="20000"/>
        </a:spcBef>
        <a:buSzPct val="85000"/>
        <a:buFont typeface="Wingdings" pitchFamily="2" charset="2"/>
        <a:buChar char="l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384175" algn="l" defTabSz="914400" rtl="0" eaLnBrk="1" latinLnBrk="0" hangingPunct="1">
        <a:spcBef>
          <a:spcPct val="20000"/>
        </a:spcBef>
        <a:buSzPct val="90000"/>
        <a:buFont typeface="Wingdings 2" pitchFamily="18" charset="2"/>
        <a:buChar char="è"/>
        <a:defRPr sz="2800" kern="1200">
          <a:solidFill>
            <a:srgbClr val="0000FF"/>
          </a:solidFill>
          <a:latin typeface="+mn-lt"/>
          <a:ea typeface="+mn-ea"/>
          <a:cs typeface="+mn-cs"/>
        </a:defRPr>
      </a:lvl2pPr>
      <a:lvl3pPr marL="1112838" indent="-349250" algn="l" defTabSz="914400" rtl="0" eaLnBrk="1" latinLnBrk="0" hangingPunct="1">
        <a:spcBef>
          <a:spcPct val="20000"/>
        </a:spcBef>
        <a:buSzPct val="84000"/>
        <a:buFont typeface="Wingdings" pitchFamily="2" charset="2"/>
        <a:buChar char="p"/>
        <a:defRPr sz="2400" b="0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3pPr>
      <a:lvl4pPr marL="1414463" indent="-282575" algn="l" defTabSz="914400" rtl="0" eaLnBrk="1" latinLnBrk="0" hangingPunct="1">
        <a:spcBef>
          <a:spcPct val="20000"/>
        </a:spcBef>
        <a:buSzPct val="85000"/>
        <a:buFont typeface="Wingdings" pitchFamily="2" charset="2"/>
        <a:buChar char="n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47000">
              <a:schemeClr val="bg1"/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93725" y="435487"/>
            <a:ext cx="7956550" cy="877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69850" h="44450"/>
              <a:contourClr>
                <a:schemeClr val="bg2"/>
              </a:contourClr>
            </a:sp3d>
          </a:bodyPr>
          <a:lstStyle/>
          <a:p>
            <a:pPr marL="0" lvl="0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36819" y="1487897"/>
            <a:ext cx="727036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lvl1pPr algn="l">
              <a:defRPr sz="1200" b="1" cap="none" spc="0">
                <a:ln w="50800"/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</a:lstStyle>
          <a:p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lvl1pPr algn="ctr">
              <a:defRPr sz="1200" b="1" cap="none" spc="0">
                <a:ln w="50800"/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</a:lstStyle>
          <a:p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64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zh-CN" altLang="en-US" sz="4000" b="1" kern="1200" cap="none" spc="0" dirty="0">
          <a:ln w="50800"/>
          <a:solidFill>
            <a:schemeClr val="accent4">
              <a:lumMod val="50000"/>
            </a:schemeClr>
          </a:solidFill>
          <a:effectLst/>
          <a:latin typeface="+mn-ea"/>
          <a:ea typeface="+mn-ea"/>
          <a:cs typeface="+mj-cs"/>
        </a:defRPr>
      </a:lvl1pPr>
    </p:titleStyle>
    <p:bodyStyle>
      <a:lvl1pPr marL="358775" indent="-358775" algn="l" defTabSz="914400" rtl="0" eaLnBrk="1" latinLnBrk="0" hangingPunct="1">
        <a:spcBef>
          <a:spcPts val="1200"/>
        </a:spcBef>
        <a:buSzPct val="85000"/>
        <a:buFont typeface="Wingdings" pitchFamily="2" charset="2"/>
        <a:buChar char="l"/>
        <a:defRPr sz="2600" b="1" kern="1200" cap="none" spc="0">
          <a:ln w="50800"/>
          <a:solidFill>
            <a:schemeClr val="accent6">
              <a:lumMod val="50000"/>
            </a:schemeClr>
          </a:solidFill>
          <a:effectLst/>
          <a:latin typeface="+mn-ea"/>
          <a:ea typeface="+mn-ea"/>
          <a:cs typeface="+mn-cs"/>
        </a:defRPr>
      </a:lvl1pPr>
      <a:lvl2pPr marL="742950" indent="-384175" algn="l" defTabSz="914400" rtl="0" eaLnBrk="1" latinLnBrk="0" hangingPunct="1">
        <a:spcBef>
          <a:spcPts val="1200"/>
        </a:spcBef>
        <a:buSzPct val="90000"/>
        <a:buFont typeface="Wingdings 2" pitchFamily="18" charset="2"/>
        <a:buChar char="è"/>
        <a:defRPr sz="2200" b="1" kern="1200" cap="none" spc="0">
          <a:ln w="50800"/>
          <a:solidFill>
            <a:schemeClr val="accent3">
              <a:lumMod val="50000"/>
            </a:schemeClr>
          </a:solidFill>
          <a:effectLst/>
          <a:latin typeface="+mn-ea"/>
          <a:ea typeface="+mn-ea"/>
          <a:cs typeface="+mn-cs"/>
        </a:defRPr>
      </a:lvl2pPr>
      <a:lvl3pPr marL="1112838" indent="-349250" algn="l" defTabSz="914400" rtl="0" eaLnBrk="1" latinLnBrk="0" hangingPunct="1">
        <a:spcBef>
          <a:spcPts val="1200"/>
        </a:spcBef>
        <a:buSzPct val="84000"/>
        <a:buFont typeface="Wingdings" pitchFamily="2" charset="2"/>
        <a:buChar char="p"/>
        <a:defRPr sz="2000" b="1" kern="1200" cap="none" spc="0">
          <a:ln w="50800"/>
          <a:solidFill>
            <a:schemeClr val="accent1">
              <a:lumMod val="50000"/>
            </a:schemeClr>
          </a:solidFill>
          <a:effectLst/>
          <a:latin typeface="+mn-ea"/>
          <a:ea typeface="+mn-ea"/>
          <a:cs typeface="+mn-cs"/>
        </a:defRPr>
      </a:lvl3pPr>
      <a:lvl4pPr marL="1414463" indent="-282575" algn="l" defTabSz="914400" rtl="0" eaLnBrk="1" latinLnBrk="0" hangingPunct="1">
        <a:spcBef>
          <a:spcPts val="1200"/>
        </a:spcBef>
        <a:buSzPct val="85000"/>
        <a:buFont typeface="Wingdings" pitchFamily="2" charset="2"/>
        <a:buChar char="n"/>
        <a:tabLst/>
        <a:defRPr sz="1800" b="1" kern="1200" cap="none" spc="0">
          <a:ln w="50800"/>
          <a:solidFill>
            <a:schemeClr val="accent2">
              <a:lumMod val="50000"/>
            </a:schemeClr>
          </a:solidFill>
          <a:effectLst/>
          <a:latin typeface="+mn-ea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4139952" y="2132856"/>
            <a:ext cx="600323" cy="704850"/>
            <a:chOff x="4139952" y="2132856"/>
            <a:chExt cx="600323" cy="704850"/>
          </a:xfrm>
        </p:grpSpPr>
        <p:sp>
          <p:nvSpPr>
            <p:cNvPr id="6" name="矩形 5"/>
            <p:cNvSpPr/>
            <p:nvPr/>
          </p:nvSpPr>
          <p:spPr>
            <a:xfrm>
              <a:off x="4139952" y="2132856"/>
              <a:ext cx="600323" cy="70485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5400000" scaled="0"/>
              <a:tileRect/>
            </a:gradFill>
            <a:ln cap="sq">
              <a:noFill/>
              <a:prstDash val="sysDash"/>
              <a:beve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6570" y="2197819"/>
              <a:ext cx="367085" cy="367085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4150332" y="2564904"/>
              <a:ext cx="586446" cy="25391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1050" dirty="0" smtClean="0">
                  <a:solidFill>
                    <a:schemeClr val="bg1"/>
                  </a:solidFill>
                </a:rPr>
                <a:t>试题库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275856" y="2780928"/>
            <a:ext cx="600323" cy="704850"/>
            <a:chOff x="4139952" y="2132856"/>
            <a:chExt cx="600323" cy="704850"/>
          </a:xfrm>
        </p:grpSpPr>
        <p:sp>
          <p:nvSpPr>
            <p:cNvPr id="19" name="矩形 18"/>
            <p:cNvSpPr/>
            <p:nvPr/>
          </p:nvSpPr>
          <p:spPr>
            <a:xfrm>
              <a:off x="4139952" y="2132856"/>
              <a:ext cx="600323" cy="70485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5400000" scaled="0"/>
              <a:tileRect/>
            </a:gradFill>
            <a:ln cap="sq">
              <a:noFill/>
              <a:prstDash val="sysDash"/>
              <a:beve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6570" y="2197819"/>
              <a:ext cx="367085" cy="367085"/>
            </a:xfrm>
            <a:prstGeom prst="rect">
              <a:avLst/>
            </a:prstGeom>
          </p:spPr>
        </p:pic>
        <p:sp>
          <p:nvSpPr>
            <p:cNvPr id="21" name="矩形 20"/>
            <p:cNvSpPr/>
            <p:nvPr/>
          </p:nvSpPr>
          <p:spPr>
            <a:xfrm>
              <a:off x="4150332" y="2564904"/>
              <a:ext cx="586446" cy="25391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1050" dirty="0" smtClean="0">
                  <a:solidFill>
                    <a:schemeClr val="bg1"/>
                  </a:solidFill>
                </a:rPr>
                <a:t>试题库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244658" y="1939677"/>
            <a:ext cx="600323" cy="704850"/>
            <a:chOff x="4139952" y="2132856"/>
            <a:chExt cx="600323" cy="704850"/>
          </a:xfrm>
        </p:grpSpPr>
        <p:sp>
          <p:nvSpPr>
            <p:cNvPr id="23" name="矩形 22"/>
            <p:cNvSpPr/>
            <p:nvPr/>
          </p:nvSpPr>
          <p:spPr>
            <a:xfrm>
              <a:off x="4139952" y="2132856"/>
              <a:ext cx="600323" cy="70485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5400000" scaled="0"/>
              <a:tileRect/>
            </a:gradFill>
            <a:ln cap="sq">
              <a:noFill/>
              <a:prstDash val="sysDash"/>
              <a:beve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6570" y="2197819"/>
              <a:ext cx="367085" cy="367085"/>
            </a:xfrm>
            <a:prstGeom prst="rect">
              <a:avLst/>
            </a:prstGeom>
          </p:spPr>
        </p:pic>
        <p:sp>
          <p:nvSpPr>
            <p:cNvPr id="25" name="矩形 24"/>
            <p:cNvSpPr/>
            <p:nvPr/>
          </p:nvSpPr>
          <p:spPr>
            <a:xfrm>
              <a:off x="4150332" y="2564904"/>
              <a:ext cx="586446" cy="25391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1050" dirty="0" smtClean="0">
                  <a:solidFill>
                    <a:schemeClr val="bg1"/>
                  </a:solidFill>
                </a:rPr>
                <a:t>试题库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6687" y="3252787"/>
            <a:ext cx="1190625" cy="352425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5035246" y="2132856"/>
            <a:ext cx="600323" cy="704850"/>
          </a:xfrm>
          <a:prstGeom prst="rect">
            <a:avLst/>
          </a:prstGeom>
          <a:solidFill>
            <a:srgbClr val="D3DAED"/>
          </a:solidFill>
          <a:ln cap="sq">
            <a:noFill/>
            <a:prstDash val="sysDash"/>
            <a:beve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5534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D7C7-54EC-4429-AF87-53D34AF69F2D}" type="slidenum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10</a:t>
            </a:fld>
            <a:endParaRPr lang="zh-CN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659185" y="2318792"/>
            <a:ext cx="1808824" cy="1080120"/>
          </a:xfrm>
          <a:prstGeom prst="ellipse">
            <a:avLst/>
          </a:prstGeom>
          <a:gradFill>
            <a:gsLst>
              <a:gs pos="0">
                <a:schemeClr val="accent4">
                  <a:lumMod val="50000"/>
                </a:schemeClr>
              </a:gs>
              <a:gs pos="80000">
                <a:schemeClr val="accent4">
                  <a:lumMod val="75000"/>
                </a:schemeClr>
              </a:gs>
              <a:gs pos="100000">
                <a:schemeClr val="accent4">
                  <a:lumMod val="75000"/>
                </a:schemeClr>
              </a:gs>
            </a:gsLst>
          </a:gradFill>
          <a:scene3d>
            <a:camera prst="orthographicFront">
              <a:rot lat="0" lon="0" rev="0"/>
            </a:camera>
            <a:lightRig rig="brightRoom" dir="t"/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72000" rIns="0" bIns="0" anchor="ctr"/>
          <a:lstStyle/>
          <a:p>
            <a:pPr algn="ctr">
              <a:lnSpc>
                <a:spcPct val="85000"/>
              </a:lnSpc>
            </a:pPr>
            <a:r>
              <a:rPr lang="zh-CN" altLang="en-US" sz="2000" b="1" spc="-5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协调节点</a:t>
            </a:r>
            <a:endParaRPr lang="zh-CN" altLang="en-US" sz="2000" b="1" spc="-50" dirty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prstClr val="white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76324" y="4651694"/>
            <a:ext cx="1586528" cy="793530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brightRoom" dir="t"/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72000" rIns="0" bIns="0" anchor="ctr"/>
          <a:lstStyle/>
          <a:p>
            <a:pPr algn="ctr">
              <a:lnSpc>
                <a:spcPct val="85000"/>
              </a:lnSpc>
            </a:pPr>
            <a:r>
              <a:rPr lang="en-US" altLang="zh-CN" sz="2000" b="1" spc="-5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Source</a:t>
            </a:r>
            <a:endParaRPr lang="zh-CN" altLang="en-US" sz="2000" b="1" spc="-50" dirty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prstClr val="white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2613374" y="4651694"/>
            <a:ext cx="1586528" cy="793530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brightRoom" dir="t"/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72000" rIns="0" bIns="0" anchor="ctr"/>
          <a:lstStyle/>
          <a:p>
            <a:pPr algn="ctr">
              <a:lnSpc>
                <a:spcPct val="85000"/>
              </a:lnSpc>
            </a:pPr>
            <a:r>
              <a:rPr lang="en-US" altLang="zh-CN" sz="2000" b="1" spc="-5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Map</a:t>
            </a:r>
            <a:endParaRPr lang="zh-CN" altLang="en-US" sz="2000" b="1" spc="-50" dirty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prstClr val="white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4963555" y="4651694"/>
            <a:ext cx="1586528" cy="793530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brightRoom" dir="t"/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72000" rIns="0" bIns="0" anchor="ctr"/>
          <a:lstStyle/>
          <a:p>
            <a:pPr algn="ctr">
              <a:lnSpc>
                <a:spcPct val="85000"/>
              </a:lnSpc>
            </a:pPr>
            <a:r>
              <a:rPr lang="en-US" altLang="zh-CN" sz="2000" b="1" spc="-5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Reduce</a:t>
            </a:r>
            <a:endParaRPr lang="zh-CN" altLang="en-US" sz="2000" b="1" spc="-50" dirty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prstClr val="white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7236296" y="4651694"/>
            <a:ext cx="1586528" cy="793530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brightRoom" dir="t"/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72000" rIns="0" bIns="0" anchor="ctr"/>
          <a:lstStyle/>
          <a:p>
            <a:pPr algn="ctr">
              <a:lnSpc>
                <a:spcPct val="85000"/>
              </a:lnSpc>
            </a:pPr>
            <a:r>
              <a:rPr lang="en-US" altLang="zh-CN" sz="2000" b="1" spc="-5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Merge</a:t>
            </a:r>
            <a:endParaRPr lang="zh-CN" altLang="en-US" sz="2000" b="1" spc="-50" dirty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prstClr val="white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6562131" y="2329877"/>
            <a:ext cx="1174041" cy="1080120"/>
          </a:xfrm>
          <a:prstGeom prst="ellipse">
            <a:avLst/>
          </a:prstGeom>
          <a:gradFill>
            <a:gsLst>
              <a:gs pos="0">
                <a:schemeClr val="accent4">
                  <a:lumMod val="50000"/>
                </a:schemeClr>
              </a:gs>
              <a:gs pos="80000">
                <a:schemeClr val="accent4">
                  <a:lumMod val="75000"/>
                </a:schemeClr>
              </a:gs>
              <a:gs pos="100000">
                <a:schemeClr val="accent4">
                  <a:lumMod val="75000"/>
                </a:schemeClr>
              </a:gs>
            </a:gsLst>
          </a:gradFill>
          <a:scene3d>
            <a:camera prst="orthographicFront">
              <a:rot lat="0" lon="0" rev="0"/>
            </a:camera>
            <a:lightRig rig="brightRoom" dir="t"/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72000" rIns="0" bIns="0" anchor="ctr"/>
          <a:lstStyle/>
          <a:p>
            <a:pPr algn="ctr">
              <a:lnSpc>
                <a:spcPct val="85000"/>
              </a:lnSpc>
            </a:pPr>
            <a:r>
              <a:rPr lang="en-US" altLang="zh-CN" sz="2000" b="1" spc="-5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Acker</a:t>
            </a:r>
            <a:endParaRPr lang="zh-CN" altLang="en-US" sz="2000" b="1" spc="-50" dirty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prstClr val="white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cxnSp>
        <p:nvCxnSpPr>
          <p:cNvPr id="95" name="直接箭头连接符 94"/>
          <p:cNvCxnSpPr/>
          <p:nvPr/>
        </p:nvCxnSpPr>
        <p:spPr>
          <a:xfrm flipH="1">
            <a:off x="1069588" y="3398912"/>
            <a:ext cx="2542202" cy="1252782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headEnd type="none" w="sm" len="sm"/>
            <a:tailEnd type="stealth" w="lg" len="lg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>
            <a:off x="3611790" y="3398912"/>
            <a:ext cx="4417770" cy="1252782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headEnd type="none" w="sm" len="sm"/>
            <a:tailEnd type="stealth" w="lg" len="lg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>
            <a:endCxn id="59" idx="0"/>
          </p:cNvCxnSpPr>
          <p:nvPr/>
        </p:nvCxnSpPr>
        <p:spPr>
          <a:xfrm flipH="1">
            <a:off x="3406638" y="3398912"/>
            <a:ext cx="205152" cy="1252782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headEnd type="none" w="sm" len="sm"/>
            <a:tailEnd type="stealth" w="lg" len="lg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/>
          <p:nvPr/>
        </p:nvCxnSpPr>
        <p:spPr>
          <a:xfrm>
            <a:off x="3611790" y="3398912"/>
            <a:ext cx="2145029" cy="1252782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headEnd type="none" w="sm" len="sm"/>
            <a:tailEnd type="stealth" w="lg" len="lg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89" idx="2"/>
            <a:endCxn id="5" idx="6"/>
          </p:cNvCxnSpPr>
          <p:nvPr/>
        </p:nvCxnSpPr>
        <p:spPr>
          <a:xfrm flipH="1" flipV="1">
            <a:off x="4468009" y="2858852"/>
            <a:ext cx="2094122" cy="1108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headEnd type="none" w="sm" len="sm"/>
            <a:tailEnd type="stealth" w="lg" len="lg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 flipV="1">
            <a:off x="5756819" y="3409997"/>
            <a:ext cx="1392332" cy="1241698"/>
          </a:xfrm>
          <a:prstGeom prst="straightConnector1">
            <a:avLst/>
          </a:prstGeom>
          <a:ln w="25400">
            <a:solidFill>
              <a:schemeClr val="accent4">
                <a:lumMod val="75000"/>
                <a:alpha val="49000"/>
              </a:schemeClr>
            </a:solidFill>
            <a:prstDash val="lgDashDotDot"/>
            <a:headEnd type="none" w="sm" len="sm"/>
            <a:tailEnd type="stealth" w="lg" len="lg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endCxn id="89" idx="5"/>
          </p:cNvCxnSpPr>
          <p:nvPr/>
        </p:nvCxnSpPr>
        <p:spPr>
          <a:xfrm flipH="1" flipV="1">
            <a:off x="7564238" y="3251817"/>
            <a:ext cx="680172" cy="1399879"/>
          </a:xfrm>
          <a:prstGeom prst="straightConnector1">
            <a:avLst/>
          </a:prstGeom>
          <a:ln w="25400">
            <a:solidFill>
              <a:schemeClr val="accent4">
                <a:lumMod val="75000"/>
                <a:alpha val="49000"/>
              </a:schemeClr>
            </a:solidFill>
            <a:prstDash val="lgDashDotDot"/>
            <a:headEnd type="none" w="sm" len="sm"/>
            <a:tailEnd type="stealth" w="lg" len="lg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>
            <a:endCxn id="89" idx="3"/>
          </p:cNvCxnSpPr>
          <p:nvPr/>
        </p:nvCxnSpPr>
        <p:spPr>
          <a:xfrm flipV="1">
            <a:off x="3851920" y="3251817"/>
            <a:ext cx="2882145" cy="1399878"/>
          </a:xfrm>
          <a:prstGeom prst="straightConnector1">
            <a:avLst/>
          </a:prstGeom>
          <a:ln w="25400">
            <a:solidFill>
              <a:schemeClr val="accent4">
                <a:lumMod val="75000"/>
                <a:alpha val="49000"/>
              </a:schemeClr>
            </a:solidFill>
            <a:prstDash val="lgDashDotDot"/>
            <a:headEnd type="none" w="sm" len="sm"/>
            <a:tailEnd type="stealth" w="lg" len="lg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 flipV="1">
            <a:off x="1651971" y="3067518"/>
            <a:ext cx="4910160" cy="1584177"/>
          </a:xfrm>
          <a:prstGeom prst="straightConnector1">
            <a:avLst/>
          </a:prstGeom>
          <a:ln w="25400">
            <a:solidFill>
              <a:schemeClr val="accent4">
                <a:lumMod val="75000"/>
                <a:alpha val="49000"/>
              </a:schemeClr>
            </a:solidFill>
            <a:prstDash val="lgDashDotDot"/>
            <a:headEnd type="none" w="sm" len="sm"/>
            <a:tailEnd type="stealth" w="lg" len="lg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上箭头 20"/>
          <p:cNvSpPr/>
          <p:nvPr/>
        </p:nvSpPr>
        <p:spPr>
          <a:xfrm rot="5400000">
            <a:off x="2086091" y="4777527"/>
            <a:ext cx="288032" cy="541865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prstDash val="solid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2" name="上箭头 21"/>
          <p:cNvSpPr/>
          <p:nvPr/>
        </p:nvSpPr>
        <p:spPr>
          <a:xfrm rot="5400000">
            <a:off x="4437713" y="4762643"/>
            <a:ext cx="288032" cy="541865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prstDash val="solid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3" name="上箭头 22"/>
          <p:cNvSpPr/>
          <p:nvPr/>
        </p:nvSpPr>
        <p:spPr>
          <a:xfrm rot="5400000">
            <a:off x="6749174" y="4756761"/>
            <a:ext cx="288032" cy="541865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prstDash val="solid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38" name="灯片编号占位符 18"/>
          <p:cNvSpPr txBox="1">
            <a:spLocks/>
          </p:cNvSpPr>
          <p:nvPr/>
        </p:nvSpPr>
        <p:spPr>
          <a:xfrm>
            <a:off x="7010400" y="0"/>
            <a:ext cx="2133600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r" defTabSz="914400" rtl="0" eaLnBrk="1" latinLnBrk="0" hangingPunct="1">
              <a:defRPr sz="1050" kern="120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34D7C7-54EC-4429-AF87-53D34AF69F2D}" type="slidenum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10</a:t>
            </a:fld>
            <a:endParaRPr lang="zh-CN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628053" y="861650"/>
            <a:ext cx="5932279" cy="58477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>
              <a:defRPr/>
            </a:pPr>
            <a:r>
              <a:rPr lang="zh-CN" altLang="en-US" sz="3200" b="1" dirty="0" smtClean="0">
                <a:ln w="50800"/>
                <a:solidFill>
                  <a:srgbClr val="8064A2">
                    <a:lumMod val="75000"/>
                  </a:srgbClr>
                </a:solidFill>
              </a:rPr>
              <a:t>主从模式</a:t>
            </a:r>
            <a:endParaRPr lang="zh-CN" altLang="en-US" sz="3200" b="1" dirty="0">
              <a:ln w="50800"/>
              <a:solidFill>
                <a:srgbClr val="8064A2">
                  <a:lumMod val="75000"/>
                </a:srgbClr>
              </a:solidFill>
            </a:endParaRPr>
          </a:p>
        </p:txBody>
      </p:sp>
      <p:pic>
        <p:nvPicPr>
          <p:cNvPr id="40" name="Picture 12" descr="图片1副本"/>
          <p:cNvPicPr>
            <a:picLocks noChangeAspect="1" noChangeArrowheads="1"/>
          </p:cNvPicPr>
          <p:nvPr/>
        </p:nvPicPr>
        <p:blipFill>
          <a:blip r:embed="rId3">
            <a:lum contras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79"/>
          <a:stretch>
            <a:fillRect/>
          </a:stretch>
        </p:blipFill>
        <p:spPr bwMode="auto">
          <a:xfrm>
            <a:off x="-121042" y="1483565"/>
            <a:ext cx="9431338" cy="5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" name="组合 40"/>
          <p:cNvGrpSpPr/>
          <p:nvPr/>
        </p:nvGrpSpPr>
        <p:grpSpPr>
          <a:xfrm>
            <a:off x="0" y="-27384"/>
            <a:ext cx="9144001" cy="504056"/>
            <a:chOff x="0" y="332656"/>
            <a:chExt cx="9144001" cy="504056"/>
          </a:xfrm>
        </p:grpSpPr>
        <p:sp>
          <p:nvSpPr>
            <p:cNvPr id="42" name="矩形 41"/>
            <p:cNvSpPr/>
            <p:nvPr/>
          </p:nvSpPr>
          <p:spPr>
            <a:xfrm>
              <a:off x="0" y="332656"/>
              <a:ext cx="9144001" cy="43204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3923928" y="332656"/>
              <a:ext cx="1214891" cy="43204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0" dirty="0" smtClean="0">
                  <a:latin typeface="微软雅黑" pitchFamily="34" charset="-122"/>
                  <a:ea typeface="微软雅黑" pitchFamily="34" charset="-122"/>
                </a:rPr>
                <a:t>编程模型</a:t>
              </a:r>
              <a:endParaRPr lang="zh-CN" altLang="en-US" b="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138819" y="332656"/>
              <a:ext cx="1219217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zh-CN" altLang="en-US" b="0" dirty="0" smtClean="0">
                  <a:latin typeface="微软雅黑" pitchFamily="34" charset="-122"/>
                  <a:ea typeface="微软雅黑" pitchFamily="34" charset="-122"/>
                </a:rPr>
                <a:t>数据传递</a:t>
              </a:r>
              <a:endParaRPr lang="zh-CN" altLang="en-US" b="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6358036" y="332656"/>
              <a:ext cx="1110709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状态容错</a:t>
              </a:r>
            </a:p>
          </p:txBody>
        </p:sp>
        <p:sp>
          <p:nvSpPr>
            <p:cNvPr id="46" name="矩形 45"/>
            <p:cNvSpPr/>
            <p:nvPr/>
          </p:nvSpPr>
          <p:spPr>
            <a:xfrm>
              <a:off x="7486806" y="332656"/>
              <a:ext cx="1117641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增量计算</a:t>
              </a:r>
            </a:p>
          </p:txBody>
        </p:sp>
        <p:sp>
          <p:nvSpPr>
            <p:cNvPr id="47" name="矩形 46"/>
            <p:cNvSpPr/>
            <p:nvPr/>
          </p:nvSpPr>
          <p:spPr>
            <a:xfrm>
              <a:off x="0" y="764704"/>
              <a:ext cx="9144001" cy="7200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200690" y="372616"/>
              <a:ext cx="269859" cy="360000"/>
            </a:xfrm>
            <a:prstGeom prst="ellipse">
              <a:avLst/>
            </a:prstGeom>
            <a:solidFill>
              <a:srgbClr val="FFFFFF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TextBox 15"/>
            <p:cNvSpPr txBox="1"/>
            <p:nvPr/>
          </p:nvSpPr>
          <p:spPr>
            <a:xfrm>
              <a:off x="91835" y="383339"/>
              <a:ext cx="4875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EEF1883-7A0E-4F66-9932-E581691AD397}" type="slidenum">
                <a:rPr lang="zh-CN" altLang="en-US" sz="1600" smtClean="0">
                  <a:solidFill>
                    <a:schemeClr val="bg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pPr algn="ctr"/>
                <a:t>10</a:t>
              </a:fld>
              <a:r>
                <a:rPr lang="zh-CN" altLang="en-US" sz="1600" dirty="0" smtClean="0">
                  <a:solidFill>
                    <a:schemeClr val="bg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 </a:t>
              </a:r>
              <a:endParaRPr lang="zh-CN" altLang="en-US" sz="1600" b="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35987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直接连接符 98"/>
          <p:cNvCxnSpPr/>
          <p:nvPr/>
        </p:nvCxnSpPr>
        <p:spPr>
          <a:xfrm flipH="1" flipV="1">
            <a:off x="3484489" y="4807685"/>
            <a:ext cx="2457486" cy="848120"/>
          </a:xfrm>
          <a:prstGeom prst="line">
            <a:avLst/>
          </a:prstGeom>
          <a:ln w="25400">
            <a:prstDash val="dash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stCxn id="30" idx="1"/>
          </p:cNvCxnSpPr>
          <p:nvPr/>
        </p:nvCxnSpPr>
        <p:spPr>
          <a:xfrm flipH="1">
            <a:off x="3484489" y="3434443"/>
            <a:ext cx="2457486" cy="1141614"/>
          </a:xfrm>
          <a:prstGeom prst="line">
            <a:avLst/>
          </a:prstGeom>
          <a:ln w="25400">
            <a:prstDash val="dash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D7C7-54EC-4429-AF87-53D34AF69F2D}" type="slidenum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11</a:t>
            </a:fld>
            <a:endParaRPr lang="zh-CN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39552" y="2554762"/>
            <a:ext cx="8136904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1775568" y="1844824"/>
            <a:ext cx="5676752" cy="421162"/>
          </a:xfrm>
          <a:prstGeom prst="roundRect">
            <a:avLst/>
          </a:prstGeom>
          <a:gradFill>
            <a:gsLst>
              <a:gs pos="0">
                <a:schemeClr val="accent4">
                  <a:lumMod val="50000"/>
                </a:schemeClr>
              </a:gs>
              <a:gs pos="80000">
                <a:schemeClr val="accent4">
                  <a:lumMod val="75000"/>
                </a:schemeClr>
              </a:gs>
              <a:gs pos="100000">
                <a:schemeClr val="accent4">
                  <a:lumMod val="75000"/>
                </a:schemeClr>
              </a:gs>
            </a:gsLst>
          </a:gradFill>
          <a:scene3d>
            <a:camera prst="orthographicFront">
              <a:rot lat="0" lon="0" rev="0"/>
            </a:camera>
            <a:lightRig rig="brightRoom" dir="t"/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72000" rIns="0" bIns="0" anchor="ctr"/>
          <a:lstStyle/>
          <a:p>
            <a:pPr algn="ctr">
              <a:lnSpc>
                <a:spcPct val="85000"/>
              </a:lnSpc>
            </a:pPr>
            <a:r>
              <a:rPr lang="en-US" altLang="zh-CN" sz="2000" b="1" spc="-50" dirty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Client</a:t>
            </a:r>
            <a:endParaRPr lang="zh-CN" altLang="en-US" sz="2000" b="1" spc="-50" dirty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prstClr val="white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539552" y="2554762"/>
            <a:ext cx="0" cy="404259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8676456" y="2554762"/>
            <a:ext cx="0" cy="404259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525740" y="6583829"/>
            <a:ext cx="8136904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2309117" y="3223862"/>
            <a:ext cx="1078297" cy="421162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brightRoom" dir="t"/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72000" rIns="0" bIns="0" anchor="ctr"/>
          <a:lstStyle/>
          <a:p>
            <a:pPr algn="ctr">
              <a:lnSpc>
                <a:spcPct val="85000"/>
              </a:lnSpc>
            </a:pPr>
            <a:r>
              <a:rPr lang="zh-CN" altLang="en-US" b="1" spc="-5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拓扑解析</a:t>
            </a:r>
            <a:endParaRPr lang="zh-CN" altLang="en-US" b="1" spc="-50" dirty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prstClr val="white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2123728" y="4365104"/>
            <a:ext cx="1449075" cy="653143"/>
          </a:xfrm>
          <a:prstGeom prst="ellipse">
            <a:avLst/>
          </a:prstGeom>
          <a:gradFill>
            <a:gsLst>
              <a:gs pos="0">
                <a:schemeClr val="accent4">
                  <a:lumMod val="50000"/>
                </a:schemeClr>
              </a:gs>
              <a:gs pos="80000">
                <a:schemeClr val="accent4">
                  <a:lumMod val="75000"/>
                </a:schemeClr>
              </a:gs>
              <a:gs pos="100000">
                <a:schemeClr val="accent4">
                  <a:lumMod val="75000"/>
                </a:schemeClr>
              </a:gs>
            </a:gsLst>
          </a:gradFill>
          <a:scene3d>
            <a:camera prst="orthographicFront">
              <a:rot lat="0" lon="0" rev="0"/>
            </a:camera>
            <a:lightRig rig="brightRoom" dir="t"/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72000" rIns="0" bIns="0" anchor="ctr"/>
          <a:lstStyle/>
          <a:p>
            <a:pPr algn="ctr">
              <a:lnSpc>
                <a:spcPct val="85000"/>
              </a:lnSpc>
            </a:pPr>
            <a:r>
              <a:rPr lang="zh-CN" altLang="en-US" b="1" spc="-5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协调节点</a:t>
            </a:r>
            <a:endParaRPr lang="zh-CN" altLang="en-US" b="1" spc="-50" dirty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prstClr val="white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4120712" y="3223862"/>
            <a:ext cx="1078297" cy="421162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brightRoom" dir="t"/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72000" rIns="0" bIns="0" anchor="ctr"/>
          <a:lstStyle/>
          <a:p>
            <a:pPr algn="ctr">
              <a:lnSpc>
                <a:spcPct val="85000"/>
              </a:lnSpc>
            </a:pPr>
            <a:r>
              <a:rPr lang="en-US" altLang="zh-CN" sz="2000" b="1" spc="-5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Source</a:t>
            </a:r>
            <a:endParaRPr lang="zh-CN" altLang="en-US" sz="2000" b="1" spc="-50" dirty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prstClr val="white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4120712" y="5589240"/>
            <a:ext cx="1078297" cy="421162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brightRoom" dir="t"/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72000" rIns="0" bIns="0" anchor="ctr"/>
          <a:lstStyle/>
          <a:p>
            <a:pPr algn="ctr">
              <a:lnSpc>
                <a:spcPct val="85000"/>
              </a:lnSpc>
            </a:pPr>
            <a:r>
              <a:rPr lang="en-US" altLang="zh-CN" sz="2000" b="1" spc="-5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Map</a:t>
            </a:r>
            <a:endParaRPr lang="zh-CN" altLang="en-US" sz="2000" b="1" spc="-50" dirty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prstClr val="white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5941975" y="5589240"/>
            <a:ext cx="1078297" cy="421162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brightRoom" dir="t"/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72000" rIns="0" bIns="0" anchor="ctr"/>
          <a:lstStyle/>
          <a:p>
            <a:pPr algn="ctr">
              <a:lnSpc>
                <a:spcPct val="85000"/>
              </a:lnSpc>
            </a:pPr>
            <a:r>
              <a:rPr lang="en-US" altLang="zh-CN" sz="2000" b="1" spc="-5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Reduce</a:t>
            </a:r>
            <a:endParaRPr lang="zh-CN" altLang="en-US" sz="2000" b="1" spc="-50" dirty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prstClr val="white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5941975" y="3223862"/>
            <a:ext cx="1078297" cy="421162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brightRoom" dir="t"/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72000" rIns="0" bIns="0" anchor="ctr"/>
          <a:lstStyle/>
          <a:p>
            <a:pPr algn="ctr">
              <a:lnSpc>
                <a:spcPct val="85000"/>
              </a:lnSpc>
            </a:pPr>
            <a:r>
              <a:rPr lang="en-US" altLang="zh-CN" sz="2000" b="1" spc="-5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Merge</a:t>
            </a:r>
            <a:endParaRPr lang="zh-CN" altLang="en-US" sz="2000" b="1" spc="-50" dirty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prstClr val="white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cxnSp>
        <p:nvCxnSpPr>
          <p:cNvPr id="23" name="直接连接符 22"/>
          <p:cNvCxnSpPr>
            <a:endCxn id="25" idx="0"/>
          </p:cNvCxnSpPr>
          <p:nvPr/>
        </p:nvCxnSpPr>
        <p:spPr>
          <a:xfrm>
            <a:off x="2848266" y="2265986"/>
            <a:ext cx="0" cy="957876"/>
          </a:xfrm>
          <a:prstGeom prst="line">
            <a:avLst/>
          </a:prstGeom>
          <a:ln w="25400">
            <a:prstDash val="solid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25" idx="2"/>
            <a:endCxn id="26" idx="0"/>
          </p:cNvCxnSpPr>
          <p:nvPr/>
        </p:nvCxnSpPr>
        <p:spPr>
          <a:xfrm>
            <a:off x="2848266" y="3645024"/>
            <a:ext cx="0" cy="720080"/>
          </a:xfrm>
          <a:prstGeom prst="line">
            <a:avLst/>
          </a:prstGeom>
          <a:ln w="25400">
            <a:prstDash val="solid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26" idx="7"/>
            <a:endCxn id="27" idx="1"/>
          </p:cNvCxnSpPr>
          <p:nvPr/>
        </p:nvCxnSpPr>
        <p:spPr>
          <a:xfrm flipV="1">
            <a:off x="3360591" y="3434443"/>
            <a:ext cx="760121" cy="1026312"/>
          </a:xfrm>
          <a:prstGeom prst="line">
            <a:avLst/>
          </a:prstGeom>
          <a:ln w="25400">
            <a:prstDash val="solid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上箭头 41"/>
          <p:cNvSpPr/>
          <p:nvPr/>
        </p:nvSpPr>
        <p:spPr>
          <a:xfrm rot="10800000">
            <a:off x="4499992" y="3684507"/>
            <a:ext cx="288032" cy="1832724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prstDash val="solid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43" name="上箭头 42"/>
          <p:cNvSpPr/>
          <p:nvPr/>
        </p:nvSpPr>
        <p:spPr>
          <a:xfrm rot="5400000">
            <a:off x="5423864" y="5474873"/>
            <a:ext cx="288032" cy="649896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prstDash val="solid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44" name="上箭头 43"/>
          <p:cNvSpPr/>
          <p:nvPr/>
        </p:nvSpPr>
        <p:spPr>
          <a:xfrm>
            <a:off x="6337107" y="3684508"/>
            <a:ext cx="288032" cy="1832724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prstDash val="solid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45" name="上箭头 44"/>
          <p:cNvSpPr/>
          <p:nvPr/>
        </p:nvSpPr>
        <p:spPr>
          <a:xfrm rot="10800000">
            <a:off x="4515844" y="2318174"/>
            <a:ext cx="288032" cy="849797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prstDash val="solid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46" name="上箭头 45"/>
          <p:cNvSpPr/>
          <p:nvPr/>
        </p:nvSpPr>
        <p:spPr>
          <a:xfrm>
            <a:off x="6337107" y="2320025"/>
            <a:ext cx="288032" cy="849797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prstDash val="solid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7230868" y="3140968"/>
            <a:ext cx="1301572" cy="2952328"/>
            <a:chOff x="7164288" y="2924944"/>
            <a:chExt cx="1301572" cy="2952328"/>
          </a:xfrm>
        </p:grpSpPr>
        <p:cxnSp>
          <p:nvCxnSpPr>
            <p:cNvPr id="47" name="直接连接符 46"/>
            <p:cNvCxnSpPr/>
            <p:nvPr/>
          </p:nvCxnSpPr>
          <p:spPr>
            <a:xfrm>
              <a:off x="7164288" y="2924944"/>
              <a:ext cx="1301572" cy="0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7164288" y="5877272"/>
              <a:ext cx="1301572" cy="0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8460432" y="2938332"/>
              <a:ext cx="0" cy="2938940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7164288" y="2924944"/>
              <a:ext cx="0" cy="2938940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矩形 56"/>
            <p:cNvSpPr/>
            <p:nvPr/>
          </p:nvSpPr>
          <p:spPr>
            <a:xfrm>
              <a:off x="7276772" y="3033753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spc="-50" dirty="0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schemeClr val="accent1">
                      <a:lumMod val="7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存储模块</a:t>
              </a:r>
            </a:p>
          </p:txBody>
        </p:sp>
        <p:sp>
          <p:nvSpPr>
            <p:cNvPr id="58" name="矩形 57"/>
            <p:cNvSpPr/>
            <p:nvPr/>
          </p:nvSpPr>
          <p:spPr>
            <a:xfrm>
              <a:off x="7321929" y="3573016"/>
              <a:ext cx="984962" cy="67327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cap="sq">
              <a:solidFill>
                <a:schemeClr val="tx2">
                  <a:lumMod val="60000"/>
                  <a:lumOff val="40000"/>
                </a:schemeClr>
              </a:solidFill>
              <a:prstDash val="solid"/>
              <a:beve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accent1">
                      <a:lumMod val="50000"/>
                    </a:schemeClr>
                  </a:solidFill>
                </a:rPr>
                <a:t>Source</a:t>
              </a:r>
            </a:p>
            <a:p>
              <a:pPr algn="ctr"/>
              <a:r>
                <a:rPr lang="en-US" altLang="zh-CN" sz="1600" dirty="0" smtClean="0">
                  <a:solidFill>
                    <a:schemeClr val="accent1">
                      <a:lumMod val="50000"/>
                    </a:schemeClr>
                  </a:solidFill>
                </a:rPr>
                <a:t>Shifting</a:t>
              </a:r>
              <a:endParaRPr lang="zh-CN" alt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7321929" y="4226172"/>
              <a:ext cx="984962" cy="67327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cap="sq">
              <a:solidFill>
                <a:schemeClr val="tx2">
                  <a:lumMod val="60000"/>
                  <a:lumOff val="40000"/>
                </a:schemeClr>
              </a:solidFill>
              <a:prstDash val="solid"/>
              <a:beve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accent1">
                      <a:lumMod val="50000"/>
                    </a:schemeClr>
                  </a:solidFill>
                </a:rPr>
                <a:t>Reduce</a:t>
              </a:r>
            </a:p>
            <a:p>
              <a:pPr algn="ctr"/>
              <a:r>
                <a:rPr lang="en-US" altLang="zh-CN" sz="1600" dirty="0" smtClean="0">
                  <a:solidFill>
                    <a:schemeClr val="accent1">
                      <a:lumMod val="50000"/>
                    </a:schemeClr>
                  </a:solidFill>
                </a:rPr>
                <a:t>State</a:t>
              </a:r>
              <a:endParaRPr lang="zh-CN" alt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7321929" y="4899443"/>
              <a:ext cx="984962" cy="67327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cap="sq">
              <a:solidFill>
                <a:schemeClr val="tx2">
                  <a:lumMod val="60000"/>
                  <a:lumOff val="40000"/>
                </a:schemeClr>
              </a:solidFill>
              <a:prstDash val="solid"/>
              <a:beve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accent1">
                      <a:lumMod val="50000"/>
                    </a:schemeClr>
                  </a:solidFill>
                </a:rPr>
                <a:t>Merge</a:t>
              </a:r>
            </a:p>
            <a:p>
              <a:pPr algn="ctr"/>
              <a:r>
                <a:rPr lang="en-US" altLang="zh-CN" sz="1600" dirty="0" smtClean="0">
                  <a:solidFill>
                    <a:schemeClr val="accent1">
                      <a:lumMod val="50000"/>
                    </a:schemeClr>
                  </a:solidFill>
                </a:rPr>
                <a:t>State</a:t>
              </a:r>
              <a:endParaRPr lang="zh-CN" alt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683568" y="3169822"/>
            <a:ext cx="1306320" cy="2952328"/>
            <a:chOff x="7164288" y="2924944"/>
            <a:chExt cx="1306320" cy="2952328"/>
          </a:xfrm>
        </p:grpSpPr>
        <p:cxnSp>
          <p:nvCxnSpPr>
            <p:cNvPr id="82" name="直接连接符 81"/>
            <p:cNvCxnSpPr/>
            <p:nvPr/>
          </p:nvCxnSpPr>
          <p:spPr>
            <a:xfrm>
              <a:off x="7164288" y="2924944"/>
              <a:ext cx="1301572" cy="0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>
              <a:off x="7164288" y="5877272"/>
              <a:ext cx="1301572" cy="0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>
              <a:off x="8460432" y="2938332"/>
              <a:ext cx="0" cy="2938940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7164288" y="2924944"/>
              <a:ext cx="0" cy="2938940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矩形 85"/>
            <p:cNvSpPr/>
            <p:nvPr/>
          </p:nvSpPr>
          <p:spPr>
            <a:xfrm>
              <a:off x="7164288" y="3033753"/>
              <a:ext cx="13063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spc="-50" dirty="0" smtClean="0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schemeClr val="accent1">
                      <a:lumMod val="7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Storm</a:t>
              </a:r>
              <a:r>
                <a:rPr lang="zh-CN" altLang="en-US" b="1" spc="-50" dirty="0" smtClean="0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schemeClr val="accent1">
                      <a:lumMod val="7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引擎</a:t>
              </a:r>
              <a:endParaRPr lang="zh-CN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7321929" y="3573016"/>
              <a:ext cx="984962" cy="67327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cap="sq">
              <a:solidFill>
                <a:schemeClr val="tx2">
                  <a:lumMod val="60000"/>
                  <a:lumOff val="40000"/>
                </a:schemeClr>
              </a:solidFill>
              <a:prstDash val="solid"/>
              <a:beve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accent1">
                      <a:lumMod val="50000"/>
                    </a:schemeClr>
                  </a:solidFill>
                </a:rPr>
                <a:t>Nimbus</a:t>
              </a:r>
              <a:endParaRPr lang="zh-CN" alt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7321929" y="4226172"/>
              <a:ext cx="984962" cy="67327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cap="sq">
              <a:solidFill>
                <a:schemeClr val="tx2">
                  <a:lumMod val="60000"/>
                  <a:lumOff val="40000"/>
                </a:schemeClr>
              </a:solidFill>
              <a:prstDash val="solid"/>
              <a:beve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accent1">
                      <a:lumMod val="50000"/>
                    </a:schemeClr>
                  </a:solidFill>
                </a:rPr>
                <a:t>Super</a:t>
              </a:r>
            </a:p>
            <a:p>
              <a:pPr algn="ctr"/>
              <a:r>
                <a:rPr lang="en-US" altLang="zh-CN" sz="1600" dirty="0" smtClean="0">
                  <a:solidFill>
                    <a:schemeClr val="accent1">
                      <a:lumMod val="50000"/>
                    </a:schemeClr>
                  </a:solidFill>
                </a:rPr>
                <a:t>visor</a:t>
              </a:r>
              <a:endParaRPr lang="zh-CN" alt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7321929" y="4899443"/>
              <a:ext cx="984962" cy="67327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cap="sq">
              <a:solidFill>
                <a:schemeClr val="tx2">
                  <a:lumMod val="60000"/>
                  <a:lumOff val="40000"/>
                </a:schemeClr>
              </a:solidFill>
              <a:prstDash val="solid"/>
              <a:beve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accent1">
                      <a:lumMod val="50000"/>
                    </a:schemeClr>
                  </a:solidFill>
                </a:rPr>
                <a:t>Zoo</a:t>
              </a:r>
            </a:p>
            <a:p>
              <a:pPr algn="ctr"/>
              <a:r>
                <a:rPr lang="en-US" altLang="zh-CN" sz="1600" dirty="0" smtClean="0">
                  <a:solidFill>
                    <a:schemeClr val="accent1">
                      <a:lumMod val="50000"/>
                    </a:schemeClr>
                  </a:solidFill>
                </a:rPr>
                <a:t>Keeper</a:t>
              </a:r>
              <a:endParaRPr lang="zh-CN" alt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cxnSp>
        <p:nvCxnSpPr>
          <p:cNvPr id="90" name="直接连接符 89"/>
          <p:cNvCxnSpPr>
            <a:stCxn id="28" idx="1"/>
            <a:endCxn id="26" idx="4"/>
          </p:cNvCxnSpPr>
          <p:nvPr/>
        </p:nvCxnSpPr>
        <p:spPr>
          <a:xfrm flipH="1" flipV="1">
            <a:off x="2848266" y="5018247"/>
            <a:ext cx="1272446" cy="781574"/>
          </a:xfrm>
          <a:prstGeom prst="line">
            <a:avLst/>
          </a:prstGeom>
          <a:ln w="25400">
            <a:prstDash val="dash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灯片编号占位符 18"/>
          <p:cNvSpPr txBox="1">
            <a:spLocks/>
          </p:cNvSpPr>
          <p:nvPr/>
        </p:nvSpPr>
        <p:spPr>
          <a:xfrm>
            <a:off x="7010400" y="0"/>
            <a:ext cx="2133600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r" defTabSz="914400" rtl="0" eaLnBrk="1" latinLnBrk="0" hangingPunct="1">
              <a:defRPr sz="1050" kern="120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34D7C7-54EC-4429-AF87-53D34AF69F2D}" type="slidenum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11</a:t>
            </a:fld>
            <a:endParaRPr lang="zh-CN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628053" y="861650"/>
            <a:ext cx="5932279" cy="58477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>
              <a:defRPr/>
            </a:pPr>
            <a:r>
              <a:rPr lang="zh-CN" altLang="en-US" sz="3200" b="1" dirty="0" smtClean="0">
                <a:ln w="50800"/>
                <a:solidFill>
                  <a:srgbClr val="8064A2">
                    <a:lumMod val="75000"/>
                  </a:srgbClr>
                </a:solidFill>
              </a:rPr>
              <a:t>整体结构</a:t>
            </a:r>
            <a:endParaRPr lang="zh-CN" altLang="en-US" sz="3200" b="1" dirty="0">
              <a:ln w="50800"/>
              <a:solidFill>
                <a:srgbClr val="8064A2">
                  <a:lumMod val="75000"/>
                </a:srgbClr>
              </a:solidFill>
            </a:endParaRPr>
          </a:p>
        </p:txBody>
      </p:sp>
      <p:pic>
        <p:nvPicPr>
          <p:cNvPr id="50" name="Picture 12" descr="图片1副本"/>
          <p:cNvPicPr>
            <a:picLocks noChangeAspect="1" noChangeArrowheads="1"/>
          </p:cNvPicPr>
          <p:nvPr/>
        </p:nvPicPr>
        <p:blipFill>
          <a:blip r:embed="rId3">
            <a:lum contras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79"/>
          <a:stretch>
            <a:fillRect/>
          </a:stretch>
        </p:blipFill>
        <p:spPr bwMode="auto">
          <a:xfrm>
            <a:off x="-121042" y="1483565"/>
            <a:ext cx="9431338" cy="5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" name="组合 50"/>
          <p:cNvGrpSpPr/>
          <p:nvPr/>
        </p:nvGrpSpPr>
        <p:grpSpPr>
          <a:xfrm>
            <a:off x="0" y="-27384"/>
            <a:ext cx="9144001" cy="504056"/>
            <a:chOff x="0" y="332656"/>
            <a:chExt cx="9144001" cy="504056"/>
          </a:xfrm>
        </p:grpSpPr>
        <p:sp>
          <p:nvSpPr>
            <p:cNvPr id="52" name="矩形 51"/>
            <p:cNvSpPr/>
            <p:nvPr/>
          </p:nvSpPr>
          <p:spPr>
            <a:xfrm>
              <a:off x="0" y="332656"/>
              <a:ext cx="9144001" cy="43204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3923928" y="332656"/>
              <a:ext cx="1214891" cy="43204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0" dirty="0" smtClean="0">
                  <a:latin typeface="微软雅黑" pitchFamily="34" charset="-122"/>
                  <a:ea typeface="微软雅黑" pitchFamily="34" charset="-122"/>
                </a:rPr>
                <a:t>编程模型</a:t>
              </a:r>
              <a:endParaRPr lang="zh-CN" altLang="en-US" b="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5138819" y="332656"/>
              <a:ext cx="1219217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zh-CN" altLang="en-US" b="0" dirty="0" smtClean="0">
                  <a:latin typeface="微软雅黑" pitchFamily="34" charset="-122"/>
                  <a:ea typeface="微软雅黑" pitchFamily="34" charset="-122"/>
                </a:rPr>
                <a:t>数据传递</a:t>
              </a:r>
              <a:endParaRPr lang="zh-CN" altLang="en-US" b="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6358036" y="332656"/>
              <a:ext cx="1110709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状态容错</a:t>
              </a:r>
            </a:p>
          </p:txBody>
        </p:sp>
        <p:sp>
          <p:nvSpPr>
            <p:cNvPr id="63" name="矩形 62"/>
            <p:cNvSpPr/>
            <p:nvPr/>
          </p:nvSpPr>
          <p:spPr>
            <a:xfrm>
              <a:off x="7486806" y="332656"/>
              <a:ext cx="1117641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增量计算</a:t>
              </a:r>
            </a:p>
          </p:txBody>
        </p:sp>
        <p:sp>
          <p:nvSpPr>
            <p:cNvPr id="64" name="矩形 63"/>
            <p:cNvSpPr/>
            <p:nvPr/>
          </p:nvSpPr>
          <p:spPr>
            <a:xfrm>
              <a:off x="0" y="764704"/>
              <a:ext cx="9144001" cy="7200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200690" y="372616"/>
              <a:ext cx="269859" cy="360000"/>
            </a:xfrm>
            <a:prstGeom prst="ellipse">
              <a:avLst/>
            </a:prstGeom>
            <a:solidFill>
              <a:srgbClr val="FFFFFF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TextBox 15"/>
            <p:cNvSpPr txBox="1"/>
            <p:nvPr/>
          </p:nvSpPr>
          <p:spPr>
            <a:xfrm>
              <a:off x="91835" y="383339"/>
              <a:ext cx="4875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EEF1883-7A0E-4F66-9932-E581691AD397}" type="slidenum">
                <a:rPr lang="zh-CN" altLang="en-US" sz="1600" smtClean="0">
                  <a:solidFill>
                    <a:schemeClr val="bg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pPr algn="ctr"/>
                <a:t>11</a:t>
              </a:fld>
              <a:r>
                <a:rPr lang="zh-CN" altLang="en-US" sz="1600" dirty="0" smtClean="0">
                  <a:solidFill>
                    <a:schemeClr val="bg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 </a:t>
              </a:r>
              <a:endParaRPr lang="zh-CN" altLang="en-US" sz="1600" b="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46438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D7C7-54EC-4429-AF87-53D34AF69F2D}" type="slidenum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12</a:t>
            </a:fld>
            <a:endParaRPr lang="zh-CN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3667588" y="1918308"/>
            <a:ext cx="1808824" cy="1080120"/>
          </a:xfrm>
          <a:prstGeom prst="ellipse">
            <a:avLst/>
          </a:prstGeom>
          <a:gradFill>
            <a:gsLst>
              <a:gs pos="0">
                <a:schemeClr val="accent4">
                  <a:lumMod val="50000"/>
                </a:schemeClr>
              </a:gs>
              <a:gs pos="80000">
                <a:schemeClr val="accent4">
                  <a:lumMod val="75000"/>
                </a:schemeClr>
              </a:gs>
              <a:gs pos="100000">
                <a:schemeClr val="accent4">
                  <a:lumMod val="75000"/>
                </a:schemeClr>
              </a:gs>
            </a:gsLst>
          </a:gradFill>
          <a:scene3d>
            <a:camera prst="orthographicFront">
              <a:rot lat="0" lon="0" rev="0"/>
            </a:camera>
            <a:lightRig rig="brightRoom" dir="t"/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72000" rIns="0" bIns="0" anchor="ctr"/>
          <a:lstStyle/>
          <a:p>
            <a:pPr algn="ctr">
              <a:lnSpc>
                <a:spcPct val="85000"/>
              </a:lnSpc>
            </a:pPr>
            <a:r>
              <a:rPr lang="zh-CN" altLang="en-US" sz="2000" b="1" spc="-50" dirty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主</a:t>
            </a:r>
            <a:r>
              <a:rPr lang="zh-CN" altLang="en-US" sz="2000" b="1" spc="-5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节点</a:t>
            </a:r>
            <a:endParaRPr lang="zh-CN" altLang="en-US" sz="2000" b="1" spc="-50" dirty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prstClr val="white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cxnSp>
        <p:nvCxnSpPr>
          <p:cNvPr id="50" name="直接箭头连接符 49"/>
          <p:cNvCxnSpPr>
            <a:stCxn id="39" idx="4"/>
            <a:endCxn id="60" idx="0"/>
          </p:cNvCxnSpPr>
          <p:nvPr/>
        </p:nvCxnSpPr>
        <p:spPr>
          <a:xfrm>
            <a:off x="4572000" y="2998428"/>
            <a:ext cx="2218251" cy="856298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headEnd type="none" w="sm" len="sm"/>
            <a:tailEnd type="stealth" w="lg" len="lg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39" idx="4"/>
            <a:endCxn id="59" idx="0"/>
          </p:cNvCxnSpPr>
          <p:nvPr/>
        </p:nvCxnSpPr>
        <p:spPr>
          <a:xfrm flipH="1">
            <a:off x="2353749" y="2998428"/>
            <a:ext cx="2218251" cy="856298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headEnd type="none" w="sm" len="sm"/>
            <a:tailEnd type="stealth" w="lg" len="lg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圆角矩形 58"/>
          <p:cNvSpPr/>
          <p:nvPr/>
        </p:nvSpPr>
        <p:spPr>
          <a:xfrm>
            <a:off x="1560485" y="3854726"/>
            <a:ext cx="1586528" cy="793530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brightRoom" dir="t"/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72000" rIns="0" bIns="0" anchor="ctr"/>
          <a:lstStyle/>
          <a:p>
            <a:pPr algn="ctr">
              <a:lnSpc>
                <a:spcPct val="85000"/>
              </a:lnSpc>
            </a:pPr>
            <a:r>
              <a:rPr lang="en-US" altLang="zh-CN" sz="2000" b="1" spc="-5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Map</a:t>
            </a:r>
            <a:endParaRPr lang="zh-CN" altLang="en-US" sz="2000" b="1" spc="-50" dirty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prstClr val="white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5996987" y="3854726"/>
            <a:ext cx="1586528" cy="793530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brightRoom" dir="t"/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72000" rIns="0" bIns="0" anchor="ctr"/>
          <a:lstStyle/>
          <a:p>
            <a:pPr algn="ctr">
              <a:lnSpc>
                <a:spcPct val="85000"/>
              </a:lnSpc>
            </a:pPr>
            <a:r>
              <a:rPr lang="en-US" altLang="zh-CN" sz="2000" b="1" spc="-5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Reduce</a:t>
            </a:r>
            <a:endParaRPr lang="zh-CN" altLang="en-US" sz="2000" b="1" spc="-50" dirty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prstClr val="white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1560485" y="5371774"/>
            <a:ext cx="1586528" cy="793530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brightRoom" dir="t"/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72000" rIns="0" bIns="0" anchor="ctr"/>
          <a:lstStyle/>
          <a:p>
            <a:pPr algn="ctr">
              <a:lnSpc>
                <a:spcPct val="85000"/>
              </a:lnSpc>
            </a:pPr>
            <a:r>
              <a:rPr lang="en-US" altLang="zh-CN" sz="2000" b="1" spc="-5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Map</a:t>
            </a:r>
            <a:endParaRPr lang="zh-CN" altLang="en-US" sz="2000" b="1" spc="-50" dirty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prstClr val="white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5996987" y="5371774"/>
            <a:ext cx="1586528" cy="793530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brightRoom" dir="t"/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72000" rIns="0" bIns="0" anchor="ctr"/>
          <a:lstStyle/>
          <a:p>
            <a:pPr algn="ctr">
              <a:lnSpc>
                <a:spcPct val="85000"/>
              </a:lnSpc>
            </a:pPr>
            <a:r>
              <a:rPr lang="en-US" altLang="zh-CN" sz="2000" b="1" spc="-5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Reduce</a:t>
            </a:r>
            <a:endParaRPr lang="zh-CN" altLang="en-US" sz="2000" b="1" spc="-50" dirty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prstClr val="white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4" name="圆柱形 3"/>
          <p:cNvSpPr/>
          <p:nvPr/>
        </p:nvSpPr>
        <p:spPr>
          <a:xfrm>
            <a:off x="4342441" y="3873309"/>
            <a:ext cx="459118" cy="756365"/>
          </a:xfrm>
          <a:prstGeom prst="can">
            <a:avLst/>
          </a:prstGeom>
          <a:solidFill>
            <a:schemeClr val="accent1">
              <a:lumMod val="75000"/>
            </a:schemeClr>
          </a:solidFill>
          <a:ln cap="sq">
            <a:noFill/>
            <a:prstDash val="sysDash"/>
            <a:beve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cxnSp>
        <p:nvCxnSpPr>
          <p:cNvPr id="40" name="直接箭头连接符 39"/>
          <p:cNvCxnSpPr>
            <a:stCxn id="59" idx="3"/>
            <a:endCxn id="4" idx="2"/>
          </p:cNvCxnSpPr>
          <p:nvPr/>
        </p:nvCxnSpPr>
        <p:spPr>
          <a:xfrm>
            <a:off x="3147013" y="4251491"/>
            <a:ext cx="1195428" cy="1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headEnd type="none" w="sm" len="sm"/>
            <a:tailEnd type="stealth" w="lg" len="lg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圆柱形 42"/>
          <p:cNvSpPr/>
          <p:nvPr/>
        </p:nvSpPr>
        <p:spPr>
          <a:xfrm>
            <a:off x="4342441" y="5390356"/>
            <a:ext cx="459118" cy="756365"/>
          </a:xfrm>
          <a:prstGeom prst="can">
            <a:avLst/>
          </a:prstGeom>
          <a:solidFill>
            <a:schemeClr val="accent1">
              <a:lumMod val="75000"/>
            </a:schemeClr>
          </a:solidFill>
          <a:ln cap="sq">
            <a:noFill/>
            <a:prstDash val="sysDash"/>
            <a:beve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cxnSp>
        <p:nvCxnSpPr>
          <p:cNvPr id="44" name="直接箭头连接符 43"/>
          <p:cNvCxnSpPr>
            <a:endCxn id="43" idx="2"/>
          </p:cNvCxnSpPr>
          <p:nvPr/>
        </p:nvCxnSpPr>
        <p:spPr>
          <a:xfrm flipV="1">
            <a:off x="3147013" y="5768539"/>
            <a:ext cx="1195428" cy="2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headEnd type="none" w="sm" len="sm"/>
            <a:tailEnd type="stealth" w="lg" len="lg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" idx="4"/>
            <a:endCxn id="37" idx="1"/>
          </p:cNvCxnSpPr>
          <p:nvPr/>
        </p:nvCxnSpPr>
        <p:spPr>
          <a:xfrm>
            <a:off x="4801559" y="4251492"/>
            <a:ext cx="1195428" cy="1517047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headEnd type="none" w="sm" len="sm"/>
            <a:tailEnd type="stealth" w="lg" len="lg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43" idx="4"/>
            <a:endCxn id="37" idx="1"/>
          </p:cNvCxnSpPr>
          <p:nvPr/>
        </p:nvCxnSpPr>
        <p:spPr>
          <a:xfrm>
            <a:off x="4801559" y="5768539"/>
            <a:ext cx="1195428" cy="0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headEnd type="none" w="sm" len="sm"/>
            <a:tailEnd type="stealth" w="lg" len="lg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43" idx="4"/>
            <a:endCxn id="60" idx="1"/>
          </p:cNvCxnSpPr>
          <p:nvPr/>
        </p:nvCxnSpPr>
        <p:spPr>
          <a:xfrm flipV="1">
            <a:off x="4801559" y="4251491"/>
            <a:ext cx="1195428" cy="1517048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headEnd type="none" w="sm" len="sm"/>
            <a:tailEnd type="stealth" w="lg" len="lg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4" idx="4"/>
            <a:endCxn id="60" idx="1"/>
          </p:cNvCxnSpPr>
          <p:nvPr/>
        </p:nvCxnSpPr>
        <p:spPr>
          <a:xfrm flipV="1">
            <a:off x="4801559" y="4251491"/>
            <a:ext cx="1195428" cy="1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headEnd type="none" w="sm" len="sm"/>
            <a:tailEnd type="stealth" w="lg" len="lg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灯片编号占位符 18"/>
          <p:cNvSpPr txBox="1">
            <a:spLocks/>
          </p:cNvSpPr>
          <p:nvPr/>
        </p:nvSpPr>
        <p:spPr>
          <a:xfrm>
            <a:off x="7010400" y="0"/>
            <a:ext cx="2133600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r" defTabSz="914400" rtl="0" eaLnBrk="1" latinLnBrk="0" hangingPunct="1">
              <a:defRPr sz="1050" kern="120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34D7C7-54EC-4429-AF87-53D34AF69F2D}" type="slidenum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12</a:t>
            </a:fld>
            <a:endParaRPr lang="zh-CN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28053" y="861650"/>
            <a:ext cx="5932279" cy="58477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>
              <a:defRPr/>
            </a:pPr>
            <a:r>
              <a:rPr lang="zh-CN" altLang="en-US" sz="3200" b="1" dirty="0" smtClean="0">
                <a:ln w="50800"/>
                <a:solidFill>
                  <a:srgbClr val="8064A2">
                    <a:lumMod val="75000"/>
                  </a:srgbClr>
                </a:solidFill>
              </a:rPr>
              <a:t>阻塞式数据传递</a:t>
            </a:r>
            <a:endParaRPr lang="zh-CN" altLang="en-US" sz="3200" b="1" dirty="0">
              <a:ln w="50800"/>
              <a:solidFill>
                <a:srgbClr val="8064A2">
                  <a:lumMod val="75000"/>
                </a:srgbClr>
              </a:solidFill>
            </a:endParaRPr>
          </a:p>
        </p:txBody>
      </p:sp>
      <p:pic>
        <p:nvPicPr>
          <p:cNvPr id="25" name="Picture 12" descr="图片1副本"/>
          <p:cNvPicPr>
            <a:picLocks noChangeAspect="1" noChangeArrowheads="1"/>
          </p:cNvPicPr>
          <p:nvPr/>
        </p:nvPicPr>
        <p:blipFill>
          <a:blip r:embed="rId3">
            <a:lum contras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79"/>
          <a:stretch>
            <a:fillRect/>
          </a:stretch>
        </p:blipFill>
        <p:spPr bwMode="auto">
          <a:xfrm>
            <a:off x="-121042" y="1483565"/>
            <a:ext cx="9431338" cy="5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" name="组合 25"/>
          <p:cNvGrpSpPr/>
          <p:nvPr/>
        </p:nvGrpSpPr>
        <p:grpSpPr>
          <a:xfrm>
            <a:off x="0" y="-27384"/>
            <a:ext cx="9144001" cy="504056"/>
            <a:chOff x="0" y="332656"/>
            <a:chExt cx="9144001" cy="504056"/>
          </a:xfrm>
        </p:grpSpPr>
        <p:sp>
          <p:nvSpPr>
            <p:cNvPr id="27" name="矩形 26"/>
            <p:cNvSpPr/>
            <p:nvPr/>
          </p:nvSpPr>
          <p:spPr>
            <a:xfrm>
              <a:off x="0" y="332656"/>
              <a:ext cx="9144001" cy="43204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3923928" y="332656"/>
              <a:ext cx="1214891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编程模型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5138819" y="332656"/>
              <a:ext cx="1219217" cy="43204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zh-CN" altLang="en-US" b="0" dirty="0" smtClean="0">
                  <a:latin typeface="微软雅黑" pitchFamily="34" charset="-122"/>
                  <a:ea typeface="微软雅黑" pitchFamily="34" charset="-122"/>
                </a:rPr>
                <a:t>数据传递</a:t>
              </a:r>
              <a:endParaRPr lang="zh-CN" altLang="en-US" b="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358036" y="332656"/>
              <a:ext cx="1110709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状态容错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7486806" y="332656"/>
              <a:ext cx="1117641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增量计算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0" y="764704"/>
              <a:ext cx="9144001" cy="7200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200690" y="372616"/>
              <a:ext cx="269859" cy="360000"/>
            </a:xfrm>
            <a:prstGeom prst="ellipse">
              <a:avLst/>
            </a:prstGeom>
            <a:solidFill>
              <a:srgbClr val="FFFFFF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TextBox 15"/>
            <p:cNvSpPr txBox="1"/>
            <p:nvPr/>
          </p:nvSpPr>
          <p:spPr>
            <a:xfrm>
              <a:off x="91835" y="383339"/>
              <a:ext cx="4875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EEF1883-7A0E-4F66-9932-E581691AD397}" type="slidenum">
                <a:rPr lang="zh-CN" altLang="en-US" sz="1600" smtClean="0">
                  <a:solidFill>
                    <a:schemeClr val="bg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pPr algn="ctr"/>
                <a:t>12</a:t>
              </a:fld>
              <a:r>
                <a:rPr lang="zh-CN" altLang="en-US" sz="1600" dirty="0" smtClean="0">
                  <a:solidFill>
                    <a:schemeClr val="bg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 </a:t>
              </a:r>
              <a:endParaRPr lang="zh-CN" altLang="en-US" sz="1600" b="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34804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59" grpId="0" animBg="1"/>
      <p:bldP spid="60" grpId="0" animBg="1"/>
      <p:bldP spid="35" grpId="0" animBg="1"/>
      <p:bldP spid="37" grpId="0" animBg="1"/>
      <p:bldP spid="4" grpId="0" animBg="1"/>
      <p:bldP spid="4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D7C7-54EC-4429-AF87-53D34AF69F2D}" type="slidenum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13</a:t>
            </a:fld>
            <a:endParaRPr lang="zh-CN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>
            <a:off x="1501298" y="2492896"/>
            <a:ext cx="1586528" cy="793530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brightRoom" dir="t"/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72000" rIns="0" bIns="0" anchor="ctr"/>
          <a:lstStyle/>
          <a:p>
            <a:pPr algn="ctr">
              <a:lnSpc>
                <a:spcPct val="85000"/>
              </a:lnSpc>
            </a:pPr>
            <a:r>
              <a:rPr lang="en-US" altLang="zh-CN" sz="2000" b="1" spc="-5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Map</a:t>
            </a:r>
            <a:endParaRPr lang="zh-CN" altLang="en-US" sz="2000" b="1" spc="-50" dirty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prstClr val="white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5937800" y="2492896"/>
            <a:ext cx="1586528" cy="793530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brightRoom" dir="t"/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72000" rIns="0" bIns="0" anchor="ctr"/>
          <a:lstStyle/>
          <a:p>
            <a:pPr algn="ctr">
              <a:lnSpc>
                <a:spcPct val="85000"/>
              </a:lnSpc>
            </a:pPr>
            <a:r>
              <a:rPr lang="en-US" altLang="zh-CN" sz="2000" b="1" spc="-5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Reduce</a:t>
            </a:r>
            <a:endParaRPr lang="zh-CN" altLang="en-US" sz="2000" b="1" spc="-50" dirty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prstClr val="white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1501298" y="4651694"/>
            <a:ext cx="1586528" cy="793530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brightRoom" dir="t"/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72000" rIns="0" bIns="0" anchor="ctr"/>
          <a:lstStyle/>
          <a:p>
            <a:pPr algn="ctr">
              <a:lnSpc>
                <a:spcPct val="85000"/>
              </a:lnSpc>
            </a:pPr>
            <a:r>
              <a:rPr lang="en-US" altLang="zh-CN" sz="2000" b="1" spc="-5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Map</a:t>
            </a:r>
            <a:endParaRPr lang="zh-CN" altLang="en-US" sz="2000" b="1" spc="-50" dirty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prstClr val="white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5937800" y="4651694"/>
            <a:ext cx="1586528" cy="793530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brightRoom" dir="t"/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72000" rIns="0" bIns="0" anchor="ctr"/>
          <a:lstStyle/>
          <a:p>
            <a:pPr algn="ctr">
              <a:lnSpc>
                <a:spcPct val="85000"/>
              </a:lnSpc>
            </a:pPr>
            <a:r>
              <a:rPr lang="en-US" altLang="zh-CN" sz="2000" b="1" spc="-5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Reduce</a:t>
            </a:r>
            <a:endParaRPr lang="zh-CN" altLang="en-US" sz="2000" b="1" spc="-50" dirty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prstClr val="white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cxnSp>
        <p:nvCxnSpPr>
          <p:cNvPr id="79" name="直接箭头连接符 78"/>
          <p:cNvCxnSpPr>
            <a:stCxn id="59" idx="3"/>
            <a:endCxn id="60" idx="1"/>
          </p:cNvCxnSpPr>
          <p:nvPr/>
        </p:nvCxnSpPr>
        <p:spPr>
          <a:xfrm>
            <a:off x="3087826" y="2889661"/>
            <a:ext cx="2849974" cy="0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headEnd type="none" w="sm" len="sm"/>
            <a:tailEnd type="stealth" w="lg" len="lg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59" idx="3"/>
            <a:endCxn id="37" idx="1"/>
          </p:cNvCxnSpPr>
          <p:nvPr/>
        </p:nvCxnSpPr>
        <p:spPr>
          <a:xfrm>
            <a:off x="3087826" y="2889661"/>
            <a:ext cx="2849974" cy="2158798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headEnd type="none" w="sm" len="sm"/>
            <a:tailEnd type="stealth" w="lg" len="lg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35" idx="3"/>
            <a:endCxn id="60" idx="1"/>
          </p:cNvCxnSpPr>
          <p:nvPr/>
        </p:nvCxnSpPr>
        <p:spPr>
          <a:xfrm flipV="1">
            <a:off x="3087826" y="2889661"/>
            <a:ext cx="2849974" cy="2158798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headEnd type="none" w="sm" len="sm"/>
            <a:tailEnd type="stealth" w="lg" len="lg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35" idx="3"/>
            <a:endCxn id="37" idx="1"/>
          </p:cNvCxnSpPr>
          <p:nvPr/>
        </p:nvCxnSpPr>
        <p:spPr>
          <a:xfrm>
            <a:off x="3087826" y="5048459"/>
            <a:ext cx="2849974" cy="0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headEnd type="none" w="sm" len="sm"/>
            <a:tailEnd type="stealth" w="lg" len="lg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灯片编号占位符 18"/>
          <p:cNvSpPr txBox="1">
            <a:spLocks/>
          </p:cNvSpPr>
          <p:nvPr/>
        </p:nvSpPr>
        <p:spPr>
          <a:xfrm>
            <a:off x="7010400" y="0"/>
            <a:ext cx="2133600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r" defTabSz="914400" rtl="0" eaLnBrk="1" latinLnBrk="0" hangingPunct="1">
              <a:defRPr sz="1050" kern="120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34D7C7-54EC-4429-AF87-53D34AF69F2D}" type="slidenum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13</a:t>
            </a:fld>
            <a:endParaRPr lang="zh-CN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灯片编号占位符 18"/>
          <p:cNvSpPr txBox="1">
            <a:spLocks/>
          </p:cNvSpPr>
          <p:nvPr/>
        </p:nvSpPr>
        <p:spPr>
          <a:xfrm>
            <a:off x="7010400" y="0"/>
            <a:ext cx="2133600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r" defTabSz="914400" rtl="0" eaLnBrk="1" latinLnBrk="0" hangingPunct="1">
              <a:defRPr sz="1050" kern="120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34D7C7-54EC-4429-AF87-53D34AF69F2D}" type="slidenum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13</a:t>
            </a:fld>
            <a:endParaRPr lang="zh-CN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28053" y="861650"/>
            <a:ext cx="5932279" cy="58477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>
              <a:defRPr/>
            </a:pPr>
            <a:r>
              <a:rPr lang="zh-CN" altLang="en-US" sz="3200" b="1" dirty="0" smtClean="0">
                <a:ln w="50800"/>
                <a:solidFill>
                  <a:srgbClr val="8064A2">
                    <a:lumMod val="75000"/>
                  </a:srgbClr>
                </a:solidFill>
              </a:rPr>
              <a:t>非阻塞式数据传递</a:t>
            </a:r>
            <a:endParaRPr lang="zh-CN" altLang="en-US" sz="3200" b="1" dirty="0">
              <a:ln w="50800"/>
              <a:solidFill>
                <a:srgbClr val="8064A2">
                  <a:lumMod val="75000"/>
                </a:srgbClr>
              </a:solidFill>
            </a:endParaRPr>
          </a:p>
        </p:txBody>
      </p:sp>
      <p:pic>
        <p:nvPicPr>
          <p:cNvPr id="21" name="Picture 12" descr="图片1副本"/>
          <p:cNvPicPr>
            <a:picLocks noChangeAspect="1" noChangeArrowheads="1"/>
          </p:cNvPicPr>
          <p:nvPr/>
        </p:nvPicPr>
        <p:blipFill>
          <a:blip r:embed="rId3">
            <a:lum contras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79"/>
          <a:stretch>
            <a:fillRect/>
          </a:stretch>
        </p:blipFill>
        <p:spPr bwMode="auto">
          <a:xfrm>
            <a:off x="-121042" y="1483565"/>
            <a:ext cx="9431338" cy="5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组合 21"/>
          <p:cNvGrpSpPr/>
          <p:nvPr/>
        </p:nvGrpSpPr>
        <p:grpSpPr>
          <a:xfrm>
            <a:off x="0" y="-27384"/>
            <a:ext cx="9144001" cy="504056"/>
            <a:chOff x="0" y="332656"/>
            <a:chExt cx="9144001" cy="504056"/>
          </a:xfrm>
        </p:grpSpPr>
        <p:sp>
          <p:nvSpPr>
            <p:cNvPr id="23" name="矩形 22"/>
            <p:cNvSpPr/>
            <p:nvPr/>
          </p:nvSpPr>
          <p:spPr>
            <a:xfrm>
              <a:off x="0" y="332656"/>
              <a:ext cx="9144001" cy="43204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3923928" y="332656"/>
              <a:ext cx="1214891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编程模型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5138819" y="332656"/>
              <a:ext cx="1219217" cy="43204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zh-CN" altLang="en-US" b="0" dirty="0" smtClean="0">
                  <a:latin typeface="微软雅黑" pitchFamily="34" charset="-122"/>
                  <a:ea typeface="微软雅黑" pitchFamily="34" charset="-122"/>
                </a:rPr>
                <a:t>数据传递</a:t>
              </a:r>
              <a:endParaRPr lang="zh-CN" altLang="en-US" b="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358036" y="332656"/>
              <a:ext cx="1110709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状态容错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7486806" y="332656"/>
              <a:ext cx="1117641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增量计算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0" y="764704"/>
              <a:ext cx="9144001" cy="7200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200690" y="372616"/>
              <a:ext cx="269859" cy="360000"/>
            </a:xfrm>
            <a:prstGeom prst="ellipse">
              <a:avLst/>
            </a:prstGeom>
            <a:solidFill>
              <a:srgbClr val="FFFFFF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TextBox 15"/>
            <p:cNvSpPr txBox="1"/>
            <p:nvPr/>
          </p:nvSpPr>
          <p:spPr>
            <a:xfrm>
              <a:off x="91835" y="383339"/>
              <a:ext cx="4875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EEF1883-7A0E-4F66-9932-E581691AD397}" type="slidenum">
                <a:rPr lang="zh-CN" altLang="en-US" sz="1600" smtClean="0">
                  <a:solidFill>
                    <a:schemeClr val="bg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pPr algn="ctr"/>
                <a:t>13</a:t>
              </a:fld>
              <a:r>
                <a:rPr lang="zh-CN" altLang="en-US" sz="1600" dirty="0" smtClean="0">
                  <a:solidFill>
                    <a:schemeClr val="bg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 </a:t>
              </a:r>
              <a:endParaRPr lang="zh-CN" altLang="en-US" sz="1600" b="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22131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35" grpId="0" animBg="1"/>
      <p:bldP spid="3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D7C7-54EC-4429-AF87-53D34AF69F2D}" type="slidenum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14</a:t>
            </a:fld>
            <a:endParaRPr lang="zh-CN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251520" y="4323138"/>
            <a:ext cx="1808824" cy="1080120"/>
          </a:xfrm>
          <a:prstGeom prst="ellipse">
            <a:avLst/>
          </a:prstGeom>
          <a:gradFill>
            <a:gsLst>
              <a:gs pos="0">
                <a:schemeClr val="accent4">
                  <a:lumMod val="50000"/>
                </a:schemeClr>
              </a:gs>
              <a:gs pos="80000">
                <a:schemeClr val="accent4">
                  <a:lumMod val="75000"/>
                </a:schemeClr>
              </a:gs>
              <a:gs pos="100000">
                <a:schemeClr val="accent4">
                  <a:lumMod val="75000"/>
                </a:schemeClr>
              </a:gs>
            </a:gsLst>
          </a:gradFill>
          <a:scene3d>
            <a:camera prst="orthographicFront">
              <a:rot lat="0" lon="0" rev="0"/>
            </a:camera>
            <a:lightRig rig="brightRoom" dir="t"/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72000" rIns="0" bIns="0" anchor="ctr"/>
          <a:lstStyle/>
          <a:p>
            <a:pPr algn="ctr">
              <a:lnSpc>
                <a:spcPct val="85000"/>
              </a:lnSpc>
            </a:pPr>
            <a:r>
              <a:rPr lang="zh-CN" altLang="en-US" sz="2000" b="1" spc="-5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协调节点</a:t>
            </a:r>
            <a:endParaRPr lang="zh-CN" altLang="en-US" sz="2000" b="1" spc="-50" dirty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prstClr val="white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2751979" y="4466433"/>
            <a:ext cx="1586528" cy="793530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brightRoom" dir="t"/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72000" rIns="0" bIns="0" anchor="ctr"/>
          <a:lstStyle/>
          <a:p>
            <a:pPr algn="ctr">
              <a:lnSpc>
                <a:spcPct val="85000"/>
              </a:lnSpc>
            </a:pPr>
            <a:r>
              <a:rPr lang="en-US" altLang="zh-CN" sz="2000" b="1" spc="-5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Source</a:t>
            </a:r>
            <a:endParaRPr lang="zh-CN" altLang="en-US" sz="2000" b="1" spc="-50" dirty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prstClr val="white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5030142" y="4466433"/>
            <a:ext cx="1586528" cy="793530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brightRoom" dir="t"/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72000" rIns="0" bIns="0" anchor="ctr"/>
          <a:lstStyle/>
          <a:p>
            <a:pPr algn="ctr">
              <a:lnSpc>
                <a:spcPct val="85000"/>
              </a:lnSpc>
            </a:pPr>
            <a:r>
              <a:rPr lang="en-US" altLang="zh-CN" sz="2000" b="1" spc="-5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Map</a:t>
            </a:r>
            <a:endParaRPr lang="zh-CN" altLang="en-US" sz="2000" b="1" spc="-50" dirty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prstClr val="white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7308304" y="4466433"/>
            <a:ext cx="1586528" cy="793530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brightRoom" dir="t"/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72000" rIns="0" bIns="0" anchor="ctr"/>
          <a:lstStyle/>
          <a:p>
            <a:pPr algn="ctr">
              <a:lnSpc>
                <a:spcPct val="85000"/>
              </a:lnSpc>
            </a:pPr>
            <a:r>
              <a:rPr lang="en-US" altLang="zh-CN" sz="2000" b="1" spc="-5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Reduce</a:t>
            </a:r>
            <a:endParaRPr lang="zh-CN" altLang="en-US" sz="2000" b="1" spc="-50" dirty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prstClr val="white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cxnSp>
        <p:nvCxnSpPr>
          <p:cNvPr id="45" name="直接箭头连接符 44"/>
          <p:cNvCxnSpPr>
            <a:stCxn id="36" idx="0"/>
            <a:endCxn id="38" idx="0"/>
          </p:cNvCxnSpPr>
          <p:nvPr/>
        </p:nvCxnSpPr>
        <p:spPr>
          <a:xfrm rot="16200000" flipH="1">
            <a:off x="2278939" y="3200130"/>
            <a:ext cx="143295" cy="2389311"/>
          </a:xfrm>
          <a:prstGeom prst="curvedConnector3">
            <a:avLst>
              <a:gd name="adj1" fmla="val -159531"/>
            </a:avLst>
          </a:prstGeom>
          <a:ln w="25400">
            <a:solidFill>
              <a:schemeClr val="accent5">
                <a:lumMod val="75000"/>
              </a:schemeClr>
            </a:solidFill>
            <a:headEnd type="none" w="sm" len="sm"/>
            <a:tailEnd type="stealth" w="lg" len="lg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4"/>
          <p:cNvCxnSpPr>
            <a:stCxn id="38" idx="0"/>
            <a:endCxn id="41" idx="0"/>
          </p:cNvCxnSpPr>
          <p:nvPr/>
        </p:nvCxnSpPr>
        <p:spPr>
          <a:xfrm rot="5400000" flipH="1" flipV="1">
            <a:off x="4684324" y="3327352"/>
            <a:ext cx="12700" cy="2278163"/>
          </a:xfrm>
          <a:prstGeom prst="curvedConnector3">
            <a:avLst>
              <a:gd name="adj1" fmla="val 1800000"/>
            </a:avLst>
          </a:prstGeom>
          <a:ln w="25400">
            <a:solidFill>
              <a:schemeClr val="accent5">
                <a:lumMod val="75000"/>
              </a:schemeClr>
            </a:solidFill>
            <a:headEnd type="none" w="sm" len="sm"/>
            <a:tailEnd type="stealth" w="lg" len="lg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4"/>
          <p:cNvCxnSpPr>
            <a:stCxn id="41" idx="0"/>
            <a:endCxn id="42" idx="0"/>
          </p:cNvCxnSpPr>
          <p:nvPr/>
        </p:nvCxnSpPr>
        <p:spPr>
          <a:xfrm rot="5400000" flipH="1" flipV="1">
            <a:off x="6962487" y="3327352"/>
            <a:ext cx="12700" cy="2278162"/>
          </a:xfrm>
          <a:prstGeom prst="curvedConnector3">
            <a:avLst>
              <a:gd name="adj1" fmla="val 1800000"/>
            </a:avLst>
          </a:prstGeom>
          <a:ln w="25400">
            <a:solidFill>
              <a:schemeClr val="accent5">
                <a:lumMod val="75000"/>
              </a:schemeClr>
            </a:solidFill>
            <a:headEnd type="none" w="sm" len="sm"/>
            <a:tailEnd type="stealth" w="lg" len="lg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651184" y="2564904"/>
            <a:ext cx="2072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kern="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Master</a:t>
            </a:r>
            <a:r>
              <a:rPr lang="zh-CN" altLang="en-US" b="1" kern="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交代的</a:t>
            </a:r>
            <a:endParaRPr lang="en-US" altLang="zh-CN" b="1" kern="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algn="ctr"/>
            <a:r>
              <a:rPr lang="zh-CN" altLang="en-US" b="1" kern="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这批数据发完了</a:t>
            </a:r>
            <a:endParaRPr lang="en-US" altLang="zh-CN" b="1" kern="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algn="ctr"/>
            <a:r>
              <a:rPr lang="zh-CN" altLang="en-US" b="1" kern="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通知</a:t>
            </a:r>
            <a:r>
              <a:rPr lang="en-US" altLang="zh-CN" b="1" kern="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Map </a:t>
            </a:r>
          </a:p>
          <a:p>
            <a:pPr algn="ctr"/>
            <a:r>
              <a:rPr lang="en-US" altLang="zh-CN" b="1" kern="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“</a:t>
            </a:r>
            <a:r>
              <a:rPr lang="zh-CN" altLang="en-US" b="1" kern="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发送了</a:t>
            </a:r>
            <a:r>
              <a:rPr lang="en-US" altLang="zh-CN" b="1" kern="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N</a:t>
            </a:r>
            <a:r>
              <a:rPr lang="zh-CN" altLang="en-US" b="1" kern="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个数据</a:t>
            </a:r>
            <a:r>
              <a:rPr lang="en-US" altLang="zh-CN" b="1" kern="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”</a:t>
            </a:r>
            <a:endParaRPr lang="en-US" altLang="zh-CN" b="1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796136" y="2564905"/>
            <a:ext cx="22874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kern="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Source</a:t>
            </a:r>
            <a:r>
              <a:rPr lang="zh-CN" altLang="en-US" b="1" kern="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跟我说</a:t>
            </a:r>
            <a:endParaRPr lang="en-US" altLang="zh-CN" b="1" kern="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algn="ctr"/>
            <a:r>
              <a:rPr lang="zh-CN" altLang="en-US" b="1" kern="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发完了</a:t>
            </a:r>
            <a:endParaRPr lang="en-US" altLang="zh-CN" b="1" kern="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algn="ctr"/>
            <a:r>
              <a:rPr lang="zh-CN" altLang="en-US" b="1" kern="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通知</a:t>
            </a:r>
            <a:r>
              <a:rPr lang="en-US" altLang="zh-CN" b="1" kern="0" dirty="0" err="1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Redcue</a:t>
            </a:r>
            <a:r>
              <a:rPr lang="en-US" altLang="zh-CN" b="1" kern="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</a:p>
          <a:p>
            <a:pPr algn="ctr"/>
            <a:r>
              <a:rPr lang="zh-CN" altLang="en-US" b="1" kern="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“发送了</a:t>
            </a:r>
            <a:r>
              <a:rPr lang="en-US" altLang="zh-CN" b="1" kern="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M</a:t>
            </a:r>
            <a:r>
              <a:rPr lang="zh-CN" altLang="en-US" b="1" kern="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个数据”</a:t>
            </a:r>
            <a:endParaRPr lang="en-US" altLang="zh-CN" b="1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314115" y="2703403"/>
            <a:ext cx="2072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kern="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Master</a:t>
            </a:r>
            <a:r>
              <a:rPr lang="zh-CN" altLang="en-US" b="1" kern="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通知</a:t>
            </a:r>
            <a:endParaRPr lang="en-US" altLang="zh-CN" b="1" kern="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algn="ctr"/>
            <a:r>
              <a:rPr lang="en-US" altLang="zh-CN" b="1" kern="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Source</a:t>
            </a:r>
          </a:p>
          <a:p>
            <a:pPr algn="ctr"/>
            <a:r>
              <a:rPr lang="zh-CN" altLang="en-US" b="1" kern="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开启新批次处理</a:t>
            </a:r>
            <a:endParaRPr lang="en-US" altLang="zh-CN" b="1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灯片编号占位符 18"/>
          <p:cNvSpPr txBox="1">
            <a:spLocks/>
          </p:cNvSpPr>
          <p:nvPr/>
        </p:nvSpPr>
        <p:spPr>
          <a:xfrm>
            <a:off x="7010400" y="0"/>
            <a:ext cx="2133600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r" defTabSz="914400" rtl="0" eaLnBrk="1" latinLnBrk="0" hangingPunct="1">
              <a:defRPr sz="1050" kern="120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34D7C7-54EC-4429-AF87-53D34AF69F2D}" type="slidenum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14</a:t>
            </a:fld>
            <a:endParaRPr lang="zh-CN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灯片编号占位符 18"/>
          <p:cNvSpPr txBox="1">
            <a:spLocks/>
          </p:cNvSpPr>
          <p:nvPr/>
        </p:nvSpPr>
        <p:spPr>
          <a:xfrm>
            <a:off x="7010400" y="0"/>
            <a:ext cx="2133600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r" defTabSz="914400" rtl="0" eaLnBrk="1" latinLnBrk="0" hangingPunct="1">
              <a:defRPr sz="1050" kern="120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34D7C7-54EC-4429-AF87-53D34AF69F2D}" type="slidenum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14</a:t>
            </a:fld>
            <a:endParaRPr lang="zh-CN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28053" y="861650"/>
            <a:ext cx="5932279" cy="58477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>
              <a:defRPr/>
            </a:pPr>
            <a:r>
              <a:rPr lang="zh-CN" altLang="en-US" sz="3200" b="1" dirty="0" smtClean="0">
                <a:ln w="50800"/>
                <a:solidFill>
                  <a:srgbClr val="8064A2">
                    <a:lumMod val="75000"/>
                  </a:srgbClr>
                </a:solidFill>
              </a:rPr>
              <a:t>非阻塞式方案设计</a:t>
            </a:r>
            <a:endParaRPr lang="zh-CN" altLang="en-US" sz="3200" b="1" dirty="0">
              <a:ln w="50800"/>
              <a:solidFill>
                <a:srgbClr val="8064A2">
                  <a:lumMod val="75000"/>
                </a:srgbClr>
              </a:solidFill>
            </a:endParaRPr>
          </a:p>
        </p:txBody>
      </p:sp>
      <p:pic>
        <p:nvPicPr>
          <p:cNvPr id="25" name="Picture 12" descr="图片1副本"/>
          <p:cNvPicPr>
            <a:picLocks noChangeAspect="1" noChangeArrowheads="1"/>
          </p:cNvPicPr>
          <p:nvPr/>
        </p:nvPicPr>
        <p:blipFill>
          <a:blip r:embed="rId3">
            <a:lum contras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79"/>
          <a:stretch>
            <a:fillRect/>
          </a:stretch>
        </p:blipFill>
        <p:spPr bwMode="auto">
          <a:xfrm>
            <a:off x="-121042" y="1483565"/>
            <a:ext cx="9431338" cy="5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" name="组合 25"/>
          <p:cNvGrpSpPr/>
          <p:nvPr/>
        </p:nvGrpSpPr>
        <p:grpSpPr>
          <a:xfrm>
            <a:off x="0" y="-27384"/>
            <a:ext cx="9144001" cy="504056"/>
            <a:chOff x="0" y="332656"/>
            <a:chExt cx="9144001" cy="504056"/>
          </a:xfrm>
        </p:grpSpPr>
        <p:sp>
          <p:nvSpPr>
            <p:cNvPr id="27" name="矩形 26"/>
            <p:cNvSpPr/>
            <p:nvPr/>
          </p:nvSpPr>
          <p:spPr>
            <a:xfrm>
              <a:off x="0" y="332656"/>
              <a:ext cx="9144001" cy="43204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3923928" y="332656"/>
              <a:ext cx="1214891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编程模型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5138819" y="332656"/>
              <a:ext cx="1219217" cy="43204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zh-CN" altLang="en-US" b="0" dirty="0" smtClean="0">
                  <a:latin typeface="微软雅黑" pitchFamily="34" charset="-122"/>
                  <a:ea typeface="微软雅黑" pitchFamily="34" charset="-122"/>
                </a:rPr>
                <a:t>数据传递</a:t>
              </a:r>
              <a:endParaRPr lang="zh-CN" altLang="en-US" b="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358036" y="332656"/>
              <a:ext cx="1110709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状态容错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7486806" y="332656"/>
              <a:ext cx="1117641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增量计算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0" y="764704"/>
              <a:ext cx="9144001" cy="7200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200690" y="372616"/>
              <a:ext cx="269859" cy="360000"/>
            </a:xfrm>
            <a:prstGeom prst="ellipse">
              <a:avLst/>
            </a:prstGeom>
            <a:solidFill>
              <a:srgbClr val="FFFFFF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TextBox 15"/>
            <p:cNvSpPr txBox="1"/>
            <p:nvPr/>
          </p:nvSpPr>
          <p:spPr>
            <a:xfrm>
              <a:off x="91835" y="383339"/>
              <a:ext cx="4875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EEF1883-7A0E-4F66-9932-E581691AD397}" type="slidenum">
                <a:rPr lang="zh-CN" altLang="en-US" sz="1600" smtClean="0">
                  <a:solidFill>
                    <a:schemeClr val="bg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pPr algn="ctr"/>
                <a:t>14</a:t>
              </a:fld>
              <a:r>
                <a:rPr lang="zh-CN" altLang="en-US" sz="1600" dirty="0" smtClean="0">
                  <a:solidFill>
                    <a:schemeClr val="bg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 </a:t>
              </a:r>
              <a:endParaRPr lang="zh-CN" altLang="en-US" sz="1600" b="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68463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1" grpId="0" animBg="1"/>
      <p:bldP spid="42" grpId="0" animBg="1"/>
      <p:bldP spid="14" grpId="0"/>
      <p:bldP spid="52" grpId="0"/>
      <p:bldP spid="5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D7C7-54EC-4429-AF87-53D34AF69F2D}" type="slidenum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15</a:t>
            </a:fld>
            <a:endParaRPr lang="zh-CN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275295" y="1899267"/>
            <a:ext cx="1157551" cy="115755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77800" dir="21594000" sx="90000" sy="-19000" rotWithShape="0">
              <a:prstClr val="black">
                <a:alpha val="15000"/>
              </a:prstClr>
            </a:outerShdw>
          </a:effectLst>
          <a:scene3d>
            <a:camera prst="orthographicFront"/>
            <a:lightRig rig="morning" dir="t">
              <a:rot lat="0" lon="0" rev="21594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ln w="900" cmpd="sng">
                  <a:solidFill>
                    <a:schemeClr val="bg1">
                      <a:alpha val="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微软雅黑" pitchFamily="34" charset="-122"/>
                <a:ea typeface="微软雅黑" pitchFamily="34" charset="-122"/>
              </a:rPr>
              <a:t>推</a:t>
            </a:r>
            <a:endParaRPr lang="zh-CN" altLang="en-US" sz="2400" b="1" dirty="0">
              <a:ln w="900" cmpd="sng">
                <a:solidFill>
                  <a:schemeClr val="bg1">
                    <a:alpha val="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1275295" y="3564278"/>
            <a:ext cx="1157551" cy="1157551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77800" dir="21594000" sx="90000" sy="-19000" rotWithShape="0">
              <a:prstClr val="black">
                <a:alpha val="15000"/>
              </a:prstClr>
            </a:outerShdw>
          </a:effectLst>
          <a:scene3d>
            <a:camera prst="orthographicFront"/>
            <a:lightRig rig="morning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Hash</a:t>
            </a:r>
            <a:endParaRPr lang="zh-CN" alt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右箭头 27"/>
          <p:cNvSpPr/>
          <p:nvPr/>
        </p:nvSpPr>
        <p:spPr>
          <a:xfrm>
            <a:off x="2843808" y="2052014"/>
            <a:ext cx="622424" cy="852056"/>
          </a:xfrm>
          <a:prstGeom prst="rightArrow">
            <a:avLst>
              <a:gd name="adj1" fmla="val 40398"/>
              <a:gd name="adj2" fmla="val 50000"/>
            </a:avLst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449263" indent="-449263" algn="ctr">
              <a:spcBef>
                <a:spcPts val="600"/>
              </a:spcBef>
              <a:buFont typeface="+mj-ea"/>
              <a:buAutoNum type="circleNumDbPlain"/>
            </a:pPr>
            <a:endParaRPr lang="zh-CN" altLang="en-US" sz="2400" b="1" dirty="0" smtClean="0">
              <a:ln w="50800"/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" name="右箭头 28"/>
          <p:cNvSpPr/>
          <p:nvPr/>
        </p:nvSpPr>
        <p:spPr>
          <a:xfrm>
            <a:off x="2843808" y="3717025"/>
            <a:ext cx="622424" cy="852056"/>
          </a:xfrm>
          <a:prstGeom prst="rightArrow">
            <a:avLst>
              <a:gd name="adj1" fmla="val 40398"/>
              <a:gd name="adj2" fmla="val 50000"/>
            </a:avLst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449263" indent="-449263" algn="ctr">
              <a:spcBef>
                <a:spcPts val="600"/>
              </a:spcBef>
              <a:buFont typeface="+mj-ea"/>
              <a:buAutoNum type="circleNumDbPlain"/>
            </a:pPr>
            <a:endParaRPr lang="zh-CN" altLang="en-US" sz="2400" b="1" dirty="0" smtClean="0">
              <a:ln w="50800"/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3851920" y="1889694"/>
            <a:ext cx="4232736" cy="1176696"/>
          </a:xfrm>
          <a:prstGeom prst="roundRect">
            <a:avLst/>
          </a:prstGeom>
          <a:solidFill>
            <a:sysClr val="window" lastClr="FFFFFF">
              <a:alpha val="60000"/>
            </a:sysClr>
          </a:solidFill>
          <a:ln w="25400" cap="flat" cmpd="sng" algn="ctr">
            <a:noFill/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>
              <a:rot lat="0" lon="0" rev="1200000"/>
            </a:lightRig>
          </a:scene3d>
          <a:sp3d contourW="19050">
            <a:bevelT w="101600" prst="artDeco"/>
            <a:bevelB w="101600" prst="artDeco"/>
            <a:contourClr>
              <a:sysClr val="window" lastClr="FFFFFF"/>
            </a:contourClr>
          </a:sp3d>
        </p:spPr>
        <p:txBody>
          <a:bodyPr lIns="72000" rIns="72000" anchor="ctr">
            <a:scene3d>
              <a:camera prst="orthographicFront"/>
              <a:lightRig rig="balanced" dir="t">
                <a:rot lat="0" lon="0" rev="2100000"/>
              </a:lightRig>
            </a:scene3d>
            <a:sp3d prstMaterial="metal">
              <a:contourClr>
                <a:schemeClr val="bg2"/>
              </a:contourClr>
            </a:sp3d>
          </a:bodyPr>
          <a:lstStyle/>
          <a:p>
            <a:r>
              <a:rPr lang="zh-CN" altLang="zh-CN" sz="2000" b="1" kern="0" dirty="0" smtClean="0">
                <a:latin typeface="微软雅黑" pitchFamily="34" charset="-122"/>
                <a:ea typeface="微软雅黑" pitchFamily="34" charset="-122"/>
              </a:rPr>
              <a:t>产生</a:t>
            </a:r>
            <a:r>
              <a:rPr lang="zh-CN" altLang="zh-CN" sz="2000" b="1" kern="0" dirty="0">
                <a:latin typeface="微软雅黑" pitchFamily="34" charset="-122"/>
                <a:ea typeface="微软雅黑" pitchFamily="34" charset="-122"/>
              </a:rPr>
              <a:t>数据后立即传输到</a:t>
            </a:r>
            <a:r>
              <a:rPr lang="en-US" altLang="zh-CN" sz="2000" b="1" kern="0" dirty="0">
                <a:latin typeface="微软雅黑" pitchFamily="34" charset="-122"/>
                <a:ea typeface="微软雅黑" pitchFamily="34" charset="-122"/>
              </a:rPr>
              <a:t>Reduce</a:t>
            </a:r>
            <a:r>
              <a:rPr lang="zh-CN" altLang="zh-CN" sz="2000" b="1" kern="0" dirty="0">
                <a:latin typeface="微软雅黑" pitchFamily="34" charset="-122"/>
                <a:ea typeface="微软雅黑" pitchFamily="34" charset="-122"/>
              </a:rPr>
              <a:t>节点，中间</a:t>
            </a:r>
            <a:r>
              <a:rPr lang="zh-CN" altLang="zh-CN" sz="2000" b="1" kern="0" dirty="0" smtClean="0">
                <a:latin typeface="微软雅黑" pitchFamily="34" charset="-122"/>
                <a:ea typeface="微软雅黑" pitchFamily="34" charset="-122"/>
              </a:rPr>
              <a:t>没有</a:t>
            </a:r>
            <a:r>
              <a:rPr lang="zh-CN" altLang="en-US" sz="2000" b="1" kern="0" dirty="0" smtClean="0">
                <a:latin typeface="微软雅黑" pitchFamily="34" charset="-122"/>
                <a:ea typeface="微软雅黑" pitchFamily="34" charset="-122"/>
              </a:rPr>
              <a:t>读写磁盘，</a:t>
            </a:r>
            <a:r>
              <a:rPr lang="en-US" altLang="zh-CN" sz="2000" b="1" kern="0" dirty="0" smtClean="0">
                <a:latin typeface="微软雅黑" pitchFamily="34" charset="-122"/>
                <a:ea typeface="微软雅黑" pitchFamily="34" charset="-122"/>
              </a:rPr>
              <a:t>Reduce</a:t>
            </a:r>
            <a:r>
              <a:rPr lang="zh-CN" altLang="en-US" sz="2000" b="1" kern="0" dirty="0" smtClean="0">
                <a:latin typeface="微软雅黑" pitchFamily="34" charset="-122"/>
                <a:ea typeface="微软雅黑" pitchFamily="34" charset="-122"/>
              </a:rPr>
              <a:t>处理内存溢出，提高传输效率</a:t>
            </a:r>
            <a:endParaRPr lang="en-US" altLang="zh-CN" sz="2000" b="1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3851920" y="3610861"/>
            <a:ext cx="4232736" cy="1064385"/>
          </a:xfrm>
          <a:prstGeom prst="roundRect">
            <a:avLst/>
          </a:prstGeom>
          <a:solidFill>
            <a:sysClr val="window" lastClr="FFFFFF">
              <a:alpha val="60000"/>
            </a:sysClr>
          </a:solidFill>
          <a:ln w="25400" cap="flat" cmpd="sng" algn="ctr">
            <a:noFill/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>
              <a:rot lat="0" lon="0" rev="1200000"/>
            </a:lightRig>
          </a:scene3d>
          <a:sp3d contourW="19050">
            <a:bevelT w="101600" prst="artDeco"/>
            <a:bevelB w="101600" prst="artDeco"/>
            <a:contourClr>
              <a:sysClr val="window" lastClr="FFFFFF"/>
            </a:contourClr>
          </a:sp3d>
        </p:spPr>
        <p:txBody>
          <a:bodyPr lIns="72000" rIns="72000" anchor="ctr">
            <a:scene3d>
              <a:camera prst="orthographicFront"/>
              <a:lightRig rig="balanced" dir="t">
                <a:rot lat="0" lon="0" rev="2100000"/>
              </a:lightRig>
            </a:scene3d>
            <a:sp3d prstMaterial="metal">
              <a:contourClr>
                <a:schemeClr val="bg2"/>
              </a:contourClr>
            </a:sp3d>
          </a:bodyPr>
          <a:lstStyle/>
          <a:p>
            <a:r>
              <a:rPr lang="zh-CN" altLang="en-US" sz="2000" b="1" kern="0" dirty="0" smtClean="0">
                <a:latin typeface="微软雅黑" pitchFamily="34" charset="-122"/>
                <a:ea typeface="微软雅黑" pitchFamily="34" charset="-122"/>
              </a:rPr>
              <a:t>直接</a:t>
            </a:r>
            <a:r>
              <a:rPr lang="en-US" altLang="zh-CN" sz="2000" b="1" kern="0" dirty="0" smtClean="0">
                <a:latin typeface="微软雅黑" pitchFamily="34" charset="-122"/>
                <a:ea typeface="微软雅黑" pitchFamily="34" charset="-122"/>
              </a:rPr>
              <a:t>Hash</a:t>
            </a:r>
            <a:r>
              <a:rPr lang="zh-CN" altLang="en-US" sz="2000" b="1" kern="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1" kern="0" dirty="0" smtClean="0">
                <a:latin typeface="微软雅黑" pitchFamily="34" charset="-122"/>
                <a:ea typeface="微软雅黑" pitchFamily="34" charset="-122"/>
              </a:rPr>
              <a:t>Reduce</a:t>
            </a:r>
            <a:r>
              <a:rPr lang="zh-CN" altLang="en-US" sz="2000" b="1" kern="0" dirty="0" smtClean="0">
                <a:latin typeface="微软雅黑" pitchFamily="34" charset="-122"/>
                <a:ea typeface="微软雅黑" pitchFamily="34" charset="-122"/>
              </a:rPr>
              <a:t>节点就是</a:t>
            </a:r>
            <a:r>
              <a:rPr lang="en-US" altLang="zh-CN" sz="2000" b="1" kern="0" dirty="0" smtClean="0">
                <a:latin typeface="微软雅黑" pitchFamily="34" charset="-122"/>
                <a:ea typeface="微软雅黑" pitchFamily="34" charset="-122"/>
              </a:rPr>
              <a:t>Hash</a:t>
            </a:r>
            <a:r>
              <a:rPr lang="zh-CN" altLang="en-US" sz="2000" b="1" kern="0" dirty="0" smtClean="0">
                <a:latin typeface="微软雅黑" pitchFamily="34" charset="-122"/>
                <a:ea typeface="微软雅黑" pitchFamily="34" charset="-122"/>
              </a:rPr>
              <a:t>的桶，避免排序，降低时延</a:t>
            </a:r>
            <a:endParaRPr lang="en-US" altLang="zh-CN" sz="2000" b="1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1295523" y="5207975"/>
            <a:ext cx="1157551" cy="115755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77800" dir="21594000" sx="90000" sy="-19000" rotWithShape="0">
              <a:prstClr val="black">
                <a:alpha val="15000"/>
              </a:prstClr>
            </a:outerShdw>
          </a:effectLst>
          <a:scene3d>
            <a:camera prst="orthographicFront"/>
            <a:lightRig rig="morning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自主</a:t>
            </a:r>
          </a:p>
        </p:txBody>
      </p:sp>
      <p:sp>
        <p:nvSpPr>
          <p:cNvPr id="35" name="右箭头 34"/>
          <p:cNvSpPr/>
          <p:nvPr/>
        </p:nvSpPr>
        <p:spPr>
          <a:xfrm>
            <a:off x="2843808" y="5360722"/>
            <a:ext cx="622424" cy="852056"/>
          </a:xfrm>
          <a:prstGeom prst="rightArrow">
            <a:avLst>
              <a:gd name="adj1" fmla="val 40398"/>
              <a:gd name="adj2" fmla="val 50000"/>
            </a:avLst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449263" indent="-449263" algn="ctr">
              <a:spcBef>
                <a:spcPts val="600"/>
              </a:spcBef>
              <a:buFont typeface="+mj-ea"/>
              <a:buAutoNum type="circleNumDbPlain"/>
            </a:pPr>
            <a:endParaRPr lang="zh-CN" altLang="en-US" sz="2400" b="1" dirty="0" smtClean="0">
              <a:ln w="50800"/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3868824" y="5229200"/>
            <a:ext cx="4232736" cy="1224136"/>
          </a:xfrm>
          <a:prstGeom prst="roundRect">
            <a:avLst/>
          </a:prstGeom>
          <a:solidFill>
            <a:sysClr val="window" lastClr="FFFFFF">
              <a:alpha val="60000"/>
            </a:sysClr>
          </a:solidFill>
          <a:ln w="25400" cap="flat" cmpd="sng" algn="ctr">
            <a:noFill/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>
              <a:rot lat="0" lon="0" rev="1200000"/>
            </a:lightRig>
          </a:scene3d>
          <a:sp3d contourW="19050">
            <a:bevelT w="101600" prst="artDeco"/>
            <a:bevelB w="101600" prst="artDeco"/>
            <a:contourClr>
              <a:sysClr val="window" lastClr="FFFFFF"/>
            </a:contourClr>
          </a:sp3d>
        </p:spPr>
        <p:txBody>
          <a:bodyPr lIns="72000" rIns="72000" anchor="ctr">
            <a:scene3d>
              <a:camera prst="orthographicFront"/>
              <a:lightRig rig="balanced" dir="t">
                <a:rot lat="0" lon="0" rev="2100000"/>
              </a:lightRig>
            </a:scene3d>
            <a:sp3d prstMaterial="metal">
              <a:contourClr>
                <a:schemeClr val="bg2"/>
              </a:contourClr>
            </a:sp3d>
          </a:bodyPr>
          <a:lstStyle/>
          <a:p>
            <a:r>
              <a:rPr lang="zh-CN" altLang="en-US" sz="2000" b="1" kern="0" dirty="0" smtClean="0">
                <a:latin typeface="微软雅黑" pitchFamily="34" charset="-122"/>
                <a:ea typeface="微软雅黑" pitchFamily="34" charset="-122"/>
              </a:rPr>
              <a:t>数据传递自主管理，减少</a:t>
            </a:r>
            <a:r>
              <a:rPr lang="en-US" altLang="zh-CN" sz="2000" b="1" kern="0" dirty="0" smtClean="0">
                <a:latin typeface="微软雅黑" pitchFamily="34" charset="-122"/>
                <a:ea typeface="微软雅黑" pitchFamily="34" charset="-122"/>
              </a:rPr>
              <a:t>Master</a:t>
            </a:r>
            <a:r>
              <a:rPr lang="zh-CN" altLang="en-US" sz="2000" b="1" kern="0" dirty="0" smtClean="0">
                <a:latin typeface="微软雅黑" pitchFamily="34" charset="-122"/>
                <a:ea typeface="微软雅黑" pitchFamily="34" charset="-122"/>
              </a:rPr>
              <a:t>协调带来的额外时延</a:t>
            </a:r>
            <a:endParaRPr lang="en-US" altLang="zh-CN" sz="2000" b="1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灯片编号占位符 18"/>
          <p:cNvSpPr txBox="1">
            <a:spLocks/>
          </p:cNvSpPr>
          <p:nvPr/>
        </p:nvSpPr>
        <p:spPr>
          <a:xfrm>
            <a:off x="7010400" y="0"/>
            <a:ext cx="2133600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r" defTabSz="914400" rtl="0" eaLnBrk="1" latinLnBrk="0" hangingPunct="1">
              <a:defRPr sz="1050" kern="120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34D7C7-54EC-4429-AF87-53D34AF69F2D}" type="slidenum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15</a:t>
            </a:fld>
            <a:endParaRPr lang="zh-CN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灯片编号占位符 18"/>
          <p:cNvSpPr txBox="1">
            <a:spLocks/>
          </p:cNvSpPr>
          <p:nvPr/>
        </p:nvSpPr>
        <p:spPr>
          <a:xfrm>
            <a:off x="7010400" y="0"/>
            <a:ext cx="2133600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r" defTabSz="914400" rtl="0" eaLnBrk="1" latinLnBrk="0" hangingPunct="1">
              <a:defRPr sz="1050" kern="120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34D7C7-54EC-4429-AF87-53D34AF69F2D}" type="slidenum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15</a:t>
            </a:fld>
            <a:endParaRPr lang="zh-CN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28053" y="861650"/>
            <a:ext cx="5932279" cy="58477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>
              <a:defRPr/>
            </a:pPr>
            <a:r>
              <a:rPr lang="zh-CN" altLang="en-US" sz="3200" b="1" dirty="0" smtClean="0">
                <a:ln w="50800"/>
                <a:solidFill>
                  <a:srgbClr val="8064A2">
                    <a:lumMod val="75000"/>
                  </a:srgbClr>
                </a:solidFill>
              </a:rPr>
              <a:t>非阻塞式数据传递优点</a:t>
            </a:r>
            <a:endParaRPr lang="zh-CN" altLang="en-US" sz="3200" b="1" dirty="0">
              <a:ln w="50800"/>
              <a:solidFill>
                <a:srgbClr val="8064A2">
                  <a:lumMod val="75000"/>
                </a:srgbClr>
              </a:solidFill>
            </a:endParaRPr>
          </a:p>
        </p:txBody>
      </p:sp>
      <p:pic>
        <p:nvPicPr>
          <p:cNvPr id="23" name="Picture 12" descr="图片1副本"/>
          <p:cNvPicPr>
            <a:picLocks noChangeAspect="1" noChangeArrowheads="1"/>
          </p:cNvPicPr>
          <p:nvPr/>
        </p:nvPicPr>
        <p:blipFill>
          <a:blip r:embed="rId3">
            <a:lum contras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79"/>
          <a:stretch>
            <a:fillRect/>
          </a:stretch>
        </p:blipFill>
        <p:spPr bwMode="auto">
          <a:xfrm>
            <a:off x="-121042" y="1483565"/>
            <a:ext cx="9431338" cy="5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" name="组合 24"/>
          <p:cNvGrpSpPr/>
          <p:nvPr/>
        </p:nvGrpSpPr>
        <p:grpSpPr>
          <a:xfrm>
            <a:off x="0" y="-27384"/>
            <a:ext cx="9144001" cy="504056"/>
            <a:chOff x="0" y="332656"/>
            <a:chExt cx="9144001" cy="504056"/>
          </a:xfrm>
        </p:grpSpPr>
        <p:sp>
          <p:nvSpPr>
            <p:cNvPr id="36" name="矩形 35"/>
            <p:cNvSpPr/>
            <p:nvPr/>
          </p:nvSpPr>
          <p:spPr>
            <a:xfrm>
              <a:off x="0" y="332656"/>
              <a:ext cx="9144001" cy="43204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3923928" y="332656"/>
              <a:ext cx="1214891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编程模型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5138819" y="332656"/>
              <a:ext cx="1219217" cy="43204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zh-CN" altLang="en-US" b="0" dirty="0" smtClean="0">
                  <a:latin typeface="微软雅黑" pitchFamily="34" charset="-122"/>
                  <a:ea typeface="微软雅黑" pitchFamily="34" charset="-122"/>
                </a:rPr>
                <a:t>数据传递</a:t>
              </a:r>
              <a:endParaRPr lang="zh-CN" altLang="en-US" b="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6358036" y="332656"/>
              <a:ext cx="1110709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状态容错</a:t>
              </a:r>
            </a:p>
          </p:txBody>
        </p:sp>
        <p:sp>
          <p:nvSpPr>
            <p:cNvPr id="41" name="矩形 40"/>
            <p:cNvSpPr/>
            <p:nvPr/>
          </p:nvSpPr>
          <p:spPr>
            <a:xfrm>
              <a:off x="7486806" y="332656"/>
              <a:ext cx="1117641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增量计算</a:t>
              </a:r>
            </a:p>
          </p:txBody>
        </p:sp>
        <p:sp>
          <p:nvSpPr>
            <p:cNvPr id="42" name="矩形 41"/>
            <p:cNvSpPr/>
            <p:nvPr/>
          </p:nvSpPr>
          <p:spPr>
            <a:xfrm>
              <a:off x="0" y="764704"/>
              <a:ext cx="9144001" cy="7200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200690" y="372616"/>
              <a:ext cx="269859" cy="360000"/>
            </a:xfrm>
            <a:prstGeom prst="ellipse">
              <a:avLst/>
            </a:prstGeom>
            <a:solidFill>
              <a:srgbClr val="FFFFFF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TextBox 15"/>
            <p:cNvSpPr txBox="1"/>
            <p:nvPr/>
          </p:nvSpPr>
          <p:spPr>
            <a:xfrm>
              <a:off x="91835" y="383339"/>
              <a:ext cx="4875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EEF1883-7A0E-4F66-9932-E581691AD397}" type="slidenum">
                <a:rPr lang="zh-CN" altLang="en-US" sz="1600" smtClean="0">
                  <a:solidFill>
                    <a:schemeClr val="bg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pPr algn="ctr"/>
                <a:t>15</a:t>
              </a:fld>
              <a:r>
                <a:rPr lang="zh-CN" altLang="en-US" sz="1600" dirty="0" smtClean="0">
                  <a:solidFill>
                    <a:schemeClr val="bg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 </a:t>
              </a:r>
              <a:endParaRPr lang="zh-CN" altLang="en-US" sz="1600" b="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38239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5" grpId="0" animBg="1"/>
      <p:bldP spid="3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圆角矩形 35"/>
          <p:cNvSpPr/>
          <p:nvPr/>
        </p:nvSpPr>
        <p:spPr>
          <a:xfrm>
            <a:off x="1113264" y="2372754"/>
            <a:ext cx="1586528" cy="793530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brightRoom" dir="t"/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72000" rIns="0" bIns="0" anchor="ctr"/>
          <a:lstStyle/>
          <a:p>
            <a:pPr algn="ctr">
              <a:lnSpc>
                <a:spcPct val="85000"/>
              </a:lnSpc>
            </a:pPr>
            <a:r>
              <a:rPr lang="en-US" altLang="zh-CN" sz="2000" b="1" spc="-50" dirty="0" err="1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Map1</a:t>
            </a:r>
            <a:endParaRPr lang="zh-CN" altLang="en-US" sz="2000" b="1" spc="-50" dirty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prstClr val="white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1113264" y="5155750"/>
            <a:ext cx="1586528" cy="793530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brightRoom" dir="t"/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72000" rIns="0" bIns="0" anchor="ctr"/>
          <a:lstStyle/>
          <a:p>
            <a:pPr algn="ctr">
              <a:lnSpc>
                <a:spcPct val="85000"/>
              </a:lnSpc>
            </a:pPr>
            <a:r>
              <a:rPr lang="en-US" altLang="zh-CN" sz="2000" b="1" spc="-50" dirty="0" err="1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Reduce1</a:t>
            </a:r>
            <a:endParaRPr lang="zh-CN" altLang="en-US" sz="2000" b="1" spc="-50" dirty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prstClr val="white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cxnSp>
        <p:nvCxnSpPr>
          <p:cNvPr id="39" name="直接箭头连接符 44"/>
          <p:cNvCxnSpPr>
            <a:stCxn id="36" idx="2"/>
            <a:endCxn id="38" idx="0"/>
          </p:cNvCxnSpPr>
          <p:nvPr/>
        </p:nvCxnSpPr>
        <p:spPr>
          <a:xfrm>
            <a:off x="1906528" y="3166284"/>
            <a:ext cx="0" cy="1989466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headEnd type="none" w="sm" len="sm"/>
            <a:tailEnd type="stealth" w="lg" len="lg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圆角矩形 39"/>
          <p:cNvSpPr/>
          <p:nvPr/>
        </p:nvSpPr>
        <p:spPr>
          <a:xfrm>
            <a:off x="3669548" y="2372754"/>
            <a:ext cx="1586528" cy="793530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brightRoom" dir="t"/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72000" rIns="0" bIns="0" anchor="ctr"/>
          <a:lstStyle/>
          <a:p>
            <a:pPr algn="ctr">
              <a:lnSpc>
                <a:spcPct val="85000"/>
              </a:lnSpc>
            </a:pPr>
            <a:r>
              <a:rPr lang="en-US" altLang="zh-CN" sz="2000" b="1" spc="-50" dirty="0" err="1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Map2</a:t>
            </a:r>
            <a:endParaRPr lang="zh-CN" altLang="en-US" sz="2000" b="1" spc="-50" dirty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prstClr val="white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225832" y="2372754"/>
            <a:ext cx="1586528" cy="793530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brightRoom" dir="t"/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72000" rIns="0" bIns="0" anchor="ctr"/>
          <a:lstStyle/>
          <a:p>
            <a:pPr algn="ctr">
              <a:lnSpc>
                <a:spcPct val="85000"/>
              </a:lnSpc>
            </a:pPr>
            <a:r>
              <a:rPr lang="en-US" altLang="zh-CN" sz="2000" b="1" spc="-50" dirty="0" err="1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Map3</a:t>
            </a:r>
            <a:endParaRPr lang="zh-CN" altLang="en-US" sz="2000" b="1" spc="-50" dirty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prstClr val="white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3669548" y="5155750"/>
            <a:ext cx="1586528" cy="793530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brightRoom" dir="t"/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72000" rIns="0" bIns="0" anchor="ctr"/>
          <a:lstStyle/>
          <a:p>
            <a:pPr algn="ctr">
              <a:lnSpc>
                <a:spcPct val="85000"/>
              </a:lnSpc>
            </a:pPr>
            <a:r>
              <a:rPr lang="en-US" altLang="zh-CN" sz="2000" b="1" spc="-50" dirty="0" err="1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Reduce2</a:t>
            </a:r>
            <a:endParaRPr lang="zh-CN" altLang="en-US" sz="2000" b="1" spc="-50" dirty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prstClr val="white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6225832" y="5155750"/>
            <a:ext cx="1586528" cy="793530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brightRoom" dir="t"/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72000" rIns="0" bIns="0" anchor="ctr"/>
          <a:lstStyle/>
          <a:p>
            <a:pPr algn="ctr">
              <a:lnSpc>
                <a:spcPct val="85000"/>
              </a:lnSpc>
            </a:pPr>
            <a:r>
              <a:rPr lang="en-US" altLang="zh-CN" sz="2000" b="1" spc="-50" dirty="0" err="1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Reduce3</a:t>
            </a:r>
            <a:endParaRPr lang="zh-CN" altLang="en-US" sz="2000" b="1" spc="-50" dirty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prstClr val="white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cxnSp>
        <p:nvCxnSpPr>
          <p:cNvPr id="44" name="直接箭头连接符 44"/>
          <p:cNvCxnSpPr>
            <a:stCxn id="40" idx="2"/>
            <a:endCxn id="38" idx="0"/>
          </p:cNvCxnSpPr>
          <p:nvPr/>
        </p:nvCxnSpPr>
        <p:spPr>
          <a:xfrm flipH="1">
            <a:off x="1906528" y="3166284"/>
            <a:ext cx="2556284" cy="1989466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headEnd type="none" w="sm" len="sm"/>
            <a:tailEnd type="stealth" w="lg" len="lg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41" idx="2"/>
            <a:endCxn id="38" idx="0"/>
          </p:cNvCxnSpPr>
          <p:nvPr/>
        </p:nvCxnSpPr>
        <p:spPr>
          <a:xfrm flipH="1">
            <a:off x="1906528" y="3166284"/>
            <a:ext cx="5112568" cy="1989466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headEnd type="none" w="sm" len="sm"/>
            <a:tailEnd type="stealth" w="lg" len="lg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4"/>
          <p:cNvCxnSpPr>
            <a:stCxn id="40" idx="2"/>
            <a:endCxn id="42" idx="0"/>
          </p:cNvCxnSpPr>
          <p:nvPr/>
        </p:nvCxnSpPr>
        <p:spPr>
          <a:xfrm>
            <a:off x="4462812" y="3166284"/>
            <a:ext cx="0" cy="1989466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headEnd type="none" w="sm" len="sm"/>
            <a:tailEnd type="stealth" w="lg" len="lg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4"/>
          <p:cNvCxnSpPr>
            <a:stCxn id="41" idx="2"/>
            <a:endCxn id="43" idx="0"/>
          </p:cNvCxnSpPr>
          <p:nvPr/>
        </p:nvCxnSpPr>
        <p:spPr>
          <a:xfrm>
            <a:off x="7019096" y="3166284"/>
            <a:ext cx="0" cy="1989466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headEnd type="none" w="sm" len="sm"/>
            <a:tailEnd type="stealth" w="lg" len="lg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1264556" y="3843123"/>
            <a:ext cx="726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pc="-50" dirty="0" err="1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Key1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654415" y="3680149"/>
            <a:ext cx="726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pc="-50" dirty="0" err="1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Key1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120124" y="3827689"/>
            <a:ext cx="726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pc="-50" dirty="0" err="1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Key1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421070" y="3458357"/>
            <a:ext cx="726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pc="-50" dirty="0" err="1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Key2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978690" y="3775148"/>
            <a:ext cx="726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pc="-50" dirty="0" err="1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Key3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628053" y="861650"/>
            <a:ext cx="5932279" cy="58477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>
              <a:defRPr/>
            </a:pPr>
            <a:r>
              <a:rPr lang="zh-CN" altLang="en-US" sz="3200" b="1" dirty="0" smtClean="0">
                <a:ln w="50800"/>
                <a:solidFill>
                  <a:srgbClr val="8064A2">
                    <a:lumMod val="75000"/>
                  </a:srgbClr>
                </a:solidFill>
              </a:rPr>
              <a:t>数据倾斜</a:t>
            </a:r>
            <a:endParaRPr lang="zh-CN" altLang="en-US" sz="3200" b="1" dirty="0">
              <a:ln w="50800"/>
              <a:solidFill>
                <a:srgbClr val="8064A2">
                  <a:lumMod val="75000"/>
                </a:srgbClr>
              </a:solidFill>
            </a:endParaRPr>
          </a:p>
        </p:txBody>
      </p:sp>
      <p:pic>
        <p:nvPicPr>
          <p:cNvPr id="30" name="Picture 12" descr="图片1副本"/>
          <p:cNvPicPr>
            <a:picLocks noChangeAspect="1" noChangeArrowheads="1"/>
          </p:cNvPicPr>
          <p:nvPr/>
        </p:nvPicPr>
        <p:blipFill>
          <a:blip r:embed="rId3">
            <a:lum contras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79"/>
          <a:stretch>
            <a:fillRect/>
          </a:stretch>
        </p:blipFill>
        <p:spPr bwMode="auto">
          <a:xfrm>
            <a:off x="-121042" y="1483565"/>
            <a:ext cx="9431338" cy="5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灯片编号占位符 18"/>
          <p:cNvSpPr>
            <a:spLocks noGrp="1"/>
          </p:cNvSpPr>
          <p:nvPr>
            <p:ph type="sldNum" sz="quarter" idx="12"/>
          </p:nvPr>
        </p:nvSpPr>
        <p:spPr>
          <a:xfrm>
            <a:off x="7010400" y="0"/>
            <a:ext cx="2133600" cy="365125"/>
          </a:xfrm>
        </p:spPr>
        <p:txBody>
          <a:bodyPr/>
          <a:lstStyle/>
          <a:p>
            <a:fld id="{D834D7C7-54EC-4429-AF87-53D34AF69F2D}" type="slidenum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16</a:t>
            </a:fld>
            <a:endParaRPr lang="zh-CN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0" name="灯片编号占位符 18"/>
          <p:cNvSpPr txBox="1">
            <a:spLocks/>
          </p:cNvSpPr>
          <p:nvPr/>
        </p:nvSpPr>
        <p:spPr>
          <a:xfrm>
            <a:off x="7010400" y="0"/>
            <a:ext cx="2133600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r" defTabSz="914400" rtl="0" eaLnBrk="1" latinLnBrk="0" hangingPunct="1">
              <a:defRPr sz="1050" kern="120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34D7C7-54EC-4429-AF87-53D34AF69F2D}" type="slidenum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16</a:t>
            </a:fld>
            <a:endParaRPr lang="zh-CN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0" y="-27384"/>
            <a:ext cx="9144001" cy="504056"/>
            <a:chOff x="0" y="332656"/>
            <a:chExt cx="9144001" cy="504056"/>
          </a:xfrm>
        </p:grpSpPr>
        <p:sp>
          <p:nvSpPr>
            <p:cNvPr id="62" name="矩形 61"/>
            <p:cNvSpPr/>
            <p:nvPr/>
          </p:nvSpPr>
          <p:spPr>
            <a:xfrm>
              <a:off x="0" y="332656"/>
              <a:ext cx="9144001" cy="43204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3923928" y="332656"/>
              <a:ext cx="1214891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编程模型</a:t>
              </a:r>
            </a:p>
          </p:txBody>
        </p:sp>
        <p:sp>
          <p:nvSpPr>
            <p:cNvPr id="64" name="矩形 63"/>
            <p:cNvSpPr/>
            <p:nvPr/>
          </p:nvSpPr>
          <p:spPr>
            <a:xfrm>
              <a:off x="5138819" y="332656"/>
              <a:ext cx="1219217" cy="43204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zh-CN" altLang="en-US" b="0" dirty="0" smtClean="0">
                  <a:latin typeface="微软雅黑" pitchFamily="34" charset="-122"/>
                  <a:ea typeface="微软雅黑" pitchFamily="34" charset="-122"/>
                </a:rPr>
                <a:t>数据传递</a:t>
              </a:r>
              <a:endParaRPr lang="zh-CN" altLang="en-US" b="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6358036" y="332656"/>
              <a:ext cx="1110709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状态容错</a:t>
              </a:r>
            </a:p>
          </p:txBody>
        </p:sp>
        <p:sp>
          <p:nvSpPr>
            <p:cNvPr id="66" name="矩形 65"/>
            <p:cNvSpPr/>
            <p:nvPr/>
          </p:nvSpPr>
          <p:spPr>
            <a:xfrm>
              <a:off x="7486806" y="332656"/>
              <a:ext cx="1117641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增量计算</a:t>
              </a:r>
            </a:p>
          </p:txBody>
        </p:sp>
        <p:sp>
          <p:nvSpPr>
            <p:cNvPr id="67" name="矩形 66"/>
            <p:cNvSpPr/>
            <p:nvPr/>
          </p:nvSpPr>
          <p:spPr>
            <a:xfrm>
              <a:off x="0" y="764704"/>
              <a:ext cx="9144001" cy="7200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200690" y="372616"/>
              <a:ext cx="269859" cy="360000"/>
            </a:xfrm>
            <a:prstGeom prst="ellipse">
              <a:avLst/>
            </a:prstGeom>
            <a:solidFill>
              <a:srgbClr val="FFFFFF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" name="TextBox 15"/>
            <p:cNvSpPr txBox="1"/>
            <p:nvPr/>
          </p:nvSpPr>
          <p:spPr>
            <a:xfrm>
              <a:off x="91835" y="383339"/>
              <a:ext cx="4875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EEF1883-7A0E-4F66-9932-E581691AD397}" type="slidenum">
                <a:rPr lang="zh-CN" altLang="en-US" sz="1600" smtClean="0">
                  <a:solidFill>
                    <a:schemeClr val="bg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pPr algn="ctr"/>
                <a:t>16</a:t>
              </a:fld>
              <a:r>
                <a:rPr lang="zh-CN" altLang="en-US" sz="1600" dirty="0" smtClean="0">
                  <a:solidFill>
                    <a:schemeClr val="bg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 </a:t>
              </a:r>
              <a:endParaRPr lang="zh-CN" altLang="en-US" sz="1600" b="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6228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圆角矩形 35"/>
          <p:cNvSpPr/>
          <p:nvPr/>
        </p:nvSpPr>
        <p:spPr>
          <a:xfrm>
            <a:off x="1113264" y="1916832"/>
            <a:ext cx="1586528" cy="793530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brightRoom" dir="t"/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72000" rIns="0" bIns="0" anchor="ctr"/>
          <a:lstStyle/>
          <a:p>
            <a:pPr algn="ctr">
              <a:lnSpc>
                <a:spcPct val="85000"/>
              </a:lnSpc>
            </a:pPr>
            <a:r>
              <a:rPr lang="en-US" altLang="zh-CN" sz="2000" b="1" spc="-50" dirty="0" err="1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Map1</a:t>
            </a:r>
            <a:endParaRPr lang="zh-CN" altLang="en-US" sz="2000" b="1" spc="-50" dirty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prstClr val="white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1113264" y="4130643"/>
            <a:ext cx="1586528" cy="793530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brightRoom" dir="t"/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72000" rIns="0" bIns="0" anchor="ctr"/>
          <a:lstStyle/>
          <a:p>
            <a:pPr algn="ctr">
              <a:lnSpc>
                <a:spcPct val="85000"/>
              </a:lnSpc>
            </a:pPr>
            <a:r>
              <a:rPr lang="en-US" altLang="zh-CN" sz="2000" b="1" spc="-50" dirty="0" err="1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Reduce1</a:t>
            </a:r>
            <a:endParaRPr lang="zh-CN" altLang="en-US" sz="2000" b="1" spc="-50" dirty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prstClr val="white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cxnSp>
        <p:nvCxnSpPr>
          <p:cNvPr id="39" name="直接箭头连接符 44"/>
          <p:cNvCxnSpPr>
            <a:stCxn id="36" idx="2"/>
            <a:endCxn id="38" idx="0"/>
          </p:cNvCxnSpPr>
          <p:nvPr/>
        </p:nvCxnSpPr>
        <p:spPr>
          <a:xfrm>
            <a:off x="1906528" y="2710362"/>
            <a:ext cx="0" cy="1420281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headEnd type="none" w="sm" len="sm"/>
            <a:tailEnd type="stealth" w="lg" len="lg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圆角矩形 39"/>
          <p:cNvSpPr/>
          <p:nvPr/>
        </p:nvSpPr>
        <p:spPr>
          <a:xfrm>
            <a:off x="3741556" y="1916832"/>
            <a:ext cx="1586528" cy="793530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brightRoom" dir="t"/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72000" rIns="0" bIns="0" anchor="ctr"/>
          <a:lstStyle/>
          <a:p>
            <a:pPr algn="ctr">
              <a:lnSpc>
                <a:spcPct val="85000"/>
              </a:lnSpc>
            </a:pPr>
            <a:r>
              <a:rPr lang="en-US" altLang="zh-CN" sz="2000" b="1" spc="-50" dirty="0" err="1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Map2</a:t>
            </a:r>
            <a:endParaRPr lang="zh-CN" altLang="en-US" sz="2000" b="1" spc="-50" dirty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prstClr val="white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369848" y="1916832"/>
            <a:ext cx="1586528" cy="793530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brightRoom" dir="t"/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72000" rIns="0" bIns="0" anchor="ctr"/>
          <a:lstStyle/>
          <a:p>
            <a:pPr algn="ctr">
              <a:lnSpc>
                <a:spcPct val="85000"/>
              </a:lnSpc>
            </a:pPr>
            <a:r>
              <a:rPr lang="en-US" altLang="zh-CN" sz="2000" b="1" spc="-50" dirty="0" err="1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Map3</a:t>
            </a:r>
            <a:endParaRPr lang="zh-CN" altLang="en-US" sz="2000" b="1" spc="-50" dirty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prstClr val="white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3741556" y="4058635"/>
            <a:ext cx="1586528" cy="793530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brightRoom" dir="t"/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72000" rIns="0" bIns="0" anchor="ctr"/>
          <a:lstStyle/>
          <a:p>
            <a:pPr algn="ctr">
              <a:lnSpc>
                <a:spcPct val="85000"/>
              </a:lnSpc>
            </a:pPr>
            <a:r>
              <a:rPr lang="en-US" altLang="zh-CN" sz="2000" b="1" spc="-50" dirty="0" err="1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Reduce2</a:t>
            </a:r>
            <a:endParaRPr lang="zh-CN" altLang="en-US" sz="2000" b="1" spc="-50" dirty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prstClr val="white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6369848" y="4135717"/>
            <a:ext cx="1586528" cy="793530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brightRoom" dir="t"/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72000" rIns="0" bIns="0" anchor="ctr"/>
          <a:lstStyle/>
          <a:p>
            <a:pPr algn="ctr">
              <a:lnSpc>
                <a:spcPct val="85000"/>
              </a:lnSpc>
            </a:pPr>
            <a:r>
              <a:rPr lang="en-US" altLang="zh-CN" sz="2000" b="1" spc="-50" dirty="0" err="1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Reduce3</a:t>
            </a:r>
            <a:endParaRPr lang="zh-CN" altLang="en-US" sz="2000" b="1" spc="-50" dirty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prstClr val="white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cxnSp>
        <p:nvCxnSpPr>
          <p:cNvPr id="44" name="直接箭头连接符 44"/>
          <p:cNvCxnSpPr>
            <a:stCxn id="40" idx="2"/>
            <a:endCxn id="38" idx="0"/>
          </p:cNvCxnSpPr>
          <p:nvPr/>
        </p:nvCxnSpPr>
        <p:spPr>
          <a:xfrm flipH="1">
            <a:off x="1906528" y="2710362"/>
            <a:ext cx="2628292" cy="1420281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headEnd type="none" w="sm" len="sm"/>
            <a:tailEnd type="stealth" w="lg" len="lg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41" idx="2"/>
            <a:endCxn id="38" idx="0"/>
          </p:cNvCxnSpPr>
          <p:nvPr/>
        </p:nvCxnSpPr>
        <p:spPr>
          <a:xfrm flipH="1">
            <a:off x="1906528" y="2710362"/>
            <a:ext cx="5256584" cy="1420281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headEnd type="none" w="sm" len="sm"/>
            <a:tailEnd type="stealth" w="lg" len="lg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1106350" y="3111810"/>
            <a:ext cx="884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pc="-50" dirty="0" err="1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i-Key1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175461" y="3241335"/>
            <a:ext cx="884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pc="-50" dirty="0" err="1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i-Key1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987824" y="3792389"/>
            <a:ext cx="884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pc="-50" dirty="0" err="1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i-Key1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cxnSp>
        <p:nvCxnSpPr>
          <p:cNvPr id="25" name="直接箭头连接符 44"/>
          <p:cNvCxnSpPr>
            <a:stCxn id="36" idx="2"/>
            <a:endCxn id="43" idx="0"/>
          </p:cNvCxnSpPr>
          <p:nvPr/>
        </p:nvCxnSpPr>
        <p:spPr>
          <a:xfrm>
            <a:off x="1906528" y="2710362"/>
            <a:ext cx="5256584" cy="1425355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headEnd type="none" w="sm" len="sm"/>
            <a:tailEnd type="stealth" w="lg" len="lg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44"/>
          <p:cNvCxnSpPr>
            <a:stCxn id="40" idx="2"/>
            <a:endCxn id="43" idx="0"/>
          </p:cNvCxnSpPr>
          <p:nvPr/>
        </p:nvCxnSpPr>
        <p:spPr>
          <a:xfrm>
            <a:off x="4534820" y="2710362"/>
            <a:ext cx="2628292" cy="1425355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headEnd type="none" w="sm" len="sm"/>
            <a:tailEnd type="stealth" w="lg" len="lg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44"/>
          <p:cNvCxnSpPr>
            <a:stCxn id="41" idx="2"/>
            <a:endCxn id="43" idx="0"/>
          </p:cNvCxnSpPr>
          <p:nvPr/>
        </p:nvCxnSpPr>
        <p:spPr>
          <a:xfrm>
            <a:off x="7163112" y="2710362"/>
            <a:ext cx="0" cy="1425355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headEnd type="none" w="sm" len="sm"/>
            <a:tailEnd type="stealth" w="lg" len="lg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4499992" y="3576365"/>
            <a:ext cx="884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pc="-5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j-</a:t>
            </a:r>
            <a:r>
              <a:rPr lang="en-US" altLang="zh-CN" b="1" spc="-50" dirty="0" err="1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Key1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128072" y="2721561"/>
            <a:ext cx="884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pc="-5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j-</a:t>
            </a:r>
            <a:r>
              <a:rPr lang="en-US" altLang="zh-CN" b="1" spc="-50" dirty="0" err="1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Key1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352208" y="3267159"/>
            <a:ext cx="884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pc="-5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j-</a:t>
            </a:r>
            <a:r>
              <a:rPr lang="en-US" altLang="zh-CN" b="1" spc="-50" dirty="0" err="1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Key1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1106350" y="5707719"/>
            <a:ext cx="1586528" cy="793530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brightRoom" dir="t"/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72000" rIns="0" bIns="0" anchor="ctr"/>
          <a:lstStyle/>
          <a:p>
            <a:pPr algn="ctr">
              <a:lnSpc>
                <a:spcPct val="85000"/>
              </a:lnSpc>
            </a:pPr>
            <a:r>
              <a:rPr lang="en-US" altLang="zh-CN" sz="2000" b="1" spc="-50" dirty="0" err="1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Merge1</a:t>
            </a:r>
            <a:endParaRPr lang="zh-CN" altLang="en-US" sz="2000" b="1" spc="-50" dirty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prstClr val="white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3738099" y="5672447"/>
            <a:ext cx="1586528" cy="793530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brightRoom" dir="t"/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72000" rIns="0" bIns="0" anchor="ctr"/>
          <a:lstStyle/>
          <a:p>
            <a:pPr algn="ctr">
              <a:lnSpc>
                <a:spcPct val="85000"/>
              </a:lnSpc>
            </a:pPr>
            <a:r>
              <a:rPr lang="en-US" altLang="zh-CN" sz="2000" b="1" spc="-50" dirty="0" err="1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Merge2</a:t>
            </a:r>
            <a:endParaRPr lang="zh-CN" altLang="en-US" sz="2000" b="1" spc="-50" dirty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prstClr val="white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6369848" y="5672447"/>
            <a:ext cx="1586528" cy="793530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brightRoom" dir="t"/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72000" rIns="0" bIns="0" anchor="ctr"/>
          <a:lstStyle/>
          <a:p>
            <a:pPr algn="ctr">
              <a:lnSpc>
                <a:spcPct val="85000"/>
              </a:lnSpc>
            </a:pPr>
            <a:r>
              <a:rPr lang="en-US" altLang="zh-CN" sz="2000" b="1" spc="-50" dirty="0" err="1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Merge3</a:t>
            </a:r>
            <a:endParaRPr lang="zh-CN" altLang="en-US" sz="2000" b="1" spc="-50" dirty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prstClr val="white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cxnSp>
        <p:nvCxnSpPr>
          <p:cNvPr id="53" name="直接箭头连接符 44"/>
          <p:cNvCxnSpPr>
            <a:stCxn id="38" idx="2"/>
            <a:endCxn id="49" idx="0"/>
          </p:cNvCxnSpPr>
          <p:nvPr/>
        </p:nvCxnSpPr>
        <p:spPr>
          <a:xfrm flipH="1">
            <a:off x="1899614" y="4924173"/>
            <a:ext cx="6914" cy="783546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headEnd type="none" w="sm" len="sm"/>
            <a:tailEnd type="stealth" w="lg" len="lg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44"/>
          <p:cNvCxnSpPr>
            <a:stCxn id="43" idx="2"/>
            <a:endCxn id="49" idx="0"/>
          </p:cNvCxnSpPr>
          <p:nvPr/>
        </p:nvCxnSpPr>
        <p:spPr>
          <a:xfrm flipH="1">
            <a:off x="1899614" y="4929247"/>
            <a:ext cx="5263498" cy="778472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headEnd type="none" w="sm" len="sm"/>
            <a:tailEnd type="stealth" w="lg" len="lg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1095624" y="5097825"/>
            <a:ext cx="884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pc="-50" dirty="0" err="1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i-Key1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543896" y="5023661"/>
            <a:ext cx="884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pc="-5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j-</a:t>
            </a:r>
            <a:r>
              <a:rPr lang="en-US" altLang="zh-CN" b="1" spc="-50" dirty="0" err="1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Key1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628053" y="861650"/>
            <a:ext cx="5932279" cy="58477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>
              <a:defRPr/>
            </a:pPr>
            <a:r>
              <a:rPr lang="zh-CN" altLang="en-US" sz="3200" b="1" dirty="0" smtClean="0">
                <a:ln w="50800"/>
                <a:solidFill>
                  <a:srgbClr val="8064A2">
                    <a:lumMod val="75000"/>
                  </a:srgbClr>
                </a:solidFill>
              </a:rPr>
              <a:t>数据倾斜方案设计</a:t>
            </a:r>
            <a:endParaRPr lang="zh-CN" altLang="en-US" sz="3200" b="1" dirty="0">
              <a:ln w="50800"/>
              <a:solidFill>
                <a:srgbClr val="8064A2">
                  <a:lumMod val="75000"/>
                </a:srgbClr>
              </a:solidFill>
            </a:endParaRPr>
          </a:p>
        </p:txBody>
      </p:sp>
      <p:pic>
        <p:nvPicPr>
          <p:cNvPr id="66" name="Picture 12" descr="图片1副本"/>
          <p:cNvPicPr>
            <a:picLocks noChangeAspect="1" noChangeArrowheads="1"/>
          </p:cNvPicPr>
          <p:nvPr/>
        </p:nvPicPr>
        <p:blipFill>
          <a:blip r:embed="rId3">
            <a:lum contras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79"/>
          <a:stretch>
            <a:fillRect/>
          </a:stretch>
        </p:blipFill>
        <p:spPr bwMode="auto">
          <a:xfrm>
            <a:off x="-121042" y="1483565"/>
            <a:ext cx="9431338" cy="5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灯片编号占位符 18"/>
          <p:cNvSpPr>
            <a:spLocks noGrp="1"/>
          </p:cNvSpPr>
          <p:nvPr>
            <p:ph type="sldNum" sz="quarter" idx="12"/>
          </p:nvPr>
        </p:nvSpPr>
        <p:spPr>
          <a:xfrm>
            <a:off x="7010400" y="0"/>
            <a:ext cx="2133600" cy="365125"/>
          </a:xfrm>
        </p:spPr>
        <p:txBody>
          <a:bodyPr/>
          <a:lstStyle/>
          <a:p>
            <a:fld id="{D834D7C7-54EC-4429-AF87-53D34AF69F2D}" type="slidenum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17</a:t>
            </a:fld>
            <a:endParaRPr lang="zh-CN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7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8" name="灯片编号占位符 18"/>
          <p:cNvSpPr txBox="1">
            <a:spLocks/>
          </p:cNvSpPr>
          <p:nvPr/>
        </p:nvSpPr>
        <p:spPr>
          <a:xfrm>
            <a:off x="7010400" y="0"/>
            <a:ext cx="2133600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r" defTabSz="914400" rtl="0" eaLnBrk="1" latinLnBrk="0" hangingPunct="1">
              <a:defRPr sz="1050" kern="120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34D7C7-54EC-4429-AF87-53D34AF69F2D}" type="slidenum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17</a:t>
            </a:fld>
            <a:endParaRPr lang="zh-CN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grpSp>
        <p:nvGrpSpPr>
          <p:cNvPr id="79" name="组合 78"/>
          <p:cNvGrpSpPr/>
          <p:nvPr/>
        </p:nvGrpSpPr>
        <p:grpSpPr>
          <a:xfrm>
            <a:off x="0" y="-27384"/>
            <a:ext cx="9144001" cy="504056"/>
            <a:chOff x="0" y="332656"/>
            <a:chExt cx="9144001" cy="504056"/>
          </a:xfrm>
        </p:grpSpPr>
        <p:sp>
          <p:nvSpPr>
            <p:cNvPr id="80" name="矩形 79"/>
            <p:cNvSpPr/>
            <p:nvPr/>
          </p:nvSpPr>
          <p:spPr>
            <a:xfrm>
              <a:off x="0" y="332656"/>
              <a:ext cx="9144001" cy="43204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3923928" y="332656"/>
              <a:ext cx="1214891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编程模型</a:t>
              </a:r>
            </a:p>
          </p:txBody>
        </p:sp>
        <p:sp>
          <p:nvSpPr>
            <p:cNvPr id="82" name="矩形 81"/>
            <p:cNvSpPr/>
            <p:nvPr/>
          </p:nvSpPr>
          <p:spPr>
            <a:xfrm>
              <a:off x="5138819" y="332656"/>
              <a:ext cx="1219217" cy="43204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zh-CN" altLang="en-US" b="0" dirty="0" smtClean="0">
                  <a:latin typeface="微软雅黑" pitchFamily="34" charset="-122"/>
                  <a:ea typeface="微软雅黑" pitchFamily="34" charset="-122"/>
                </a:rPr>
                <a:t>数据传递</a:t>
              </a:r>
              <a:endParaRPr lang="zh-CN" altLang="en-US" b="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6358036" y="332656"/>
              <a:ext cx="1110709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状态容错</a:t>
              </a:r>
            </a:p>
          </p:txBody>
        </p:sp>
        <p:sp>
          <p:nvSpPr>
            <p:cNvPr id="84" name="矩形 83"/>
            <p:cNvSpPr/>
            <p:nvPr/>
          </p:nvSpPr>
          <p:spPr>
            <a:xfrm>
              <a:off x="7486806" y="332656"/>
              <a:ext cx="1117641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增量计算</a:t>
              </a:r>
            </a:p>
          </p:txBody>
        </p:sp>
        <p:sp>
          <p:nvSpPr>
            <p:cNvPr id="85" name="矩形 84"/>
            <p:cNvSpPr/>
            <p:nvPr/>
          </p:nvSpPr>
          <p:spPr>
            <a:xfrm>
              <a:off x="0" y="764704"/>
              <a:ext cx="9144001" cy="7200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200690" y="372616"/>
              <a:ext cx="269859" cy="360000"/>
            </a:xfrm>
            <a:prstGeom prst="ellipse">
              <a:avLst/>
            </a:prstGeom>
            <a:solidFill>
              <a:srgbClr val="FFFFFF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" name="TextBox 15"/>
            <p:cNvSpPr txBox="1"/>
            <p:nvPr/>
          </p:nvSpPr>
          <p:spPr>
            <a:xfrm>
              <a:off x="91835" y="383339"/>
              <a:ext cx="4875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EEF1883-7A0E-4F66-9932-E581691AD397}" type="slidenum">
                <a:rPr lang="zh-CN" altLang="en-US" sz="1600" smtClean="0">
                  <a:solidFill>
                    <a:schemeClr val="bg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pPr algn="ctr"/>
                <a:t>17</a:t>
              </a:fld>
              <a:r>
                <a:rPr lang="zh-CN" altLang="en-US" sz="1600" dirty="0" smtClean="0">
                  <a:solidFill>
                    <a:schemeClr val="bg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 </a:t>
              </a:r>
              <a:endParaRPr lang="zh-CN" altLang="en-US" sz="1600" b="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70126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D7C7-54EC-4429-AF87-53D34AF69F2D}" type="slidenum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18</a:t>
            </a:fld>
            <a:endParaRPr lang="zh-CN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Oval 4"/>
          <p:cNvSpPr>
            <a:spLocks noChangeArrowheads="1"/>
          </p:cNvSpPr>
          <p:nvPr/>
        </p:nvSpPr>
        <p:spPr bwMode="auto">
          <a:xfrm>
            <a:off x="682625" y="5283200"/>
            <a:ext cx="7921625" cy="573088"/>
          </a:xfrm>
          <a:prstGeom prst="ellipse">
            <a:avLst/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shade val="46275"/>
                  <a:invGamma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 altLang="zh-CN" sz="2400">
              <a:solidFill>
                <a:srgbClr val="003366"/>
              </a:solidFill>
              <a:ea typeface="宋体" charset="-122"/>
            </a:endParaRPr>
          </a:p>
        </p:txBody>
      </p:sp>
      <p:sp>
        <p:nvSpPr>
          <p:cNvPr id="37" name="AutoShape 5"/>
          <p:cNvSpPr>
            <a:spLocks noChangeArrowheads="1"/>
          </p:cNvSpPr>
          <p:nvPr/>
        </p:nvSpPr>
        <p:spPr bwMode="auto">
          <a:xfrm>
            <a:off x="3429000" y="4221163"/>
            <a:ext cx="2114550" cy="1346200"/>
          </a:xfrm>
          <a:prstGeom prst="triangle">
            <a:avLst>
              <a:gd name="adj" fmla="val 50000"/>
            </a:avLst>
          </a:prstGeom>
          <a:solidFill>
            <a:schemeClr val="accent2">
              <a:lumMod val="50000"/>
            </a:schemeClr>
          </a:solidFill>
          <a:ln w="9525">
            <a:miter lim="800000"/>
            <a:headEnd/>
            <a:tailEnd/>
          </a:ln>
          <a:scene3d>
            <a:camera prst="legacyObliqueTopRight"/>
            <a:lightRig rig="legacyFlat2" dir="b"/>
          </a:scene3d>
          <a:sp3d extrusionH="430200" prstMaterial="legacyMatte">
            <a:bevelT w="13500" h="13500" prst="angle"/>
            <a:bevelB w="13500" h="13500" prst="angle"/>
            <a:extrusionClr>
              <a:schemeClr val="tx1"/>
            </a:extrusionClr>
          </a:sp3d>
        </p:spPr>
        <p:txBody>
          <a:bodyPr wrap="none" anchor="ctr">
            <a:flatTx/>
          </a:bodyPr>
          <a:lstStyle/>
          <a:p>
            <a:endParaRPr lang="en-GB" altLang="zh-CN" sz="2400">
              <a:solidFill>
                <a:srgbClr val="003366"/>
              </a:solidFill>
              <a:ea typeface="宋体" charset="-122"/>
            </a:endParaRPr>
          </a:p>
        </p:txBody>
      </p:sp>
      <p:grpSp>
        <p:nvGrpSpPr>
          <p:cNvPr id="39" name="Group 6"/>
          <p:cNvGrpSpPr>
            <a:grpSpLocks/>
          </p:cNvGrpSpPr>
          <p:nvPr/>
        </p:nvGrpSpPr>
        <p:grpSpPr bwMode="auto">
          <a:xfrm>
            <a:off x="4310063" y="4191000"/>
            <a:ext cx="368300" cy="357188"/>
            <a:chOff x="2715" y="2640"/>
            <a:chExt cx="232" cy="225"/>
          </a:xfrm>
        </p:grpSpPr>
        <p:sp>
          <p:nvSpPr>
            <p:cNvPr id="40" name="Oval 7"/>
            <p:cNvSpPr>
              <a:spLocks noChangeArrowheads="1"/>
            </p:cNvSpPr>
            <p:nvPr/>
          </p:nvSpPr>
          <p:spPr bwMode="auto">
            <a:xfrm>
              <a:off x="2719" y="2648"/>
              <a:ext cx="224" cy="216"/>
            </a:xfrm>
            <a:prstGeom prst="ellipse">
              <a:avLst/>
            </a:prstGeom>
            <a:solidFill>
              <a:srgbClr val="969696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69696"/>
              </a:extrusionClr>
            </a:sp3d>
          </p:spPr>
          <p:txBody>
            <a:bodyPr wrap="none" anchor="ctr">
              <a:flatTx/>
            </a:bodyPr>
            <a:lstStyle/>
            <a:p>
              <a:endParaRPr lang="en-GB" altLang="zh-CN" sz="2400">
                <a:solidFill>
                  <a:srgbClr val="003366"/>
                </a:solidFill>
                <a:ea typeface="宋体" charset="-122"/>
              </a:endParaRPr>
            </a:p>
          </p:txBody>
        </p:sp>
        <p:grpSp>
          <p:nvGrpSpPr>
            <p:cNvPr id="41" name="Group 8"/>
            <p:cNvGrpSpPr>
              <a:grpSpLocks/>
            </p:cNvGrpSpPr>
            <p:nvPr/>
          </p:nvGrpSpPr>
          <p:grpSpPr bwMode="auto">
            <a:xfrm>
              <a:off x="2715" y="2640"/>
              <a:ext cx="232" cy="225"/>
              <a:chOff x="2806" y="2333"/>
              <a:chExt cx="232" cy="225"/>
            </a:xfrm>
          </p:grpSpPr>
          <p:sp>
            <p:nvSpPr>
              <p:cNvPr id="42" name="Oval 9"/>
              <p:cNvSpPr>
                <a:spLocks noChangeArrowheads="1"/>
              </p:cNvSpPr>
              <p:nvPr/>
            </p:nvSpPr>
            <p:spPr bwMode="gray">
              <a:xfrm>
                <a:off x="2806" y="2333"/>
                <a:ext cx="232" cy="225"/>
              </a:xfrm>
              <a:prstGeom prst="ellipse">
                <a:avLst/>
              </a:prstGeom>
              <a:gradFill rotWithShape="0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en-GB" altLang="zh-CN" sz="2400">
                  <a:solidFill>
                    <a:srgbClr val="003366"/>
                  </a:solidFill>
                  <a:ea typeface="宋体" charset="-122"/>
                </a:endParaRPr>
              </a:p>
            </p:txBody>
          </p:sp>
          <p:sp>
            <p:nvSpPr>
              <p:cNvPr id="43" name="Oval 10"/>
              <p:cNvSpPr>
                <a:spLocks noChangeArrowheads="1"/>
              </p:cNvSpPr>
              <p:nvPr/>
            </p:nvSpPr>
            <p:spPr bwMode="gray">
              <a:xfrm>
                <a:off x="2817" y="2343"/>
                <a:ext cx="210" cy="204"/>
              </a:xfrm>
              <a:prstGeom prst="ellipse">
                <a:avLst/>
              </a:prstGeom>
              <a:gradFill rotWithShape="1">
                <a:gsLst>
                  <a:gs pos="0">
                    <a:srgbClr val="636869">
                      <a:alpha val="0"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en-GB" altLang="zh-CN" sz="2400">
                  <a:solidFill>
                    <a:srgbClr val="003366"/>
                  </a:solidFill>
                  <a:ea typeface="宋体" charset="-122"/>
                </a:endParaRPr>
              </a:p>
            </p:txBody>
          </p:sp>
        </p:grpSp>
      </p:grpSp>
      <p:grpSp>
        <p:nvGrpSpPr>
          <p:cNvPr id="45" name="Group 47"/>
          <p:cNvGrpSpPr>
            <a:grpSpLocks/>
          </p:cNvGrpSpPr>
          <p:nvPr/>
        </p:nvGrpSpPr>
        <p:grpSpPr bwMode="auto">
          <a:xfrm>
            <a:off x="711200" y="4059238"/>
            <a:ext cx="7561263" cy="144462"/>
            <a:chOff x="476" y="2277"/>
            <a:chExt cx="4763" cy="91"/>
          </a:xfrm>
        </p:grpSpPr>
        <p:sp>
          <p:nvSpPr>
            <p:cNvPr id="46" name="Rectangle 48"/>
            <p:cNvSpPr>
              <a:spLocks noChangeArrowheads="1"/>
            </p:cNvSpPr>
            <p:nvPr/>
          </p:nvSpPr>
          <p:spPr bwMode="auto">
            <a:xfrm>
              <a:off x="476" y="2323"/>
              <a:ext cx="4763" cy="45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2" dir="t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en-GB" altLang="zh-CN" sz="2400">
                <a:solidFill>
                  <a:srgbClr val="003366"/>
                </a:solidFill>
                <a:ea typeface="宋体" charset="-122"/>
              </a:endParaRPr>
            </a:p>
          </p:txBody>
        </p:sp>
        <p:sp>
          <p:nvSpPr>
            <p:cNvPr id="47" name="AutoShape 49"/>
            <p:cNvSpPr>
              <a:spLocks noChangeArrowheads="1"/>
            </p:cNvSpPr>
            <p:nvPr/>
          </p:nvSpPr>
          <p:spPr bwMode="auto">
            <a:xfrm>
              <a:off x="531" y="2278"/>
              <a:ext cx="462" cy="44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50000"/>
              </a:schemeClr>
            </a:solidFill>
            <a:ln w="9525">
              <a:round/>
              <a:headEnd/>
              <a:tailEnd/>
            </a:ln>
            <a:scene3d>
              <a:camera prst="legacyObliqueTopRight"/>
              <a:lightRig rig="legacyFlat2" dir="t"/>
            </a:scene3d>
            <a:sp3d extrusionH="354000" prstMaterial="legacyMatte">
              <a:bevelT w="13500" h="13500" prst="angle"/>
              <a:bevelB w="13500" h="13500" prst="angle"/>
              <a:extrusionClr>
                <a:schemeClr val="accent2">
                  <a:lumMod val="50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endParaRPr lang="en-GB" altLang="zh-CN" sz="2400">
                <a:solidFill>
                  <a:srgbClr val="003366"/>
                </a:solidFill>
                <a:ea typeface="宋体" charset="-122"/>
              </a:endParaRPr>
            </a:p>
          </p:txBody>
        </p:sp>
        <p:sp>
          <p:nvSpPr>
            <p:cNvPr id="48" name="AutoShape 50"/>
            <p:cNvSpPr>
              <a:spLocks noChangeArrowheads="1"/>
            </p:cNvSpPr>
            <p:nvPr/>
          </p:nvSpPr>
          <p:spPr bwMode="auto">
            <a:xfrm>
              <a:off x="4731" y="2277"/>
              <a:ext cx="458" cy="45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50000"/>
              </a:schemeClr>
            </a:solidFill>
            <a:ln w="9525">
              <a:round/>
              <a:headEnd/>
              <a:tailEnd/>
            </a:ln>
            <a:scene3d>
              <a:camera prst="legacyObliqueTopRight"/>
              <a:lightRig rig="legacyFlat2" dir="t"/>
            </a:scene3d>
            <a:sp3d extrusionH="354000" prstMaterial="legacyMatte">
              <a:bevelT w="13500" h="13500" prst="angle"/>
              <a:bevelB w="13500" h="13500" prst="angle"/>
              <a:extrusionClr>
                <a:schemeClr val="accent2">
                  <a:lumMod val="50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endParaRPr lang="en-GB" altLang="zh-CN" sz="2400">
                <a:solidFill>
                  <a:srgbClr val="003366"/>
                </a:solidFill>
                <a:ea typeface="宋体" charset="-122"/>
              </a:endParaRPr>
            </a:p>
          </p:txBody>
        </p:sp>
      </p:grpSp>
      <p:grpSp>
        <p:nvGrpSpPr>
          <p:cNvPr id="49" name="Group 51"/>
          <p:cNvGrpSpPr>
            <a:grpSpLocks/>
          </p:cNvGrpSpPr>
          <p:nvPr/>
        </p:nvGrpSpPr>
        <p:grpSpPr bwMode="auto">
          <a:xfrm>
            <a:off x="258763" y="2276475"/>
            <a:ext cx="1920875" cy="1866900"/>
            <a:chOff x="163" y="1434"/>
            <a:chExt cx="1210" cy="1176"/>
          </a:xfrm>
        </p:grpSpPr>
        <p:grpSp>
          <p:nvGrpSpPr>
            <p:cNvPr id="50" name="Group 52"/>
            <p:cNvGrpSpPr>
              <a:grpSpLocks/>
            </p:cNvGrpSpPr>
            <p:nvPr/>
          </p:nvGrpSpPr>
          <p:grpSpPr bwMode="auto">
            <a:xfrm>
              <a:off x="163" y="1434"/>
              <a:ext cx="1210" cy="1176"/>
              <a:chOff x="1600" y="1115"/>
              <a:chExt cx="1716" cy="1668"/>
            </a:xfrm>
          </p:grpSpPr>
          <p:grpSp>
            <p:nvGrpSpPr>
              <p:cNvPr id="52" name="Group 53"/>
              <p:cNvGrpSpPr>
                <a:grpSpLocks/>
              </p:cNvGrpSpPr>
              <p:nvPr/>
            </p:nvGrpSpPr>
            <p:grpSpPr bwMode="auto">
              <a:xfrm>
                <a:off x="1733" y="1242"/>
                <a:ext cx="1434" cy="1439"/>
                <a:chOff x="3910" y="1741"/>
                <a:chExt cx="1434" cy="1439"/>
              </a:xfrm>
            </p:grpSpPr>
            <p:sp>
              <p:nvSpPr>
                <p:cNvPr id="55" name="Oval 54"/>
                <p:cNvSpPr>
                  <a:spLocks noChangeArrowheads="1"/>
                </p:cNvSpPr>
                <p:nvPr/>
              </p:nvSpPr>
              <p:spPr bwMode="auto">
                <a:xfrm>
                  <a:off x="3923" y="1752"/>
                  <a:ext cx="1421" cy="142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50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 altLang="zh-CN" sz="2400">
                    <a:solidFill>
                      <a:srgbClr val="003366"/>
                    </a:solidFill>
                    <a:ea typeface="宋体" charset="-122"/>
                  </a:endParaRPr>
                </a:p>
              </p:txBody>
            </p:sp>
            <p:grpSp>
              <p:nvGrpSpPr>
                <p:cNvPr id="56" name="Group 55"/>
                <p:cNvGrpSpPr>
                  <a:grpSpLocks/>
                </p:cNvGrpSpPr>
                <p:nvPr/>
              </p:nvGrpSpPr>
              <p:grpSpPr bwMode="auto">
                <a:xfrm>
                  <a:off x="3910" y="1741"/>
                  <a:ext cx="1421" cy="1439"/>
                  <a:chOff x="1778" y="1242"/>
                  <a:chExt cx="1421" cy="1439"/>
                </a:xfrm>
              </p:grpSpPr>
              <p:sp>
                <p:nvSpPr>
                  <p:cNvPr id="57" name="Oval 56"/>
                  <p:cNvSpPr>
                    <a:spLocks noChangeArrowheads="1"/>
                  </p:cNvSpPr>
                  <p:nvPr/>
                </p:nvSpPr>
                <p:spPr bwMode="auto">
                  <a:xfrm rot="8982877">
                    <a:off x="1778" y="1242"/>
                    <a:ext cx="1421" cy="14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accent2"/>
                      </a:gs>
                      <a:gs pos="100000">
                        <a:schemeClr val="accent2">
                          <a:gamma/>
                          <a:shade val="46275"/>
                          <a:invGamma/>
                          <a:alpha val="0"/>
                        </a:schemeClr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GB" altLang="zh-CN" sz="2400">
                      <a:solidFill>
                        <a:srgbClr val="003366"/>
                      </a:solidFill>
                      <a:ea typeface="宋体" charset="-122"/>
                    </a:endParaRPr>
                  </a:p>
                </p:txBody>
              </p:sp>
              <p:grpSp>
                <p:nvGrpSpPr>
                  <p:cNvPr id="58" name="Group 57"/>
                  <p:cNvGrpSpPr>
                    <a:grpSpLocks/>
                  </p:cNvGrpSpPr>
                  <p:nvPr/>
                </p:nvGrpSpPr>
                <p:grpSpPr bwMode="auto">
                  <a:xfrm>
                    <a:off x="1914" y="1369"/>
                    <a:ext cx="1200" cy="1312"/>
                    <a:chOff x="1914" y="1369"/>
                    <a:chExt cx="1200" cy="1312"/>
                  </a:xfrm>
                </p:grpSpPr>
                <p:sp>
                  <p:nvSpPr>
                    <p:cNvPr id="59" name="Oval 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14" y="1369"/>
                      <a:ext cx="1200" cy="973"/>
                    </a:xfrm>
                    <a:prstGeom prst="ellipse">
                      <a:avLst/>
                    </a:prstGeom>
                    <a:gradFill rotWithShape="1">
                      <a:gsLst>
                        <a:gs pos="0">
                          <a:schemeClr val="bg1">
                            <a:alpha val="58000"/>
                          </a:schemeClr>
                        </a:gs>
                        <a:gs pos="100000">
                          <a:schemeClr val="bg1">
                            <a:gamma/>
                            <a:shade val="46275"/>
                            <a:invGamma/>
                            <a:alpha val="0"/>
                          </a:schemeClr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GB" altLang="zh-CN" sz="2400">
                        <a:solidFill>
                          <a:srgbClr val="003366"/>
                        </a:solidFill>
                        <a:ea typeface="宋体" charset="-122"/>
                      </a:endParaRPr>
                    </a:p>
                  </p:txBody>
                </p:sp>
                <p:sp>
                  <p:nvSpPr>
                    <p:cNvPr id="60" name="Oval 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9" y="1979"/>
                      <a:ext cx="865" cy="702"/>
                    </a:xfrm>
                    <a:prstGeom prst="ellipse">
                      <a:avLst/>
                    </a:prstGeom>
                    <a:gradFill rotWithShape="1">
                      <a:gsLst>
                        <a:gs pos="0">
                          <a:schemeClr val="bg1">
                            <a:alpha val="60001"/>
                          </a:schemeClr>
                        </a:gs>
                        <a:gs pos="100000">
                          <a:schemeClr val="bg1">
                            <a:gamma/>
                            <a:shade val="46275"/>
                            <a:invGamma/>
                            <a:alpha val="0"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GB" altLang="zh-CN" sz="2400">
                        <a:solidFill>
                          <a:srgbClr val="003366"/>
                        </a:solidFill>
                        <a:ea typeface="宋体" charset="-122"/>
                      </a:endParaRPr>
                    </a:p>
                  </p:txBody>
                </p:sp>
                <p:sp>
                  <p:nvSpPr>
                    <p:cNvPr id="61" name="Line 6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00" y="1775"/>
                      <a:ext cx="1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FF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2" name="Line 6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05" y="1783"/>
                      <a:ext cx="1" cy="1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FF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3" name="Line 6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59" y="1514"/>
                      <a:ext cx="1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sp>
            <p:nvSpPr>
              <p:cNvPr id="53" name="Oval 63"/>
              <p:cNvSpPr>
                <a:spLocks noChangeArrowheads="1"/>
              </p:cNvSpPr>
              <p:nvPr/>
            </p:nvSpPr>
            <p:spPr bwMode="auto">
              <a:xfrm rot="774044">
                <a:off x="1655" y="1188"/>
                <a:ext cx="1661" cy="1595"/>
              </a:xfrm>
              <a:prstGeom prst="ellipse">
                <a:avLst/>
              </a:prstGeom>
              <a:noFill/>
              <a:ln w="9525" algn="ctr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GB" altLang="zh-CN" sz="2400">
                  <a:solidFill>
                    <a:srgbClr val="003366"/>
                  </a:solidFill>
                  <a:ea typeface="宋体" charset="-122"/>
                </a:endParaRPr>
              </a:p>
            </p:txBody>
          </p:sp>
          <p:sp>
            <p:nvSpPr>
              <p:cNvPr id="54" name="Oval 64"/>
              <p:cNvSpPr>
                <a:spLocks noChangeArrowheads="1"/>
              </p:cNvSpPr>
              <p:nvPr/>
            </p:nvSpPr>
            <p:spPr bwMode="auto">
              <a:xfrm rot="774044">
                <a:off x="1600" y="1115"/>
                <a:ext cx="1634" cy="1658"/>
              </a:xfrm>
              <a:prstGeom prst="ellipse">
                <a:avLst/>
              </a:prstGeom>
              <a:noFill/>
              <a:ln w="9525" algn="ctr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GB" altLang="zh-CN" sz="2400">
                  <a:solidFill>
                    <a:srgbClr val="003366"/>
                  </a:solidFill>
                  <a:ea typeface="宋体" charset="-122"/>
                </a:endParaRPr>
              </a:p>
            </p:txBody>
          </p:sp>
        </p:grpSp>
        <p:sp>
          <p:nvSpPr>
            <p:cNvPr id="51" name="Rectangle 65"/>
            <p:cNvSpPr>
              <a:spLocks noChangeArrowheads="1"/>
            </p:cNvSpPr>
            <p:nvPr/>
          </p:nvSpPr>
          <p:spPr bwMode="auto">
            <a:xfrm>
              <a:off x="477" y="1800"/>
              <a:ext cx="679" cy="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ts val="3260"/>
                </a:lnSpc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恢复</a:t>
              </a:r>
              <a:r>
                <a:rPr lang="zh-CN" altLang="en-US" sz="2800" b="1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成本</a:t>
              </a:r>
              <a:endParaRPr lang="en-US" altLang="zh-CN" sz="28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</p:grpSp>
      <p:grpSp>
        <p:nvGrpSpPr>
          <p:cNvPr id="64" name="Group 66"/>
          <p:cNvGrpSpPr>
            <a:grpSpLocks/>
          </p:cNvGrpSpPr>
          <p:nvPr/>
        </p:nvGrpSpPr>
        <p:grpSpPr bwMode="auto">
          <a:xfrm>
            <a:off x="6911976" y="2247901"/>
            <a:ext cx="1920875" cy="1866900"/>
            <a:chOff x="4354" y="1416"/>
            <a:chExt cx="1210" cy="1176"/>
          </a:xfrm>
        </p:grpSpPr>
        <p:grpSp>
          <p:nvGrpSpPr>
            <p:cNvPr id="65" name="Group 67"/>
            <p:cNvGrpSpPr>
              <a:grpSpLocks/>
            </p:cNvGrpSpPr>
            <p:nvPr/>
          </p:nvGrpSpPr>
          <p:grpSpPr bwMode="auto">
            <a:xfrm>
              <a:off x="4354" y="1416"/>
              <a:ext cx="1210" cy="1176"/>
              <a:chOff x="1600" y="1115"/>
              <a:chExt cx="1716" cy="1668"/>
            </a:xfrm>
          </p:grpSpPr>
          <p:grpSp>
            <p:nvGrpSpPr>
              <p:cNvPr id="67" name="Group 68"/>
              <p:cNvGrpSpPr>
                <a:grpSpLocks/>
              </p:cNvGrpSpPr>
              <p:nvPr/>
            </p:nvGrpSpPr>
            <p:grpSpPr bwMode="auto">
              <a:xfrm>
                <a:off x="1746" y="1253"/>
                <a:ext cx="1421" cy="1439"/>
                <a:chOff x="3923" y="1752"/>
                <a:chExt cx="1421" cy="1439"/>
              </a:xfrm>
            </p:grpSpPr>
            <p:sp>
              <p:nvSpPr>
                <p:cNvPr id="70" name="Oval 69"/>
                <p:cNvSpPr>
                  <a:spLocks noChangeArrowheads="1"/>
                </p:cNvSpPr>
                <p:nvPr/>
              </p:nvSpPr>
              <p:spPr bwMode="auto">
                <a:xfrm>
                  <a:off x="3923" y="1752"/>
                  <a:ext cx="1421" cy="142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/>
                    </a:gs>
                    <a:gs pos="5000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 altLang="zh-CN" sz="2400">
                    <a:solidFill>
                      <a:srgbClr val="003366"/>
                    </a:solidFill>
                    <a:ea typeface="宋体" charset="-122"/>
                  </a:endParaRPr>
                </a:p>
              </p:txBody>
            </p:sp>
            <p:grpSp>
              <p:nvGrpSpPr>
                <p:cNvPr id="71" name="Group 70"/>
                <p:cNvGrpSpPr>
                  <a:grpSpLocks/>
                </p:cNvGrpSpPr>
                <p:nvPr/>
              </p:nvGrpSpPr>
              <p:grpSpPr bwMode="auto">
                <a:xfrm>
                  <a:off x="3923" y="1766"/>
                  <a:ext cx="1421" cy="1425"/>
                  <a:chOff x="1791" y="1267"/>
                  <a:chExt cx="1421" cy="1425"/>
                </a:xfrm>
              </p:grpSpPr>
              <p:sp>
                <p:nvSpPr>
                  <p:cNvPr id="72" name="Oval 71"/>
                  <p:cNvSpPr>
                    <a:spLocks noChangeArrowheads="1"/>
                  </p:cNvSpPr>
                  <p:nvPr/>
                </p:nvSpPr>
                <p:spPr bwMode="auto">
                  <a:xfrm rot="8982877">
                    <a:off x="1791" y="1267"/>
                    <a:ext cx="1421" cy="14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accent1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GB" altLang="zh-CN" sz="2400">
                      <a:solidFill>
                        <a:srgbClr val="003366"/>
                      </a:solidFill>
                      <a:ea typeface="宋体" charset="-122"/>
                    </a:endParaRPr>
                  </a:p>
                </p:txBody>
              </p:sp>
              <p:grpSp>
                <p:nvGrpSpPr>
                  <p:cNvPr id="73" name="Group 72"/>
                  <p:cNvGrpSpPr>
                    <a:grpSpLocks/>
                  </p:cNvGrpSpPr>
                  <p:nvPr/>
                </p:nvGrpSpPr>
                <p:grpSpPr bwMode="auto">
                  <a:xfrm>
                    <a:off x="1914" y="1369"/>
                    <a:ext cx="1200" cy="1301"/>
                    <a:chOff x="1914" y="1369"/>
                    <a:chExt cx="1200" cy="1301"/>
                  </a:xfrm>
                </p:grpSpPr>
                <p:sp>
                  <p:nvSpPr>
                    <p:cNvPr id="74" name="Oval 7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14" y="1369"/>
                      <a:ext cx="1200" cy="973"/>
                    </a:xfrm>
                    <a:prstGeom prst="ellipse">
                      <a:avLst/>
                    </a:prstGeom>
                    <a:gradFill rotWithShape="1">
                      <a:gsLst>
                        <a:gs pos="0">
                          <a:schemeClr val="bg1">
                            <a:alpha val="58000"/>
                          </a:schemeClr>
                        </a:gs>
                        <a:gs pos="100000">
                          <a:schemeClr val="bg1">
                            <a:gamma/>
                            <a:shade val="46275"/>
                            <a:invGamma/>
                            <a:alpha val="0"/>
                          </a:schemeClr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GB" altLang="zh-CN" sz="2400">
                        <a:solidFill>
                          <a:srgbClr val="003366"/>
                        </a:solidFill>
                        <a:ea typeface="宋体" charset="-122"/>
                      </a:endParaRPr>
                    </a:p>
                  </p:txBody>
                </p:sp>
                <p:sp>
                  <p:nvSpPr>
                    <p:cNvPr id="75" name="Oval 7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46" y="1968"/>
                      <a:ext cx="865" cy="702"/>
                    </a:xfrm>
                    <a:prstGeom prst="ellipse">
                      <a:avLst/>
                    </a:prstGeom>
                    <a:gradFill rotWithShape="1">
                      <a:gsLst>
                        <a:gs pos="0">
                          <a:schemeClr val="bg1">
                            <a:alpha val="60001"/>
                          </a:schemeClr>
                        </a:gs>
                        <a:gs pos="100000">
                          <a:schemeClr val="bg1">
                            <a:gamma/>
                            <a:shade val="46275"/>
                            <a:invGamma/>
                            <a:alpha val="0"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GB" altLang="zh-CN" sz="2400">
                        <a:solidFill>
                          <a:srgbClr val="003366"/>
                        </a:solidFill>
                        <a:ea typeface="宋体" charset="-122"/>
                      </a:endParaRPr>
                    </a:p>
                  </p:txBody>
                </p:sp>
                <p:sp>
                  <p:nvSpPr>
                    <p:cNvPr id="76" name="Line 7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00" y="1775"/>
                      <a:ext cx="1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FF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7" name="Line 7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05" y="1783"/>
                      <a:ext cx="1" cy="1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FF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8" name="Line 7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59" y="1514"/>
                      <a:ext cx="1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sp>
            <p:nvSpPr>
              <p:cNvPr id="68" name="Oval 78"/>
              <p:cNvSpPr>
                <a:spLocks noChangeArrowheads="1"/>
              </p:cNvSpPr>
              <p:nvPr/>
            </p:nvSpPr>
            <p:spPr bwMode="auto">
              <a:xfrm rot="774044">
                <a:off x="1655" y="1188"/>
                <a:ext cx="1661" cy="1595"/>
              </a:xfrm>
              <a:prstGeom prst="ellipse">
                <a:avLst/>
              </a:prstGeom>
              <a:noFill/>
              <a:ln w="9525" algn="ctr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GB" altLang="zh-CN" sz="2400">
                  <a:solidFill>
                    <a:srgbClr val="003366"/>
                  </a:solidFill>
                  <a:ea typeface="宋体" charset="-122"/>
                </a:endParaRPr>
              </a:p>
            </p:txBody>
          </p:sp>
          <p:sp>
            <p:nvSpPr>
              <p:cNvPr id="69" name="Oval 79"/>
              <p:cNvSpPr>
                <a:spLocks noChangeArrowheads="1"/>
              </p:cNvSpPr>
              <p:nvPr/>
            </p:nvSpPr>
            <p:spPr bwMode="auto">
              <a:xfrm rot="774044">
                <a:off x="1600" y="1115"/>
                <a:ext cx="1634" cy="1658"/>
              </a:xfrm>
              <a:prstGeom prst="ellipse">
                <a:avLst/>
              </a:prstGeom>
              <a:noFill/>
              <a:ln w="9525" algn="ctr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GB" altLang="zh-CN" sz="2400">
                  <a:solidFill>
                    <a:srgbClr val="003366"/>
                  </a:solidFill>
                  <a:ea typeface="宋体" charset="-122"/>
                </a:endParaRPr>
              </a:p>
            </p:txBody>
          </p:sp>
        </p:grpSp>
        <p:sp>
          <p:nvSpPr>
            <p:cNvPr id="66" name="Rectangle 80"/>
            <p:cNvSpPr>
              <a:spLocks noChangeArrowheads="1"/>
            </p:cNvSpPr>
            <p:nvPr/>
          </p:nvSpPr>
          <p:spPr bwMode="auto">
            <a:xfrm>
              <a:off x="4661" y="1747"/>
              <a:ext cx="702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运行</a:t>
              </a:r>
              <a:r>
                <a:rPr lang="zh-CN" altLang="en-US" sz="2800" b="1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成本</a:t>
              </a:r>
              <a:endParaRPr lang="en-US" altLang="zh-CN" sz="28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</p:grpSp>
      <p:sp>
        <p:nvSpPr>
          <p:cNvPr id="79" name="灯片编号占位符 18"/>
          <p:cNvSpPr txBox="1">
            <a:spLocks/>
          </p:cNvSpPr>
          <p:nvPr/>
        </p:nvSpPr>
        <p:spPr>
          <a:xfrm>
            <a:off x="7010400" y="0"/>
            <a:ext cx="2133600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r" defTabSz="914400" rtl="0" eaLnBrk="1" latinLnBrk="0" hangingPunct="1">
              <a:defRPr sz="1050" kern="120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34D7C7-54EC-4429-AF87-53D34AF69F2D}" type="slidenum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18</a:t>
            </a:fld>
            <a:endParaRPr lang="zh-CN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8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3" name="灯片编号占位符 18"/>
          <p:cNvSpPr txBox="1">
            <a:spLocks/>
          </p:cNvSpPr>
          <p:nvPr/>
        </p:nvSpPr>
        <p:spPr>
          <a:xfrm>
            <a:off x="7010400" y="0"/>
            <a:ext cx="2133600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r" defTabSz="914400" rtl="0" eaLnBrk="1" latinLnBrk="0" hangingPunct="1">
              <a:defRPr sz="1050" kern="120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34D7C7-54EC-4429-AF87-53D34AF69F2D}" type="slidenum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18</a:t>
            </a:fld>
            <a:endParaRPr lang="zh-CN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8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7" name="灯片编号占位符 18"/>
          <p:cNvSpPr txBox="1">
            <a:spLocks/>
          </p:cNvSpPr>
          <p:nvPr/>
        </p:nvSpPr>
        <p:spPr>
          <a:xfrm>
            <a:off x="7010400" y="0"/>
            <a:ext cx="2133600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r" defTabSz="914400" rtl="0" eaLnBrk="1" latinLnBrk="0" hangingPunct="1">
              <a:defRPr sz="1050" kern="120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34D7C7-54EC-4429-AF87-53D34AF69F2D}" type="slidenum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18</a:t>
            </a:fld>
            <a:endParaRPr lang="zh-CN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8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0" name="灯片编号占位符 18"/>
          <p:cNvSpPr txBox="1">
            <a:spLocks/>
          </p:cNvSpPr>
          <p:nvPr/>
        </p:nvSpPr>
        <p:spPr>
          <a:xfrm>
            <a:off x="7010400" y="0"/>
            <a:ext cx="2133600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r" defTabSz="914400" rtl="0" eaLnBrk="1" latinLnBrk="0" hangingPunct="1">
              <a:defRPr sz="1050" kern="120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34D7C7-54EC-4429-AF87-53D34AF69F2D}" type="slidenum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18</a:t>
            </a:fld>
            <a:endParaRPr lang="zh-CN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628053" y="861650"/>
            <a:ext cx="5932279" cy="58477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>
              <a:defRPr/>
            </a:pPr>
            <a:r>
              <a:rPr lang="zh-CN" altLang="en-US" sz="3200" b="1" dirty="0" smtClean="0">
                <a:ln w="50800"/>
                <a:solidFill>
                  <a:srgbClr val="8064A2">
                    <a:lumMod val="75000"/>
                  </a:srgbClr>
                </a:solidFill>
              </a:rPr>
              <a:t>矛盾：恢复成本和运行成本</a:t>
            </a:r>
            <a:endParaRPr lang="zh-CN" altLang="en-US" sz="3200" b="1" dirty="0">
              <a:ln w="50800"/>
              <a:solidFill>
                <a:srgbClr val="8064A2">
                  <a:lumMod val="75000"/>
                </a:srgbClr>
              </a:solidFill>
            </a:endParaRPr>
          </a:p>
        </p:txBody>
      </p:sp>
      <p:pic>
        <p:nvPicPr>
          <p:cNvPr id="92" name="Picture 12" descr="图片1副本"/>
          <p:cNvPicPr>
            <a:picLocks noChangeAspect="1" noChangeArrowheads="1"/>
          </p:cNvPicPr>
          <p:nvPr/>
        </p:nvPicPr>
        <p:blipFill>
          <a:blip r:embed="rId3">
            <a:lum contras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79"/>
          <a:stretch>
            <a:fillRect/>
          </a:stretch>
        </p:blipFill>
        <p:spPr bwMode="auto">
          <a:xfrm>
            <a:off x="-121042" y="1483565"/>
            <a:ext cx="9431338" cy="5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矩形 92"/>
          <p:cNvSpPr/>
          <p:nvPr/>
        </p:nvSpPr>
        <p:spPr>
          <a:xfrm>
            <a:off x="0" y="-27384"/>
            <a:ext cx="9144001" cy="4320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3923928" y="-27384"/>
            <a:ext cx="1214891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编程模型</a:t>
            </a:r>
          </a:p>
        </p:txBody>
      </p:sp>
      <p:sp>
        <p:nvSpPr>
          <p:cNvPr id="95" name="矩形 94"/>
          <p:cNvSpPr/>
          <p:nvPr/>
        </p:nvSpPr>
        <p:spPr>
          <a:xfrm>
            <a:off x="5138819" y="-27384"/>
            <a:ext cx="1219217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数据传递</a:t>
            </a:r>
          </a:p>
        </p:txBody>
      </p:sp>
      <p:sp>
        <p:nvSpPr>
          <p:cNvPr id="96" name="矩形 95"/>
          <p:cNvSpPr/>
          <p:nvPr/>
        </p:nvSpPr>
        <p:spPr>
          <a:xfrm>
            <a:off x="6358036" y="-27384"/>
            <a:ext cx="1110709" cy="43204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状态容错</a:t>
            </a:r>
          </a:p>
        </p:txBody>
      </p:sp>
      <p:sp>
        <p:nvSpPr>
          <p:cNvPr id="97" name="矩形 96"/>
          <p:cNvSpPr/>
          <p:nvPr/>
        </p:nvSpPr>
        <p:spPr>
          <a:xfrm>
            <a:off x="7486806" y="-27384"/>
            <a:ext cx="1117641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增量计算</a:t>
            </a:r>
          </a:p>
        </p:txBody>
      </p:sp>
      <p:sp>
        <p:nvSpPr>
          <p:cNvPr id="98" name="矩形 97"/>
          <p:cNvSpPr/>
          <p:nvPr/>
        </p:nvSpPr>
        <p:spPr>
          <a:xfrm>
            <a:off x="0" y="404664"/>
            <a:ext cx="9144001" cy="7200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>
            <a:off x="200690" y="12576"/>
            <a:ext cx="269859" cy="360000"/>
          </a:xfrm>
          <a:prstGeom prst="ellipse">
            <a:avLst/>
          </a:prstGeom>
          <a:solidFill>
            <a:srgbClr val="FFFFFF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TextBox 15"/>
          <p:cNvSpPr txBox="1"/>
          <p:nvPr/>
        </p:nvSpPr>
        <p:spPr>
          <a:xfrm>
            <a:off x="91835" y="23299"/>
            <a:ext cx="487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18</a:t>
            </a:fld>
            <a:r>
              <a:rPr lang="zh-CN" altLang="en-US" sz="16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69186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0">
                                      <p:cBhvr>
                                        <p:cTn id="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45087E-6 L -0.00347 -0.1884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-943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11111E-6 L 0.00139 0.1516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7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直接连接符 75"/>
          <p:cNvCxnSpPr/>
          <p:nvPr/>
        </p:nvCxnSpPr>
        <p:spPr>
          <a:xfrm flipV="1">
            <a:off x="1979712" y="3140968"/>
            <a:ext cx="0" cy="309634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flipV="1">
            <a:off x="5148064" y="3212976"/>
            <a:ext cx="0" cy="309634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D7C7-54EC-4429-AF87-53D34AF69F2D}" type="slidenum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19</a:t>
            </a:fld>
            <a:endParaRPr lang="zh-CN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979712" y="3573016"/>
            <a:ext cx="2592288" cy="360040"/>
          </a:xfrm>
          <a:prstGeom prst="rect">
            <a:avLst/>
          </a:prstGeom>
          <a:gradFill>
            <a:gsLst>
              <a:gs pos="0">
                <a:schemeClr val="accent4">
                  <a:lumMod val="75000"/>
                </a:schemeClr>
              </a:gs>
              <a:gs pos="80000">
                <a:schemeClr val="accent4">
                  <a:lumMod val="75000"/>
                </a:schemeClr>
              </a:gs>
              <a:gs pos="100000">
                <a:schemeClr val="accent4">
                  <a:lumMod val="50000"/>
                </a:schemeClr>
              </a:gs>
            </a:gsLst>
          </a:gradFill>
          <a:scene3d>
            <a:camera prst="orthographicFront">
              <a:rot lat="0" lon="0" rev="0"/>
            </a:camera>
            <a:lightRig rig="brightRoom" dir="t"/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72000" rIns="0" bIns="0" anchor="ctr"/>
          <a:lstStyle/>
          <a:p>
            <a:pPr algn="ctr">
              <a:lnSpc>
                <a:spcPct val="85000"/>
              </a:lnSpc>
            </a:pPr>
            <a:r>
              <a:rPr lang="en-US" altLang="zh-CN" b="1" spc="-50" dirty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CPi</a:t>
            </a:r>
          </a:p>
        </p:txBody>
      </p:sp>
      <p:sp>
        <p:nvSpPr>
          <p:cNvPr id="47" name="矩形 46"/>
          <p:cNvSpPr/>
          <p:nvPr/>
        </p:nvSpPr>
        <p:spPr>
          <a:xfrm>
            <a:off x="1115616" y="5013176"/>
            <a:ext cx="648072" cy="360040"/>
          </a:xfrm>
          <a:prstGeom prst="rect">
            <a:avLst/>
          </a:prstGeom>
          <a:scene3d>
            <a:camera prst="orthographicFront">
              <a:rot lat="0" lon="0" rev="0"/>
            </a:camera>
            <a:lightRig rig="brightRoom" dir="t"/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72000" rIns="0" bIns="0" anchor="ctr"/>
          <a:lstStyle/>
          <a:p>
            <a:pPr algn="ctr">
              <a:lnSpc>
                <a:spcPct val="85000"/>
              </a:lnSpc>
            </a:pPr>
            <a:r>
              <a:rPr lang="en-US" altLang="zh-CN" b="1" spc="-50" dirty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Bi2</a:t>
            </a:r>
          </a:p>
        </p:txBody>
      </p:sp>
      <p:sp>
        <p:nvSpPr>
          <p:cNvPr id="50" name="矩形 49"/>
          <p:cNvSpPr/>
          <p:nvPr/>
        </p:nvSpPr>
        <p:spPr>
          <a:xfrm>
            <a:off x="827584" y="4653136"/>
            <a:ext cx="648072" cy="360040"/>
          </a:xfrm>
          <a:prstGeom prst="rect">
            <a:avLst/>
          </a:prstGeom>
          <a:scene3d>
            <a:camera prst="orthographicFront">
              <a:rot lat="0" lon="0" rev="0"/>
            </a:camera>
            <a:lightRig rig="brightRoom" dir="t"/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72000" rIns="0" bIns="0" anchor="ctr"/>
          <a:lstStyle/>
          <a:p>
            <a:pPr algn="ctr">
              <a:lnSpc>
                <a:spcPct val="85000"/>
              </a:lnSpc>
            </a:pPr>
            <a:r>
              <a:rPr lang="en-US" altLang="zh-CN" b="1" spc="-50" dirty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Bi1</a:t>
            </a:r>
          </a:p>
        </p:txBody>
      </p:sp>
      <p:sp>
        <p:nvSpPr>
          <p:cNvPr id="58" name="矩形 57"/>
          <p:cNvSpPr/>
          <p:nvPr/>
        </p:nvSpPr>
        <p:spPr>
          <a:xfrm>
            <a:off x="1331640" y="5805264"/>
            <a:ext cx="648072" cy="360040"/>
          </a:xfrm>
          <a:prstGeom prst="rect">
            <a:avLst/>
          </a:prstGeom>
          <a:scene3d>
            <a:camera prst="orthographicFront">
              <a:rot lat="0" lon="0" rev="0"/>
            </a:camera>
            <a:lightRig rig="brightRoom" dir="t"/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72000" rIns="0" bIns="0" anchor="ctr"/>
          <a:lstStyle/>
          <a:p>
            <a:pPr algn="ctr">
              <a:lnSpc>
                <a:spcPct val="85000"/>
              </a:lnSpc>
            </a:pPr>
            <a:r>
              <a:rPr lang="en-US" altLang="zh-CN" b="1" spc="-50" dirty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Bin</a:t>
            </a:r>
          </a:p>
        </p:txBody>
      </p:sp>
      <p:sp>
        <p:nvSpPr>
          <p:cNvPr id="59" name="矩形 58"/>
          <p:cNvSpPr/>
          <p:nvPr/>
        </p:nvSpPr>
        <p:spPr>
          <a:xfrm>
            <a:off x="1835696" y="5013176"/>
            <a:ext cx="1008111" cy="360040"/>
          </a:xfrm>
          <a:prstGeom prst="rect">
            <a:avLst/>
          </a:prstGeom>
          <a:scene3d>
            <a:camera prst="orthographicFront">
              <a:rot lat="0" lon="0" rev="0"/>
            </a:camera>
            <a:lightRig rig="brightRoom" dir="t"/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72000" rIns="0" bIns="0" anchor="ctr"/>
          <a:lstStyle/>
          <a:p>
            <a:pPr algn="ctr">
              <a:lnSpc>
                <a:spcPct val="85000"/>
              </a:lnSpc>
            </a:pPr>
            <a:r>
              <a:rPr lang="en-US" altLang="zh-CN" b="1" spc="-50" dirty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B(i+1)2</a:t>
            </a:r>
          </a:p>
        </p:txBody>
      </p:sp>
      <p:sp>
        <p:nvSpPr>
          <p:cNvPr id="60" name="矩形 59"/>
          <p:cNvSpPr/>
          <p:nvPr/>
        </p:nvSpPr>
        <p:spPr>
          <a:xfrm>
            <a:off x="1547664" y="4653136"/>
            <a:ext cx="1008112" cy="360040"/>
          </a:xfrm>
          <a:prstGeom prst="rect">
            <a:avLst/>
          </a:prstGeom>
          <a:scene3d>
            <a:camera prst="orthographicFront">
              <a:rot lat="0" lon="0" rev="0"/>
            </a:camera>
            <a:lightRig rig="brightRoom" dir="t"/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72000" rIns="0" bIns="0" anchor="ctr"/>
          <a:lstStyle/>
          <a:p>
            <a:pPr algn="ctr">
              <a:lnSpc>
                <a:spcPct val="85000"/>
              </a:lnSpc>
            </a:pPr>
            <a:r>
              <a:rPr lang="en-US" altLang="zh-CN" b="1" spc="-50" dirty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B(i+1)1</a:t>
            </a:r>
          </a:p>
        </p:txBody>
      </p:sp>
      <p:sp>
        <p:nvSpPr>
          <p:cNvPr id="61" name="矩形 60"/>
          <p:cNvSpPr/>
          <p:nvPr/>
        </p:nvSpPr>
        <p:spPr>
          <a:xfrm>
            <a:off x="2051720" y="5805264"/>
            <a:ext cx="1008112" cy="360040"/>
          </a:xfrm>
          <a:prstGeom prst="rect">
            <a:avLst/>
          </a:prstGeom>
          <a:scene3d>
            <a:camera prst="orthographicFront">
              <a:rot lat="0" lon="0" rev="0"/>
            </a:camera>
            <a:lightRig rig="brightRoom" dir="t"/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72000" rIns="0" bIns="0" anchor="ctr"/>
          <a:lstStyle/>
          <a:p>
            <a:pPr algn="ctr">
              <a:lnSpc>
                <a:spcPct val="85000"/>
              </a:lnSpc>
            </a:pPr>
            <a:r>
              <a:rPr lang="en-US" altLang="zh-CN" b="1" spc="-50" dirty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B(i+1)k</a:t>
            </a:r>
          </a:p>
        </p:txBody>
      </p:sp>
      <p:sp>
        <p:nvSpPr>
          <p:cNvPr id="62" name="TextBox 11"/>
          <p:cNvSpPr txBox="1"/>
          <p:nvPr/>
        </p:nvSpPr>
        <p:spPr>
          <a:xfrm>
            <a:off x="1259632" y="5373216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……</a:t>
            </a:r>
            <a:endParaRPr lang="zh-CN" altLang="en-US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TextBox 12"/>
          <p:cNvSpPr txBox="1"/>
          <p:nvPr/>
        </p:nvSpPr>
        <p:spPr>
          <a:xfrm>
            <a:off x="2123728" y="5373216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……</a:t>
            </a:r>
            <a:endParaRPr lang="zh-CN" altLang="en-US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220072" y="4221088"/>
            <a:ext cx="2880320" cy="360040"/>
          </a:xfrm>
          <a:prstGeom prst="rect">
            <a:avLst/>
          </a:prstGeom>
          <a:gradFill>
            <a:gsLst>
              <a:gs pos="0">
                <a:schemeClr val="accent4">
                  <a:lumMod val="75000"/>
                </a:schemeClr>
              </a:gs>
              <a:gs pos="80000">
                <a:schemeClr val="accent4">
                  <a:lumMod val="75000"/>
                </a:schemeClr>
              </a:gs>
              <a:gs pos="100000">
                <a:schemeClr val="accent4">
                  <a:lumMod val="50000"/>
                </a:schemeClr>
              </a:gs>
            </a:gsLst>
          </a:gradFill>
          <a:scene3d>
            <a:camera prst="orthographicFront">
              <a:rot lat="0" lon="0" rev="0"/>
            </a:camera>
            <a:lightRig rig="brightRoom" dir="t"/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72000" rIns="0" bIns="0" anchor="ctr"/>
          <a:lstStyle/>
          <a:p>
            <a:pPr algn="ctr">
              <a:lnSpc>
                <a:spcPct val="85000"/>
              </a:lnSpc>
            </a:pPr>
            <a:r>
              <a:rPr lang="en-US" altLang="zh-CN" b="1" spc="-50" dirty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CPj</a:t>
            </a:r>
          </a:p>
        </p:txBody>
      </p:sp>
      <p:sp>
        <p:nvSpPr>
          <p:cNvPr id="65" name="矩形 64"/>
          <p:cNvSpPr/>
          <p:nvPr/>
        </p:nvSpPr>
        <p:spPr>
          <a:xfrm>
            <a:off x="4572000" y="5013176"/>
            <a:ext cx="1008112" cy="360040"/>
          </a:xfrm>
          <a:prstGeom prst="rect">
            <a:avLst/>
          </a:prstGeom>
          <a:scene3d>
            <a:camera prst="orthographicFront">
              <a:rot lat="0" lon="0" rev="0"/>
            </a:camera>
            <a:lightRig rig="brightRoom" dir="t"/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72000" rIns="0" bIns="0" anchor="ctr"/>
          <a:lstStyle/>
          <a:p>
            <a:pPr algn="ctr">
              <a:lnSpc>
                <a:spcPct val="85000"/>
              </a:lnSpc>
            </a:pPr>
            <a:r>
              <a:rPr lang="en-US" altLang="zh-CN" b="1" spc="-50" dirty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B(j+1)2</a:t>
            </a:r>
          </a:p>
        </p:txBody>
      </p:sp>
      <p:sp>
        <p:nvSpPr>
          <p:cNvPr id="66" name="矩形 65"/>
          <p:cNvSpPr/>
          <p:nvPr/>
        </p:nvSpPr>
        <p:spPr>
          <a:xfrm>
            <a:off x="4427984" y="4653136"/>
            <a:ext cx="1008112" cy="360040"/>
          </a:xfrm>
          <a:prstGeom prst="rect">
            <a:avLst/>
          </a:prstGeom>
          <a:scene3d>
            <a:camera prst="orthographicFront">
              <a:rot lat="0" lon="0" rev="0"/>
            </a:camera>
            <a:lightRig rig="brightRoom" dir="t"/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72000" rIns="0" bIns="0" anchor="ctr"/>
          <a:lstStyle/>
          <a:p>
            <a:pPr algn="ctr">
              <a:lnSpc>
                <a:spcPct val="85000"/>
              </a:lnSpc>
            </a:pPr>
            <a:r>
              <a:rPr lang="en-US" altLang="zh-CN" b="1" spc="-50" dirty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B(j+1)1</a:t>
            </a:r>
          </a:p>
        </p:txBody>
      </p:sp>
      <p:sp>
        <p:nvSpPr>
          <p:cNvPr id="67" name="矩形 66"/>
          <p:cNvSpPr/>
          <p:nvPr/>
        </p:nvSpPr>
        <p:spPr>
          <a:xfrm>
            <a:off x="5220072" y="5805264"/>
            <a:ext cx="1070248" cy="360040"/>
          </a:xfrm>
          <a:prstGeom prst="rect">
            <a:avLst/>
          </a:prstGeom>
          <a:scene3d>
            <a:camera prst="orthographicFront">
              <a:rot lat="0" lon="0" rev="0"/>
            </a:camera>
            <a:lightRig rig="brightRoom" dir="t"/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72000" rIns="0" bIns="0" anchor="ctr"/>
          <a:lstStyle/>
          <a:p>
            <a:pPr algn="ctr">
              <a:lnSpc>
                <a:spcPct val="85000"/>
              </a:lnSpc>
            </a:pPr>
            <a:r>
              <a:rPr lang="en-US" altLang="zh-CN" b="1" spc="-50" dirty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B(j+1)k</a:t>
            </a:r>
          </a:p>
        </p:txBody>
      </p:sp>
      <p:sp>
        <p:nvSpPr>
          <p:cNvPr id="68" name="TextBox 17"/>
          <p:cNvSpPr txBox="1"/>
          <p:nvPr/>
        </p:nvSpPr>
        <p:spPr>
          <a:xfrm>
            <a:off x="5220072" y="5373216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……</a:t>
            </a:r>
            <a:endParaRPr lang="zh-CN" altLang="en-US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TextBox 18"/>
          <p:cNvSpPr txBox="1"/>
          <p:nvPr/>
        </p:nvSpPr>
        <p:spPr>
          <a:xfrm>
            <a:off x="3491880" y="4941168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……</a:t>
            </a:r>
            <a:endParaRPr lang="zh-CN" altLang="en-US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0" name="直接箭头连接符 69"/>
          <p:cNvCxnSpPr/>
          <p:nvPr/>
        </p:nvCxnSpPr>
        <p:spPr>
          <a:xfrm flipH="1">
            <a:off x="4572000" y="2636912"/>
            <a:ext cx="648072" cy="864096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21"/>
          <p:cNvSpPr txBox="1"/>
          <p:nvPr/>
        </p:nvSpPr>
        <p:spPr>
          <a:xfrm>
            <a:off x="4572000" y="1929026"/>
            <a:ext cx="360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kern="0" dirty="0">
                <a:latin typeface="微软雅黑" pitchFamily="34" charset="-122"/>
                <a:ea typeface="微软雅黑" pitchFamily="34" charset="-122"/>
              </a:rPr>
              <a:t>Current </a:t>
            </a:r>
            <a:r>
              <a:rPr lang="en-US" altLang="zh-CN" sz="2000" b="1" kern="0" dirty="0" err="1">
                <a:latin typeface="微软雅黑" pitchFamily="34" charset="-122"/>
                <a:ea typeface="微软雅黑" pitchFamily="34" charset="-122"/>
              </a:rPr>
              <a:t>CheckPoint</a:t>
            </a:r>
            <a:r>
              <a:rPr lang="en-US" altLang="zh-CN" sz="2000" b="1" kern="0" dirty="0">
                <a:latin typeface="微软雅黑" pitchFamily="34" charset="-122"/>
                <a:ea typeface="微软雅黑" pitchFamily="34" charset="-122"/>
              </a:rPr>
              <a:t>(flush-</a:t>
            </a:r>
            <a:r>
              <a:rPr lang="zh-CN" altLang="en-US" sz="2000" b="1" kern="0" dirty="0">
                <a:latin typeface="微软雅黑" pitchFamily="34" charset="-122"/>
                <a:ea typeface="微软雅黑" pitchFamily="34" charset="-122"/>
              </a:rPr>
              <a:t>存储多版本</a:t>
            </a:r>
            <a:r>
              <a:rPr lang="en-US" altLang="zh-CN" sz="2000" b="1" kern="0" dirty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000" b="1" kern="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2" name="直接箭头连接符 71"/>
          <p:cNvCxnSpPr/>
          <p:nvPr/>
        </p:nvCxnSpPr>
        <p:spPr>
          <a:xfrm flipV="1">
            <a:off x="2051720" y="3212976"/>
            <a:ext cx="1008112" cy="36004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3059832" y="2420888"/>
            <a:ext cx="1512168" cy="1008112"/>
          </a:xfrm>
          <a:prstGeom prst="rect">
            <a:avLst/>
          </a:prstGeom>
          <a:gradFill>
            <a:gsLst>
              <a:gs pos="0">
                <a:schemeClr val="accent4">
                  <a:lumMod val="75000"/>
                </a:schemeClr>
              </a:gs>
              <a:gs pos="80000">
                <a:schemeClr val="accent4">
                  <a:lumMod val="75000"/>
                </a:schemeClr>
              </a:gs>
              <a:gs pos="100000">
                <a:schemeClr val="accent4">
                  <a:lumMod val="50000"/>
                </a:schemeClr>
              </a:gs>
            </a:gsLst>
          </a:gradFill>
          <a:scene3d>
            <a:camera prst="orthographicFront">
              <a:rot lat="0" lon="0" rev="0"/>
            </a:camera>
            <a:lightRig rig="brightRoom" dir="t"/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72000" rIns="0" bIns="0" anchor="ctr"/>
          <a:lstStyle/>
          <a:p>
            <a:pPr algn="ctr">
              <a:lnSpc>
                <a:spcPct val="85000"/>
              </a:lnSpc>
            </a:pPr>
            <a:r>
              <a:rPr lang="en-US" altLang="zh-CN" b="1" spc="-50" dirty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Incremental snapshot(</a:t>
            </a:r>
            <a:r>
              <a:rPr lang="en-US" altLang="zh-CN" b="1" spc="-50" dirty="0" err="1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i</a:t>
            </a:r>
            <a:r>
              <a:rPr lang="en-US" altLang="zh-CN" b="1" spc="-50" dirty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)</a:t>
            </a:r>
          </a:p>
        </p:txBody>
      </p:sp>
      <p:cxnSp>
        <p:nvCxnSpPr>
          <p:cNvPr id="74" name="直接箭头连接符 73"/>
          <p:cNvCxnSpPr/>
          <p:nvPr/>
        </p:nvCxnSpPr>
        <p:spPr>
          <a:xfrm flipV="1">
            <a:off x="5220072" y="3789040"/>
            <a:ext cx="1008112" cy="36004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6228184" y="2996952"/>
            <a:ext cx="1584176" cy="1008112"/>
          </a:xfrm>
          <a:prstGeom prst="rect">
            <a:avLst/>
          </a:prstGeom>
          <a:gradFill>
            <a:gsLst>
              <a:gs pos="0">
                <a:schemeClr val="accent4">
                  <a:lumMod val="75000"/>
                </a:schemeClr>
              </a:gs>
              <a:gs pos="80000">
                <a:schemeClr val="accent4">
                  <a:lumMod val="75000"/>
                </a:schemeClr>
              </a:gs>
              <a:gs pos="100000">
                <a:schemeClr val="accent4">
                  <a:lumMod val="50000"/>
                </a:schemeClr>
              </a:gs>
            </a:gsLst>
          </a:gradFill>
          <a:scene3d>
            <a:camera prst="orthographicFront">
              <a:rot lat="0" lon="0" rev="0"/>
            </a:camera>
            <a:lightRig rig="brightRoom" dir="t"/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72000" rIns="0" bIns="0" anchor="ctr"/>
          <a:lstStyle/>
          <a:p>
            <a:pPr algn="ctr">
              <a:lnSpc>
                <a:spcPct val="85000"/>
              </a:lnSpc>
            </a:pPr>
            <a:r>
              <a:rPr lang="en-US" altLang="zh-CN" b="1" spc="-50" dirty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Incremental snapshot(j)</a:t>
            </a:r>
          </a:p>
        </p:txBody>
      </p:sp>
      <p:sp>
        <p:nvSpPr>
          <p:cNvPr id="32" name="灯片编号占位符 18"/>
          <p:cNvSpPr txBox="1">
            <a:spLocks/>
          </p:cNvSpPr>
          <p:nvPr/>
        </p:nvSpPr>
        <p:spPr>
          <a:xfrm>
            <a:off x="7010400" y="0"/>
            <a:ext cx="2133600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r" defTabSz="914400" rtl="0" eaLnBrk="1" latinLnBrk="0" hangingPunct="1">
              <a:defRPr sz="1050" kern="120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34D7C7-54EC-4429-AF87-53D34AF69F2D}" type="slidenum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19</a:t>
            </a:fld>
            <a:endParaRPr lang="zh-CN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3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9" name="灯片编号占位符 18"/>
          <p:cNvSpPr txBox="1">
            <a:spLocks/>
          </p:cNvSpPr>
          <p:nvPr/>
        </p:nvSpPr>
        <p:spPr>
          <a:xfrm>
            <a:off x="7010400" y="0"/>
            <a:ext cx="2133600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r" defTabSz="914400" rtl="0" eaLnBrk="1" latinLnBrk="0" hangingPunct="1">
              <a:defRPr sz="1050" kern="120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34D7C7-54EC-4429-AF87-53D34AF69F2D}" type="slidenum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19</a:t>
            </a:fld>
            <a:endParaRPr lang="zh-CN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4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3" name="灯片编号占位符 18"/>
          <p:cNvSpPr txBox="1">
            <a:spLocks/>
          </p:cNvSpPr>
          <p:nvPr/>
        </p:nvSpPr>
        <p:spPr>
          <a:xfrm>
            <a:off x="7010400" y="0"/>
            <a:ext cx="2133600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r" defTabSz="914400" rtl="0" eaLnBrk="1" latinLnBrk="0" hangingPunct="1">
              <a:defRPr sz="1050" kern="120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34D7C7-54EC-4429-AF87-53D34AF69F2D}" type="slidenum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19</a:t>
            </a:fld>
            <a:endParaRPr lang="zh-CN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4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6" name="灯片编号占位符 18"/>
          <p:cNvSpPr txBox="1">
            <a:spLocks/>
          </p:cNvSpPr>
          <p:nvPr/>
        </p:nvSpPr>
        <p:spPr>
          <a:xfrm>
            <a:off x="7010400" y="0"/>
            <a:ext cx="2133600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r" defTabSz="914400" rtl="0" eaLnBrk="1" latinLnBrk="0" hangingPunct="1">
              <a:defRPr sz="1050" kern="120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34D7C7-54EC-4429-AF87-53D34AF69F2D}" type="slidenum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19</a:t>
            </a:fld>
            <a:endParaRPr lang="zh-CN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628053" y="861650"/>
            <a:ext cx="5932279" cy="58477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>
              <a:defRPr/>
            </a:pPr>
            <a:r>
              <a:rPr lang="zh-CN" altLang="en-US" sz="3200" b="1" dirty="0" smtClean="0">
                <a:ln w="50800"/>
                <a:solidFill>
                  <a:srgbClr val="8064A2">
                    <a:lumMod val="75000"/>
                  </a:srgbClr>
                </a:solidFill>
              </a:rPr>
              <a:t>增量计算和异步</a:t>
            </a:r>
            <a:r>
              <a:rPr lang="en-US" altLang="zh-CN" sz="3200" b="1" dirty="0" smtClean="0">
                <a:ln w="50800"/>
                <a:solidFill>
                  <a:srgbClr val="8064A2">
                    <a:lumMod val="75000"/>
                  </a:srgbClr>
                </a:solidFill>
              </a:rPr>
              <a:t>Checkpoint</a:t>
            </a:r>
            <a:endParaRPr lang="zh-CN" altLang="en-US" sz="3200" b="1" dirty="0">
              <a:ln w="50800"/>
              <a:solidFill>
                <a:srgbClr val="8064A2">
                  <a:lumMod val="75000"/>
                </a:srgbClr>
              </a:solidFill>
            </a:endParaRPr>
          </a:p>
        </p:txBody>
      </p:sp>
      <p:pic>
        <p:nvPicPr>
          <p:cNvPr id="49" name="Picture 12" descr="图片1副本"/>
          <p:cNvPicPr>
            <a:picLocks noChangeAspect="1" noChangeArrowheads="1"/>
          </p:cNvPicPr>
          <p:nvPr/>
        </p:nvPicPr>
        <p:blipFill>
          <a:blip r:embed="rId3">
            <a:lum contras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79"/>
          <a:stretch>
            <a:fillRect/>
          </a:stretch>
        </p:blipFill>
        <p:spPr bwMode="auto">
          <a:xfrm>
            <a:off x="-121042" y="1483565"/>
            <a:ext cx="9431338" cy="5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矩形 50"/>
          <p:cNvSpPr/>
          <p:nvPr/>
        </p:nvSpPr>
        <p:spPr>
          <a:xfrm>
            <a:off x="0" y="-27384"/>
            <a:ext cx="9144001" cy="4320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3923928" y="-27384"/>
            <a:ext cx="1214891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编程模型</a:t>
            </a:r>
          </a:p>
        </p:txBody>
      </p:sp>
      <p:sp>
        <p:nvSpPr>
          <p:cNvPr id="53" name="矩形 52"/>
          <p:cNvSpPr/>
          <p:nvPr/>
        </p:nvSpPr>
        <p:spPr>
          <a:xfrm>
            <a:off x="5138819" y="-27384"/>
            <a:ext cx="1219217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数据传递</a:t>
            </a:r>
          </a:p>
        </p:txBody>
      </p:sp>
      <p:sp>
        <p:nvSpPr>
          <p:cNvPr id="54" name="矩形 53"/>
          <p:cNvSpPr/>
          <p:nvPr/>
        </p:nvSpPr>
        <p:spPr>
          <a:xfrm>
            <a:off x="6358036" y="-27384"/>
            <a:ext cx="1110709" cy="43204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状态容错</a:t>
            </a:r>
          </a:p>
        </p:txBody>
      </p:sp>
      <p:sp>
        <p:nvSpPr>
          <p:cNvPr id="55" name="矩形 54"/>
          <p:cNvSpPr/>
          <p:nvPr/>
        </p:nvSpPr>
        <p:spPr>
          <a:xfrm>
            <a:off x="7486806" y="-27384"/>
            <a:ext cx="1117641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增量计算</a:t>
            </a:r>
          </a:p>
        </p:txBody>
      </p:sp>
      <p:sp>
        <p:nvSpPr>
          <p:cNvPr id="56" name="矩形 55"/>
          <p:cNvSpPr/>
          <p:nvPr/>
        </p:nvSpPr>
        <p:spPr>
          <a:xfrm>
            <a:off x="0" y="404664"/>
            <a:ext cx="9144001" cy="7200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200690" y="12576"/>
            <a:ext cx="269859" cy="360000"/>
          </a:xfrm>
          <a:prstGeom prst="ellipse">
            <a:avLst/>
          </a:prstGeom>
          <a:solidFill>
            <a:srgbClr val="FFFFFF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TextBox 15"/>
          <p:cNvSpPr txBox="1"/>
          <p:nvPr/>
        </p:nvSpPr>
        <p:spPr>
          <a:xfrm>
            <a:off x="91835" y="23299"/>
            <a:ext cx="487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19</a:t>
            </a:fld>
            <a:r>
              <a:rPr lang="zh-CN" altLang="en-US" sz="16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55766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61" grpId="0" animBg="1"/>
      <p:bldP spid="63" grpId="0"/>
      <p:bldP spid="64" grpId="0" animBg="1"/>
      <p:bldP spid="65" grpId="0" animBg="1"/>
      <p:bldP spid="66" grpId="0" animBg="1"/>
      <p:bldP spid="67" grpId="0" animBg="1"/>
      <p:bldP spid="68" grpId="0"/>
      <p:bldP spid="69" grpId="0"/>
      <p:bldP spid="71" grpId="0"/>
      <p:bldP spid="73" grpId="0" animBg="1"/>
      <p:bldP spid="7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91629" y="4479191"/>
            <a:ext cx="4804064" cy="23788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2976" y="579652"/>
            <a:ext cx="6858048" cy="68578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chemeClr val="accent4"/>
                </a:solidFill>
              </a:rPr>
              <a:t>目   录</a:t>
            </a:r>
            <a:endParaRPr lang="zh-CN" altLang="en-US" dirty="0">
              <a:solidFill>
                <a:schemeClr val="accent4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701662" y="1844824"/>
            <a:ext cx="1656000" cy="1656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2729887" y="1844824"/>
            <a:ext cx="1656000" cy="1656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</a:p>
        </p:txBody>
      </p:sp>
      <p:sp>
        <p:nvSpPr>
          <p:cNvPr id="30" name="椭圆 29"/>
          <p:cNvSpPr/>
          <p:nvPr/>
        </p:nvSpPr>
        <p:spPr>
          <a:xfrm>
            <a:off x="4758112" y="1844824"/>
            <a:ext cx="1656000" cy="1656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工程验证</a:t>
            </a:r>
          </a:p>
        </p:txBody>
      </p:sp>
      <p:sp>
        <p:nvSpPr>
          <p:cNvPr id="31" name="椭圆 30"/>
          <p:cNvSpPr/>
          <p:nvPr/>
        </p:nvSpPr>
        <p:spPr>
          <a:xfrm>
            <a:off x="6786338" y="1844824"/>
            <a:ext cx="1656000" cy="1656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2089669" y="5719055"/>
            <a:ext cx="692150" cy="692150"/>
            <a:chOff x="3927867" y="5719055"/>
            <a:chExt cx="692150" cy="692150"/>
          </a:xfrm>
        </p:grpSpPr>
        <p:sp>
          <p:nvSpPr>
            <p:cNvPr id="42" name="椭圆 41"/>
            <p:cNvSpPr/>
            <p:nvPr/>
          </p:nvSpPr>
          <p:spPr>
            <a:xfrm>
              <a:off x="3927867" y="5719055"/>
              <a:ext cx="692150" cy="692150"/>
            </a:xfrm>
            <a:prstGeom prst="ellipse">
              <a:avLst/>
            </a:prstGeom>
            <a:noFill/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Impact" pitchFamily="34" charset="0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4004067" y="5795255"/>
              <a:ext cx="539750" cy="53975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latin typeface="Impact" pitchFamily="34" charset="0"/>
                </a:rPr>
                <a:t>1</a:t>
              </a:r>
              <a:endParaRPr lang="zh-CN" altLang="en-US" dirty="0">
                <a:latin typeface="Impact" pitchFamily="34" charset="0"/>
              </a:endParaRPr>
            </a:p>
          </p:txBody>
        </p:sp>
      </p:grpSp>
      <p:sp>
        <p:nvSpPr>
          <p:cNvPr id="44" name="椭圆 43"/>
          <p:cNvSpPr/>
          <p:nvPr/>
        </p:nvSpPr>
        <p:spPr>
          <a:xfrm>
            <a:off x="3429892" y="4390936"/>
            <a:ext cx="692150" cy="692150"/>
          </a:xfrm>
          <a:prstGeom prst="ellipse">
            <a:avLst/>
          </a:prstGeom>
          <a:noFill/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latin typeface="Impact" pitchFamily="34" charset="0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3506092" y="4467136"/>
            <a:ext cx="539750" cy="53975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dirty="0">
                <a:latin typeface="Impact" pitchFamily="34" charset="0"/>
              </a:rPr>
              <a:t>2</a:t>
            </a:r>
            <a:endParaRPr lang="zh-CN" altLang="en-US" dirty="0">
              <a:latin typeface="Impact" pitchFamily="34" charset="0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5046629" y="4390936"/>
            <a:ext cx="692150" cy="692150"/>
          </a:xfrm>
          <a:prstGeom prst="ellipse">
            <a:avLst/>
          </a:prstGeom>
          <a:noFill/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latin typeface="Impact" pitchFamily="34" charset="0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5119654" y="4467136"/>
            <a:ext cx="539750" cy="53975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dirty="0">
                <a:latin typeface="Impact" pitchFamily="34" charset="0"/>
              </a:rPr>
              <a:t>3</a:t>
            </a:r>
            <a:endParaRPr lang="zh-CN" altLang="en-US" dirty="0">
              <a:latin typeface="Impact" pitchFamily="34" charset="0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380633" y="5719055"/>
            <a:ext cx="693737" cy="692150"/>
          </a:xfrm>
          <a:prstGeom prst="ellipse">
            <a:avLst/>
          </a:prstGeom>
          <a:noFill/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Impact" pitchFamily="34" charset="0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6457626" y="5795255"/>
            <a:ext cx="539750" cy="53975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Impact" pitchFamily="34" charset="0"/>
              </a:rPr>
              <a:t>4</a:t>
            </a:r>
            <a:endParaRPr lang="zh-CN" altLang="en-US" dirty="0">
              <a:latin typeface="Impact" pitchFamily="34" charset="0"/>
            </a:endParaRPr>
          </a:p>
        </p:txBody>
      </p:sp>
      <p:sp>
        <p:nvSpPr>
          <p:cNvPr id="54" name="任意多边形 53"/>
          <p:cNvSpPr/>
          <p:nvPr/>
        </p:nvSpPr>
        <p:spPr>
          <a:xfrm rot="5400000">
            <a:off x="6220473" y="4499628"/>
            <a:ext cx="2375559" cy="523750"/>
          </a:xfrm>
          <a:custGeom>
            <a:avLst/>
            <a:gdLst>
              <a:gd name="connsiteX0" fmla="*/ 1799772 w 1799772"/>
              <a:gd name="connsiteY0" fmla="*/ 232228 h 232228"/>
              <a:gd name="connsiteX1" fmla="*/ 1524000 w 1799772"/>
              <a:gd name="connsiteY1" fmla="*/ 0 h 232228"/>
              <a:gd name="connsiteX2" fmla="*/ 0 w 1799772"/>
              <a:gd name="connsiteY2" fmla="*/ 0 h 2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9772" h="232228">
                <a:moveTo>
                  <a:pt x="1799772" y="23222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rot="5400000">
            <a:off x="3188861" y="3910546"/>
            <a:ext cx="738052" cy="108000"/>
          </a:xfrm>
          <a:custGeom>
            <a:avLst/>
            <a:gdLst>
              <a:gd name="connsiteX0" fmla="*/ 740229 w 740229"/>
              <a:gd name="connsiteY0" fmla="*/ 0 h 406400"/>
              <a:gd name="connsiteX1" fmla="*/ 580572 w 740229"/>
              <a:gd name="connsiteY1" fmla="*/ 406400 h 406400"/>
              <a:gd name="connsiteX2" fmla="*/ 0 w 740229"/>
              <a:gd name="connsiteY2" fmla="*/ 406400 h 40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0229" h="406400">
                <a:moveTo>
                  <a:pt x="740229" y="0"/>
                </a:moveTo>
                <a:lnTo>
                  <a:pt x="580572" y="406400"/>
                </a:lnTo>
                <a:lnTo>
                  <a:pt x="0" y="406400"/>
                </a:lnTo>
              </a:path>
            </a:pathLst>
          </a:cu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57" name="任意多边形 56"/>
          <p:cNvSpPr/>
          <p:nvPr/>
        </p:nvSpPr>
        <p:spPr>
          <a:xfrm rot="5400000" flipV="1">
            <a:off x="538223" y="4474829"/>
            <a:ext cx="2384357" cy="564549"/>
          </a:xfrm>
          <a:custGeom>
            <a:avLst/>
            <a:gdLst>
              <a:gd name="connsiteX0" fmla="*/ 1799772 w 1799772"/>
              <a:gd name="connsiteY0" fmla="*/ 232228 h 232228"/>
              <a:gd name="connsiteX1" fmla="*/ 1524000 w 1799772"/>
              <a:gd name="connsiteY1" fmla="*/ 0 h 232228"/>
              <a:gd name="connsiteX2" fmla="*/ 0 w 1799772"/>
              <a:gd name="connsiteY2" fmla="*/ 0 h 2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9772" h="232228">
                <a:moveTo>
                  <a:pt x="1799772" y="23222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8" name="TextBox 15"/>
          <p:cNvSpPr txBox="1"/>
          <p:nvPr/>
        </p:nvSpPr>
        <p:spPr>
          <a:xfrm>
            <a:off x="3775967" y="5957765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ea typeface="Adobe 宋体 Std L" pitchFamily="18" charset="-122"/>
              </a:rPr>
              <a:t>Contents Page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  <a:ea typeface="Adobe 宋体 Std L" pitchFamily="18" charset="-122"/>
            </a:endParaRPr>
          </a:p>
        </p:txBody>
      </p:sp>
      <p:sp>
        <p:nvSpPr>
          <p:cNvPr id="64" name="文本框 13"/>
          <p:cNvSpPr txBox="1"/>
          <p:nvPr/>
        </p:nvSpPr>
        <p:spPr>
          <a:xfrm>
            <a:off x="3775967" y="5517232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</a:rPr>
              <a:t>目录页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ea typeface="微软雅黑"/>
            </a:endParaRPr>
          </a:p>
        </p:txBody>
      </p:sp>
      <p:sp>
        <p:nvSpPr>
          <p:cNvPr id="65" name="任意多边形 64"/>
          <p:cNvSpPr/>
          <p:nvPr/>
        </p:nvSpPr>
        <p:spPr>
          <a:xfrm rot="5400000" flipV="1">
            <a:off x="5217086" y="3910546"/>
            <a:ext cx="738052" cy="108000"/>
          </a:xfrm>
          <a:custGeom>
            <a:avLst/>
            <a:gdLst>
              <a:gd name="connsiteX0" fmla="*/ 740229 w 740229"/>
              <a:gd name="connsiteY0" fmla="*/ 0 h 406400"/>
              <a:gd name="connsiteX1" fmla="*/ 580572 w 740229"/>
              <a:gd name="connsiteY1" fmla="*/ 406400 h 406400"/>
              <a:gd name="connsiteX2" fmla="*/ 0 w 740229"/>
              <a:gd name="connsiteY2" fmla="*/ 406400 h 40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0229" h="406400">
                <a:moveTo>
                  <a:pt x="740229" y="0"/>
                </a:moveTo>
                <a:lnTo>
                  <a:pt x="580572" y="406400"/>
                </a:lnTo>
                <a:lnTo>
                  <a:pt x="0" y="406400"/>
                </a:lnTo>
              </a:path>
            </a:pathLst>
          </a:cu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66" name="椭圆 1"/>
          <p:cNvSpPr/>
          <p:nvPr/>
        </p:nvSpPr>
        <p:spPr>
          <a:xfrm>
            <a:off x="4229870" y="6453336"/>
            <a:ext cx="792088" cy="404664"/>
          </a:xfrm>
          <a:custGeom>
            <a:avLst/>
            <a:gdLst/>
            <a:ahLst/>
            <a:cxnLst/>
            <a:rect l="l" t="t" r="r" b="b"/>
            <a:pathLst>
              <a:path w="792088" h="404664">
                <a:moveTo>
                  <a:pt x="396044" y="0"/>
                </a:moveTo>
                <a:cubicBezTo>
                  <a:pt x="614773" y="0"/>
                  <a:pt x="792088" y="177315"/>
                  <a:pt x="792088" y="396044"/>
                </a:cubicBezTo>
                <a:lnTo>
                  <a:pt x="791219" y="404664"/>
                </a:lnTo>
                <a:lnTo>
                  <a:pt x="869" y="404664"/>
                </a:lnTo>
                <a:cubicBezTo>
                  <a:pt x="31" y="401809"/>
                  <a:pt x="0" y="398930"/>
                  <a:pt x="0" y="396044"/>
                </a:cubicBezTo>
                <a:cubicBezTo>
                  <a:pt x="0" y="177315"/>
                  <a:pt x="177315" y="0"/>
                  <a:pt x="396044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67" name="TextBox 15"/>
          <p:cNvSpPr txBox="1"/>
          <p:nvPr/>
        </p:nvSpPr>
        <p:spPr>
          <a:xfrm>
            <a:off x="4300699" y="6519446"/>
            <a:ext cx="650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5" name="灯片编号占位符 18"/>
          <p:cNvSpPr>
            <a:spLocks noGrp="1"/>
          </p:cNvSpPr>
          <p:nvPr>
            <p:ph type="sldNum" sz="quarter" idx="12"/>
          </p:nvPr>
        </p:nvSpPr>
        <p:spPr>
          <a:xfrm>
            <a:off x="7010400" y="0"/>
            <a:ext cx="2133600" cy="365125"/>
          </a:xfrm>
        </p:spPr>
        <p:txBody>
          <a:bodyPr/>
          <a:lstStyle/>
          <a:p>
            <a:pPr algn="r"/>
            <a:fld id="{D834D7C7-54EC-4429-AF87-53D34AF69F2D}" type="slidenum">
              <a:rPr lang="zh-CN" altLang="en-US" sz="1050" smtClean="0">
                <a:solidFill>
                  <a:prstClr val="white">
                    <a:lumMod val="65000"/>
                  </a:prstClr>
                </a:solidFill>
              </a:rPr>
              <a:pPr algn="r"/>
              <a:t>2</a:t>
            </a:fld>
            <a:endParaRPr lang="zh-CN" altLang="en-US" sz="105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32" name="TextBox 15"/>
          <p:cNvSpPr txBox="1"/>
          <p:nvPr/>
        </p:nvSpPr>
        <p:spPr>
          <a:xfrm>
            <a:off x="4283968" y="6525344"/>
            <a:ext cx="650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r>
              <a:rPr lang="zh-CN" altLang="en-US" sz="16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13316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mph" presetSubtype="2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mph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mph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2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mph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2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mph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3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mph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3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7" presetClass="emph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3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7" presetClass="emph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4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7" presetClass="emph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4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7" presetClass="emph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4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7" presetClass="emph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5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7" presetClass="emph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5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44" grpId="0" animBg="1"/>
      <p:bldP spid="45" grpId="0" animBg="1"/>
      <p:bldP spid="46" grpId="0" animBg="1"/>
      <p:bldP spid="48" grpId="0" animBg="1"/>
      <p:bldP spid="52" grpId="0" animBg="1"/>
      <p:bldP spid="53" grpId="0" animBg="1"/>
      <p:bldP spid="54" grpId="0" animBg="1"/>
      <p:bldP spid="55" grpId="0" animBg="1"/>
      <p:bldP spid="57" grpId="0" animBg="1"/>
      <p:bldP spid="58" grpId="0"/>
      <p:bldP spid="64" grpId="0"/>
      <p:bldP spid="65" grpId="0" animBg="1"/>
      <p:bldP spid="66" grpId="0" animBg="1"/>
      <p:bldP spid="67" grpId="0"/>
      <p:bldP spid="3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D7C7-54EC-4429-AF87-53D34AF69F2D}" type="slidenum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20</a:t>
            </a:fld>
            <a:endParaRPr lang="zh-CN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5058985" y="2636913"/>
            <a:ext cx="2548601" cy="2808311"/>
            <a:chOff x="5084385" y="1988841"/>
            <a:chExt cx="2548601" cy="2808311"/>
          </a:xfrm>
        </p:grpSpPr>
        <p:sp>
          <p:nvSpPr>
            <p:cNvPr id="21" name="矩形 20"/>
            <p:cNvSpPr/>
            <p:nvPr/>
          </p:nvSpPr>
          <p:spPr>
            <a:xfrm>
              <a:off x="5084385" y="1988841"/>
              <a:ext cx="2548601" cy="936104"/>
            </a:xfrm>
            <a:prstGeom prst="rect">
              <a:avLst/>
            </a:prstGeom>
            <a:noFill/>
            <a:ln cap="sq">
              <a:solidFill>
                <a:schemeClr val="tx2">
                  <a:lumMod val="60000"/>
                  <a:lumOff val="40000"/>
                </a:schemeClr>
              </a:solidFill>
              <a:prstDash val="dash"/>
              <a:beve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5220072" y="2134175"/>
              <a:ext cx="686428" cy="588705"/>
            </a:xfrm>
            <a:prstGeom prst="roundRect">
              <a:avLst/>
            </a:prstGeom>
            <a:scene3d>
              <a:camera prst="orthographicFront">
                <a:rot lat="0" lon="0" rev="0"/>
              </a:camera>
              <a:lightRig rig="brightRoom" dir="t"/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tIns="72000" rIns="0" bIns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2000" b="1" spc="-50" dirty="0" smtClean="0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prstClr val="white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A1</a:t>
              </a:r>
              <a:endParaRPr lang="zh-CN" altLang="en-US" sz="2000" b="1" spc="-50" dirty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6757640" y="2148247"/>
              <a:ext cx="686428" cy="588705"/>
            </a:xfrm>
            <a:prstGeom prst="roundRect">
              <a:avLst/>
            </a:prstGeom>
            <a:scene3d>
              <a:camera prst="orthographicFront">
                <a:rot lat="0" lon="0" rev="0"/>
              </a:camera>
              <a:lightRig rig="brightRoom" dir="t"/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tIns="72000" rIns="0" bIns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2000" b="1" spc="-50" dirty="0" smtClean="0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prstClr val="white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B1</a:t>
              </a:r>
              <a:endParaRPr lang="zh-CN" altLang="en-US" sz="2000" b="1" spc="-50" dirty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084385" y="3861048"/>
              <a:ext cx="2548601" cy="936104"/>
            </a:xfrm>
            <a:prstGeom prst="rect">
              <a:avLst/>
            </a:prstGeom>
            <a:noFill/>
            <a:ln cap="sq">
              <a:solidFill>
                <a:schemeClr val="tx2">
                  <a:lumMod val="60000"/>
                  <a:lumOff val="40000"/>
                </a:schemeClr>
              </a:solidFill>
              <a:prstDash val="dash"/>
              <a:beve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5220072" y="4006382"/>
              <a:ext cx="686428" cy="588705"/>
            </a:xfrm>
            <a:prstGeom prst="roundRect">
              <a:avLst/>
            </a:prstGeom>
            <a:scene3d>
              <a:camera prst="orthographicFront">
                <a:rot lat="0" lon="0" rev="0"/>
              </a:camera>
              <a:lightRig rig="brightRoom" dir="t"/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tIns="72000" rIns="0" bIns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2000" b="1" spc="-50" dirty="0" smtClean="0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prstClr val="white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A2</a:t>
              </a:r>
              <a:endParaRPr lang="zh-CN" altLang="en-US" sz="2000" b="1" spc="-50" dirty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6757640" y="4020454"/>
              <a:ext cx="686428" cy="588705"/>
            </a:xfrm>
            <a:prstGeom prst="roundRect">
              <a:avLst/>
            </a:prstGeom>
            <a:scene3d>
              <a:camera prst="orthographicFront">
                <a:rot lat="0" lon="0" rev="0"/>
              </a:camera>
              <a:lightRig rig="brightRoom" dir="t"/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tIns="72000" rIns="0" bIns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2000" b="1" spc="-50" dirty="0" smtClean="0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prstClr val="white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B2</a:t>
              </a:r>
              <a:endParaRPr lang="zh-CN" altLang="en-US" sz="2000" b="1" spc="-50" dirty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endParaRPr>
            </a:p>
          </p:txBody>
        </p:sp>
        <p:sp>
          <p:nvSpPr>
            <p:cNvPr id="28" name="上箭头 27"/>
            <p:cNvSpPr/>
            <p:nvPr/>
          </p:nvSpPr>
          <p:spPr>
            <a:xfrm rot="10800000">
              <a:off x="6214669" y="2967600"/>
              <a:ext cx="288032" cy="849797"/>
            </a:xfrm>
            <a:prstGeom prst="up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prstDash val="solid"/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530516" y="2773145"/>
            <a:ext cx="2223996" cy="2474984"/>
            <a:chOff x="1379537" y="2595221"/>
            <a:chExt cx="2223996" cy="2474984"/>
          </a:xfrm>
        </p:grpSpPr>
        <p:sp>
          <p:nvSpPr>
            <p:cNvPr id="30" name="圆角矩形 29"/>
            <p:cNvSpPr/>
            <p:nvPr/>
          </p:nvSpPr>
          <p:spPr>
            <a:xfrm>
              <a:off x="1379537" y="2595221"/>
              <a:ext cx="686428" cy="588705"/>
            </a:xfrm>
            <a:prstGeom prst="roundRect">
              <a:avLst/>
            </a:prstGeom>
            <a:scene3d>
              <a:camera prst="orthographicFront">
                <a:rot lat="0" lon="0" rev="0"/>
              </a:camera>
              <a:lightRig rig="brightRoom" dir="t"/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tIns="72000" rIns="0" bIns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2000" b="1" spc="-50" dirty="0" smtClean="0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prstClr val="white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A1</a:t>
              </a:r>
              <a:endParaRPr lang="zh-CN" altLang="en-US" sz="2000" b="1" spc="-50" dirty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2917105" y="2609293"/>
              <a:ext cx="686428" cy="588705"/>
            </a:xfrm>
            <a:prstGeom prst="roundRect">
              <a:avLst/>
            </a:prstGeom>
            <a:scene3d>
              <a:camera prst="orthographicFront">
                <a:rot lat="0" lon="0" rev="0"/>
              </a:camera>
              <a:lightRig rig="brightRoom" dir="t"/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tIns="72000" rIns="0" bIns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2000" b="1" spc="-50" dirty="0" smtClean="0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prstClr val="white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B1</a:t>
              </a:r>
              <a:endParaRPr lang="zh-CN" altLang="en-US" sz="2000" b="1" spc="-50" dirty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endParaRPr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1379537" y="4467428"/>
              <a:ext cx="686428" cy="588705"/>
            </a:xfrm>
            <a:prstGeom prst="roundRect">
              <a:avLst/>
            </a:prstGeom>
            <a:scene3d>
              <a:camera prst="orthographicFront">
                <a:rot lat="0" lon="0" rev="0"/>
              </a:camera>
              <a:lightRig rig="brightRoom" dir="t"/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tIns="72000" rIns="0" bIns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2000" b="1" spc="-50" dirty="0" smtClean="0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prstClr val="white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A2</a:t>
              </a:r>
              <a:endParaRPr lang="zh-CN" altLang="en-US" sz="2000" b="1" spc="-50" dirty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endParaRPr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2917105" y="4481500"/>
              <a:ext cx="686428" cy="588705"/>
            </a:xfrm>
            <a:prstGeom prst="roundRect">
              <a:avLst/>
            </a:prstGeom>
            <a:scene3d>
              <a:camera prst="orthographicFront">
                <a:rot lat="0" lon="0" rev="0"/>
              </a:camera>
              <a:lightRig rig="brightRoom" dir="t"/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tIns="72000" rIns="0" bIns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2000" b="1" spc="-50" dirty="0" smtClean="0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prstClr val="white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B2</a:t>
              </a:r>
              <a:endParaRPr lang="zh-CN" altLang="en-US" sz="2000" b="1" spc="-50" dirty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endParaRPr>
            </a:p>
          </p:txBody>
        </p:sp>
        <p:sp>
          <p:nvSpPr>
            <p:cNvPr id="38" name="上箭头 37"/>
            <p:cNvSpPr/>
            <p:nvPr/>
          </p:nvSpPr>
          <p:spPr>
            <a:xfrm rot="10800000">
              <a:off x="1578735" y="3428646"/>
              <a:ext cx="288032" cy="849797"/>
            </a:xfrm>
            <a:prstGeom prst="up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prstDash val="solid"/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9" name="上箭头 38"/>
            <p:cNvSpPr/>
            <p:nvPr/>
          </p:nvSpPr>
          <p:spPr>
            <a:xfrm rot="10800000">
              <a:off x="3116303" y="3445634"/>
              <a:ext cx="288032" cy="849797"/>
            </a:xfrm>
            <a:prstGeom prst="up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prstDash val="solid"/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0" name="矩形 39"/>
          <p:cNvSpPr/>
          <p:nvPr/>
        </p:nvSpPr>
        <p:spPr>
          <a:xfrm>
            <a:off x="2325761" y="5676096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spc="-5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</a:rPr>
              <a:t>偏序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016532" y="5676096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spc="-50" dirty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</a:rPr>
              <a:t>全</a:t>
            </a:r>
            <a:r>
              <a:rPr lang="zh-CN" altLang="en-US" b="1" spc="-5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</a:rPr>
              <a:t>序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灯片编号占位符 18"/>
          <p:cNvSpPr txBox="1">
            <a:spLocks/>
          </p:cNvSpPr>
          <p:nvPr/>
        </p:nvSpPr>
        <p:spPr>
          <a:xfrm>
            <a:off x="7010400" y="0"/>
            <a:ext cx="2133600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r" defTabSz="914400" rtl="0" eaLnBrk="1" latinLnBrk="0" hangingPunct="1">
              <a:defRPr sz="1050" kern="120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34D7C7-54EC-4429-AF87-53D34AF69F2D}" type="slidenum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20</a:t>
            </a:fld>
            <a:endParaRPr lang="zh-CN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4" name="灯片编号占位符 18"/>
          <p:cNvSpPr txBox="1">
            <a:spLocks/>
          </p:cNvSpPr>
          <p:nvPr/>
        </p:nvSpPr>
        <p:spPr>
          <a:xfrm>
            <a:off x="7010400" y="0"/>
            <a:ext cx="2133600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r" defTabSz="914400" rtl="0" eaLnBrk="1" latinLnBrk="0" hangingPunct="1">
              <a:defRPr sz="1050" kern="120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34D7C7-54EC-4429-AF87-53D34AF69F2D}" type="slidenum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20</a:t>
            </a:fld>
            <a:endParaRPr lang="zh-CN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4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7" name="灯片编号占位符 18"/>
          <p:cNvSpPr txBox="1">
            <a:spLocks/>
          </p:cNvSpPr>
          <p:nvPr/>
        </p:nvSpPr>
        <p:spPr>
          <a:xfrm>
            <a:off x="7010400" y="0"/>
            <a:ext cx="2133600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r" defTabSz="914400" rtl="0" eaLnBrk="1" latinLnBrk="0" hangingPunct="1">
              <a:defRPr sz="1050" kern="120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34D7C7-54EC-4429-AF87-53D34AF69F2D}" type="slidenum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20</a:t>
            </a:fld>
            <a:endParaRPr lang="zh-CN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628053" y="861650"/>
            <a:ext cx="5932279" cy="58477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>
              <a:defRPr/>
            </a:pPr>
            <a:r>
              <a:rPr lang="zh-CN" altLang="en-US" sz="3200" b="1" dirty="0" smtClean="0">
                <a:ln w="50800"/>
                <a:solidFill>
                  <a:srgbClr val="8064A2">
                    <a:lumMod val="75000"/>
                  </a:srgbClr>
                </a:solidFill>
              </a:rPr>
              <a:t>难点：偏序和全序</a:t>
            </a:r>
            <a:endParaRPr lang="zh-CN" altLang="en-US" sz="3200" b="1" dirty="0">
              <a:ln w="50800"/>
              <a:solidFill>
                <a:srgbClr val="8064A2">
                  <a:lumMod val="75000"/>
                </a:srgbClr>
              </a:solidFill>
            </a:endParaRPr>
          </a:p>
        </p:txBody>
      </p:sp>
      <p:pic>
        <p:nvPicPr>
          <p:cNvPr id="49" name="Picture 12" descr="图片1副本"/>
          <p:cNvPicPr>
            <a:picLocks noChangeAspect="1" noChangeArrowheads="1"/>
          </p:cNvPicPr>
          <p:nvPr/>
        </p:nvPicPr>
        <p:blipFill>
          <a:blip r:embed="rId3">
            <a:lum contras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79"/>
          <a:stretch>
            <a:fillRect/>
          </a:stretch>
        </p:blipFill>
        <p:spPr bwMode="auto">
          <a:xfrm>
            <a:off x="-121042" y="1483565"/>
            <a:ext cx="9431338" cy="5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矩形 49"/>
          <p:cNvSpPr/>
          <p:nvPr/>
        </p:nvSpPr>
        <p:spPr>
          <a:xfrm>
            <a:off x="0" y="-27384"/>
            <a:ext cx="9144001" cy="4320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3923928" y="-27384"/>
            <a:ext cx="1214891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编程模型</a:t>
            </a:r>
          </a:p>
        </p:txBody>
      </p:sp>
      <p:sp>
        <p:nvSpPr>
          <p:cNvPr id="52" name="矩形 51"/>
          <p:cNvSpPr/>
          <p:nvPr/>
        </p:nvSpPr>
        <p:spPr>
          <a:xfrm>
            <a:off x="5138819" y="-27384"/>
            <a:ext cx="1219217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数据传递</a:t>
            </a:r>
          </a:p>
        </p:txBody>
      </p:sp>
      <p:sp>
        <p:nvSpPr>
          <p:cNvPr id="53" name="矩形 52"/>
          <p:cNvSpPr/>
          <p:nvPr/>
        </p:nvSpPr>
        <p:spPr>
          <a:xfrm>
            <a:off x="6358036" y="-27384"/>
            <a:ext cx="1110709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状态容错</a:t>
            </a:r>
          </a:p>
        </p:txBody>
      </p:sp>
      <p:sp>
        <p:nvSpPr>
          <p:cNvPr id="54" name="矩形 53"/>
          <p:cNvSpPr/>
          <p:nvPr/>
        </p:nvSpPr>
        <p:spPr>
          <a:xfrm>
            <a:off x="7486806" y="-27384"/>
            <a:ext cx="1117641" cy="43204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增量计算</a:t>
            </a:r>
          </a:p>
        </p:txBody>
      </p:sp>
      <p:sp>
        <p:nvSpPr>
          <p:cNvPr id="55" name="矩形 54"/>
          <p:cNvSpPr/>
          <p:nvPr/>
        </p:nvSpPr>
        <p:spPr>
          <a:xfrm>
            <a:off x="0" y="404664"/>
            <a:ext cx="9144001" cy="7200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200690" y="12576"/>
            <a:ext cx="269859" cy="360000"/>
          </a:xfrm>
          <a:prstGeom prst="ellipse">
            <a:avLst/>
          </a:prstGeom>
          <a:solidFill>
            <a:srgbClr val="FFFFFF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15"/>
          <p:cNvSpPr txBox="1"/>
          <p:nvPr/>
        </p:nvSpPr>
        <p:spPr>
          <a:xfrm>
            <a:off x="91835" y="23299"/>
            <a:ext cx="487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20</a:t>
            </a:fld>
            <a:r>
              <a:rPr lang="zh-CN" altLang="en-US" sz="16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29670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D7C7-54EC-4429-AF87-53D34AF69F2D}" type="slidenum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21</a:t>
            </a:fld>
            <a:endParaRPr lang="zh-CN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2483768" y="2585596"/>
            <a:ext cx="1586528" cy="793530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brightRoom" dir="t"/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72000" rIns="0" bIns="0" anchor="ctr"/>
          <a:lstStyle/>
          <a:p>
            <a:pPr algn="ctr">
              <a:lnSpc>
                <a:spcPct val="85000"/>
              </a:lnSpc>
            </a:pPr>
            <a:r>
              <a:rPr lang="en-US" altLang="zh-CN" sz="2000" b="1" spc="-5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Merge</a:t>
            </a:r>
            <a:r>
              <a:rPr lang="zh-CN" altLang="en-US" sz="2000" b="1" spc="-5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方法</a:t>
            </a:r>
            <a:endParaRPr lang="zh-CN" altLang="en-US" sz="2000" b="1" spc="-50" dirty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prstClr val="white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076056" y="2581280"/>
            <a:ext cx="1586528" cy="793530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brightRoom" dir="t"/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72000" rIns="0" bIns="0" anchor="ctr"/>
          <a:lstStyle/>
          <a:p>
            <a:pPr algn="ctr">
              <a:lnSpc>
                <a:spcPct val="85000"/>
              </a:lnSpc>
            </a:pPr>
            <a:r>
              <a:rPr lang="en-US" altLang="zh-CN" sz="2000" b="1" spc="-5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Commit</a:t>
            </a:r>
            <a:r>
              <a:rPr lang="zh-CN" altLang="en-US" sz="2000" b="1" spc="-5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方法</a:t>
            </a:r>
            <a:endParaRPr lang="zh-CN" altLang="en-US" sz="2000" b="1" spc="-50" dirty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prstClr val="white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cxnSp>
        <p:nvCxnSpPr>
          <p:cNvPr id="20" name="直接箭头连接符 44"/>
          <p:cNvCxnSpPr>
            <a:stCxn id="12" idx="3"/>
            <a:endCxn id="14" idx="1"/>
          </p:cNvCxnSpPr>
          <p:nvPr/>
        </p:nvCxnSpPr>
        <p:spPr>
          <a:xfrm flipV="1">
            <a:off x="4070296" y="2978045"/>
            <a:ext cx="1005760" cy="4316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headEnd type="none" w="sm" len="sm"/>
            <a:tailEnd type="stealth" w="lg" len="lg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44"/>
          <p:cNvCxnSpPr>
            <a:endCxn id="12" idx="1"/>
          </p:cNvCxnSpPr>
          <p:nvPr/>
        </p:nvCxnSpPr>
        <p:spPr>
          <a:xfrm>
            <a:off x="1478008" y="2977310"/>
            <a:ext cx="1005760" cy="5051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headEnd type="none" w="sm" len="sm"/>
            <a:tailEnd type="stealth" w="lg" len="lg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44"/>
          <p:cNvCxnSpPr>
            <a:stCxn id="14" idx="3"/>
          </p:cNvCxnSpPr>
          <p:nvPr/>
        </p:nvCxnSpPr>
        <p:spPr>
          <a:xfrm>
            <a:off x="6662584" y="2978045"/>
            <a:ext cx="1005760" cy="4316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headEnd type="none" w="sm" len="sm"/>
            <a:tailEnd type="stealth" w="lg" len="lg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1504476" y="2492896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i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批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2452740" y="4795710"/>
            <a:ext cx="1586528" cy="793530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brightRoom" dir="t"/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72000" rIns="0" bIns="0" anchor="ctr"/>
          <a:lstStyle/>
          <a:p>
            <a:pPr algn="ctr">
              <a:lnSpc>
                <a:spcPct val="85000"/>
              </a:lnSpc>
            </a:pPr>
            <a:r>
              <a:rPr lang="en-US" altLang="zh-CN" sz="2000" b="1" spc="-5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Merge</a:t>
            </a:r>
            <a:r>
              <a:rPr lang="zh-CN" altLang="en-US" sz="2000" b="1" spc="-5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方法</a:t>
            </a:r>
            <a:endParaRPr lang="zh-CN" altLang="en-US" sz="2000" b="1" spc="-50" dirty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prstClr val="white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5045028" y="4791394"/>
            <a:ext cx="1586528" cy="793530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brightRoom" dir="t"/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72000" rIns="0" bIns="0" anchor="ctr"/>
          <a:lstStyle/>
          <a:p>
            <a:pPr algn="ctr">
              <a:lnSpc>
                <a:spcPct val="85000"/>
              </a:lnSpc>
            </a:pPr>
            <a:r>
              <a:rPr lang="en-US" altLang="zh-CN" sz="2000" b="1" spc="-5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Commit</a:t>
            </a:r>
            <a:r>
              <a:rPr lang="zh-CN" altLang="en-US" sz="2000" b="1" spc="-5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方法</a:t>
            </a:r>
            <a:endParaRPr lang="zh-CN" altLang="en-US" sz="2000" b="1" spc="-50" dirty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prstClr val="white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cxnSp>
        <p:nvCxnSpPr>
          <p:cNvPr id="29" name="直接箭头连接符 44"/>
          <p:cNvCxnSpPr>
            <a:stCxn id="27" idx="3"/>
            <a:endCxn id="28" idx="1"/>
          </p:cNvCxnSpPr>
          <p:nvPr/>
        </p:nvCxnSpPr>
        <p:spPr>
          <a:xfrm flipV="1">
            <a:off x="4039268" y="5188159"/>
            <a:ext cx="1005760" cy="4316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headEnd type="none" w="sm" len="sm"/>
            <a:tailEnd type="stealth" w="lg" len="lg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44"/>
          <p:cNvCxnSpPr>
            <a:endCxn id="27" idx="1"/>
          </p:cNvCxnSpPr>
          <p:nvPr/>
        </p:nvCxnSpPr>
        <p:spPr>
          <a:xfrm>
            <a:off x="1446980" y="5187424"/>
            <a:ext cx="1005760" cy="5051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headEnd type="none" w="sm" len="sm"/>
            <a:tailEnd type="stealth" w="lg" len="lg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44"/>
          <p:cNvCxnSpPr>
            <a:stCxn id="28" idx="3"/>
          </p:cNvCxnSpPr>
          <p:nvPr/>
        </p:nvCxnSpPr>
        <p:spPr>
          <a:xfrm>
            <a:off x="6631556" y="5188159"/>
            <a:ext cx="1005760" cy="4316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headEnd type="none" w="sm" len="sm"/>
            <a:tailEnd type="stealth" w="lg" len="lg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977941" y="4697959"/>
            <a:ext cx="938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i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批重做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cxnSp>
        <p:nvCxnSpPr>
          <p:cNvPr id="36" name="直接箭头连接符 44"/>
          <p:cNvCxnSpPr>
            <a:endCxn id="17" idx="2"/>
          </p:cNvCxnSpPr>
          <p:nvPr/>
        </p:nvCxnSpPr>
        <p:spPr>
          <a:xfrm flipV="1">
            <a:off x="1446980" y="4156098"/>
            <a:ext cx="2126860" cy="1036377"/>
          </a:xfrm>
          <a:prstGeom prst="bentConnector3">
            <a:avLst>
              <a:gd name="adj1" fmla="val 34594"/>
            </a:avLst>
          </a:prstGeom>
          <a:ln w="25400">
            <a:solidFill>
              <a:schemeClr val="accent5">
                <a:lumMod val="75000"/>
              </a:schemeClr>
            </a:solidFill>
            <a:headEnd type="none" w="sm" len="sm"/>
            <a:tailEnd type="stealth" w="lg" len="lg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3573840" y="3796058"/>
            <a:ext cx="1735792" cy="720080"/>
          </a:xfrm>
          <a:prstGeom prst="ellipse">
            <a:avLst/>
          </a:prstGeom>
          <a:scene3d>
            <a:camera prst="orthographicFront">
              <a:rot lat="0" lon="0" rev="0"/>
            </a:camera>
            <a:lightRig rig="brightRoom" dir="t"/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72000" rIns="0" bIns="0" anchor="ctr"/>
          <a:lstStyle/>
          <a:p>
            <a:pPr algn="ctr">
              <a:lnSpc>
                <a:spcPct val="85000"/>
              </a:lnSpc>
            </a:pPr>
            <a:r>
              <a:rPr lang="zh-CN" altLang="en-US" sz="2000" b="1" spc="-5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读取</a:t>
            </a:r>
            <a:r>
              <a:rPr lang="en-US" altLang="zh-CN" sz="2000" b="1" spc="-5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Snapshot</a:t>
            </a:r>
            <a:endParaRPr lang="zh-CN" altLang="en-US" sz="2000" b="1" spc="-50" dirty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prstClr val="white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cxnSp>
        <p:nvCxnSpPr>
          <p:cNvPr id="38" name="直接箭头连接符 44"/>
          <p:cNvCxnSpPr>
            <a:stCxn id="17" idx="6"/>
          </p:cNvCxnSpPr>
          <p:nvPr/>
        </p:nvCxnSpPr>
        <p:spPr>
          <a:xfrm>
            <a:off x="5309632" y="4156098"/>
            <a:ext cx="2327684" cy="1031326"/>
          </a:xfrm>
          <a:prstGeom prst="bentConnector3">
            <a:avLst>
              <a:gd name="adj1" fmla="val 67596"/>
            </a:avLst>
          </a:prstGeom>
          <a:ln w="25400">
            <a:solidFill>
              <a:schemeClr val="accent5">
                <a:lumMod val="75000"/>
              </a:schemeClr>
            </a:solidFill>
            <a:headEnd type="none" w="sm" len="sm"/>
            <a:tailEnd type="stealth" w="lg" len="lg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灯片编号占位符 18"/>
          <p:cNvSpPr txBox="1">
            <a:spLocks/>
          </p:cNvSpPr>
          <p:nvPr/>
        </p:nvSpPr>
        <p:spPr>
          <a:xfrm>
            <a:off x="7010400" y="0"/>
            <a:ext cx="2133600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r" defTabSz="914400" rtl="0" eaLnBrk="1" latinLnBrk="0" hangingPunct="1">
              <a:defRPr sz="1050" kern="120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34D7C7-54EC-4429-AF87-53D34AF69F2D}" type="slidenum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21</a:t>
            </a:fld>
            <a:endParaRPr lang="zh-CN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3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" name="灯片编号占位符 18"/>
          <p:cNvSpPr txBox="1">
            <a:spLocks/>
          </p:cNvSpPr>
          <p:nvPr/>
        </p:nvSpPr>
        <p:spPr>
          <a:xfrm>
            <a:off x="7010400" y="0"/>
            <a:ext cx="2133600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r" defTabSz="914400" rtl="0" eaLnBrk="1" latinLnBrk="0" hangingPunct="1">
              <a:defRPr sz="1050" kern="120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34D7C7-54EC-4429-AF87-53D34AF69F2D}" type="slidenum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21</a:t>
            </a:fld>
            <a:endParaRPr lang="zh-CN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6" name="灯片编号占位符 18"/>
          <p:cNvSpPr txBox="1">
            <a:spLocks/>
          </p:cNvSpPr>
          <p:nvPr/>
        </p:nvSpPr>
        <p:spPr>
          <a:xfrm>
            <a:off x="7010400" y="0"/>
            <a:ext cx="2133600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r" defTabSz="914400" rtl="0" eaLnBrk="1" latinLnBrk="0" hangingPunct="1">
              <a:defRPr sz="1050" kern="120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34D7C7-54EC-4429-AF87-53D34AF69F2D}" type="slidenum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21</a:t>
            </a:fld>
            <a:endParaRPr lang="zh-CN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4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9" name="灯片编号占位符 18"/>
          <p:cNvSpPr txBox="1">
            <a:spLocks/>
          </p:cNvSpPr>
          <p:nvPr/>
        </p:nvSpPr>
        <p:spPr>
          <a:xfrm>
            <a:off x="7010400" y="0"/>
            <a:ext cx="2133600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r" defTabSz="914400" rtl="0" eaLnBrk="1" latinLnBrk="0" hangingPunct="1">
              <a:defRPr sz="1050" kern="120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34D7C7-54EC-4429-AF87-53D34AF69F2D}" type="slidenum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21</a:t>
            </a:fld>
            <a:endParaRPr lang="zh-CN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628053" y="861650"/>
            <a:ext cx="5932279" cy="58477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>
              <a:defRPr/>
            </a:pPr>
            <a:r>
              <a:rPr lang="zh-CN" altLang="en-US" sz="3200" b="1" dirty="0" smtClean="0">
                <a:ln w="50800"/>
                <a:solidFill>
                  <a:srgbClr val="8064A2">
                    <a:lumMod val="75000"/>
                  </a:srgbClr>
                </a:solidFill>
              </a:rPr>
              <a:t>内存</a:t>
            </a:r>
            <a:r>
              <a:rPr lang="en-US" altLang="zh-CN" sz="3200" b="1" dirty="0" smtClean="0">
                <a:ln w="50800"/>
                <a:solidFill>
                  <a:srgbClr val="8064A2">
                    <a:lumMod val="75000"/>
                  </a:srgbClr>
                </a:solidFill>
              </a:rPr>
              <a:t>Snapshot</a:t>
            </a:r>
            <a:endParaRPr lang="zh-CN" altLang="en-US" sz="3200" b="1" dirty="0">
              <a:ln w="50800"/>
              <a:solidFill>
                <a:srgbClr val="8064A2">
                  <a:lumMod val="75000"/>
                </a:srgbClr>
              </a:solidFill>
            </a:endParaRPr>
          </a:p>
        </p:txBody>
      </p:sp>
      <p:pic>
        <p:nvPicPr>
          <p:cNvPr id="51" name="Picture 12" descr="图片1副本"/>
          <p:cNvPicPr>
            <a:picLocks noChangeAspect="1" noChangeArrowheads="1"/>
          </p:cNvPicPr>
          <p:nvPr/>
        </p:nvPicPr>
        <p:blipFill>
          <a:blip r:embed="rId3">
            <a:lum contras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79"/>
          <a:stretch>
            <a:fillRect/>
          </a:stretch>
        </p:blipFill>
        <p:spPr bwMode="auto">
          <a:xfrm>
            <a:off x="-121042" y="1483565"/>
            <a:ext cx="9431338" cy="5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矩形 51"/>
          <p:cNvSpPr/>
          <p:nvPr/>
        </p:nvSpPr>
        <p:spPr>
          <a:xfrm>
            <a:off x="0" y="-27384"/>
            <a:ext cx="9144001" cy="4320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3923928" y="-27384"/>
            <a:ext cx="1214891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编程模型</a:t>
            </a:r>
          </a:p>
        </p:txBody>
      </p:sp>
      <p:sp>
        <p:nvSpPr>
          <p:cNvPr id="54" name="矩形 53"/>
          <p:cNvSpPr/>
          <p:nvPr/>
        </p:nvSpPr>
        <p:spPr>
          <a:xfrm>
            <a:off x="5138819" y="-27384"/>
            <a:ext cx="1219217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数据传递</a:t>
            </a:r>
          </a:p>
        </p:txBody>
      </p:sp>
      <p:sp>
        <p:nvSpPr>
          <p:cNvPr id="55" name="矩形 54"/>
          <p:cNvSpPr/>
          <p:nvPr/>
        </p:nvSpPr>
        <p:spPr>
          <a:xfrm>
            <a:off x="6358036" y="-27384"/>
            <a:ext cx="1110709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状态容错</a:t>
            </a:r>
          </a:p>
        </p:txBody>
      </p:sp>
      <p:sp>
        <p:nvSpPr>
          <p:cNvPr id="56" name="矩形 55"/>
          <p:cNvSpPr/>
          <p:nvPr/>
        </p:nvSpPr>
        <p:spPr>
          <a:xfrm>
            <a:off x="7486806" y="-27384"/>
            <a:ext cx="1117641" cy="43204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增量计算</a:t>
            </a:r>
          </a:p>
        </p:txBody>
      </p:sp>
      <p:sp>
        <p:nvSpPr>
          <p:cNvPr id="57" name="矩形 56"/>
          <p:cNvSpPr/>
          <p:nvPr/>
        </p:nvSpPr>
        <p:spPr>
          <a:xfrm>
            <a:off x="0" y="404664"/>
            <a:ext cx="9144001" cy="7200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200690" y="12576"/>
            <a:ext cx="269859" cy="360000"/>
          </a:xfrm>
          <a:prstGeom prst="ellipse">
            <a:avLst/>
          </a:prstGeom>
          <a:solidFill>
            <a:srgbClr val="FFFFFF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15"/>
          <p:cNvSpPr txBox="1"/>
          <p:nvPr/>
        </p:nvSpPr>
        <p:spPr>
          <a:xfrm>
            <a:off x="91835" y="23299"/>
            <a:ext cx="487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21</a:t>
            </a:fld>
            <a:r>
              <a:rPr lang="zh-CN" altLang="en-US" sz="16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40636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26" grpId="0"/>
      <p:bldP spid="27" grpId="0" animBg="1"/>
      <p:bldP spid="28" grpId="0" animBg="1"/>
      <p:bldP spid="32" grpId="0"/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图片 62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91629" y="4479191"/>
            <a:ext cx="4804064" cy="237880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椭圆 63"/>
          <p:cNvSpPr/>
          <p:nvPr/>
        </p:nvSpPr>
        <p:spPr>
          <a:xfrm>
            <a:off x="701662" y="1844824"/>
            <a:ext cx="1656000" cy="1656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2729887" y="1844824"/>
            <a:ext cx="1656000" cy="1656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</a:p>
        </p:txBody>
      </p:sp>
      <p:sp>
        <p:nvSpPr>
          <p:cNvPr id="66" name="椭圆 65"/>
          <p:cNvSpPr/>
          <p:nvPr/>
        </p:nvSpPr>
        <p:spPr>
          <a:xfrm>
            <a:off x="4758112" y="1844824"/>
            <a:ext cx="1656000" cy="1656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工程验证</a:t>
            </a:r>
          </a:p>
        </p:txBody>
      </p:sp>
      <p:sp>
        <p:nvSpPr>
          <p:cNvPr id="67" name="椭圆 66"/>
          <p:cNvSpPr/>
          <p:nvPr/>
        </p:nvSpPr>
        <p:spPr>
          <a:xfrm>
            <a:off x="6786338" y="1844824"/>
            <a:ext cx="1656000" cy="1656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68" name="椭圆 67"/>
          <p:cNvSpPr/>
          <p:nvPr/>
        </p:nvSpPr>
        <p:spPr>
          <a:xfrm>
            <a:off x="2089669" y="5719055"/>
            <a:ext cx="692150" cy="692150"/>
          </a:xfrm>
          <a:prstGeom prst="ellipse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2165869" y="5795255"/>
            <a:ext cx="539750" cy="53975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dirty="0">
                <a:latin typeface="Impact" pitchFamily="34" charset="0"/>
              </a:rPr>
              <a:t>1</a:t>
            </a:r>
            <a:endParaRPr lang="zh-CN" altLang="en-US" dirty="0">
              <a:latin typeface="Impact" pitchFamily="34" charset="0"/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3429892" y="4390936"/>
            <a:ext cx="692150" cy="692150"/>
          </a:xfrm>
          <a:prstGeom prst="ellipse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3506092" y="4467136"/>
            <a:ext cx="539750" cy="53975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dirty="0">
                <a:latin typeface="Impact" pitchFamily="34" charset="0"/>
              </a:rPr>
              <a:t>2</a:t>
            </a:r>
            <a:endParaRPr lang="zh-CN" altLang="en-US" dirty="0">
              <a:latin typeface="Impact" pitchFamily="34" charset="0"/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5046629" y="4390936"/>
            <a:ext cx="692150" cy="692150"/>
          </a:xfrm>
          <a:prstGeom prst="ellipse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5119654" y="4467136"/>
            <a:ext cx="539750" cy="53975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dirty="0">
                <a:latin typeface="Impact" pitchFamily="34" charset="0"/>
              </a:rPr>
              <a:t>3</a:t>
            </a:r>
            <a:endParaRPr lang="zh-CN" altLang="en-US" dirty="0">
              <a:latin typeface="Impact" pitchFamily="34" charset="0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6380633" y="5719055"/>
            <a:ext cx="693737" cy="692150"/>
          </a:xfrm>
          <a:prstGeom prst="ellipse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75" name="椭圆 74"/>
          <p:cNvSpPr/>
          <p:nvPr/>
        </p:nvSpPr>
        <p:spPr>
          <a:xfrm>
            <a:off x="6457626" y="5795255"/>
            <a:ext cx="539750" cy="53975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dirty="0">
                <a:latin typeface="Impact" pitchFamily="34" charset="0"/>
              </a:rPr>
              <a:t>4</a:t>
            </a:r>
            <a:endParaRPr lang="zh-CN" altLang="en-US" dirty="0">
              <a:latin typeface="Impact" pitchFamily="34" charset="0"/>
            </a:endParaRPr>
          </a:p>
        </p:txBody>
      </p:sp>
      <p:sp>
        <p:nvSpPr>
          <p:cNvPr id="76" name="任意多边形 75"/>
          <p:cNvSpPr/>
          <p:nvPr/>
        </p:nvSpPr>
        <p:spPr>
          <a:xfrm rot="5400000">
            <a:off x="6220473" y="4499628"/>
            <a:ext cx="2375559" cy="523750"/>
          </a:xfrm>
          <a:custGeom>
            <a:avLst/>
            <a:gdLst>
              <a:gd name="connsiteX0" fmla="*/ 1799772 w 1799772"/>
              <a:gd name="connsiteY0" fmla="*/ 232228 h 232228"/>
              <a:gd name="connsiteX1" fmla="*/ 1524000 w 1799772"/>
              <a:gd name="connsiteY1" fmla="*/ 0 h 232228"/>
              <a:gd name="connsiteX2" fmla="*/ 0 w 1799772"/>
              <a:gd name="connsiteY2" fmla="*/ 0 h 2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9772" h="232228">
                <a:moveTo>
                  <a:pt x="1799772" y="23222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77" name="任意多边形 76"/>
          <p:cNvSpPr/>
          <p:nvPr/>
        </p:nvSpPr>
        <p:spPr>
          <a:xfrm rot="5400000">
            <a:off x="3188861" y="3910546"/>
            <a:ext cx="738052" cy="108000"/>
          </a:xfrm>
          <a:custGeom>
            <a:avLst/>
            <a:gdLst>
              <a:gd name="connsiteX0" fmla="*/ 740229 w 740229"/>
              <a:gd name="connsiteY0" fmla="*/ 0 h 406400"/>
              <a:gd name="connsiteX1" fmla="*/ 580572 w 740229"/>
              <a:gd name="connsiteY1" fmla="*/ 406400 h 406400"/>
              <a:gd name="connsiteX2" fmla="*/ 0 w 740229"/>
              <a:gd name="connsiteY2" fmla="*/ 406400 h 40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0229" h="406400">
                <a:moveTo>
                  <a:pt x="740229" y="0"/>
                </a:moveTo>
                <a:lnTo>
                  <a:pt x="580572" y="406400"/>
                </a:lnTo>
                <a:lnTo>
                  <a:pt x="0" y="406400"/>
                </a:lnTo>
              </a:path>
            </a:pathLst>
          </a:cu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78" name="任意多边形 77"/>
          <p:cNvSpPr/>
          <p:nvPr/>
        </p:nvSpPr>
        <p:spPr>
          <a:xfrm rot="5400000" flipV="1">
            <a:off x="538223" y="4474829"/>
            <a:ext cx="2384357" cy="564549"/>
          </a:xfrm>
          <a:custGeom>
            <a:avLst/>
            <a:gdLst>
              <a:gd name="connsiteX0" fmla="*/ 1799772 w 1799772"/>
              <a:gd name="connsiteY0" fmla="*/ 232228 h 232228"/>
              <a:gd name="connsiteX1" fmla="*/ 1524000 w 1799772"/>
              <a:gd name="connsiteY1" fmla="*/ 0 h 232228"/>
              <a:gd name="connsiteX2" fmla="*/ 0 w 1799772"/>
              <a:gd name="connsiteY2" fmla="*/ 0 h 2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9772" h="232228">
                <a:moveTo>
                  <a:pt x="1799772" y="23222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79" name="TextBox 15"/>
          <p:cNvSpPr txBox="1"/>
          <p:nvPr/>
        </p:nvSpPr>
        <p:spPr>
          <a:xfrm>
            <a:off x="3775967" y="5957765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ea typeface="Adobe 宋体 Std L" pitchFamily="18" charset="-122"/>
              </a:rPr>
              <a:t>Contents Page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  <a:ea typeface="Adobe 宋体 Std L" pitchFamily="18" charset="-122"/>
            </a:endParaRPr>
          </a:p>
        </p:txBody>
      </p:sp>
      <p:sp>
        <p:nvSpPr>
          <p:cNvPr id="80" name="文本框 13"/>
          <p:cNvSpPr txBox="1"/>
          <p:nvPr/>
        </p:nvSpPr>
        <p:spPr>
          <a:xfrm>
            <a:off x="3775967" y="5517232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</a:rPr>
              <a:t>目录页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ea typeface="微软雅黑"/>
            </a:endParaRPr>
          </a:p>
        </p:txBody>
      </p:sp>
      <p:sp>
        <p:nvSpPr>
          <p:cNvPr id="81" name="任意多边形 80"/>
          <p:cNvSpPr/>
          <p:nvPr/>
        </p:nvSpPr>
        <p:spPr>
          <a:xfrm rot="5400000" flipV="1">
            <a:off x="5217086" y="3910546"/>
            <a:ext cx="738052" cy="108000"/>
          </a:xfrm>
          <a:custGeom>
            <a:avLst/>
            <a:gdLst>
              <a:gd name="connsiteX0" fmla="*/ 740229 w 740229"/>
              <a:gd name="connsiteY0" fmla="*/ 0 h 406400"/>
              <a:gd name="connsiteX1" fmla="*/ 580572 w 740229"/>
              <a:gd name="connsiteY1" fmla="*/ 406400 h 406400"/>
              <a:gd name="connsiteX2" fmla="*/ 0 w 740229"/>
              <a:gd name="connsiteY2" fmla="*/ 406400 h 40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0229" h="406400">
                <a:moveTo>
                  <a:pt x="740229" y="0"/>
                </a:moveTo>
                <a:lnTo>
                  <a:pt x="580572" y="406400"/>
                </a:lnTo>
                <a:lnTo>
                  <a:pt x="0" y="406400"/>
                </a:lnTo>
              </a:path>
            </a:pathLst>
          </a:cu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82" name="椭圆 1"/>
          <p:cNvSpPr/>
          <p:nvPr/>
        </p:nvSpPr>
        <p:spPr>
          <a:xfrm>
            <a:off x="4229870" y="6453336"/>
            <a:ext cx="792088" cy="404664"/>
          </a:xfrm>
          <a:custGeom>
            <a:avLst/>
            <a:gdLst/>
            <a:ahLst/>
            <a:cxnLst/>
            <a:rect l="l" t="t" r="r" b="b"/>
            <a:pathLst>
              <a:path w="792088" h="404664">
                <a:moveTo>
                  <a:pt x="396044" y="0"/>
                </a:moveTo>
                <a:cubicBezTo>
                  <a:pt x="614773" y="0"/>
                  <a:pt x="792088" y="177315"/>
                  <a:pt x="792088" y="396044"/>
                </a:cubicBezTo>
                <a:lnTo>
                  <a:pt x="791219" y="404664"/>
                </a:lnTo>
                <a:lnTo>
                  <a:pt x="869" y="404664"/>
                </a:lnTo>
                <a:cubicBezTo>
                  <a:pt x="31" y="401809"/>
                  <a:pt x="0" y="398930"/>
                  <a:pt x="0" y="396044"/>
                </a:cubicBezTo>
                <a:cubicBezTo>
                  <a:pt x="0" y="177315"/>
                  <a:pt x="177315" y="0"/>
                  <a:pt x="396044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3" name="TextBox 15"/>
          <p:cNvSpPr txBox="1"/>
          <p:nvPr/>
        </p:nvSpPr>
        <p:spPr>
          <a:xfrm>
            <a:off x="4300699" y="6519446"/>
            <a:ext cx="650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22</a:t>
            </a:fld>
            <a:r>
              <a:rPr lang="zh-CN" altLang="en-US" sz="16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1142976" y="579652"/>
            <a:ext cx="6858048" cy="68578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chemeClr val="accent4"/>
                </a:solidFill>
              </a:rPr>
              <a:t>目   录</a:t>
            </a:r>
            <a:endParaRPr lang="zh-CN" alt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4378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mph" presetSubtype="2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1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mph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1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mph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2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mph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2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mph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3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mph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3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7" presetClass="emph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3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7" presetClass="emph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4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7" presetClass="emph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4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7" presetClass="emph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4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7" presetClass="emph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5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7" presetClass="emph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5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/>
      <p:bldP spid="80" grpId="0"/>
      <p:bldP spid="81" grpId="0" animBg="1"/>
      <p:bldP spid="82" grpId="0" animBg="1"/>
      <p:bldP spid="8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75556" y="3309216"/>
            <a:ext cx="7992888" cy="20166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cap="sq">
            <a:solidFill>
              <a:schemeClr val="accent1">
                <a:lumMod val="75000"/>
              </a:schemeClr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700" dirty="0" err="1">
                <a:solidFill>
                  <a:schemeClr val="accent1">
                    <a:lumMod val="50000"/>
                  </a:schemeClr>
                </a:solidFill>
              </a:rPr>
              <a:t>MrmJob</a:t>
            </a:r>
            <a:r>
              <a:rPr lang="en-US" altLang="zh-CN" sz="1700" dirty="0">
                <a:solidFill>
                  <a:schemeClr val="accent1">
                    <a:lumMod val="50000"/>
                  </a:schemeClr>
                </a:solidFill>
              </a:rPr>
              <a:t> job = new </a:t>
            </a:r>
            <a:r>
              <a:rPr lang="en-US" altLang="zh-CN" sz="1700" dirty="0" err="1">
                <a:solidFill>
                  <a:schemeClr val="accent1">
                    <a:lumMod val="50000"/>
                  </a:schemeClr>
                </a:solidFill>
              </a:rPr>
              <a:t>MrmJob</a:t>
            </a:r>
            <a:r>
              <a:rPr lang="en-US" altLang="zh-CN" sz="1700" dirty="0">
                <a:solidFill>
                  <a:schemeClr val="accent1">
                    <a:lumMod val="50000"/>
                  </a:schemeClr>
                </a:solidFill>
              </a:rPr>
              <a:t>();</a:t>
            </a:r>
            <a:endParaRPr lang="zh-CN" altLang="zh-CN" sz="17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zh-CN" sz="1700" dirty="0" err="1">
                <a:solidFill>
                  <a:schemeClr val="accent1">
                    <a:lumMod val="50000"/>
                  </a:schemeClr>
                </a:solidFill>
              </a:rPr>
              <a:t>job.setSource</a:t>
            </a:r>
            <a:r>
              <a:rPr lang="en-US" altLang="zh-CN" sz="1700" dirty="0">
                <a:solidFill>
                  <a:schemeClr val="accent1">
                    <a:lumMod val="50000"/>
                  </a:schemeClr>
                </a:solidFill>
              </a:rPr>
              <a:t>(“log”, new </a:t>
            </a:r>
            <a:r>
              <a:rPr lang="en-US" altLang="zh-CN" sz="1700" dirty="0" err="1">
                <a:solidFill>
                  <a:schemeClr val="accent1">
                    <a:lumMod val="50000"/>
                  </a:schemeClr>
                </a:solidFill>
              </a:rPr>
              <a:t>KafkaLogSource</a:t>
            </a:r>
            <a:r>
              <a:rPr lang="en-US" altLang="zh-CN" sz="1700" dirty="0">
                <a:solidFill>
                  <a:schemeClr val="accent1">
                    <a:lumMod val="50000"/>
                  </a:schemeClr>
                </a:solidFill>
              </a:rPr>
              <a:t>(), 1);</a:t>
            </a:r>
            <a:endParaRPr lang="zh-CN" altLang="zh-CN" sz="17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zh-CN" sz="1700" dirty="0" err="1">
                <a:solidFill>
                  <a:schemeClr val="accent1">
                    <a:lumMod val="50000"/>
                  </a:schemeClr>
                </a:solidFill>
              </a:rPr>
              <a:t>job.setModel</a:t>
            </a:r>
            <a:r>
              <a:rPr lang="en-US" altLang="zh-CN" sz="1700" dirty="0">
                <a:solidFill>
                  <a:schemeClr val="accent1">
                    <a:lumMod val="50000"/>
                  </a:schemeClr>
                </a:solidFill>
              </a:rPr>
              <a:t>(“</a:t>
            </a:r>
            <a:r>
              <a:rPr lang="en-US" altLang="zh-CN" sz="1700" dirty="0" err="1">
                <a:solidFill>
                  <a:schemeClr val="accent1">
                    <a:lumMod val="50000"/>
                  </a:schemeClr>
                </a:solidFill>
              </a:rPr>
              <a:t>userHistory</a:t>
            </a:r>
            <a:r>
              <a:rPr lang="en-US" altLang="zh-CN" sz="1700" dirty="0">
                <a:solidFill>
                  <a:schemeClr val="accent1">
                    <a:lumMod val="50000"/>
                  </a:schemeClr>
                </a:solidFill>
              </a:rPr>
              <a:t>”, new </a:t>
            </a:r>
            <a:r>
              <a:rPr lang="en-US" altLang="zh-CN" sz="1700" dirty="0" err="1">
                <a:solidFill>
                  <a:schemeClr val="accent1">
                    <a:lumMod val="50000"/>
                  </a:schemeClr>
                </a:solidFill>
              </a:rPr>
              <a:t>UserHistoryModel</a:t>
            </a:r>
            <a:r>
              <a:rPr lang="en-US" altLang="zh-CN" sz="1700" dirty="0">
                <a:solidFill>
                  <a:schemeClr val="accent1">
                    <a:lumMod val="50000"/>
                  </a:schemeClr>
                </a:solidFill>
              </a:rPr>
              <a:t>(), 1</a:t>
            </a:r>
            <a:r>
              <a:rPr lang="en-US" altLang="zh-CN" sz="1700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r>
              <a:rPr lang="en-US" altLang="zh-CN" sz="17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1700" dirty="0" smtClean="0">
                <a:solidFill>
                  <a:schemeClr val="accent1">
                    <a:lumMod val="50000"/>
                  </a:schemeClr>
                </a:solidFill>
              </a:rPr>
              <a:t>          .</a:t>
            </a:r>
            <a:r>
              <a:rPr lang="en-US" altLang="zh-CN" sz="1700" dirty="0" err="1">
                <a:solidFill>
                  <a:schemeClr val="accent1">
                    <a:lumMod val="50000"/>
                  </a:schemeClr>
                </a:solidFill>
              </a:rPr>
              <a:t>shuffleGrouping</a:t>
            </a:r>
            <a:r>
              <a:rPr lang="en-US" altLang="zh-CN" sz="1700" dirty="0">
                <a:solidFill>
                  <a:schemeClr val="accent1">
                    <a:lumMod val="50000"/>
                  </a:schemeClr>
                </a:solidFill>
              </a:rPr>
              <a:t>(“log”);</a:t>
            </a:r>
            <a:endParaRPr lang="zh-CN" altLang="zh-CN" sz="17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zh-CN" sz="1700" dirty="0" err="1">
                <a:solidFill>
                  <a:schemeClr val="accent1">
                    <a:lumMod val="50000"/>
                  </a:schemeClr>
                </a:solidFill>
              </a:rPr>
              <a:t>job.setModel</a:t>
            </a:r>
            <a:r>
              <a:rPr lang="en-US" altLang="zh-CN" sz="1700" dirty="0">
                <a:solidFill>
                  <a:schemeClr val="accent1">
                    <a:lumMod val="50000"/>
                  </a:schemeClr>
                </a:solidFill>
              </a:rPr>
              <a:t>(“product2Categories”, new </a:t>
            </a:r>
            <a:r>
              <a:rPr lang="en-US" altLang="zh-CN" sz="1700" dirty="0" err="1">
                <a:solidFill>
                  <a:schemeClr val="accent1">
                    <a:lumMod val="50000"/>
                  </a:schemeClr>
                </a:solidFill>
              </a:rPr>
              <a:t>CounterModel</a:t>
            </a:r>
            <a:r>
              <a:rPr lang="en-US" altLang="zh-CN" sz="1700" dirty="0">
                <a:solidFill>
                  <a:schemeClr val="accent1">
                    <a:lumMod val="50000"/>
                  </a:schemeClr>
                </a:solidFill>
              </a:rPr>
              <a:t>(), 1</a:t>
            </a:r>
            <a:r>
              <a:rPr lang="en-US" altLang="zh-CN" sz="1700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r>
              <a:rPr lang="en-US" altLang="zh-CN" sz="17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1700" dirty="0" smtClean="0">
                <a:solidFill>
                  <a:schemeClr val="accent1">
                    <a:lumMod val="50000"/>
                  </a:schemeClr>
                </a:solidFill>
              </a:rPr>
              <a:t>          .</a:t>
            </a:r>
            <a:r>
              <a:rPr lang="en-US" altLang="zh-CN" sz="1700" dirty="0" err="1">
                <a:solidFill>
                  <a:schemeClr val="accent1">
                    <a:lumMod val="50000"/>
                  </a:schemeClr>
                </a:solidFill>
              </a:rPr>
              <a:t>shuffleGrouping</a:t>
            </a:r>
            <a:r>
              <a:rPr lang="en-US" altLang="zh-CN" sz="1700" dirty="0">
                <a:solidFill>
                  <a:schemeClr val="accent1">
                    <a:lumMod val="50000"/>
                  </a:schemeClr>
                </a:solidFill>
              </a:rPr>
              <a:t>(“</a:t>
            </a:r>
            <a:r>
              <a:rPr lang="en-US" altLang="zh-CN" sz="1700" dirty="0" err="1">
                <a:solidFill>
                  <a:schemeClr val="accent1">
                    <a:lumMod val="50000"/>
                  </a:schemeClr>
                </a:solidFill>
              </a:rPr>
              <a:t>userHistory</a:t>
            </a:r>
            <a:r>
              <a:rPr lang="en-US" altLang="zh-CN" sz="1700" dirty="0">
                <a:solidFill>
                  <a:schemeClr val="accent1">
                    <a:lumMod val="50000"/>
                  </a:schemeClr>
                </a:solidFill>
              </a:rPr>
              <a:t>”);</a:t>
            </a:r>
            <a:endParaRPr lang="zh-CN" altLang="zh-CN" sz="17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zh-CN" sz="1700" dirty="0">
                <a:solidFill>
                  <a:schemeClr val="accent1">
                    <a:lumMod val="50000"/>
                  </a:schemeClr>
                </a:solidFill>
              </a:rPr>
              <a:t>new </a:t>
            </a:r>
            <a:r>
              <a:rPr lang="en-US" altLang="zh-CN" sz="1700" dirty="0" err="1">
                <a:solidFill>
                  <a:schemeClr val="accent1">
                    <a:lumMod val="50000"/>
                  </a:schemeClr>
                </a:solidFill>
              </a:rPr>
              <a:t>JobClient</a:t>
            </a:r>
            <a:r>
              <a:rPr lang="en-US" altLang="zh-CN" sz="1700" dirty="0">
                <a:solidFill>
                  <a:schemeClr val="accent1">
                    <a:lumMod val="50000"/>
                  </a:schemeClr>
                </a:solidFill>
              </a:rPr>
              <a:t>(job).submit(“</a:t>
            </a:r>
            <a:r>
              <a:rPr lang="en-US" altLang="zh-CN" sz="1700" dirty="0" err="1">
                <a:solidFill>
                  <a:schemeClr val="accent1">
                    <a:lumMod val="50000"/>
                  </a:schemeClr>
                </a:solidFill>
              </a:rPr>
              <a:t>jobname</a:t>
            </a:r>
            <a:r>
              <a:rPr lang="en-US" altLang="zh-CN" sz="1700" dirty="0">
                <a:solidFill>
                  <a:schemeClr val="accent1">
                    <a:lumMod val="50000"/>
                  </a:schemeClr>
                </a:solidFill>
              </a:rPr>
              <a:t>”, new </a:t>
            </a:r>
            <a:r>
              <a:rPr lang="en-US" altLang="zh-CN" sz="1700" dirty="0" err="1">
                <a:solidFill>
                  <a:schemeClr val="accent1">
                    <a:lumMod val="50000"/>
                  </a:schemeClr>
                </a:solidFill>
              </a:rPr>
              <a:t>MrmConfig</a:t>
            </a:r>
            <a:r>
              <a:rPr lang="en-US" altLang="zh-CN" sz="1700" dirty="0">
                <a:solidFill>
                  <a:schemeClr val="accent1">
                    <a:lumMod val="50000"/>
                  </a:schemeClr>
                </a:solidFill>
              </a:rPr>
              <a:t>());</a:t>
            </a:r>
            <a:endParaRPr lang="zh-CN" altLang="en-US" sz="17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D7C7-54EC-4429-AF87-53D34AF69F2D}" type="slidenum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23</a:t>
            </a:fld>
            <a:endParaRPr lang="zh-CN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628053" y="474155"/>
            <a:ext cx="5932279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>
              <a:defRPr/>
            </a:pPr>
            <a:r>
              <a:rPr lang="zh-CN" altLang="en-US" sz="3600" b="1" dirty="0" smtClean="0">
                <a:ln w="50800"/>
                <a:solidFill>
                  <a:srgbClr val="8064A2">
                    <a:lumMod val="75000"/>
                  </a:srgbClr>
                </a:solidFill>
              </a:rPr>
              <a:t>电子商务日志分析实例分析</a:t>
            </a:r>
            <a:endParaRPr lang="zh-CN" altLang="en-US" sz="3600" b="1" dirty="0">
              <a:ln w="50800"/>
              <a:solidFill>
                <a:srgbClr val="8064A2">
                  <a:lumMod val="75000"/>
                </a:srgbClr>
              </a:solidFill>
            </a:endParaRPr>
          </a:p>
        </p:txBody>
      </p:sp>
      <p:pic>
        <p:nvPicPr>
          <p:cNvPr id="33" name="Picture 12" descr="图片1副本"/>
          <p:cNvPicPr>
            <a:picLocks noChangeAspect="1" noChangeArrowheads="1"/>
          </p:cNvPicPr>
          <p:nvPr/>
        </p:nvPicPr>
        <p:blipFill>
          <a:blip r:embed="rId3">
            <a:lum contras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79"/>
          <a:stretch>
            <a:fillRect/>
          </a:stretch>
        </p:blipFill>
        <p:spPr bwMode="auto">
          <a:xfrm>
            <a:off x="-121042" y="1161884"/>
            <a:ext cx="9431338" cy="5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66" name="矩形 165"/>
          <p:cNvSpPr/>
          <p:nvPr/>
        </p:nvSpPr>
        <p:spPr>
          <a:xfrm>
            <a:off x="611560" y="1340768"/>
            <a:ext cx="659667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zh-CN" altLang="zh-CN" sz="2000" b="1" kern="0" dirty="0" smtClean="0">
                <a:latin typeface="微软雅黑" pitchFamily="34" charset="-122"/>
                <a:ea typeface="微软雅黑" pitchFamily="34" charset="-122"/>
              </a:rPr>
              <a:t>目的</a:t>
            </a:r>
            <a:r>
              <a:rPr lang="zh-CN" altLang="zh-CN" sz="2000" b="1" kern="0" dirty="0">
                <a:latin typeface="微软雅黑" pitchFamily="34" charset="-122"/>
                <a:ea typeface="微软雅黑" pitchFamily="34" charset="-122"/>
              </a:rPr>
              <a:t>是根据用户浏览的商品来分析商品和分类之间的关系</a:t>
            </a:r>
            <a:endParaRPr lang="zh-CN" altLang="en-US" sz="2000" b="1" kern="0" dirty="0">
              <a:latin typeface="微软雅黑" pitchFamily="34" charset="-122"/>
              <a:ea typeface="微软雅黑" pitchFamily="34" charset="-122"/>
            </a:endParaRPr>
          </a:p>
          <a:p>
            <a:pPr marL="0" lvl="1"/>
            <a:endParaRPr lang="en-US" altLang="zh-CN" sz="2000" b="1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1" name="椭圆形标注 170"/>
          <p:cNvSpPr/>
          <p:nvPr/>
        </p:nvSpPr>
        <p:spPr>
          <a:xfrm>
            <a:off x="2843808" y="1895054"/>
            <a:ext cx="1370515" cy="792487"/>
          </a:xfrm>
          <a:prstGeom prst="wedgeEllipseCallout">
            <a:avLst>
              <a:gd name="adj1" fmla="val 40777"/>
              <a:gd name="adj2" fmla="val 168604"/>
            </a:avLst>
          </a:prstGeom>
          <a:gradFill flip="none" rotWithShape="0">
            <a:gsLst>
              <a:gs pos="0">
                <a:schemeClr val="accent4">
                  <a:lumMod val="75000"/>
                </a:schemeClr>
              </a:gs>
              <a:gs pos="80000">
                <a:schemeClr val="accent4">
                  <a:lumMod val="75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16200000" scaled="0"/>
            <a:tileRect/>
          </a:gradFill>
          <a:ln>
            <a:noFill/>
          </a:ln>
          <a:scene3d>
            <a:camera prst="orthographicFront"/>
            <a:lightRig rig="flat" dir="t"/>
          </a:scene3d>
          <a:sp3d prstMaterial="plastic">
            <a:bevelT/>
            <a:bevelB prst="angle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lvl="2" indent="-449263" algn="ctr" eaLnBrk="0" fontAlgn="ctr" hangingPunct="0">
              <a:lnSpc>
                <a:spcPct val="93000"/>
              </a:lnSpc>
              <a:spcBef>
                <a:spcPts val="600"/>
              </a:spcBef>
              <a:buSzPct val="100000"/>
              <a:defRPr/>
            </a:pPr>
            <a:r>
              <a:rPr lang="zh-CN" altLang="en-US" b="1" kern="0" spc="50" dirty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读取日志数据</a:t>
            </a:r>
          </a:p>
        </p:txBody>
      </p:sp>
      <p:sp>
        <p:nvSpPr>
          <p:cNvPr id="173" name="椭圆形标注 172"/>
          <p:cNvSpPr/>
          <p:nvPr/>
        </p:nvSpPr>
        <p:spPr>
          <a:xfrm>
            <a:off x="6235487" y="1700808"/>
            <a:ext cx="2664296" cy="1454010"/>
          </a:xfrm>
          <a:prstGeom prst="wedgeEllipseCallout">
            <a:avLst>
              <a:gd name="adj1" fmla="val -68716"/>
              <a:gd name="adj2" fmla="val 104003"/>
            </a:avLst>
          </a:prstGeom>
          <a:gradFill flip="none" rotWithShape="0">
            <a:gsLst>
              <a:gs pos="0">
                <a:schemeClr val="accent4">
                  <a:lumMod val="75000"/>
                </a:schemeClr>
              </a:gs>
              <a:gs pos="80000">
                <a:schemeClr val="accent4">
                  <a:lumMod val="75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16200000" scaled="0"/>
            <a:tileRect/>
          </a:gradFill>
          <a:ln>
            <a:noFill/>
          </a:ln>
          <a:scene3d>
            <a:camera prst="orthographicFront"/>
            <a:lightRig rig="flat" dir="t"/>
          </a:scene3d>
          <a:sp3d prstMaterial="plastic">
            <a:bevelT/>
            <a:bevelB prst="angle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lvl="2" indent="-449263" algn="ctr" eaLnBrk="0" fontAlgn="ctr" hangingPunct="0">
              <a:lnSpc>
                <a:spcPct val="93000"/>
              </a:lnSpc>
              <a:spcBef>
                <a:spcPts val="600"/>
              </a:spcBef>
              <a:buSzPct val="100000"/>
              <a:defRPr/>
            </a:pPr>
            <a:r>
              <a:rPr lang="zh-CN" altLang="zh-CN" b="1" kern="0" spc="50" dirty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读取用户历史浏览数据，产生当前商品与历史分类的对应并发往下游</a:t>
            </a:r>
            <a:endParaRPr lang="zh-CN" altLang="en-US" b="1" kern="0" spc="50" dirty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prstClr val="white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174" name="椭圆形标注 173"/>
          <p:cNvSpPr/>
          <p:nvPr/>
        </p:nvSpPr>
        <p:spPr>
          <a:xfrm>
            <a:off x="6076222" y="5301208"/>
            <a:ext cx="3032282" cy="1454010"/>
          </a:xfrm>
          <a:prstGeom prst="wedgeEllipseCallout">
            <a:avLst>
              <a:gd name="adj1" fmla="val -28224"/>
              <a:gd name="adj2" fmla="val -94270"/>
            </a:avLst>
          </a:prstGeom>
          <a:gradFill flip="none" rotWithShape="0">
            <a:gsLst>
              <a:gs pos="0">
                <a:schemeClr val="accent4">
                  <a:lumMod val="75000"/>
                </a:schemeClr>
              </a:gs>
              <a:gs pos="80000">
                <a:schemeClr val="accent4">
                  <a:lumMod val="75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16200000" scaled="0"/>
            <a:tileRect/>
          </a:gradFill>
          <a:ln>
            <a:noFill/>
          </a:ln>
          <a:scene3d>
            <a:camera prst="orthographicFront"/>
            <a:lightRig rig="flat" dir="t"/>
          </a:scene3d>
          <a:sp3d prstMaterial="plastic">
            <a:bevelT/>
            <a:bevelB prst="angle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lvl="2" indent="-449263" algn="ctr" eaLnBrk="0" fontAlgn="ctr" hangingPunct="0">
              <a:lnSpc>
                <a:spcPct val="93000"/>
              </a:lnSpc>
              <a:spcBef>
                <a:spcPts val="600"/>
              </a:spcBef>
              <a:buSzPct val="100000"/>
              <a:defRPr/>
            </a:pPr>
            <a:r>
              <a:rPr lang="zh-CN" altLang="zh-CN" b="1" kern="0" spc="50" dirty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统计商品与分类的对应关系</a:t>
            </a:r>
            <a:r>
              <a:rPr lang="zh-CN" altLang="zh-CN" b="1" kern="0" spc="5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，与</a:t>
            </a:r>
            <a:r>
              <a:rPr lang="zh-CN" altLang="zh-CN" b="1" kern="0" spc="50" dirty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历史访问次数进行合并后通知网页应用更新商家的显示界面</a:t>
            </a:r>
            <a:endParaRPr lang="zh-CN" altLang="en-US" b="1" kern="0" spc="50" dirty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prstClr val="white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467060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 animBg="1"/>
      <p:bldP spid="173" grpId="0" animBg="1"/>
      <p:bldP spid="17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D7C7-54EC-4429-AF87-53D34AF69F2D}" type="slidenum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24</a:t>
            </a:fld>
            <a:endParaRPr lang="zh-CN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628053" y="474155"/>
            <a:ext cx="5932279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>
              <a:defRPr/>
            </a:pPr>
            <a:r>
              <a:rPr lang="zh-CN" altLang="en-US" sz="3600" b="1" dirty="0" smtClean="0">
                <a:ln w="50800"/>
                <a:solidFill>
                  <a:srgbClr val="8064A2">
                    <a:lumMod val="75000"/>
                  </a:srgbClr>
                </a:solidFill>
              </a:rPr>
              <a:t>性能测试</a:t>
            </a:r>
            <a:r>
              <a:rPr lang="en-US" altLang="zh-CN" sz="3600" b="1" dirty="0" smtClean="0">
                <a:ln w="50800"/>
                <a:solidFill>
                  <a:srgbClr val="8064A2">
                    <a:lumMod val="75000"/>
                  </a:srgbClr>
                </a:solidFill>
              </a:rPr>
              <a:t>-</a:t>
            </a:r>
            <a:r>
              <a:rPr lang="zh-CN" altLang="en-US" sz="3600" b="1" dirty="0" smtClean="0">
                <a:ln w="50800"/>
                <a:solidFill>
                  <a:srgbClr val="8064A2">
                    <a:lumMod val="75000"/>
                  </a:srgbClr>
                </a:solidFill>
              </a:rPr>
              <a:t>数据传递</a:t>
            </a:r>
            <a:endParaRPr lang="zh-CN" altLang="en-US" sz="3600" b="1" dirty="0">
              <a:ln w="50800"/>
              <a:solidFill>
                <a:srgbClr val="8064A2">
                  <a:lumMod val="75000"/>
                </a:srgbClr>
              </a:solidFill>
            </a:endParaRPr>
          </a:p>
        </p:txBody>
      </p:sp>
      <p:pic>
        <p:nvPicPr>
          <p:cNvPr id="33" name="Picture 12" descr="图片1副本"/>
          <p:cNvPicPr>
            <a:picLocks noChangeAspect="1" noChangeArrowheads="1"/>
          </p:cNvPicPr>
          <p:nvPr/>
        </p:nvPicPr>
        <p:blipFill>
          <a:blip r:embed="rId4">
            <a:lum contras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79"/>
          <a:stretch>
            <a:fillRect/>
          </a:stretch>
        </p:blipFill>
        <p:spPr bwMode="auto">
          <a:xfrm>
            <a:off x="-121042" y="1161884"/>
            <a:ext cx="9431338" cy="5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6157004"/>
              </p:ext>
            </p:extLst>
          </p:nvPr>
        </p:nvGraphicFramePr>
        <p:xfrm>
          <a:off x="251520" y="1824445"/>
          <a:ext cx="5299851" cy="40528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9" name="Graph" r:id="rId5" imgW="2452696" imgH="1879932" progId="Origin50.Graph">
                  <p:embed/>
                </p:oleObj>
              </mc:Choice>
              <mc:Fallback>
                <p:oleObj name="Graph" r:id="rId5" imgW="2452696" imgH="1879932" progId="Origin50.Graph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824445"/>
                        <a:ext cx="5299851" cy="40528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5542460" y="2132856"/>
            <a:ext cx="3422028" cy="1133475"/>
            <a:chOff x="2304" y="2058"/>
            <a:chExt cx="3102" cy="774"/>
          </a:xfrm>
        </p:grpSpPr>
        <p:sp>
          <p:nvSpPr>
            <p:cNvPr id="11" name="AutoShape 10"/>
            <p:cNvSpPr>
              <a:spLocks noChangeArrowheads="1"/>
            </p:cNvSpPr>
            <p:nvPr/>
          </p:nvSpPr>
          <p:spPr bwMode="ltGray">
            <a:xfrm>
              <a:off x="2334" y="2058"/>
              <a:ext cx="3072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chemeClr val="accent4">
                    <a:lumMod val="60000"/>
                    <a:lumOff val="40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/>
            </a:p>
          </p:txBody>
        </p:sp>
        <p:sp>
          <p:nvSpPr>
            <p:cNvPr id="12" name="AutoShape 11"/>
            <p:cNvSpPr>
              <a:spLocks noChangeArrowheads="1"/>
            </p:cNvSpPr>
            <p:nvPr/>
          </p:nvSpPr>
          <p:spPr bwMode="ltGray">
            <a:xfrm>
              <a:off x="2304" y="2352"/>
              <a:ext cx="336" cy="240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913125" y="2345650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全内存无磁盘读写，无中心节点调度延迟</a:t>
            </a:r>
            <a:endParaRPr lang="zh-CN" altLang="en-US" sz="2000" dirty="0"/>
          </a:p>
        </p:txBody>
      </p:sp>
      <p:grpSp>
        <p:nvGrpSpPr>
          <p:cNvPr id="14" name="Group 9"/>
          <p:cNvGrpSpPr>
            <a:grpSpLocks/>
          </p:cNvGrpSpPr>
          <p:nvPr/>
        </p:nvGrpSpPr>
        <p:grpSpPr bwMode="auto">
          <a:xfrm>
            <a:off x="5542460" y="3933056"/>
            <a:ext cx="3422028" cy="1133475"/>
            <a:chOff x="2304" y="2058"/>
            <a:chExt cx="3102" cy="774"/>
          </a:xfrm>
        </p:grpSpPr>
        <p:sp>
          <p:nvSpPr>
            <p:cNvPr id="15" name="AutoShape 10"/>
            <p:cNvSpPr>
              <a:spLocks noChangeArrowheads="1"/>
            </p:cNvSpPr>
            <p:nvPr/>
          </p:nvSpPr>
          <p:spPr bwMode="ltGray">
            <a:xfrm>
              <a:off x="2334" y="2058"/>
              <a:ext cx="3072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chemeClr val="accent4">
                    <a:lumMod val="60000"/>
                    <a:lumOff val="40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/>
            </a:p>
          </p:txBody>
        </p:sp>
        <p:sp>
          <p:nvSpPr>
            <p:cNvPr id="16" name="AutoShape 11"/>
            <p:cNvSpPr>
              <a:spLocks noChangeArrowheads="1"/>
            </p:cNvSpPr>
            <p:nvPr/>
          </p:nvSpPr>
          <p:spPr bwMode="ltGray">
            <a:xfrm>
              <a:off x="2304" y="2352"/>
              <a:ext cx="336" cy="240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913125" y="4145850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线程调度导致偶有延时较大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813737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D7C7-54EC-4429-AF87-53D34AF69F2D}" type="slidenum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25</a:t>
            </a:fld>
            <a:endParaRPr lang="zh-CN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628053" y="474155"/>
            <a:ext cx="5932279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>
              <a:defRPr/>
            </a:pPr>
            <a:r>
              <a:rPr lang="zh-CN" altLang="en-US" sz="3600" b="1" dirty="0" smtClean="0">
                <a:ln w="50800"/>
                <a:solidFill>
                  <a:srgbClr val="8064A2">
                    <a:lumMod val="75000"/>
                  </a:srgbClr>
                </a:solidFill>
              </a:rPr>
              <a:t>性能测试</a:t>
            </a:r>
            <a:r>
              <a:rPr lang="en-US" altLang="zh-CN" sz="3600" b="1" dirty="0" smtClean="0">
                <a:ln w="50800"/>
                <a:solidFill>
                  <a:srgbClr val="8064A2">
                    <a:lumMod val="75000"/>
                  </a:srgbClr>
                </a:solidFill>
              </a:rPr>
              <a:t>-</a:t>
            </a:r>
            <a:r>
              <a:rPr lang="zh-CN" altLang="en-US" sz="3600" b="1" dirty="0" smtClean="0">
                <a:ln w="50800"/>
                <a:solidFill>
                  <a:srgbClr val="8064A2">
                    <a:lumMod val="75000"/>
                  </a:srgbClr>
                </a:solidFill>
              </a:rPr>
              <a:t>数据倾斜</a:t>
            </a:r>
            <a:endParaRPr lang="zh-CN" altLang="en-US" sz="3600" b="1" dirty="0">
              <a:ln w="50800"/>
              <a:solidFill>
                <a:srgbClr val="8064A2">
                  <a:lumMod val="75000"/>
                </a:srgbClr>
              </a:solidFill>
            </a:endParaRPr>
          </a:p>
        </p:txBody>
      </p:sp>
      <p:pic>
        <p:nvPicPr>
          <p:cNvPr id="33" name="Picture 12" descr="图片1副本"/>
          <p:cNvPicPr>
            <a:picLocks noChangeAspect="1" noChangeArrowheads="1"/>
          </p:cNvPicPr>
          <p:nvPr/>
        </p:nvPicPr>
        <p:blipFill>
          <a:blip r:embed="rId4">
            <a:lum contras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79"/>
          <a:stretch>
            <a:fillRect/>
          </a:stretch>
        </p:blipFill>
        <p:spPr bwMode="auto">
          <a:xfrm>
            <a:off x="-121042" y="1161884"/>
            <a:ext cx="9431338" cy="5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483768" y="160548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051720" y="159464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1072104"/>
              </p:ext>
            </p:extLst>
          </p:nvPr>
        </p:nvGraphicFramePr>
        <p:xfrm>
          <a:off x="467544" y="1844824"/>
          <a:ext cx="5178419" cy="4200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3" name="Graph" r:id="rId5" imgW="2441907" imgH="1973956" progId="Origin50.Graph">
                  <p:embed/>
                </p:oleObj>
              </mc:Choice>
              <mc:Fallback>
                <p:oleObj name="Graph" r:id="rId5" imgW="2441907" imgH="1973956" progId="Origin50.Graph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844824"/>
                        <a:ext cx="5178419" cy="420086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5569487" y="3068960"/>
            <a:ext cx="3422028" cy="1133475"/>
            <a:chOff x="2304" y="2058"/>
            <a:chExt cx="3102" cy="774"/>
          </a:xfrm>
        </p:grpSpPr>
        <p:sp>
          <p:nvSpPr>
            <p:cNvPr id="12" name="AutoShape 10"/>
            <p:cNvSpPr>
              <a:spLocks noChangeArrowheads="1"/>
            </p:cNvSpPr>
            <p:nvPr/>
          </p:nvSpPr>
          <p:spPr bwMode="ltGray">
            <a:xfrm>
              <a:off x="2334" y="2058"/>
              <a:ext cx="3072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chemeClr val="accent4">
                    <a:lumMod val="60000"/>
                    <a:lumOff val="40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/>
            </a:p>
          </p:txBody>
        </p:sp>
        <p:sp>
          <p:nvSpPr>
            <p:cNvPr id="13" name="AutoShape 11"/>
            <p:cNvSpPr>
              <a:spLocks noChangeArrowheads="1"/>
            </p:cNvSpPr>
            <p:nvPr/>
          </p:nvSpPr>
          <p:spPr bwMode="ltGray">
            <a:xfrm>
              <a:off x="2304" y="2352"/>
              <a:ext cx="336" cy="240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940152" y="3281754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数据倾斜会使计算阻塞到最慢的那个节点上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685036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D7C7-54EC-4429-AF87-53D34AF69F2D}" type="slidenum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26</a:t>
            </a:fld>
            <a:endParaRPr lang="zh-CN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628053" y="474155"/>
            <a:ext cx="5932279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>
              <a:defRPr/>
            </a:pPr>
            <a:r>
              <a:rPr lang="zh-CN" altLang="en-US" sz="3600" b="1" dirty="0" smtClean="0">
                <a:ln w="50800"/>
                <a:solidFill>
                  <a:srgbClr val="8064A2">
                    <a:lumMod val="75000"/>
                  </a:srgbClr>
                </a:solidFill>
              </a:rPr>
              <a:t>性能测试</a:t>
            </a:r>
            <a:r>
              <a:rPr lang="en-US" altLang="zh-CN" sz="3600" b="1" dirty="0" smtClean="0">
                <a:ln w="50800"/>
                <a:solidFill>
                  <a:srgbClr val="8064A2">
                    <a:lumMod val="75000"/>
                  </a:srgbClr>
                </a:solidFill>
              </a:rPr>
              <a:t>-</a:t>
            </a:r>
            <a:r>
              <a:rPr lang="zh-CN" altLang="en-US" sz="3600" b="1" dirty="0" smtClean="0">
                <a:ln w="50800"/>
                <a:solidFill>
                  <a:srgbClr val="8064A2">
                    <a:lumMod val="75000"/>
                  </a:srgbClr>
                </a:solidFill>
              </a:rPr>
              <a:t>容错计算延时</a:t>
            </a:r>
            <a:endParaRPr lang="zh-CN" altLang="en-US" sz="3600" b="1" dirty="0">
              <a:ln w="50800"/>
              <a:solidFill>
                <a:srgbClr val="8064A2">
                  <a:lumMod val="75000"/>
                </a:srgbClr>
              </a:solidFill>
            </a:endParaRPr>
          </a:p>
        </p:txBody>
      </p:sp>
      <p:pic>
        <p:nvPicPr>
          <p:cNvPr id="33" name="Picture 12" descr="图片1副本"/>
          <p:cNvPicPr>
            <a:picLocks noChangeAspect="1" noChangeArrowheads="1"/>
          </p:cNvPicPr>
          <p:nvPr/>
        </p:nvPicPr>
        <p:blipFill>
          <a:blip r:embed="rId4">
            <a:lum contras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79"/>
          <a:stretch>
            <a:fillRect/>
          </a:stretch>
        </p:blipFill>
        <p:spPr bwMode="auto">
          <a:xfrm>
            <a:off x="-121042" y="1161884"/>
            <a:ext cx="9431338" cy="5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051720" y="159464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907704" y="194508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403648" y="161632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794817"/>
              </p:ext>
            </p:extLst>
          </p:nvPr>
        </p:nvGraphicFramePr>
        <p:xfrm>
          <a:off x="467544" y="1913234"/>
          <a:ext cx="5234707" cy="39432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20" name="Graph" r:id="rId5" imgW="2452696" imgH="1837513" progId="Origin50.Graph">
                  <p:embed/>
                </p:oleObj>
              </mc:Choice>
              <mc:Fallback>
                <p:oleObj name="Graph" r:id="rId5" imgW="2452696" imgH="1837513" progId="Origin50.Graph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913234"/>
                        <a:ext cx="5234707" cy="394320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9"/>
          <p:cNvGrpSpPr>
            <a:grpSpLocks/>
          </p:cNvGrpSpPr>
          <p:nvPr/>
        </p:nvGrpSpPr>
        <p:grpSpPr bwMode="auto">
          <a:xfrm>
            <a:off x="5569487" y="3068960"/>
            <a:ext cx="3422028" cy="1133475"/>
            <a:chOff x="2304" y="2058"/>
            <a:chExt cx="3102" cy="774"/>
          </a:xfrm>
        </p:grpSpPr>
        <p:sp>
          <p:nvSpPr>
            <p:cNvPr id="14" name="AutoShape 10"/>
            <p:cNvSpPr>
              <a:spLocks noChangeArrowheads="1"/>
            </p:cNvSpPr>
            <p:nvPr/>
          </p:nvSpPr>
          <p:spPr bwMode="ltGray">
            <a:xfrm>
              <a:off x="2334" y="2058"/>
              <a:ext cx="3072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chemeClr val="accent4">
                    <a:lumMod val="60000"/>
                    <a:lumOff val="40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/>
            </a:p>
          </p:txBody>
        </p:sp>
        <p:sp>
          <p:nvSpPr>
            <p:cNvPr id="15" name="AutoShape 11"/>
            <p:cNvSpPr>
              <a:spLocks noChangeArrowheads="1"/>
            </p:cNvSpPr>
            <p:nvPr/>
          </p:nvSpPr>
          <p:spPr bwMode="ltGray">
            <a:xfrm>
              <a:off x="2304" y="2352"/>
              <a:ext cx="336" cy="240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940152" y="3245634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/>
              <a:t>异步</a:t>
            </a:r>
            <a:r>
              <a:rPr lang="en-US" altLang="zh-CN" sz="2000" dirty="0"/>
              <a:t>Checkpoint</a:t>
            </a:r>
            <a:r>
              <a:rPr lang="zh-CN" altLang="zh-CN" sz="2000" dirty="0"/>
              <a:t>减小了耗费时间的持久化次数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786530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91629" y="4479191"/>
            <a:ext cx="4804064" cy="2378809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椭圆 33"/>
          <p:cNvSpPr/>
          <p:nvPr/>
        </p:nvSpPr>
        <p:spPr>
          <a:xfrm>
            <a:off x="701662" y="1844824"/>
            <a:ext cx="1656000" cy="1656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2729887" y="1844824"/>
            <a:ext cx="1656000" cy="1656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</a:p>
        </p:txBody>
      </p:sp>
      <p:sp>
        <p:nvSpPr>
          <p:cNvPr id="36" name="椭圆 35"/>
          <p:cNvSpPr/>
          <p:nvPr/>
        </p:nvSpPr>
        <p:spPr>
          <a:xfrm>
            <a:off x="4758112" y="1844824"/>
            <a:ext cx="1656000" cy="1656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工程验证</a:t>
            </a:r>
          </a:p>
        </p:txBody>
      </p:sp>
      <p:sp>
        <p:nvSpPr>
          <p:cNvPr id="37" name="椭圆 36"/>
          <p:cNvSpPr/>
          <p:nvPr/>
        </p:nvSpPr>
        <p:spPr>
          <a:xfrm>
            <a:off x="6786338" y="1844824"/>
            <a:ext cx="1656000" cy="1656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38" name="椭圆 37"/>
          <p:cNvSpPr/>
          <p:nvPr/>
        </p:nvSpPr>
        <p:spPr>
          <a:xfrm>
            <a:off x="2089669" y="5719055"/>
            <a:ext cx="692150" cy="692150"/>
          </a:xfrm>
          <a:prstGeom prst="ellipse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2165869" y="5795255"/>
            <a:ext cx="539750" cy="53975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dirty="0">
                <a:latin typeface="Impact" pitchFamily="34" charset="0"/>
              </a:rPr>
              <a:t>1</a:t>
            </a:r>
            <a:endParaRPr lang="zh-CN" altLang="en-US" dirty="0">
              <a:latin typeface="Impact" pitchFamily="34" charset="0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3429892" y="4390936"/>
            <a:ext cx="692150" cy="692150"/>
          </a:xfrm>
          <a:prstGeom prst="ellipse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3506092" y="4467136"/>
            <a:ext cx="539750" cy="53975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dirty="0">
                <a:latin typeface="Impact" pitchFamily="34" charset="0"/>
              </a:rPr>
              <a:t>2</a:t>
            </a:r>
            <a:endParaRPr lang="zh-CN" altLang="en-US" dirty="0">
              <a:latin typeface="Impact" pitchFamily="34" charset="0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5046629" y="4390936"/>
            <a:ext cx="692150" cy="692150"/>
          </a:xfrm>
          <a:prstGeom prst="ellipse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5119654" y="4467136"/>
            <a:ext cx="539750" cy="53975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dirty="0">
                <a:latin typeface="Impact" pitchFamily="34" charset="0"/>
              </a:rPr>
              <a:t>3</a:t>
            </a:r>
            <a:endParaRPr lang="zh-CN" altLang="en-US" dirty="0">
              <a:latin typeface="Impact" pitchFamily="34" charset="0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6380633" y="5719055"/>
            <a:ext cx="693737" cy="692150"/>
          </a:xfrm>
          <a:prstGeom prst="ellipse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6457626" y="5795255"/>
            <a:ext cx="539750" cy="53975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dirty="0">
                <a:latin typeface="Impact" pitchFamily="34" charset="0"/>
              </a:rPr>
              <a:t>4</a:t>
            </a:r>
            <a:endParaRPr lang="zh-CN" altLang="en-US" dirty="0">
              <a:latin typeface="Impact" pitchFamily="34" charset="0"/>
            </a:endParaRPr>
          </a:p>
        </p:txBody>
      </p:sp>
      <p:sp>
        <p:nvSpPr>
          <p:cNvPr id="46" name="任意多边形 45"/>
          <p:cNvSpPr/>
          <p:nvPr/>
        </p:nvSpPr>
        <p:spPr>
          <a:xfrm rot="5400000">
            <a:off x="6220473" y="4499628"/>
            <a:ext cx="2375559" cy="523750"/>
          </a:xfrm>
          <a:custGeom>
            <a:avLst/>
            <a:gdLst>
              <a:gd name="connsiteX0" fmla="*/ 1799772 w 1799772"/>
              <a:gd name="connsiteY0" fmla="*/ 232228 h 232228"/>
              <a:gd name="connsiteX1" fmla="*/ 1524000 w 1799772"/>
              <a:gd name="connsiteY1" fmla="*/ 0 h 232228"/>
              <a:gd name="connsiteX2" fmla="*/ 0 w 1799772"/>
              <a:gd name="connsiteY2" fmla="*/ 0 h 2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9772" h="232228">
                <a:moveTo>
                  <a:pt x="1799772" y="23222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47" name="任意多边形 46"/>
          <p:cNvSpPr/>
          <p:nvPr/>
        </p:nvSpPr>
        <p:spPr>
          <a:xfrm rot="5400000">
            <a:off x="3188861" y="3910546"/>
            <a:ext cx="738052" cy="108000"/>
          </a:xfrm>
          <a:custGeom>
            <a:avLst/>
            <a:gdLst>
              <a:gd name="connsiteX0" fmla="*/ 740229 w 740229"/>
              <a:gd name="connsiteY0" fmla="*/ 0 h 406400"/>
              <a:gd name="connsiteX1" fmla="*/ 580572 w 740229"/>
              <a:gd name="connsiteY1" fmla="*/ 406400 h 406400"/>
              <a:gd name="connsiteX2" fmla="*/ 0 w 740229"/>
              <a:gd name="connsiteY2" fmla="*/ 406400 h 40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0229" h="406400">
                <a:moveTo>
                  <a:pt x="740229" y="0"/>
                </a:moveTo>
                <a:lnTo>
                  <a:pt x="580572" y="406400"/>
                </a:lnTo>
                <a:lnTo>
                  <a:pt x="0" y="406400"/>
                </a:lnTo>
              </a:path>
            </a:pathLst>
          </a:cu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48" name="任意多边形 47"/>
          <p:cNvSpPr/>
          <p:nvPr/>
        </p:nvSpPr>
        <p:spPr>
          <a:xfrm rot="5400000" flipV="1">
            <a:off x="538223" y="4474829"/>
            <a:ext cx="2384357" cy="564549"/>
          </a:xfrm>
          <a:custGeom>
            <a:avLst/>
            <a:gdLst>
              <a:gd name="connsiteX0" fmla="*/ 1799772 w 1799772"/>
              <a:gd name="connsiteY0" fmla="*/ 232228 h 232228"/>
              <a:gd name="connsiteX1" fmla="*/ 1524000 w 1799772"/>
              <a:gd name="connsiteY1" fmla="*/ 0 h 232228"/>
              <a:gd name="connsiteX2" fmla="*/ 0 w 1799772"/>
              <a:gd name="connsiteY2" fmla="*/ 0 h 2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9772" h="232228">
                <a:moveTo>
                  <a:pt x="1799772" y="23222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49" name="TextBox 15"/>
          <p:cNvSpPr txBox="1"/>
          <p:nvPr/>
        </p:nvSpPr>
        <p:spPr>
          <a:xfrm>
            <a:off x="3775967" y="5957765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ea typeface="Adobe 宋体 Std L" pitchFamily="18" charset="-122"/>
              </a:rPr>
              <a:t>Contents Page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  <a:ea typeface="Adobe 宋体 Std L" pitchFamily="18" charset="-122"/>
            </a:endParaRPr>
          </a:p>
        </p:txBody>
      </p:sp>
      <p:sp>
        <p:nvSpPr>
          <p:cNvPr id="50" name="文本框 13"/>
          <p:cNvSpPr txBox="1"/>
          <p:nvPr/>
        </p:nvSpPr>
        <p:spPr>
          <a:xfrm>
            <a:off x="3775967" y="5517232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</a:rPr>
              <a:t>目录页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ea typeface="微软雅黑"/>
            </a:endParaRPr>
          </a:p>
        </p:txBody>
      </p:sp>
      <p:sp>
        <p:nvSpPr>
          <p:cNvPr id="51" name="任意多边形 50"/>
          <p:cNvSpPr/>
          <p:nvPr/>
        </p:nvSpPr>
        <p:spPr>
          <a:xfrm rot="5400000" flipV="1">
            <a:off x="5217086" y="3910546"/>
            <a:ext cx="738052" cy="108000"/>
          </a:xfrm>
          <a:custGeom>
            <a:avLst/>
            <a:gdLst>
              <a:gd name="connsiteX0" fmla="*/ 740229 w 740229"/>
              <a:gd name="connsiteY0" fmla="*/ 0 h 406400"/>
              <a:gd name="connsiteX1" fmla="*/ 580572 w 740229"/>
              <a:gd name="connsiteY1" fmla="*/ 406400 h 406400"/>
              <a:gd name="connsiteX2" fmla="*/ 0 w 740229"/>
              <a:gd name="connsiteY2" fmla="*/ 406400 h 40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0229" h="406400">
                <a:moveTo>
                  <a:pt x="740229" y="0"/>
                </a:moveTo>
                <a:lnTo>
                  <a:pt x="580572" y="406400"/>
                </a:lnTo>
                <a:lnTo>
                  <a:pt x="0" y="406400"/>
                </a:lnTo>
              </a:path>
            </a:pathLst>
          </a:cu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52" name="椭圆 1"/>
          <p:cNvSpPr/>
          <p:nvPr/>
        </p:nvSpPr>
        <p:spPr>
          <a:xfrm>
            <a:off x="4229870" y="6453336"/>
            <a:ext cx="792088" cy="404664"/>
          </a:xfrm>
          <a:custGeom>
            <a:avLst/>
            <a:gdLst/>
            <a:ahLst/>
            <a:cxnLst/>
            <a:rect l="l" t="t" r="r" b="b"/>
            <a:pathLst>
              <a:path w="792088" h="404664">
                <a:moveTo>
                  <a:pt x="396044" y="0"/>
                </a:moveTo>
                <a:cubicBezTo>
                  <a:pt x="614773" y="0"/>
                  <a:pt x="792088" y="177315"/>
                  <a:pt x="792088" y="396044"/>
                </a:cubicBezTo>
                <a:lnTo>
                  <a:pt x="791219" y="404664"/>
                </a:lnTo>
                <a:lnTo>
                  <a:pt x="869" y="404664"/>
                </a:lnTo>
                <a:cubicBezTo>
                  <a:pt x="31" y="401809"/>
                  <a:pt x="0" y="398930"/>
                  <a:pt x="0" y="396044"/>
                </a:cubicBezTo>
                <a:cubicBezTo>
                  <a:pt x="0" y="177315"/>
                  <a:pt x="177315" y="0"/>
                  <a:pt x="396044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53" name="TextBox 15"/>
          <p:cNvSpPr txBox="1"/>
          <p:nvPr/>
        </p:nvSpPr>
        <p:spPr>
          <a:xfrm>
            <a:off x="4300699" y="6519446"/>
            <a:ext cx="650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27</a:t>
            </a:fld>
            <a:r>
              <a:rPr lang="zh-CN" altLang="en-US" sz="16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5" name="标题 1"/>
          <p:cNvSpPr txBox="1">
            <a:spLocks/>
          </p:cNvSpPr>
          <p:nvPr/>
        </p:nvSpPr>
        <p:spPr>
          <a:xfrm>
            <a:off x="1142976" y="579652"/>
            <a:ext cx="6858048" cy="685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69850" h="44450"/>
              <a:contourClr>
                <a:schemeClr val="bg2"/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CN" altLang="en-US" sz="4000" b="1" kern="1200" cap="none" spc="0" dirty="0">
                <a:ln w="50800"/>
                <a:solidFill>
                  <a:schemeClr val="accent4">
                    <a:lumMod val="50000"/>
                  </a:schemeClr>
                </a:solidFill>
                <a:effectLst/>
                <a:latin typeface="+mn-ea"/>
                <a:ea typeface="+mn-ea"/>
                <a:cs typeface="+mj-cs"/>
              </a:defRPr>
            </a:lvl1pPr>
          </a:lstStyle>
          <a:p>
            <a:r>
              <a:rPr lang="zh-CN" altLang="en-US" smtClean="0">
                <a:solidFill>
                  <a:schemeClr val="accent4"/>
                </a:solidFill>
              </a:rPr>
              <a:t>目   录</a:t>
            </a:r>
            <a:endParaRPr lang="zh-CN" altLang="en-US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2636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mph" presetSubtype="2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mph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1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mph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2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mph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2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mph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3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mph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3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7" presetClass="emph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3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7" presetClass="emph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4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7" presetClass="emph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4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7" presetClass="emph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4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7" presetClass="emph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5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7" presetClass="emph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5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/>
      <p:bldP spid="50" grpId="0"/>
      <p:bldP spid="51" grpId="0" animBg="1"/>
      <p:bldP spid="52" grpId="0" animBg="1"/>
      <p:bldP spid="5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D7C7-54EC-4429-AF87-53D34AF69F2D}" type="slidenum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28</a:t>
            </a:fld>
            <a:endParaRPr lang="zh-CN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pic>
        <p:nvPicPr>
          <p:cNvPr id="33" name="Picture 12" descr="图片1副本"/>
          <p:cNvPicPr>
            <a:picLocks noChangeAspect="1" noChangeArrowheads="1"/>
          </p:cNvPicPr>
          <p:nvPr/>
        </p:nvPicPr>
        <p:blipFill>
          <a:blip r:embed="rId3">
            <a:lum contras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79"/>
          <a:stretch>
            <a:fillRect/>
          </a:stretch>
        </p:blipFill>
        <p:spPr bwMode="auto">
          <a:xfrm>
            <a:off x="-121042" y="887629"/>
            <a:ext cx="9431338" cy="5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Box 92"/>
          <p:cNvSpPr txBox="1"/>
          <p:nvPr/>
        </p:nvSpPr>
        <p:spPr>
          <a:xfrm>
            <a:off x="971600" y="188640"/>
            <a:ext cx="7358628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>
              <a:defRPr/>
            </a:pPr>
            <a:r>
              <a:rPr lang="zh-CN" altLang="en-US" sz="3600" b="1" dirty="0" smtClean="0">
                <a:ln w="50800"/>
                <a:solidFill>
                  <a:srgbClr val="8064A2">
                    <a:lumMod val="75000"/>
                  </a:srgbClr>
                </a:solidFill>
              </a:rPr>
              <a:t>总   结</a:t>
            </a:r>
            <a:endParaRPr lang="zh-CN" altLang="en-US" sz="3600" b="1" dirty="0">
              <a:ln w="50800"/>
              <a:solidFill>
                <a:srgbClr val="8064A2">
                  <a:lumMod val="75000"/>
                </a:srgbClr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70090" y="1614463"/>
            <a:ext cx="7562813" cy="661322"/>
            <a:chOff x="770090" y="2060848"/>
            <a:chExt cx="7562813" cy="661322"/>
          </a:xfrm>
        </p:grpSpPr>
        <p:sp>
          <p:nvSpPr>
            <p:cNvPr id="5" name="圆角矩形 4"/>
            <p:cNvSpPr/>
            <p:nvPr/>
          </p:nvSpPr>
          <p:spPr>
            <a:xfrm>
              <a:off x="1001566" y="2060848"/>
              <a:ext cx="7331337" cy="649244"/>
            </a:xfrm>
            <a:prstGeom prst="round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80000">
                  <a:schemeClr val="accent3">
                    <a:lumMod val="50000"/>
                  </a:schemeClr>
                </a:gs>
                <a:gs pos="100000">
                  <a:schemeClr val="accent3">
                    <a:lumMod val="50000"/>
                  </a:schemeClr>
                </a:gs>
              </a:gsLst>
            </a:gradFill>
            <a:scene3d>
              <a:camera prst="orthographicFront">
                <a:rot lat="0" lon="0" rev="0"/>
              </a:camera>
              <a:lightRig rig="brightRoom" dir="t">
                <a:rot lat="0" lon="0" rev="4200000"/>
              </a:lightRig>
            </a:scene3d>
            <a:sp3d>
              <a:bevelT h="44450" prst="rible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576000" tIns="72000" rIns="0" bIns="0" anchor="ctr"/>
            <a:lstStyle/>
            <a:p>
              <a:pPr>
                <a:lnSpc>
                  <a:spcPct val="85000"/>
                </a:lnSpc>
              </a:pPr>
              <a:r>
                <a:rPr lang="zh-CN" altLang="zh-CN" sz="2000" b="1" spc="-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+mj-ea"/>
                </a:rPr>
                <a:t>提出并设计基于</a:t>
              </a:r>
              <a:r>
                <a:rPr lang="en-US" altLang="zh-CN" sz="2000" b="1" spc="-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+mj-ea"/>
                </a:rPr>
                <a:t>Storm</a:t>
              </a:r>
              <a:r>
                <a:rPr lang="zh-CN" altLang="zh-CN" sz="2000" b="1" spc="-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+mj-ea"/>
                </a:rPr>
                <a:t>的</a:t>
              </a:r>
              <a:r>
                <a:rPr lang="en-US" altLang="zh-CN" sz="2000" b="1" spc="-50" dirty="0" err="1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+mj-ea"/>
                </a:rPr>
                <a:t>MapReduceMerge</a:t>
              </a:r>
              <a:r>
                <a:rPr lang="zh-CN" altLang="zh-CN" sz="2000" b="1" spc="-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+mj-ea"/>
                </a:rPr>
                <a:t>增量计算</a:t>
              </a:r>
              <a:r>
                <a:rPr lang="zh-CN" altLang="zh-CN" sz="2000" b="1" spc="-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+mj-ea"/>
                </a:rPr>
                <a:t>模型</a:t>
              </a:r>
              <a:endParaRPr lang="zh-CN" altLang="en-US" sz="2000" b="1" spc="-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j-ea"/>
              </a:endParaRPr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770090" y="2074170"/>
              <a:ext cx="648000" cy="64800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 w="19050">
              <a:solidFill>
                <a:schemeClr val="accent3"/>
              </a:solidFill>
            </a:ln>
            <a:effectLst/>
            <a:scene3d>
              <a:camera prst="orthographicFront"/>
              <a:lightRig rig="brightRoom" dir="t">
                <a:rot lat="0" lon="0" rev="4200000"/>
              </a:lightRig>
            </a:scene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 algn="ctr"/>
              <a:r>
                <a:rPr lang="en-US" altLang="zh-CN" sz="2400" b="1" dirty="0" smtClean="0">
                  <a:ln w="50800"/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 lang="zh-CN" altLang="en-US" sz="2400" b="1" dirty="0">
                <a:ln w="50800"/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70090" y="2875042"/>
            <a:ext cx="7562812" cy="649244"/>
            <a:chOff x="770090" y="3429000"/>
            <a:chExt cx="7562812" cy="649244"/>
          </a:xfrm>
        </p:grpSpPr>
        <p:sp>
          <p:nvSpPr>
            <p:cNvPr id="7" name="圆角矩形 6"/>
            <p:cNvSpPr/>
            <p:nvPr/>
          </p:nvSpPr>
          <p:spPr>
            <a:xfrm>
              <a:off x="1001565" y="3429000"/>
              <a:ext cx="7331337" cy="649244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50000"/>
                  </a:schemeClr>
                </a:gs>
                <a:gs pos="80000">
                  <a:schemeClr val="accent1">
                    <a:lumMod val="5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</a:gradFill>
            <a:scene3d>
              <a:camera prst="orthographicFront">
                <a:rot lat="0" lon="0" rev="0"/>
              </a:camera>
              <a:lightRig rig="brightRoom" dir="t">
                <a:rot lat="0" lon="0" rev="4200000"/>
              </a:lightRig>
            </a:scene3d>
            <a:sp3d>
              <a:bevelT h="44450" prst="riblet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576000" tIns="72000" rIns="0" bIns="0" anchor="ctr"/>
            <a:lstStyle/>
            <a:p>
              <a:pPr>
                <a:lnSpc>
                  <a:spcPct val="85000"/>
                </a:lnSpc>
              </a:pPr>
              <a:r>
                <a:rPr lang="zh-CN" altLang="en-US" sz="2000" b="1" spc="-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+mj-ea"/>
                </a:rPr>
                <a:t>设计基于</a:t>
              </a:r>
              <a:r>
                <a:rPr lang="en-US" altLang="zh-CN" sz="2000" b="1" spc="-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+mj-ea"/>
                </a:rPr>
                <a:t>Storm</a:t>
              </a:r>
              <a:r>
                <a:rPr lang="zh-CN" altLang="en-US" sz="2000" b="1" spc="-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+mj-ea"/>
                </a:rPr>
                <a:t>的批计算模型，改善</a:t>
              </a:r>
              <a:r>
                <a:rPr lang="en-US" altLang="zh-CN" sz="2000" b="1" spc="-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+mj-ea"/>
                </a:rPr>
                <a:t>Map</a:t>
              </a:r>
              <a:r>
                <a:rPr lang="zh-CN" altLang="en-US" sz="2000" b="1" spc="-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+mj-ea"/>
                </a:rPr>
                <a:t>到</a:t>
              </a:r>
              <a:r>
                <a:rPr lang="en-US" altLang="zh-CN" sz="2000" b="1" spc="-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+mj-ea"/>
                </a:rPr>
                <a:t>Reduce</a:t>
              </a:r>
              <a:r>
                <a:rPr lang="zh-CN" altLang="en-US" sz="2000" b="1" spc="-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+mj-ea"/>
                </a:rPr>
                <a:t>数据传递</a:t>
              </a:r>
              <a:endParaRPr lang="zh-CN" altLang="en-US" sz="2000" b="1" spc="-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j-ea"/>
              </a:endParaRPr>
            </a:p>
          </p:txBody>
        </p:sp>
        <p:sp>
          <p:nvSpPr>
            <p:cNvPr id="8" name="椭圆 7"/>
            <p:cNvSpPr>
              <a:spLocks noChangeAspect="1"/>
            </p:cNvSpPr>
            <p:nvPr/>
          </p:nvSpPr>
          <p:spPr>
            <a:xfrm>
              <a:off x="770090" y="3429622"/>
              <a:ext cx="625007" cy="64800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accent5"/>
                </a:gs>
              </a:gsLst>
              <a:path path="circle">
                <a:fillToRect l="50000" t="50000" r="50000" b="50000"/>
              </a:path>
              <a:tileRect/>
            </a:gradFill>
            <a:ln w="19050">
              <a:solidFill>
                <a:schemeClr val="accent5"/>
              </a:solidFill>
            </a:ln>
            <a:effectLst/>
            <a:scene3d>
              <a:camera prst="orthographicFront"/>
              <a:lightRig rig="brightRoom" dir="t">
                <a:rot lat="0" lon="0" rev="4200000"/>
              </a:lightRig>
            </a:scene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 algn="ctr"/>
              <a:r>
                <a:rPr lang="en-US" altLang="zh-CN" sz="2400" b="1" dirty="0">
                  <a:ln w="50800"/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endParaRPr lang="zh-CN" altLang="en-US" sz="2400" b="1" dirty="0">
                <a:ln w="50800"/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55576" y="4123543"/>
            <a:ext cx="7562813" cy="649244"/>
            <a:chOff x="755576" y="4786977"/>
            <a:chExt cx="7562813" cy="649244"/>
          </a:xfrm>
        </p:grpSpPr>
        <p:sp>
          <p:nvSpPr>
            <p:cNvPr id="9" name="圆角矩形 8"/>
            <p:cNvSpPr/>
            <p:nvPr/>
          </p:nvSpPr>
          <p:spPr>
            <a:xfrm>
              <a:off x="987052" y="4786977"/>
              <a:ext cx="7331337" cy="649244"/>
            </a:xfrm>
            <a:prstGeom prst="roundRect">
              <a:avLst/>
            </a:prstGeom>
            <a:gradFill>
              <a:gsLst>
                <a:gs pos="0">
                  <a:schemeClr val="accent2">
                    <a:lumMod val="50000"/>
                  </a:schemeClr>
                </a:gs>
                <a:gs pos="80000">
                  <a:schemeClr val="accent2">
                    <a:lumMod val="50000"/>
                  </a:schemeClr>
                </a:gs>
                <a:gs pos="100000">
                  <a:schemeClr val="accent2">
                    <a:lumMod val="50000"/>
                  </a:schemeClr>
                </a:gs>
              </a:gsLst>
            </a:gradFill>
            <a:scene3d>
              <a:camera prst="orthographicFront">
                <a:rot lat="0" lon="0" rev="0"/>
              </a:camera>
              <a:lightRig rig="brightRoom" dir="t">
                <a:rot lat="0" lon="0" rev="4200000"/>
              </a:lightRig>
            </a:scene3d>
            <a:sp3d>
              <a:bevelT h="44450" prst="riblet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lIns="576000" tIns="72000" rIns="0" bIns="0" anchor="ctr"/>
            <a:lstStyle/>
            <a:p>
              <a:pPr>
                <a:lnSpc>
                  <a:spcPct val="85000"/>
                </a:lnSpc>
              </a:pPr>
              <a:r>
                <a:rPr lang="zh-CN" altLang="en-US" sz="2000" b="1" spc="-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+mj-ea"/>
                </a:rPr>
                <a:t>基于</a:t>
              </a:r>
              <a:r>
                <a:rPr lang="en-US" altLang="zh-CN" sz="2000" b="1" spc="-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+mj-ea"/>
                </a:rPr>
                <a:t>Storm</a:t>
              </a:r>
              <a:r>
                <a:rPr lang="zh-CN" altLang="en-US" sz="2000" b="1" spc="-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+mj-ea"/>
                </a:rPr>
                <a:t>实现间隔批次的异步</a:t>
              </a:r>
              <a:r>
                <a:rPr lang="en-US" altLang="zh-CN" sz="2000" b="1" spc="-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+mj-ea"/>
                </a:rPr>
                <a:t>Checkpoint</a:t>
              </a:r>
              <a:r>
                <a:rPr lang="zh-CN" altLang="zh-CN" sz="2000" b="1" spc="-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+mj-ea"/>
                </a:rPr>
                <a:t>容错</a:t>
              </a:r>
              <a:r>
                <a:rPr lang="zh-CN" altLang="zh-CN" sz="2000" b="1" spc="-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+mj-ea"/>
                </a:rPr>
                <a:t>机制</a:t>
              </a:r>
              <a:endParaRPr lang="zh-CN" altLang="en-US" sz="2000" b="1" spc="-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j-ea"/>
              </a:endParaRPr>
            </a:p>
          </p:txBody>
        </p:sp>
        <p:sp>
          <p:nvSpPr>
            <p:cNvPr id="10" name="椭圆 9"/>
            <p:cNvSpPr>
              <a:spLocks noChangeAspect="1"/>
            </p:cNvSpPr>
            <p:nvPr/>
          </p:nvSpPr>
          <p:spPr>
            <a:xfrm>
              <a:off x="755576" y="4787599"/>
              <a:ext cx="648000" cy="64800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9050">
              <a:solidFill>
                <a:schemeClr val="accent4"/>
              </a:solidFill>
            </a:ln>
            <a:effectLst/>
            <a:scene3d>
              <a:camera prst="orthographicFront"/>
              <a:lightRig rig="brightRoom" dir="t">
                <a:rot lat="0" lon="0" rev="4200000"/>
              </a:lightRig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55576" y="5372044"/>
            <a:ext cx="7562813" cy="649244"/>
            <a:chOff x="755576" y="5818429"/>
            <a:chExt cx="7562813" cy="649244"/>
          </a:xfrm>
        </p:grpSpPr>
        <p:sp>
          <p:nvSpPr>
            <p:cNvPr id="11" name="圆角矩形 10"/>
            <p:cNvSpPr/>
            <p:nvPr/>
          </p:nvSpPr>
          <p:spPr>
            <a:xfrm>
              <a:off x="987052" y="5818429"/>
              <a:ext cx="7331337" cy="649244"/>
            </a:xfrm>
            <a:prstGeom prst="roundRect">
              <a:avLst/>
            </a:prstGeom>
            <a:gradFill>
              <a:gsLst>
                <a:gs pos="0">
                  <a:schemeClr val="accent4">
                    <a:lumMod val="50000"/>
                  </a:schemeClr>
                </a:gs>
                <a:gs pos="80000">
                  <a:schemeClr val="accent4">
                    <a:lumMod val="50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</a:gradFill>
            <a:scene3d>
              <a:camera prst="orthographicFront">
                <a:rot lat="0" lon="0" rev="0"/>
              </a:camera>
              <a:lightRig rig="brightRoom" dir="t">
                <a:rot lat="0" lon="0" rev="4200000"/>
              </a:lightRig>
            </a:scene3d>
            <a:sp3d>
              <a:bevelT h="44450" prst="riblet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lIns="576000" tIns="72000" rIns="0" bIns="0" anchor="ctr"/>
            <a:lstStyle/>
            <a:p>
              <a:pPr>
                <a:lnSpc>
                  <a:spcPct val="85000"/>
                </a:lnSpc>
              </a:pPr>
              <a:r>
                <a:rPr lang="zh-CN" altLang="en-US" sz="2000" b="1" spc="-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+mj-ea"/>
                </a:rPr>
                <a:t>设计内存</a:t>
              </a:r>
              <a:r>
                <a:rPr lang="en-US" altLang="zh-CN" sz="2000" b="1" spc="-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+mj-ea"/>
                </a:rPr>
                <a:t>Snapshot</a:t>
              </a:r>
              <a:r>
                <a:rPr lang="zh-CN" altLang="en-US" sz="2000" b="1" spc="-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+mj-ea"/>
                </a:rPr>
                <a:t>来保证</a:t>
              </a:r>
              <a:r>
                <a:rPr lang="en-US" altLang="zh-CN" sz="2000" b="1" spc="-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+mj-ea"/>
                </a:rPr>
                <a:t>Merge</a:t>
              </a:r>
              <a:r>
                <a:rPr lang="zh-CN" altLang="en-US" sz="2000" b="1" spc="-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+mj-ea"/>
                </a:rPr>
                <a:t>计算的偏序性</a:t>
              </a:r>
              <a:endParaRPr lang="zh-CN" altLang="en-US" sz="2000" b="1" spc="-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j-ea"/>
              </a:endParaRPr>
            </a:p>
          </p:txBody>
        </p:sp>
        <p:sp>
          <p:nvSpPr>
            <p:cNvPr id="12" name="椭圆 11"/>
            <p:cNvSpPr>
              <a:spLocks noChangeAspect="1"/>
            </p:cNvSpPr>
            <p:nvPr/>
          </p:nvSpPr>
          <p:spPr>
            <a:xfrm>
              <a:off x="755576" y="5819051"/>
              <a:ext cx="648000" cy="64800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accent4"/>
                </a:gs>
              </a:gsLst>
              <a:path path="circle">
                <a:fillToRect l="50000" t="50000" r="50000" b="50000"/>
              </a:path>
              <a:tileRect/>
            </a:gradFill>
            <a:ln w="19050">
              <a:solidFill>
                <a:schemeClr val="accent4"/>
              </a:solidFill>
            </a:ln>
            <a:effectLst/>
            <a:scene3d>
              <a:camera prst="orthographicFront"/>
              <a:lightRig rig="brightRoom" dir="t">
                <a:rot lat="0" lon="0" rev="4200000"/>
              </a:lightRig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89812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 bwMode="auto">
          <a:xfrm flipV="1">
            <a:off x="0" y="5562600"/>
            <a:ext cx="9144000" cy="12954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4"/>
              </a:gs>
              <a:gs pos="100000">
                <a:srgbClr val="FFFFFF">
                  <a:alpha val="0"/>
                </a:srgbClr>
              </a:gs>
            </a:gsLst>
            <a:lin ang="5400000" scaled="1"/>
            <a:tileRect/>
          </a:gradFill>
          <a:ln w="9525" algn="ctr">
            <a:noFill/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1600" kern="1200">
              <a:solidFill>
                <a:prstClr val="black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1016000" y="1962150"/>
            <a:ext cx="5511800" cy="126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358775" indent="-358775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zh-CN" altLang="en-US" sz="6600" b="1" dirty="0" smtClean="0">
                <a:ln w="5080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华文楷体" pitchFamily="2" charset="-122"/>
                <a:ea typeface="华文楷体" pitchFamily="2" charset="-122"/>
              </a:rPr>
              <a:t>谢谢！</a:t>
            </a:r>
            <a:endParaRPr lang="zh-CN" altLang="en-US" sz="6600" b="1" dirty="0">
              <a:ln w="5080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1042988" y="4927714"/>
            <a:ext cx="7618412" cy="73353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zh-CN" altLang="en-US" sz="2000" b="1" dirty="0">
                <a:latin typeface="华文楷体" pitchFamily="2" charset="-122"/>
                <a:ea typeface="华文楷体" pitchFamily="2" charset="-122"/>
              </a:rPr>
              <a:t>李劲松</a:t>
            </a: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, </a:t>
            </a:r>
            <a:r>
              <a:rPr lang="zh-CN" altLang="en-US" sz="2000" b="1" dirty="0">
                <a:latin typeface="华文楷体" pitchFamily="2" charset="-122"/>
                <a:ea typeface="华文楷体" pitchFamily="2" charset="-122"/>
              </a:rPr>
              <a:t>硕士</a:t>
            </a: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研究生</a:t>
            </a:r>
            <a:endParaRPr lang="zh-CN" altLang="en-US" sz="2000" b="1" dirty="0">
              <a:latin typeface="华文楷体" pitchFamily="2" charset="-122"/>
              <a:ea typeface="华文楷体" pitchFamily="2" charset="-122"/>
            </a:endParaRP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zh-CN" altLang="en-US" sz="2000" b="1" dirty="0">
                <a:latin typeface="华文楷体" pitchFamily="2" charset="-122"/>
                <a:ea typeface="华文楷体" pitchFamily="2" charset="-122"/>
              </a:rPr>
              <a:t>电话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: </a:t>
            </a: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18514084998</a:t>
            </a:r>
            <a:endParaRPr lang="en-US" altLang="zh-CN" sz="2000" b="1" dirty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7" name="图片 6" descr="电子科技大学.e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3455" y="993551"/>
            <a:ext cx="807575" cy="80623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6529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D7C7-54EC-4429-AF87-53D34AF69F2D}" type="slidenum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3</a:t>
            </a:fld>
            <a:endParaRPr lang="zh-CN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605861" y="474155"/>
            <a:ext cx="5932279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>
              <a:defRPr/>
            </a:pPr>
            <a:r>
              <a:rPr lang="zh-CN" altLang="en-US" sz="3600" b="1" dirty="0" smtClean="0">
                <a:ln w="50800"/>
                <a:solidFill>
                  <a:srgbClr val="8064A2">
                    <a:lumMod val="75000"/>
                  </a:srgbClr>
                </a:solidFill>
              </a:rPr>
              <a:t>目前主流的分布式计算框架</a:t>
            </a:r>
            <a:endParaRPr lang="zh-CN" altLang="en-US" sz="3600" b="1" dirty="0">
              <a:ln w="50800"/>
              <a:solidFill>
                <a:srgbClr val="8064A2">
                  <a:lumMod val="75000"/>
                </a:srgbClr>
              </a:solidFill>
            </a:endParaRPr>
          </a:p>
        </p:txBody>
      </p:sp>
      <p:pic>
        <p:nvPicPr>
          <p:cNvPr id="33" name="Picture 12" descr="图片1副本"/>
          <p:cNvPicPr>
            <a:picLocks noChangeAspect="1" noChangeArrowheads="1"/>
          </p:cNvPicPr>
          <p:nvPr/>
        </p:nvPicPr>
        <p:blipFill>
          <a:blip r:embed="rId3">
            <a:lum contras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79"/>
          <a:stretch>
            <a:fillRect/>
          </a:stretch>
        </p:blipFill>
        <p:spPr bwMode="auto">
          <a:xfrm>
            <a:off x="-143669" y="1161884"/>
            <a:ext cx="9431338" cy="5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圆角矩形 57"/>
          <p:cNvSpPr/>
          <p:nvPr/>
        </p:nvSpPr>
        <p:spPr>
          <a:xfrm>
            <a:off x="1293752" y="4833155"/>
            <a:ext cx="6588732" cy="1440160"/>
          </a:xfrm>
          <a:prstGeom prst="roundRect">
            <a:avLst>
              <a:gd name="adj" fmla="val 5600"/>
            </a:avLst>
          </a:prstGeom>
          <a:gradFill>
            <a:gsLst>
              <a:gs pos="58300">
                <a:schemeClr val="accent3">
                  <a:lumMod val="25000"/>
                  <a:lumOff val="75000"/>
                </a:schemeClr>
              </a:gs>
              <a:gs pos="0">
                <a:schemeClr val="accent3">
                  <a:lumMod val="42000"/>
                  <a:lumOff val="58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5400000" scaled="0"/>
          </a:gradFill>
          <a:ln w="19050">
            <a:solidFill>
              <a:schemeClr val="accent4">
                <a:lumMod val="20000"/>
                <a:lumOff val="80000"/>
              </a:schemeClr>
            </a:solidFill>
            <a:prstDash val="solid"/>
          </a:ln>
          <a:effectLst>
            <a:outerShdw blurRad="50800" dist="38100" dir="2700000" algn="tl" rotWithShape="0">
              <a:srgbClr val="4BB2FF">
                <a:alpha val="20000"/>
              </a:srgb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46800" rIns="46800" rtlCol="0" anchor="t"/>
          <a:lstStyle/>
          <a:p>
            <a:r>
              <a:rPr lang="zh-CN" altLang="en-US" sz="2000" b="1" dirty="0" smtClean="0">
                <a:solidFill>
                  <a:srgbClr val="8064A2">
                    <a:lumMod val="50000"/>
                  </a:srgbClr>
                </a:solidFill>
              </a:rPr>
              <a:t>数据存储</a:t>
            </a:r>
            <a:endParaRPr lang="zh-CN" altLang="en-US" sz="2000" b="1" dirty="0">
              <a:solidFill>
                <a:srgbClr val="8064A2">
                  <a:lumMod val="50000"/>
                </a:srgbClr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545780" y="5407999"/>
            <a:ext cx="6084674" cy="655079"/>
            <a:chOff x="1545780" y="5407999"/>
            <a:chExt cx="6084674" cy="655079"/>
          </a:xfrm>
        </p:grpSpPr>
        <p:sp>
          <p:nvSpPr>
            <p:cNvPr id="60" name="圆角矩形 59"/>
            <p:cNvSpPr/>
            <p:nvPr/>
          </p:nvSpPr>
          <p:spPr>
            <a:xfrm flipH="1">
              <a:off x="1545780" y="5407999"/>
              <a:ext cx="2844314" cy="655079"/>
            </a:xfrm>
            <a:prstGeom prst="roundRect">
              <a:avLst/>
            </a:prstGeom>
            <a:gradFill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lumMod val="75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</a:gradFill>
            <a:ln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rible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r>
                <a:rPr lang="en-US" altLang="zh-CN" sz="2000" b="1" dirty="0" err="1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prstClr val="white">
                      <a:alpha val="95000"/>
                    </a:prst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HBase</a:t>
              </a:r>
              <a:endParaRPr lang="en-US" altLang="zh-CN" sz="2000" b="1" dirty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white">
                    <a:alpha val="95000"/>
                  </a:prst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endParaRPr>
            </a:p>
          </p:txBody>
        </p:sp>
        <p:sp>
          <p:nvSpPr>
            <p:cNvPr id="61" name="圆角矩形 60"/>
            <p:cNvSpPr/>
            <p:nvPr/>
          </p:nvSpPr>
          <p:spPr>
            <a:xfrm flipH="1">
              <a:off x="4786140" y="5407999"/>
              <a:ext cx="2844314" cy="655078"/>
            </a:xfrm>
            <a:prstGeom prst="roundRect">
              <a:avLst/>
            </a:prstGeom>
            <a:gradFill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lumMod val="75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</a:gradFill>
            <a:ln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rible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r>
                <a:rPr lang="en-US" altLang="zh-CN" sz="2000" b="1" dirty="0" err="1" smtClean="0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prstClr val="white">
                      <a:alpha val="95000"/>
                    </a:prst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ZooKeeper</a:t>
              </a:r>
              <a:endParaRPr lang="en-US" altLang="zh-CN" sz="2000" b="1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white">
                    <a:alpha val="95000"/>
                  </a:prst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endParaRPr>
            </a:p>
          </p:txBody>
        </p:sp>
      </p:grpSp>
      <p:sp>
        <p:nvSpPr>
          <p:cNvPr id="63" name="圆角矩形 62"/>
          <p:cNvSpPr/>
          <p:nvPr/>
        </p:nvSpPr>
        <p:spPr>
          <a:xfrm>
            <a:off x="1297504" y="3212975"/>
            <a:ext cx="2773120" cy="1440159"/>
          </a:xfrm>
          <a:prstGeom prst="roundRect">
            <a:avLst>
              <a:gd name="adj" fmla="val 5600"/>
            </a:avLst>
          </a:prstGeom>
          <a:gradFill>
            <a:gsLst>
              <a:gs pos="58300">
                <a:schemeClr val="accent5">
                  <a:lumMod val="20000"/>
                  <a:lumOff val="80000"/>
                </a:schemeClr>
              </a:gs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0"/>
          </a:gradFill>
          <a:ln w="19050">
            <a:solidFill>
              <a:schemeClr val="accent4">
                <a:lumMod val="20000"/>
                <a:lumOff val="80000"/>
              </a:schemeClr>
            </a:solidFill>
            <a:prstDash val="solid"/>
          </a:ln>
          <a:effectLst>
            <a:outerShdw blurRad="50800" dist="38100" dir="2700000" algn="tl" rotWithShape="0">
              <a:srgbClr val="4BB2FF">
                <a:alpha val="20000"/>
              </a:srgb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46800" rIns="46800" rtlCol="0" anchor="t"/>
          <a:lstStyle/>
          <a:p>
            <a:r>
              <a:rPr lang="zh-CN" altLang="en-US" sz="2000" b="1" dirty="0">
                <a:solidFill>
                  <a:srgbClr val="8064A2">
                    <a:lumMod val="50000"/>
                  </a:srgbClr>
                </a:solidFill>
              </a:rPr>
              <a:t>批处理计算框架</a:t>
            </a:r>
            <a:endParaRPr lang="en-US" altLang="zh-CN" sz="2000" b="1" dirty="0">
              <a:solidFill>
                <a:srgbClr val="8064A2">
                  <a:lumMod val="50000"/>
                </a:srgbClr>
              </a:solidFill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1545780" y="3718449"/>
            <a:ext cx="2304256" cy="655079"/>
          </a:xfrm>
          <a:prstGeom prst="round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80000">
                <a:schemeClr val="accent5">
                  <a:lumMod val="7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</a:gra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iblet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en-US" altLang="zh-CN" sz="2000" b="1" dirty="0" err="1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white">
                    <a:alpha val="95000"/>
                  </a:prst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MapReduce</a:t>
            </a:r>
            <a:endParaRPr lang="zh-CN" altLang="en-US" sz="2000" b="1" dirty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prstClr val="white">
                  <a:alpha val="95000"/>
                </a:prst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4182071" y="3212975"/>
            <a:ext cx="3700413" cy="1440160"/>
          </a:xfrm>
          <a:prstGeom prst="roundRect">
            <a:avLst>
              <a:gd name="adj" fmla="val 5600"/>
            </a:avLst>
          </a:prstGeom>
          <a:gradFill>
            <a:gsLst>
              <a:gs pos="58300">
                <a:schemeClr val="accent5">
                  <a:lumMod val="20000"/>
                  <a:lumOff val="80000"/>
                </a:schemeClr>
              </a:gs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0"/>
          </a:gradFill>
          <a:ln w="19050">
            <a:solidFill>
              <a:schemeClr val="accent4">
                <a:lumMod val="20000"/>
                <a:lumOff val="80000"/>
              </a:schemeClr>
            </a:solidFill>
            <a:prstDash val="solid"/>
          </a:ln>
          <a:effectLst>
            <a:outerShdw blurRad="50800" dist="38100" dir="2700000" algn="tl" rotWithShape="0">
              <a:srgbClr val="4BB2FF">
                <a:alpha val="20000"/>
              </a:srgb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46800" rIns="46800" rtlCol="0" anchor="t"/>
          <a:lstStyle/>
          <a:p>
            <a:r>
              <a:rPr lang="zh-CN" altLang="en-US" sz="2000" b="1" dirty="0" smtClean="0">
                <a:solidFill>
                  <a:srgbClr val="8064A2">
                    <a:lumMod val="50000"/>
                  </a:srgbClr>
                </a:solidFill>
              </a:rPr>
              <a:t>实时计算框架</a:t>
            </a:r>
            <a:endParaRPr lang="en-US" altLang="zh-CN" sz="2000" b="1" dirty="0" smtClean="0">
              <a:solidFill>
                <a:srgbClr val="8064A2">
                  <a:lumMod val="50000"/>
                </a:srgbClr>
              </a:solidFill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4396487" y="3718448"/>
            <a:ext cx="3233968" cy="655080"/>
            <a:chOff x="4396487" y="3718448"/>
            <a:chExt cx="3233968" cy="655080"/>
          </a:xfrm>
        </p:grpSpPr>
        <p:sp>
          <p:nvSpPr>
            <p:cNvPr id="72" name="圆角矩形 71"/>
            <p:cNvSpPr/>
            <p:nvPr/>
          </p:nvSpPr>
          <p:spPr>
            <a:xfrm flipH="1">
              <a:off x="4396487" y="3718450"/>
              <a:ext cx="1469773" cy="655078"/>
            </a:xfrm>
            <a:prstGeom prst="round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80000">
                  <a:schemeClr val="accent5">
                    <a:lumMod val="75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</a:gradFill>
            <a:ln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rible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r>
                <a:rPr lang="en-US" altLang="zh-CN" sz="2000" b="1" dirty="0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prstClr val="white">
                      <a:alpha val="95000"/>
                    </a:prst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Storm</a:t>
              </a:r>
              <a:endParaRPr lang="zh-CN" altLang="en-US" sz="2000" b="1" dirty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white">
                    <a:alpha val="95000"/>
                  </a:prst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endParaRPr>
            </a:p>
          </p:txBody>
        </p:sp>
        <p:sp>
          <p:nvSpPr>
            <p:cNvPr id="73" name="圆角矩形 72"/>
            <p:cNvSpPr/>
            <p:nvPr/>
          </p:nvSpPr>
          <p:spPr>
            <a:xfrm flipH="1">
              <a:off x="6160681" y="3718448"/>
              <a:ext cx="1469774" cy="655079"/>
            </a:xfrm>
            <a:prstGeom prst="round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80000">
                  <a:schemeClr val="accent5">
                    <a:lumMod val="75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</a:gradFill>
            <a:ln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rible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r>
                <a:rPr lang="en-US" altLang="zh-CN" sz="2000" b="1" dirty="0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prstClr val="white">
                      <a:alpha val="95000"/>
                    </a:prst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Spark</a:t>
              </a:r>
              <a:endParaRPr lang="zh-CN" altLang="en-US" sz="2000" b="1" dirty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white">
                    <a:alpha val="95000"/>
                  </a:prst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endParaRPr>
            </a:p>
          </p:txBody>
        </p:sp>
      </p:grpSp>
      <p:sp>
        <p:nvSpPr>
          <p:cNvPr id="74" name="圆角矩形 73"/>
          <p:cNvSpPr/>
          <p:nvPr/>
        </p:nvSpPr>
        <p:spPr>
          <a:xfrm>
            <a:off x="1261516" y="1592795"/>
            <a:ext cx="6588732" cy="1440160"/>
          </a:xfrm>
          <a:prstGeom prst="roundRect">
            <a:avLst>
              <a:gd name="adj" fmla="val 5600"/>
            </a:avLst>
          </a:prstGeom>
          <a:gradFill>
            <a:gsLst>
              <a:gs pos="58300">
                <a:schemeClr val="accent4">
                  <a:lumMod val="20000"/>
                  <a:lumOff val="80000"/>
                </a:schemeClr>
              </a:gs>
              <a:gs pos="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0"/>
          </a:gradFill>
          <a:ln w="19050">
            <a:solidFill>
              <a:schemeClr val="accent4">
                <a:lumMod val="20000"/>
                <a:lumOff val="80000"/>
              </a:schemeClr>
            </a:solidFill>
            <a:prstDash val="solid"/>
          </a:ln>
          <a:effectLst>
            <a:outerShdw blurRad="50800" dist="38100" dir="2700000" algn="tl" rotWithShape="0">
              <a:srgbClr val="4BB2FF">
                <a:alpha val="20000"/>
              </a:srgb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46800" rIns="46800" rtlCol="0" anchor="t"/>
          <a:lstStyle/>
          <a:p>
            <a:r>
              <a:rPr lang="zh-CN" altLang="en-US" sz="2000" b="1" dirty="0" smtClean="0">
                <a:solidFill>
                  <a:srgbClr val="8064A2">
                    <a:lumMod val="50000"/>
                  </a:srgbClr>
                </a:solidFill>
              </a:rPr>
              <a:t>增量计算框架</a:t>
            </a:r>
            <a:endParaRPr lang="zh-CN" altLang="en-US" sz="2000" b="1" dirty="0">
              <a:solidFill>
                <a:srgbClr val="8064A2">
                  <a:lumMod val="50000"/>
                </a:srgbClr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545780" y="2168858"/>
            <a:ext cx="6084676" cy="656398"/>
            <a:chOff x="1545780" y="2168858"/>
            <a:chExt cx="6084676" cy="656398"/>
          </a:xfrm>
        </p:grpSpPr>
        <p:sp>
          <p:nvSpPr>
            <p:cNvPr id="75" name="圆角矩形 74"/>
            <p:cNvSpPr/>
            <p:nvPr/>
          </p:nvSpPr>
          <p:spPr>
            <a:xfrm>
              <a:off x="1545780" y="2168858"/>
              <a:ext cx="1945073" cy="655079"/>
            </a:xfrm>
            <a:prstGeom prst="roundRect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80000">
                  <a:schemeClr val="accent4">
                    <a:lumMod val="75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</a:gradFill>
            <a:ln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rible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r>
                <a:rPr lang="en-US" altLang="zh-CN" sz="2000" b="1" dirty="0" err="1" smtClean="0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prstClr val="white">
                      <a:alpha val="95000"/>
                    </a:prst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Incoop</a:t>
              </a:r>
              <a:endParaRPr lang="zh-CN" altLang="en-US" sz="2000" b="1" dirty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white">
                    <a:alpha val="95000"/>
                  </a:prst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endParaRPr>
            </a:p>
          </p:txBody>
        </p:sp>
        <p:sp>
          <p:nvSpPr>
            <p:cNvPr id="76" name="圆角矩形 75"/>
            <p:cNvSpPr/>
            <p:nvPr/>
          </p:nvSpPr>
          <p:spPr>
            <a:xfrm>
              <a:off x="3616438" y="2168859"/>
              <a:ext cx="1944216" cy="655079"/>
            </a:xfrm>
            <a:prstGeom prst="roundRect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80000">
                  <a:schemeClr val="accent4">
                    <a:lumMod val="75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</a:gradFill>
            <a:ln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rible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r>
                <a:rPr lang="en-US" altLang="zh-CN" sz="2000" b="1" dirty="0" err="1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prstClr val="white">
                      <a:alpha val="95000"/>
                    </a:prst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DryadInc</a:t>
              </a:r>
              <a:endParaRPr lang="zh-CN" altLang="en-US" sz="2000" b="1" dirty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white">
                    <a:alpha val="95000"/>
                  </a:prst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endParaRPr>
            </a:p>
          </p:txBody>
        </p:sp>
        <p:sp>
          <p:nvSpPr>
            <p:cNvPr id="77" name="圆角矩形 76"/>
            <p:cNvSpPr/>
            <p:nvPr/>
          </p:nvSpPr>
          <p:spPr>
            <a:xfrm>
              <a:off x="5686240" y="2170177"/>
              <a:ext cx="1944216" cy="655079"/>
            </a:xfrm>
            <a:prstGeom prst="roundRect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80000">
                  <a:schemeClr val="accent4">
                    <a:lumMod val="75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</a:gradFill>
            <a:ln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rible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r>
                <a:rPr lang="zh-CN" altLang="en-US" sz="2000" b="1" dirty="0" smtClean="0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prstClr val="white">
                      <a:alpha val="95000"/>
                    </a:prst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实时增量计算</a:t>
              </a:r>
              <a:endParaRPr lang="zh-CN" altLang="en-US" sz="2000" b="1" dirty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white">
                    <a:alpha val="95000"/>
                  </a:prst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endParaRPr>
            </a:p>
          </p:txBody>
        </p:sp>
      </p:grpSp>
      <p:sp>
        <p:nvSpPr>
          <p:cNvPr id="78" name="椭圆形标注 77"/>
          <p:cNvSpPr/>
          <p:nvPr/>
        </p:nvSpPr>
        <p:spPr>
          <a:xfrm>
            <a:off x="7513190" y="724242"/>
            <a:ext cx="1370515" cy="792487"/>
          </a:xfrm>
          <a:prstGeom prst="wedgeEllipseCallout">
            <a:avLst>
              <a:gd name="adj1" fmla="val -66451"/>
              <a:gd name="adj2" fmla="val 137698"/>
            </a:avLst>
          </a:prstGeom>
          <a:gradFill flip="none" rotWithShape="0">
            <a:gsLst>
              <a:gs pos="0">
                <a:schemeClr val="accent4">
                  <a:lumMod val="75000"/>
                </a:schemeClr>
              </a:gs>
              <a:gs pos="80000">
                <a:schemeClr val="accent4">
                  <a:lumMod val="75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16200000" scaled="0"/>
            <a:tileRect/>
          </a:gradFill>
          <a:ln>
            <a:noFill/>
          </a:ln>
          <a:scene3d>
            <a:camera prst="orthographicFront"/>
            <a:lightRig rig="flat" dir="t"/>
          </a:scene3d>
          <a:sp3d prstMaterial="plastic">
            <a:bevelT/>
            <a:bevelB prst="angle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lvl="2" indent="-449263" algn="ctr" eaLnBrk="0" fontAlgn="ctr" hangingPunct="0">
              <a:lnSpc>
                <a:spcPct val="93000"/>
              </a:lnSpc>
              <a:spcBef>
                <a:spcPts val="600"/>
              </a:spcBef>
              <a:buSzPct val="100000"/>
              <a:defRPr/>
            </a:pPr>
            <a:r>
              <a:rPr lang="zh-CN" altLang="en-US" b="1" kern="0" spc="5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本文主要研究内容</a:t>
            </a:r>
          </a:p>
        </p:txBody>
      </p:sp>
    </p:spTree>
    <p:extLst>
      <p:ext uri="{BB962C8B-B14F-4D97-AF65-F5344CB8AC3E}">
        <p14:creationId xmlns:p14="http://schemas.microsoft.com/office/powerpoint/2010/main" val="11585726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63" grpId="0" animBg="1"/>
      <p:bldP spid="67" grpId="0" animBg="1"/>
      <p:bldP spid="69" grpId="0" animBg="1"/>
      <p:bldP spid="74" grpId="0" animBg="1"/>
      <p:bldP spid="7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D7C7-54EC-4429-AF87-53D34AF69F2D}" type="slidenum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4</a:t>
            </a:fld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62993" y="474155"/>
            <a:ext cx="7218014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>
              <a:defRPr/>
            </a:pPr>
            <a:r>
              <a:rPr lang="zh-CN" altLang="en-US" sz="3600" b="1" dirty="0" smtClean="0">
                <a:ln w="50800"/>
                <a:solidFill>
                  <a:srgbClr val="8064A2">
                    <a:lumMod val="75000"/>
                  </a:srgbClr>
                </a:solidFill>
              </a:rPr>
              <a:t>分布式实时增量计算的设计理念</a:t>
            </a:r>
            <a:endParaRPr lang="zh-CN" altLang="en-US" sz="3600" b="1" dirty="0">
              <a:ln w="50800"/>
              <a:solidFill>
                <a:srgbClr val="8064A2">
                  <a:lumMod val="75000"/>
                </a:srgbClr>
              </a:solidFill>
            </a:endParaRPr>
          </a:p>
        </p:txBody>
      </p:sp>
      <p:pic>
        <p:nvPicPr>
          <p:cNvPr id="33" name="Picture 12" descr="图片1副本"/>
          <p:cNvPicPr>
            <a:picLocks noChangeAspect="1" noChangeArrowheads="1"/>
          </p:cNvPicPr>
          <p:nvPr/>
        </p:nvPicPr>
        <p:blipFill>
          <a:blip r:embed="rId3">
            <a:lum contras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79"/>
          <a:stretch>
            <a:fillRect/>
          </a:stretch>
        </p:blipFill>
        <p:spPr bwMode="auto">
          <a:xfrm>
            <a:off x="-121042" y="1161884"/>
            <a:ext cx="9431338" cy="5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976058"/>
              </p:ext>
            </p:extLst>
          </p:nvPr>
        </p:nvGraphicFramePr>
        <p:xfrm>
          <a:off x="533952" y="1412776"/>
          <a:ext cx="8015516" cy="208823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52129"/>
                <a:gridCol w="1152128"/>
                <a:gridCol w="961324"/>
                <a:gridCol w="1484355"/>
                <a:gridCol w="1404565"/>
                <a:gridCol w="757044"/>
                <a:gridCol w="1103971"/>
              </a:tblGrid>
              <a:tr h="38408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粒度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计算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生命周期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容错监控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面向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DAG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0919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Hadoop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Partition/</a:t>
                      </a:r>
                      <a:r>
                        <a:rPr lang="zh-CN" altLang="en-US" dirty="0" smtClean="0"/>
                        <a:t>文件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无状态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数据处理完进程</a:t>
                      </a:r>
                      <a:r>
                        <a:rPr lang="en-US" altLang="zh-CN" dirty="0" smtClean="0"/>
                        <a:t>”</a:t>
                      </a:r>
                      <a:r>
                        <a:rPr lang="zh-CN" altLang="en-US" dirty="0" smtClean="0"/>
                        <a:t>退出</a:t>
                      </a:r>
                      <a:r>
                        <a:rPr lang="en-US" altLang="zh-CN" dirty="0" smtClean="0"/>
                        <a:t>”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进程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吞吐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串行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9495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实时增量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zh-CN" altLang="en-US" dirty="0" smtClean="0"/>
                        <a:t>流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Batch/</a:t>
                      </a:r>
                    </a:p>
                    <a:p>
                      <a:pPr algn="ctr"/>
                      <a:r>
                        <a:rPr lang="zh-CN" altLang="en-US" dirty="0" smtClean="0"/>
                        <a:t>内存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有状态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Keep alive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数据</a:t>
                      </a:r>
                      <a:r>
                        <a:rPr lang="en-US" altLang="zh-CN" dirty="0" smtClean="0"/>
                        <a:t>-</a:t>
                      </a:r>
                      <a:r>
                        <a:rPr lang="zh-CN" altLang="en-US" dirty="0" smtClean="0"/>
                        <a:t>中间结果不落地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延时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并行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26630" name="Picture 6" descr="http://storm.apache.org/images/topolog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456" y="3717032"/>
            <a:ext cx="4572508" cy="2679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4257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D7C7-54EC-4429-AF87-53D34AF69F2D}" type="slidenum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5</a:t>
            </a:fld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62993" y="474155"/>
            <a:ext cx="7218014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>
              <a:defRPr/>
            </a:pPr>
            <a:r>
              <a:rPr lang="en-US" altLang="zh-CN" sz="3600" b="1" dirty="0" smtClean="0">
                <a:ln w="50800"/>
                <a:solidFill>
                  <a:srgbClr val="8064A2">
                    <a:lumMod val="75000"/>
                  </a:srgbClr>
                </a:solidFill>
              </a:rPr>
              <a:t>Storm Trident</a:t>
            </a:r>
            <a:r>
              <a:rPr lang="zh-CN" altLang="en-US" sz="3600" b="1" dirty="0" smtClean="0">
                <a:ln w="50800"/>
                <a:solidFill>
                  <a:srgbClr val="8064A2">
                    <a:lumMod val="75000"/>
                  </a:srgbClr>
                </a:solidFill>
              </a:rPr>
              <a:t>主要问题</a:t>
            </a:r>
            <a:endParaRPr lang="zh-CN" altLang="en-US" sz="3600" b="1" dirty="0">
              <a:ln w="50800"/>
              <a:solidFill>
                <a:srgbClr val="8064A2">
                  <a:lumMod val="75000"/>
                </a:srgbClr>
              </a:solidFill>
            </a:endParaRPr>
          </a:p>
        </p:txBody>
      </p:sp>
      <p:pic>
        <p:nvPicPr>
          <p:cNvPr id="33" name="Picture 12" descr="图片1副本"/>
          <p:cNvPicPr>
            <a:picLocks noChangeAspect="1" noChangeArrowheads="1"/>
          </p:cNvPicPr>
          <p:nvPr/>
        </p:nvPicPr>
        <p:blipFill>
          <a:blip r:embed="rId3">
            <a:lum contras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79"/>
          <a:stretch>
            <a:fillRect/>
          </a:stretch>
        </p:blipFill>
        <p:spPr bwMode="auto">
          <a:xfrm>
            <a:off x="-121042" y="1161884"/>
            <a:ext cx="9431338" cy="5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椭圆 6"/>
          <p:cNvSpPr/>
          <p:nvPr/>
        </p:nvSpPr>
        <p:spPr>
          <a:xfrm>
            <a:off x="1275295" y="1584670"/>
            <a:ext cx="1157551" cy="115755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77800" dir="21594000" sx="90000" sy="-19000" rotWithShape="0">
              <a:prstClr val="black">
                <a:alpha val="15000"/>
              </a:prstClr>
            </a:outerShdw>
          </a:effectLst>
          <a:scene3d>
            <a:camera prst="orthographicFront"/>
            <a:lightRig rig="morning" dir="t">
              <a:rot lat="0" lon="0" rev="21594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ln w="900" cmpd="sng">
                  <a:solidFill>
                    <a:schemeClr val="bg1">
                      <a:alpha val="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微软雅黑" pitchFamily="34" charset="-122"/>
                <a:ea typeface="微软雅黑" pitchFamily="34" charset="-122"/>
              </a:rPr>
              <a:t>编程模型</a:t>
            </a:r>
            <a:endParaRPr lang="zh-CN" altLang="en-US" sz="2400" b="1" dirty="0">
              <a:ln w="900" cmpd="sng">
                <a:solidFill>
                  <a:schemeClr val="bg1">
                    <a:alpha val="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275295" y="3206808"/>
            <a:ext cx="1157551" cy="1157551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77800" dir="21594000" sx="90000" sy="-19000" rotWithShape="0">
              <a:prstClr val="black">
                <a:alpha val="15000"/>
              </a:prstClr>
            </a:outerShdw>
          </a:effectLst>
          <a:scene3d>
            <a:camera prst="orthographicFront"/>
            <a:lightRig rig="morning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特殊环境</a:t>
            </a:r>
            <a:endParaRPr lang="zh-CN" altLang="en-US" sz="2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2843808" y="1737417"/>
            <a:ext cx="622424" cy="852056"/>
          </a:xfrm>
          <a:prstGeom prst="rightArrow">
            <a:avLst>
              <a:gd name="adj1" fmla="val 40398"/>
              <a:gd name="adj2" fmla="val 50000"/>
            </a:avLst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449263" indent="-449263" algn="ctr">
              <a:spcBef>
                <a:spcPts val="600"/>
              </a:spcBef>
              <a:buFont typeface="+mj-ea"/>
              <a:buAutoNum type="circleNumDbPlain"/>
            </a:pPr>
            <a:endParaRPr lang="zh-CN" altLang="en-US" sz="2400" b="1" dirty="0" smtClean="0">
              <a:ln w="50800"/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2843808" y="3359555"/>
            <a:ext cx="622424" cy="852056"/>
          </a:xfrm>
          <a:prstGeom prst="rightArrow">
            <a:avLst>
              <a:gd name="adj1" fmla="val 40398"/>
              <a:gd name="adj2" fmla="val 50000"/>
            </a:avLst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449263" indent="-449263" algn="ctr">
              <a:spcBef>
                <a:spcPts val="600"/>
              </a:spcBef>
              <a:buFont typeface="+mj-ea"/>
              <a:buAutoNum type="circleNumDbPlain"/>
            </a:pPr>
            <a:endParaRPr lang="zh-CN" altLang="en-US" sz="2400" b="1" dirty="0" smtClean="0">
              <a:ln w="50800"/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851920" y="1631253"/>
            <a:ext cx="4232736" cy="1064385"/>
          </a:xfrm>
          <a:prstGeom prst="roundRect">
            <a:avLst/>
          </a:prstGeom>
          <a:solidFill>
            <a:sysClr val="window" lastClr="FFFFFF">
              <a:alpha val="60000"/>
            </a:sysClr>
          </a:solidFill>
          <a:ln w="25400" cap="flat" cmpd="sng" algn="ctr">
            <a:noFill/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>
              <a:rot lat="0" lon="0" rev="1200000"/>
            </a:lightRig>
          </a:scene3d>
          <a:sp3d contourW="19050">
            <a:bevelT w="101600" prst="artDeco"/>
            <a:bevelB w="101600" prst="artDeco"/>
            <a:contourClr>
              <a:sysClr val="window" lastClr="FFFFFF"/>
            </a:contourClr>
          </a:sp3d>
        </p:spPr>
        <p:txBody>
          <a:bodyPr lIns="72000" rIns="72000" anchor="ctr">
            <a:scene3d>
              <a:camera prst="orthographicFront"/>
              <a:lightRig rig="balanced" dir="t">
                <a:rot lat="0" lon="0" rev="2100000"/>
              </a:lightRig>
            </a:scene3d>
            <a:sp3d prstMaterial="metal">
              <a:contourClr>
                <a:schemeClr val="bg2"/>
              </a:contourClr>
            </a:sp3d>
          </a:bodyPr>
          <a:lstStyle/>
          <a:p>
            <a:r>
              <a:rPr lang="zh-CN" altLang="en-US" sz="2000" b="1" kern="0" dirty="0" smtClean="0">
                <a:latin typeface="微软雅黑" pitchFamily="34" charset="-122"/>
                <a:ea typeface="微软雅黑" pitchFamily="34" charset="-122"/>
              </a:rPr>
              <a:t>类</a:t>
            </a:r>
            <a:r>
              <a:rPr lang="en-US" altLang="zh-CN" sz="2000" b="1" kern="0" dirty="0" smtClean="0">
                <a:latin typeface="微软雅黑" pitchFamily="34" charset="-122"/>
                <a:ea typeface="微软雅黑" pitchFamily="34" charset="-122"/>
              </a:rPr>
              <a:t>Pig</a:t>
            </a:r>
            <a:r>
              <a:rPr lang="zh-CN" altLang="en-US" sz="2000" b="1" kern="0" dirty="0" smtClean="0">
                <a:latin typeface="微软雅黑" pitchFamily="34" charset="-122"/>
                <a:ea typeface="微软雅黑" pitchFamily="34" charset="-122"/>
              </a:rPr>
              <a:t>原语，开发者习惯使用表达能力更强的</a:t>
            </a:r>
            <a:r>
              <a:rPr lang="en-US" altLang="zh-CN" sz="2000" b="1" kern="0" dirty="0" err="1" smtClean="0">
                <a:latin typeface="微软雅黑" pitchFamily="34" charset="-122"/>
                <a:ea typeface="微软雅黑" pitchFamily="34" charset="-122"/>
              </a:rPr>
              <a:t>MapReduce</a:t>
            </a:r>
            <a:endParaRPr lang="en-US" altLang="zh-CN" sz="2000" b="1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851920" y="3173862"/>
            <a:ext cx="4232736" cy="1211507"/>
          </a:xfrm>
          <a:prstGeom prst="roundRect">
            <a:avLst/>
          </a:prstGeom>
          <a:solidFill>
            <a:sysClr val="window" lastClr="FFFFFF">
              <a:alpha val="60000"/>
            </a:sysClr>
          </a:solidFill>
          <a:ln w="25400" cap="flat" cmpd="sng" algn="ctr">
            <a:noFill/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>
              <a:rot lat="0" lon="0" rev="1200000"/>
            </a:lightRig>
          </a:scene3d>
          <a:sp3d contourW="19050">
            <a:bevelT w="101600" prst="artDeco"/>
            <a:bevelB w="101600" prst="artDeco"/>
            <a:contourClr>
              <a:sysClr val="window" lastClr="FFFFFF"/>
            </a:contourClr>
          </a:sp3d>
        </p:spPr>
        <p:txBody>
          <a:bodyPr lIns="72000" rIns="72000" anchor="ctr">
            <a:scene3d>
              <a:camera prst="orthographicFront"/>
              <a:lightRig rig="balanced" dir="t">
                <a:rot lat="0" lon="0" rev="2100000"/>
              </a:lightRig>
            </a:scene3d>
            <a:sp3d prstMaterial="metal">
              <a:contourClr>
                <a:schemeClr val="bg2"/>
              </a:contourClr>
            </a:sp3d>
          </a:bodyPr>
          <a:lstStyle/>
          <a:p>
            <a:r>
              <a:rPr lang="zh-CN" altLang="en-US" sz="2000" b="1" kern="0" dirty="0" smtClean="0">
                <a:latin typeface="微软雅黑" pitchFamily="34" charset="-122"/>
                <a:ea typeface="微软雅黑" pitchFamily="34" charset="-122"/>
              </a:rPr>
              <a:t>数据传递中数据量太大导致内存溢出进而阻塞</a:t>
            </a:r>
            <a:endParaRPr lang="en-US" altLang="zh-CN" sz="2000" b="1" kern="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b="1" kern="0" dirty="0" smtClean="0">
                <a:latin typeface="微软雅黑" pitchFamily="34" charset="-122"/>
                <a:ea typeface="微软雅黑" pitchFamily="34" charset="-122"/>
              </a:rPr>
              <a:t>数据倾斜导致单节点阻塞</a:t>
            </a:r>
            <a:endParaRPr lang="en-US" altLang="zh-CN" sz="2000" b="1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295523" y="4850505"/>
            <a:ext cx="1157551" cy="115755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77800" dir="21594000" sx="90000" sy="-19000" rotWithShape="0">
              <a:prstClr val="black">
                <a:alpha val="15000"/>
              </a:prstClr>
            </a:outerShdw>
          </a:effectLst>
          <a:scene3d>
            <a:camera prst="orthographicFront"/>
            <a:lightRig rig="morning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状态容错</a:t>
            </a:r>
            <a:endParaRPr lang="zh-CN" altLang="en-US" sz="2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2843808" y="5003252"/>
            <a:ext cx="622424" cy="852056"/>
          </a:xfrm>
          <a:prstGeom prst="rightArrow">
            <a:avLst>
              <a:gd name="adj1" fmla="val 40398"/>
              <a:gd name="adj2" fmla="val 50000"/>
            </a:avLst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449263" indent="-449263" algn="ctr">
              <a:spcBef>
                <a:spcPts val="600"/>
              </a:spcBef>
              <a:buFont typeface="+mj-ea"/>
              <a:buAutoNum type="circleNumDbPlain"/>
            </a:pPr>
            <a:endParaRPr lang="zh-CN" altLang="en-US" sz="2400" b="1" dirty="0" smtClean="0">
              <a:ln w="50800"/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868824" y="4871730"/>
            <a:ext cx="4232736" cy="1224136"/>
          </a:xfrm>
          <a:prstGeom prst="roundRect">
            <a:avLst/>
          </a:prstGeom>
          <a:solidFill>
            <a:sysClr val="window" lastClr="FFFFFF">
              <a:alpha val="60000"/>
            </a:sysClr>
          </a:solidFill>
          <a:ln w="25400" cap="flat" cmpd="sng" algn="ctr">
            <a:noFill/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>
              <a:rot lat="0" lon="0" rev="1200000"/>
            </a:lightRig>
          </a:scene3d>
          <a:sp3d contourW="19050">
            <a:bevelT w="101600" prst="artDeco"/>
            <a:bevelB w="101600" prst="artDeco"/>
            <a:contourClr>
              <a:sysClr val="window" lastClr="FFFFFF"/>
            </a:contourClr>
          </a:sp3d>
        </p:spPr>
        <p:txBody>
          <a:bodyPr lIns="72000" rIns="72000" anchor="ctr">
            <a:scene3d>
              <a:camera prst="orthographicFront"/>
              <a:lightRig rig="balanced" dir="t">
                <a:rot lat="0" lon="0" rev="2100000"/>
              </a:lightRig>
            </a:scene3d>
            <a:sp3d prstMaterial="metal">
              <a:contourClr>
                <a:schemeClr val="bg2"/>
              </a:contourClr>
            </a:sp3d>
          </a:bodyPr>
          <a:lstStyle/>
          <a:p>
            <a:r>
              <a:rPr lang="zh-CN" altLang="en-US" sz="2000" b="1" kern="0" dirty="0" smtClean="0">
                <a:latin typeface="微软雅黑" pitchFamily="34" charset="-122"/>
                <a:ea typeface="微软雅黑" pitchFamily="34" charset="-122"/>
              </a:rPr>
              <a:t>状态存在分布式不一致的风险</a:t>
            </a:r>
            <a:endParaRPr lang="en-US" altLang="zh-CN" sz="2000" b="1" kern="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b="1" kern="0" dirty="0" smtClean="0">
                <a:latin typeface="微软雅黑" pitchFamily="34" charset="-122"/>
                <a:ea typeface="微软雅黑" pitchFamily="34" charset="-122"/>
              </a:rPr>
              <a:t>每步落地导致计算成本增加和存储媒介压力过大</a:t>
            </a:r>
            <a:endParaRPr lang="en-US" altLang="zh-CN" sz="2000" b="1" kern="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90830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D7C7-54EC-4429-AF87-53D34AF69F2D}" type="slidenum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6</a:t>
            </a:fld>
            <a:endParaRPr lang="zh-CN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pic>
        <p:nvPicPr>
          <p:cNvPr id="33" name="Picture 12" descr="图片1副本"/>
          <p:cNvPicPr>
            <a:picLocks noChangeAspect="1" noChangeArrowheads="1"/>
          </p:cNvPicPr>
          <p:nvPr/>
        </p:nvPicPr>
        <p:blipFill>
          <a:blip r:embed="rId3">
            <a:lum contras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79"/>
          <a:stretch>
            <a:fillRect/>
          </a:stretch>
        </p:blipFill>
        <p:spPr bwMode="auto">
          <a:xfrm>
            <a:off x="-121042" y="1161884"/>
            <a:ext cx="9431338" cy="5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962993" y="474155"/>
            <a:ext cx="7218014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>
              <a:defRPr/>
            </a:pPr>
            <a:r>
              <a:rPr lang="zh-CN" altLang="en-US" sz="3600" b="1" dirty="0" smtClean="0">
                <a:ln w="50800"/>
                <a:solidFill>
                  <a:srgbClr val="8064A2">
                    <a:lumMod val="75000"/>
                  </a:srgbClr>
                </a:solidFill>
              </a:rPr>
              <a:t>分布式实时增量计算的技术难点</a:t>
            </a:r>
            <a:endParaRPr lang="zh-CN" altLang="en-US" sz="3600" b="1" dirty="0">
              <a:ln w="50800"/>
              <a:solidFill>
                <a:srgbClr val="8064A2">
                  <a:lumMod val="75000"/>
                </a:srgbClr>
              </a:solidFill>
            </a:endParaRPr>
          </a:p>
        </p:txBody>
      </p:sp>
      <p:pic>
        <p:nvPicPr>
          <p:cNvPr id="29" name="Picture 7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94" t="5618" r="13843" b="3171"/>
          <a:stretch/>
        </p:blipFill>
        <p:spPr bwMode="auto">
          <a:xfrm>
            <a:off x="1808882" y="2611948"/>
            <a:ext cx="2452884" cy="3162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组合 11"/>
          <p:cNvGrpSpPr/>
          <p:nvPr/>
        </p:nvGrpSpPr>
        <p:grpSpPr>
          <a:xfrm>
            <a:off x="3471636" y="2060848"/>
            <a:ext cx="2684540" cy="1387484"/>
            <a:chOff x="3471636" y="2060848"/>
            <a:chExt cx="2684540" cy="1387484"/>
          </a:xfrm>
        </p:grpSpPr>
        <p:grpSp>
          <p:nvGrpSpPr>
            <p:cNvPr id="5" name="组合 4"/>
            <p:cNvGrpSpPr/>
            <p:nvPr/>
          </p:nvGrpSpPr>
          <p:grpSpPr>
            <a:xfrm>
              <a:off x="3471636" y="2060848"/>
              <a:ext cx="2684540" cy="1387484"/>
              <a:chOff x="3471636" y="2060848"/>
              <a:chExt cx="2684540" cy="1387484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3701203" y="2981970"/>
                <a:ext cx="570870" cy="18725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98000">
                    <a:schemeClr val="bg1"/>
                  </a:gs>
                </a:gsLst>
                <a:lin ang="5400000" scaled="1"/>
                <a:tileRect/>
              </a:gra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3471636" y="2060848"/>
                <a:ext cx="2684540" cy="79208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98000">
                    <a:schemeClr val="bg1"/>
                  </a:gs>
                </a:gsLst>
                <a:lin ang="5400000" scaled="1"/>
                <a:tileRect/>
              </a:gra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3575066" y="3362608"/>
                <a:ext cx="386103" cy="857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98000">
                    <a:schemeClr val="bg1"/>
                  </a:gs>
                </a:gsLst>
                <a:lin ang="5400000" scaled="1"/>
                <a:tileRect/>
              </a:gra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3687660" y="2272556"/>
              <a:ext cx="23965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spc="100" dirty="0" smtClean="0">
                  <a:solidFill>
                    <a:prstClr val="black"/>
                  </a:solidFill>
                </a:rPr>
                <a:t>表达力强的编程模型</a:t>
              </a:r>
              <a:endParaRPr lang="zh-CN" altLang="en-US" b="1" spc="1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329162" y="2928419"/>
            <a:ext cx="3005957" cy="792088"/>
            <a:chOff x="4329162" y="2928419"/>
            <a:chExt cx="3005957" cy="792088"/>
          </a:xfrm>
        </p:grpSpPr>
        <p:grpSp>
          <p:nvGrpSpPr>
            <p:cNvPr id="6" name="组合 5"/>
            <p:cNvGrpSpPr/>
            <p:nvPr/>
          </p:nvGrpSpPr>
          <p:grpSpPr>
            <a:xfrm>
              <a:off x="4329162" y="2928419"/>
              <a:ext cx="3005957" cy="792088"/>
              <a:chOff x="4329162" y="2928419"/>
              <a:chExt cx="3005957" cy="792088"/>
            </a:xfrm>
          </p:grpSpPr>
          <p:sp>
            <p:nvSpPr>
              <p:cNvPr id="36" name="椭圆 35"/>
              <p:cNvSpPr/>
              <p:nvPr/>
            </p:nvSpPr>
            <p:spPr>
              <a:xfrm>
                <a:off x="4329162" y="3306292"/>
                <a:ext cx="570870" cy="18725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98000">
                    <a:schemeClr val="bg1"/>
                  </a:gs>
                </a:gsLst>
                <a:lin ang="5400000" scaled="1"/>
                <a:tileRect/>
              </a:gra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5131597" y="2928419"/>
                <a:ext cx="2203522" cy="79208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98000">
                    <a:schemeClr val="bg1"/>
                  </a:gs>
                </a:gsLst>
                <a:lin ang="5400000" scaled="1"/>
                <a:tileRect/>
              </a:gra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5337273" y="3139797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spc="100" dirty="0" smtClean="0">
                  <a:solidFill>
                    <a:prstClr val="black"/>
                  </a:solidFill>
                </a:rPr>
                <a:t>批</a:t>
              </a:r>
              <a:r>
                <a:rPr lang="zh-CN" altLang="en-US" b="1" spc="100" dirty="0">
                  <a:solidFill>
                    <a:prstClr val="black"/>
                  </a:solidFill>
                </a:rPr>
                <a:t>计算</a:t>
              </a:r>
              <a:r>
                <a:rPr lang="zh-CN" altLang="en-US" b="1" spc="100" dirty="0" smtClean="0">
                  <a:solidFill>
                    <a:prstClr val="black"/>
                  </a:solidFill>
                </a:rPr>
                <a:t>与</a:t>
              </a:r>
              <a:r>
                <a:rPr lang="zh-CN" altLang="en-US" b="1" spc="100" dirty="0">
                  <a:solidFill>
                    <a:prstClr val="black"/>
                  </a:solidFill>
                </a:rPr>
                <a:t>实时性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366563" y="3965297"/>
            <a:ext cx="3944680" cy="835330"/>
            <a:chOff x="4366563" y="3965297"/>
            <a:chExt cx="3944680" cy="835330"/>
          </a:xfrm>
        </p:grpSpPr>
        <p:grpSp>
          <p:nvGrpSpPr>
            <p:cNvPr id="7" name="组合 6"/>
            <p:cNvGrpSpPr/>
            <p:nvPr/>
          </p:nvGrpSpPr>
          <p:grpSpPr>
            <a:xfrm>
              <a:off x="4366563" y="3965297"/>
              <a:ext cx="3944680" cy="835330"/>
              <a:chOff x="4366563" y="3965297"/>
              <a:chExt cx="3944680" cy="835330"/>
            </a:xfrm>
          </p:grpSpPr>
          <p:sp>
            <p:nvSpPr>
              <p:cNvPr id="40" name="椭圆 39"/>
              <p:cNvSpPr/>
              <p:nvPr/>
            </p:nvSpPr>
            <p:spPr>
              <a:xfrm>
                <a:off x="4366563" y="3965297"/>
                <a:ext cx="570870" cy="18725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98000">
                    <a:schemeClr val="bg1"/>
                  </a:gs>
                </a:gsLst>
                <a:lin ang="5400000" scaled="1"/>
                <a:tileRect/>
              </a:gra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5337273" y="4008539"/>
                <a:ext cx="2973970" cy="79208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98000">
                    <a:schemeClr val="bg1"/>
                  </a:gs>
                </a:gsLst>
                <a:lin ang="5400000" scaled="1"/>
                <a:tileRect/>
              </a:gra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5542949" y="4219917"/>
              <a:ext cx="2638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spc="100" dirty="0" smtClean="0">
                  <a:solidFill>
                    <a:prstClr val="black"/>
                  </a:solidFill>
                </a:rPr>
                <a:t>恢复成本和运行时成本</a:t>
              </a:r>
              <a:endParaRPr lang="zh-CN" altLang="en-US" b="1" spc="10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01035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图片 84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91629" y="4479191"/>
            <a:ext cx="4804064" cy="237880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椭圆 85"/>
          <p:cNvSpPr/>
          <p:nvPr/>
        </p:nvSpPr>
        <p:spPr>
          <a:xfrm>
            <a:off x="701662" y="1844824"/>
            <a:ext cx="1656000" cy="1656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2729887" y="1844824"/>
            <a:ext cx="1656000" cy="1656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</a:p>
        </p:txBody>
      </p:sp>
      <p:sp>
        <p:nvSpPr>
          <p:cNvPr id="88" name="椭圆 87"/>
          <p:cNvSpPr/>
          <p:nvPr/>
        </p:nvSpPr>
        <p:spPr>
          <a:xfrm>
            <a:off x="4758112" y="1844824"/>
            <a:ext cx="1656000" cy="1656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工程验证</a:t>
            </a:r>
          </a:p>
        </p:txBody>
      </p:sp>
      <p:sp>
        <p:nvSpPr>
          <p:cNvPr id="89" name="椭圆 88"/>
          <p:cNvSpPr/>
          <p:nvPr/>
        </p:nvSpPr>
        <p:spPr>
          <a:xfrm>
            <a:off x="6786338" y="1844824"/>
            <a:ext cx="1656000" cy="1656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91" name="椭圆 90"/>
          <p:cNvSpPr/>
          <p:nvPr/>
        </p:nvSpPr>
        <p:spPr>
          <a:xfrm>
            <a:off x="2089669" y="5719055"/>
            <a:ext cx="692150" cy="692150"/>
          </a:xfrm>
          <a:prstGeom prst="ellipse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92" name="椭圆 91"/>
          <p:cNvSpPr/>
          <p:nvPr/>
        </p:nvSpPr>
        <p:spPr>
          <a:xfrm>
            <a:off x="2165869" y="5795255"/>
            <a:ext cx="539750" cy="53975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dirty="0">
                <a:latin typeface="Impact" pitchFamily="34" charset="0"/>
              </a:rPr>
              <a:t>1</a:t>
            </a:r>
            <a:endParaRPr lang="zh-CN" altLang="en-US" dirty="0">
              <a:latin typeface="Impact" pitchFamily="34" charset="0"/>
            </a:endParaRPr>
          </a:p>
        </p:txBody>
      </p:sp>
      <p:sp>
        <p:nvSpPr>
          <p:cNvPr id="93" name="椭圆 92"/>
          <p:cNvSpPr/>
          <p:nvPr/>
        </p:nvSpPr>
        <p:spPr>
          <a:xfrm>
            <a:off x="3429892" y="4390936"/>
            <a:ext cx="692150" cy="692150"/>
          </a:xfrm>
          <a:prstGeom prst="ellipse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>
            <a:off x="3506092" y="4467136"/>
            <a:ext cx="539750" cy="53975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dirty="0">
                <a:latin typeface="Impact" pitchFamily="34" charset="0"/>
              </a:rPr>
              <a:t>2</a:t>
            </a:r>
            <a:endParaRPr lang="zh-CN" altLang="en-US" dirty="0">
              <a:latin typeface="Impact" pitchFamily="34" charset="0"/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5046629" y="4390936"/>
            <a:ext cx="692150" cy="692150"/>
          </a:xfrm>
          <a:prstGeom prst="ellipse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>
            <a:off x="5119654" y="4467136"/>
            <a:ext cx="539750" cy="53975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dirty="0">
                <a:latin typeface="Impact" pitchFamily="34" charset="0"/>
              </a:rPr>
              <a:t>3</a:t>
            </a:r>
            <a:endParaRPr lang="zh-CN" altLang="en-US" dirty="0">
              <a:latin typeface="Impact" pitchFamily="34" charset="0"/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6380633" y="5719055"/>
            <a:ext cx="693737" cy="692150"/>
          </a:xfrm>
          <a:prstGeom prst="ellipse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>
            <a:off x="6457626" y="5795255"/>
            <a:ext cx="539750" cy="53975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dirty="0">
                <a:latin typeface="Impact" pitchFamily="34" charset="0"/>
              </a:rPr>
              <a:t>4</a:t>
            </a:r>
            <a:endParaRPr lang="zh-CN" altLang="en-US" dirty="0">
              <a:latin typeface="Impact" pitchFamily="34" charset="0"/>
            </a:endParaRPr>
          </a:p>
        </p:txBody>
      </p:sp>
      <p:sp>
        <p:nvSpPr>
          <p:cNvPr id="99" name="任意多边形 98"/>
          <p:cNvSpPr/>
          <p:nvPr/>
        </p:nvSpPr>
        <p:spPr>
          <a:xfrm rot="5400000">
            <a:off x="6220473" y="4499628"/>
            <a:ext cx="2375559" cy="523750"/>
          </a:xfrm>
          <a:custGeom>
            <a:avLst/>
            <a:gdLst>
              <a:gd name="connsiteX0" fmla="*/ 1799772 w 1799772"/>
              <a:gd name="connsiteY0" fmla="*/ 232228 h 232228"/>
              <a:gd name="connsiteX1" fmla="*/ 1524000 w 1799772"/>
              <a:gd name="connsiteY1" fmla="*/ 0 h 232228"/>
              <a:gd name="connsiteX2" fmla="*/ 0 w 1799772"/>
              <a:gd name="connsiteY2" fmla="*/ 0 h 2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9772" h="232228">
                <a:moveTo>
                  <a:pt x="1799772" y="23222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100" name="任意多边形 99"/>
          <p:cNvSpPr/>
          <p:nvPr/>
        </p:nvSpPr>
        <p:spPr>
          <a:xfrm rot="5400000">
            <a:off x="3188861" y="3910546"/>
            <a:ext cx="738052" cy="108000"/>
          </a:xfrm>
          <a:custGeom>
            <a:avLst/>
            <a:gdLst>
              <a:gd name="connsiteX0" fmla="*/ 740229 w 740229"/>
              <a:gd name="connsiteY0" fmla="*/ 0 h 406400"/>
              <a:gd name="connsiteX1" fmla="*/ 580572 w 740229"/>
              <a:gd name="connsiteY1" fmla="*/ 406400 h 406400"/>
              <a:gd name="connsiteX2" fmla="*/ 0 w 740229"/>
              <a:gd name="connsiteY2" fmla="*/ 406400 h 40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0229" h="406400">
                <a:moveTo>
                  <a:pt x="740229" y="0"/>
                </a:moveTo>
                <a:lnTo>
                  <a:pt x="580572" y="406400"/>
                </a:lnTo>
                <a:lnTo>
                  <a:pt x="0" y="406400"/>
                </a:lnTo>
              </a:path>
            </a:pathLst>
          </a:cu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101" name="任意多边形 100"/>
          <p:cNvSpPr/>
          <p:nvPr/>
        </p:nvSpPr>
        <p:spPr>
          <a:xfrm rot="5400000" flipV="1">
            <a:off x="538223" y="4474829"/>
            <a:ext cx="2384357" cy="564549"/>
          </a:xfrm>
          <a:custGeom>
            <a:avLst/>
            <a:gdLst>
              <a:gd name="connsiteX0" fmla="*/ 1799772 w 1799772"/>
              <a:gd name="connsiteY0" fmla="*/ 232228 h 232228"/>
              <a:gd name="connsiteX1" fmla="*/ 1524000 w 1799772"/>
              <a:gd name="connsiteY1" fmla="*/ 0 h 232228"/>
              <a:gd name="connsiteX2" fmla="*/ 0 w 1799772"/>
              <a:gd name="connsiteY2" fmla="*/ 0 h 2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9772" h="232228">
                <a:moveTo>
                  <a:pt x="1799772" y="23222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102" name="TextBox 15"/>
          <p:cNvSpPr txBox="1"/>
          <p:nvPr/>
        </p:nvSpPr>
        <p:spPr>
          <a:xfrm>
            <a:off x="3775967" y="5957765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ea typeface="Adobe 宋体 Std L" pitchFamily="18" charset="-122"/>
              </a:rPr>
              <a:t>Contents Page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  <a:ea typeface="Adobe 宋体 Std L" pitchFamily="18" charset="-122"/>
            </a:endParaRPr>
          </a:p>
        </p:txBody>
      </p:sp>
      <p:sp>
        <p:nvSpPr>
          <p:cNvPr id="103" name="文本框 13"/>
          <p:cNvSpPr txBox="1"/>
          <p:nvPr/>
        </p:nvSpPr>
        <p:spPr>
          <a:xfrm>
            <a:off x="3775967" y="5517232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</a:rPr>
              <a:t>目录页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ea typeface="微软雅黑"/>
            </a:endParaRPr>
          </a:p>
        </p:txBody>
      </p:sp>
      <p:sp>
        <p:nvSpPr>
          <p:cNvPr id="104" name="任意多边形 103"/>
          <p:cNvSpPr/>
          <p:nvPr/>
        </p:nvSpPr>
        <p:spPr>
          <a:xfrm rot="5400000" flipV="1">
            <a:off x="5217086" y="3910546"/>
            <a:ext cx="738052" cy="108000"/>
          </a:xfrm>
          <a:custGeom>
            <a:avLst/>
            <a:gdLst>
              <a:gd name="connsiteX0" fmla="*/ 740229 w 740229"/>
              <a:gd name="connsiteY0" fmla="*/ 0 h 406400"/>
              <a:gd name="connsiteX1" fmla="*/ 580572 w 740229"/>
              <a:gd name="connsiteY1" fmla="*/ 406400 h 406400"/>
              <a:gd name="connsiteX2" fmla="*/ 0 w 740229"/>
              <a:gd name="connsiteY2" fmla="*/ 406400 h 40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0229" h="406400">
                <a:moveTo>
                  <a:pt x="740229" y="0"/>
                </a:moveTo>
                <a:lnTo>
                  <a:pt x="580572" y="406400"/>
                </a:lnTo>
                <a:lnTo>
                  <a:pt x="0" y="406400"/>
                </a:lnTo>
              </a:path>
            </a:pathLst>
          </a:cu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105" name="椭圆 1"/>
          <p:cNvSpPr/>
          <p:nvPr/>
        </p:nvSpPr>
        <p:spPr>
          <a:xfrm>
            <a:off x="4229870" y="6453336"/>
            <a:ext cx="792088" cy="404664"/>
          </a:xfrm>
          <a:custGeom>
            <a:avLst/>
            <a:gdLst/>
            <a:ahLst/>
            <a:cxnLst/>
            <a:rect l="l" t="t" r="r" b="b"/>
            <a:pathLst>
              <a:path w="792088" h="404664">
                <a:moveTo>
                  <a:pt x="396044" y="0"/>
                </a:moveTo>
                <a:cubicBezTo>
                  <a:pt x="614773" y="0"/>
                  <a:pt x="792088" y="177315"/>
                  <a:pt x="792088" y="396044"/>
                </a:cubicBezTo>
                <a:lnTo>
                  <a:pt x="791219" y="404664"/>
                </a:lnTo>
                <a:lnTo>
                  <a:pt x="869" y="404664"/>
                </a:lnTo>
                <a:cubicBezTo>
                  <a:pt x="31" y="401809"/>
                  <a:pt x="0" y="398930"/>
                  <a:pt x="0" y="396044"/>
                </a:cubicBezTo>
                <a:cubicBezTo>
                  <a:pt x="0" y="177315"/>
                  <a:pt x="177315" y="0"/>
                  <a:pt x="396044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06" name="TextBox 15"/>
          <p:cNvSpPr txBox="1"/>
          <p:nvPr/>
        </p:nvSpPr>
        <p:spPr>
          <a:xfrm>
            <a:off x="4300699" y="6519446"/>
            <a:ext cx="650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7</a:t>
            </a:fld>
            <a:r>
              <a:rPr lang="zh-CN" altLang="en-US" sz="16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1142976" y="579652"/>
            <a:ext cx="6858048" cy="68578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chemeClr val="accent4"/>
                </a:solidFill>
              </a:rPr>
              <a:t>目   录</a:t>
            </a:r>
            <a:endParaRPr lang="zh-CN" alt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4242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mph" presetSubtype="2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14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mph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1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mph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22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mph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2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7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mph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30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1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mph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34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5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7" presetClass="emph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3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7" presetClass="emph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0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41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7" presetClass="emph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3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4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7" presetClass="emph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47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7" presetClass="emph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50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7" presetClass="emph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5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7" grpId="0" animBg="1"/>
      <p:bldP spid="88" grpId="0" animBg="1"/>
      <p:bldP spid="89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/>
      <p:bldP spid="103" grpId="0"/>
      <p:bldP spid="104" grpId="0" animBg="1"/>
      <p:bldP spid="105" grpId="0" animBg="1"/>
      <p:bldP spid="10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1628053" y="563370"/>
            <a:ext cx="5932279" cy="58477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>
              <a:defRPr/>
            </a:pPr>
            <a:r>
              <a:rPr lang="en-US" altLang="zh-CN" sz="3200" b="1" dirty="0" err="1" smtClean="0">
                <a:ln w="50800"/>
                <a:solidFill>
                  <a:srgbClr val="8064A2">
                    <a:lumMod val="75000"/>
                  </a:srgbClr>
                </a:solidFill>
              </a:rPr>
              <a:t>MapReduceMerge</a:t>
            </a:r>
            <a:r>
              <a:rPr lang="zh-CN" altLang="en-US" sz="3200" b="1" dirty="0">
                <a:ln w="50800"/>
                <a:solidFill>
                  <a:srgbClr val="8064A2">
                    <a:lumMod val="75000"/>
                  </a:srgbClr>
                </a:solidFill>
              </a:rPr>
              <a:t>模型    </a:t>
            </a:r>
          </a:p>
        </p:txBody>
      </p:sp>
      <p:pic>
        <p:nvPicPr>
          <p:cNvPr id="33" name="Picture 12" descr="图片1副本"/>
          <p:cNvPicPr>
            <a:picLocks noChangeAspect="1" noChangeArrowheads="1"/>
          </p:cNvPicPr>
          <p:nvPr/>
        </p:nvPicPr>
        <p:blipFill>
          <a:blip r:embed="rId3">
            <a:lum contras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79"/>
          <a:stretch>
            <a:fillRect/>
          </a:stretch>
        </p:blipFill>
        <p:spPr bwMode="auto">
          <a:xfrm>
            <a:off x="-121042" y="1185285"/>
            <a:ext cx="9431338" cy="5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圆角矩形 61"/>
          <p:cNvSpPr/>
          <p:nvPr/>
        </p:nvSpPr>
        <p:spPr>
          <a:xfrm>
            <a:off x="251520" y="2484652"/>
            <a:ext cx="1793291" cy="717963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brightRoom" dir="t"/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72000" rIns="0" bIns="0" anchor="ctr"/>
          <a:lstStyle/>
          <a:p>
            <a:pPr algn="ctr">
              <a:lnSpc>
                <a:spcPct val="85000"/>
              </a:lnSpc>
              <a:defRPr/>
            </a:pPr>
            <a:r>
              <a:rPr lang="en-US" altLang="zh-CN" sz="2000" b="1" spc="-5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Hello world</a:t>
            </a:r>
            <a:endParaRPr lang="zh-CN" altLang="en-US" sz="2000" b="1" spc="-50" dirty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prstClr val="white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251520" y="3653131"/>
            <a:ext cx="1793291" cy="717963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brightRoom" dir="t"/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72000" rIns="0" bIns="0" anchor="ctr"/>
          <a:lstStyle/>
          <a:p>
            <a:pPr algn="ctr">
              <a:lnSpc>
                <a:spcPct val="85000"/>
              </a:lnSpc>
              <a:defRPr/>
            </a:pPr>
            <a:r>
              <a:rPr lang="en-US" altLang="zh-CN" sz="2000" b="1" spc="-5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Hello China</a:t>
            </a:r>
            <a:endParaRPr lang="zh-CN" altLang="en-US" sz="2000" b="1" spc="-50" dirty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prstClr val="white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251520" y="4821611"/>
            <a:ext cx="1793291" cy="717963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brightRoom" dir="t"/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72000" rIns="0" bIns="0" anchor="ctr"/>
          <a:lstStyle/>
          <a:p>
            <a:pPr algn="ctr">
              <a:lnSpc>
                <a:spcPct val="85000"/>
              </a:lnSpc>
              <a:defRPr/>
            </a:pPr>
            <a:r>
              <a:rPr lang="en-US" altLang="zh-CN" sz="2000" b="1" spc="-5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Hello USA</a:t>
            </a:r>
            <a:endParaRPr lang="zh-CN" altLang="en-US" sz="2000" b="1" spc="-50" dirty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prstClr val="white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1520" y="1724209"/>
            <a:ext cx="1807347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altLang="zh-CN" sz="2000" b="1" dirty="0" smtClean="0">
                <a:ln w="50800"/>
                <a:solidFill>
                  <a:prstClr val="black"/>
                </a:solidFill>
              </a:rPr>
              <a:t>Source</a:t>
            </a:r>
            <a:endParaRPr lang="zh-CN" altLang="en-US" sz="2000" b="1" dirty="0">
              <a:ln w="50800"/>
              <a:solidFill>
                <a:prstClr val="black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529391" y="1724209"/>
            <a:ext cx="1807347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altLang="zh-CN" sz="2000" b="1" dirty="0" smtClean="0">
                <a:ln w="50800"/>
                <a:solidFill>
                  <a:prstClr val="black"/>
                </a:solidFill>
              </a:rPr>
              <a:t>Map</a:t>
            </a:r>
            <a:endParaRPr lang="zh-CN" altLang="en-US" sz="2000" b="1" dirty="0">
              <a:ln w="50800"/>
              <a:solidFill>
                <a:prstClr val="black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924893" y="1724209"/>
            <a:ext cx="1807347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altLang="zh-CN" sz="2000" b="1" dirty="0" smtClean="0">
                <a:ln w="50800"/>
                <a:solidFill>
                  <a:prstClr val="black"/>
                </a:solidFill>
              </a:rPr>
              <a:t>Reduce</a:t>
            </a:r>
            <a:endParaRPr lang="zh-CN" altLang="en-US" sz="2000" b="1" dirty="0">
              <a:ln w="50800"/>
              <a:solidFill>
                <a:prstClr val="black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085133" y="1724209"/>
            <a:ext cx="1807347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altLang="zh-CN" sz="2000" b="1" dirty="0" smtClean="0">
                <a:ln w="50800"/>
                <a:solidFill>
                  <a:prstClr val="black"/>
                </a:solidFill>
              </a:rPr>
              <a:t>Merge</a:t>
            </a:r>
            <a:endParaRPr lang="zh-CN" altLang="en-US" sz="2000" b="1" dirty="0">
              <a:ln w="50800"/>
              <a:solidFill>
                <a:prstClr val="black"/>
              </a:solidFill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2562685" y="2381360"/>
            <a:ext cx="1793291" cy="924545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brightRoom" dir="t"/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72000" rIns="0" bIns="0" anchor="ctr"/>
          <a:lstStyle/>
          <a:p>
            <a:pPr>
              <a:lnSpc>
                <a:spcPts val="2800"/>
              </a:lnSpc>
              <a:defRPr/>
            </a:pPr>
            <a:r>
              <a:rPr lang="en-US" altLang="zh-CN" sz="2000" b="1" spc="-5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  Hello,  1 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spc="-5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  World, 1</a:t>
            </a:r>
            <a:endParaRPr lang="zh-CN" altLang="en-US" sz="2000" b="1" spc="-50" dirty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prstClr val="white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2560454" y="3549839"/>
            <a:ext cx="1793291" cy="924546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brightRoom" dir="t"/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72000" rIns="0" bIns="0" anchor="ctr"/>
          <a:lstStyle/>
          <a:p>
            <a:pPr>
              <a:lnSpc>
                <a:spcPts val="2800"/>
              </a:lnSpc>
              <a:defRPr/>
            </a:pPr>
            <a:r>
              <a:rPr lang="en-US" altLang="zh-CN" sz="2000" b="1" spc="-5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  Hello,  1 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spc="-5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  </a:t>
            </a:r>
            <a:r>
              <a:rPr lang="en-US" altLang="zh-CN" sz="2000" b="1" spc="-50" dirty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China</a:t>
            </a:r>
            <a:r>
              <a:rPr lang="en-US" altLang="zh-CN" sz="2000" b="1" spc="-5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, 1</a:t>
            </a:r>
            <a:endParaRPr lang="zh-CN" altLang="en-US" sz="2000" b="1" spc="-50" dirty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prstClr val="white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2562685" y="4718319"/>
            <a:ext cx="1793291" cy="924546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brightRoom" dir="t"/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72000" rIns="0" bIns="0" anchor="ctr"/>
          <a:lstStyle/>
          <a:p>
            <a:pPr>
              <a:lnSpc>
                <a:spcPts val="2800"/>
              </a:lnSpc>
              <a:defRPr/>
            </a:pPr>
            <a:r>
              <a:rPr lang="en-US" altLang="zh-CN" sz="2000" b="1" spc="-5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  Hello, 1 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spc="-5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  USA,   1</a:t>
            </a:r>
            <a:endParaRPr lang="zh-CN" altLang="en-US" sz="2000" b="1" spc="-50" dirty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prstClr val="white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4924893" y="2381360"/>
            <a:ext cx="1793291" cy="548010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brightRoom" dir="t"/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72000" rIns="0" bIns="0" anchor="ctr"/>
          <a:lstStyle/>
          <a:p>
            <a:pPr>
              <a:lnSpc>
                <a:spcPts val="2800"/>
              </a:lnSpc>
              <a:defRPr/>
            </a:pPr>
            <a:r>
              <a:rPr lang="en-US" altLang="zh-CN" sz="2000" b="1" spc="-5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  Hello,  3</a:t>
            </a:r>
            <a:endParaRPr lang="zh-CN" altLang="en-US" sz="2000" b="1" spc="-50" dirty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prstClr val="white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82" name="圆角矩形 81"/>
          <p:cNvSpPr/>
          <p:nvPr/>
        </p:nvSpPr>
        <p:spPr>
          <a:xfrm>
            <a:off x="4924893" y="3285858"/>
            <a:ext cx="1793291" cy="548010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brightRoom" dir="t"/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72000" rIns="0" bIns="0" anchor="ctr"/>
          <a:lstStyle/>
          <a:p>
            <a:pPr>
              <a:lnSpc>
                <a:spcPts val="2800"/>
              </a:lnSpc>
              <a:defRPr/>
            </a:pPr>
            <a:r>
              <a:rPr lang="en-US" altLang="zh-CN" sz="2000" b="1" spc="-50" dirty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altLang="zh-CN" sz="2000" b="1" spc="-5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 World, 1</a:t>
            </a:r>
            <a:endParaRPr lang="zh-CN" altLang="en-US" sz="2000" b="1" spc="-50" dirty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prstClr val="white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83" name="圆角矩形 82"/>
          <p:cNvSpPr/>
          <p:nvPr/>
        </p:nvSpPr>
        <p:spPr>
          <a:xfrm>
            <a:off x="4924893" y="4180332"/>
            <a:ext cx="1793291" cy="548010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brightRoom" dir="t"/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72000" rIns="0" bIns="0" anchor="ctr"/>
          <a:lstStyle/>
          <a:p>
            <a:pPr>
              <a:lnSpc>
                <a:spcPts val="2800"/>
              </a:lnSpc>
              <a:defRPr/>
            </a:pPr>
            <a:r>
              <a:rPr lang="en-US" altLang="zh-CN" sz="2000" b="1" spc="-5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  China, 1</a:t>
            </a:r>
            <a:endParaRPr lang="zh-CN" altLang="en-US" sz="2000" b="1" spc="-50" dirty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prstClr val="white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84" name="圆角矩形 83"/>
          <p:cNvSpPr/>
          <p:nvPr/>
        </p:nvSpPr>
        <p:spPr>
          <a:xfrm>
            <a:off x="4924893" y="5094855"/>
            <a:ext cx="1793291" cy="548010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brightRoom" dir="t"/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72000" rIns="0" bIns="0" anchor="ctr"/>
          <a:lstStyle/>
          <a:p>
            <a:pPr>
              <a:lnSpc>
                <a:spcPts val="2800"/>
              </a:lnSpc>
              <a:defRPr/>
            </a:pPr>
            <a:r>
              <a:rPr lang="en-US" altLang="zh-CN" sz="2000" b="1" spc="-5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  USA,   </a:t>
            </a:r>
            <a:r>
              <a:rPr lang="en-US" altLang="zh-CN" sz="2000" b="1" spc="-50" dirty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1</a:t>
            </a:r>
            <a:endParaRPr lang="zh-CN" altLang="en-US" sz="2000" b="1" spc="-50" dirty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prstClr val="white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85" name="圆角矩形 84"/>
          <p:cNvSpPr/>
          <p:nvPr/>
        </p:nvSpPr>
        <p:spPr>
          <a:xfrm>
            <a:off x="7085131" y="2381360"/>
            <a:ext cx="1793291" cy="548010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brightRoom" dir="t"/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72000" rIns="0" bIns="0" anchor="ctr"/>
          <a:lstStyle/>
          <a:p>
            <a:pPr>
              <a:lnSpc>
                <a:spcPts val="2800"/>
              </a:lnSpc>
              <a:defRPr/>
            </a:pPr>
            <a:r>
              <a:rPr lang="en-US" altLang="zh-CN" sz="2000" b="1" spc="-5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  Hello,  3+x</a:t>
            </a:r>
            <a:endParaRPr lang="zh-CN" altLang="en-US" sz="2000" b="1" spc="-50" dirty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prstClr val="white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86" name="圆角矩形 85"/>
          <p:cNvSpPr/>
          <p:nvPr/>
        </p:nvSpPr>
        <p:spPr>
          <a:xfrm>
            <a:off x="7085131" y="3285858"/>
            <a:ext cx="1793291" cy="548010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brightRoom" dir="t"/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72000" rIns="0" bIns="0" anchor="ctr"/>
          <a:lstStyle/>
          <a:p>
            <a:pPr>
              <a:lnSpc>
                <a:spcPts val="2800"/>
              </a:lnSpc>
              <a:defRPr/>
            </a:pPr>
            <a:r>
              <a:rPr lang="en-US" altLang="zh-CN" sz="2000" b="1" spc="-50" dirty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altLang="zh-CN" sz="2000" b="1" spc="-5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 World, 1+y</a:t>
            </a:r>
            <a:endParaRPr lang="zh-CN" altLang="en-US" sz="2000" b="1" spc="-50" dirty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prstClr val="white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87" name="圆角矩形 86"/>
          <p:cNvSpPr/>
          <p:nvPr/>
        </p:nvSpPr>
        <p:spPr>
          <a:xfrm>
            <a:off x="7085131" y="4180332"/>
            <a:ext cx="1793291" cy="548010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brightRoom" dir="t"/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72000" rIns="0" bIns="0" anchor="ctr"/>
          <a:lstStyle/>
          <a:p>
            <a:pPr>
              <a:lnSpc>
                <a:spcPts val="2800"/>
              </a:lnSpc>
              <a:defRPr/>
            </a:pPr>
            <a:r>
              <a:rPr lang="en-US" altLang="zh-CN" sz="2000" b="1" spc="-5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  China, 1+n</a:t>
            </a:r>
            <a:endParaRPr lang="zh-CN" altLang="en-US" sz="2000" b="1" spc="-50" dirty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prstClr val="white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7085131" y="5102990"/>
            <a:ext cx="1793291" cy="548010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brightRoom" dir="t"/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72000" rIns="0" bIns="0" anchor="ctr"/>
          <a:lstStyle/>
          <a:p>
            <a:pPr>
              <a:lnSpc>
                <a:spcPts val="2800"/>
              </a:lnSpc>
              <a:defRPr/>
            </a:pPr>
            <a:r>
              <a:rPr lang="en-US" altLang="zh-CN" sz="2000" b="1" spc="-5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  USA,   1+m</a:t>
            </a:r>
            <a:endParaRPr lang="zh-CN" altLang="en-US" sz="2000" b="1" spc="-50" dirty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prstClr val="white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cxnSp>
        <p:nvCxnSpPr>
          <p:cNvPr id="4" name="直接箭头连接符 3"/>
          <p:cNvCxnSpPr>
            <a:stCxn id="62" idx="3"/>
            <a:endCxn id="69" idx="1"/>
          </p:cNvCxnSpPr>
          <p:nvPr/>
        </p:nvCxnSpPr>
        <p:spPr>
          <a:xfrm flipV="1">
            <a:off x="2044811" y="2843633"/>
            <a:ext cx="517874" cy="1"/>
          </a:xfrm>
          <a:prstGeom prst="straightConnector1">
            <a:avLst/>
          </a:prstGeom>
          <a:ln w="349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63" idx="3"/>
            <a:endCxn id="79" idx="1"/>
          </p:cNvCxnSpPr>
          <p:nvPr/>
        </p:nvCxnSpPr>
        <p:spPr>
          <a:xfrm flipV="1">
            <a:off x="2044811" y="4012112"/>
            <a:ext cx="515643" cy="1"/>
          </a:xfrm>
          <a:prstGeom prst="straightConnector1">
            <a:avLst/>
          </a:prstGeom>
          <a:ln w="349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64" idx="3"/>
            <a:endCxn id="80" idx="1"/>
          </p:cNvCxnSpPr>
          <p:nvPr/>
        </p:nvCxnSpPr>
        <p:spPr>
          <a:xfrm flipV="1">
            <a:off x="2044811" y="5180592"/>
            <a:ext cx="517874" cy="1"/>
          </a:xfrm>
          <a:prstGeom prst="straightConnector1">
            <a:avLst/>
          </a:prstGeom>
          <a:ln w="349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endCxn id="81" idx="1"/>
          </p:cNvCxnSpPr>
          <p:nvPr/>
        </p:nvCxnSpPr>
        <p:spPr>
          <a:xfrm flipV="1">
            <a:off x="4355976" y="2655365"/>
            <a:ext cx="568917" cy="188267"/>
          </a:xfrm>
          <a:prstGeom prst="straightConnector1">
            <a:avLst/>
          </a:prstGeom>
          <a:ln w="349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79" idx="3"/>
          </p:cNvCxnSpPr>
          <p:nvPr/>
        </p:nvCxnSpPr>
        <p:spPr>
          <a:xfrm flipV="1">
            <a:off x="4353745" y="2843632"/>
            <a:ext cx="571148" cy="1168480"/>
          </a:xfrm>
          <a:prstGeom prst="straightConnector1">
            <a:avLst/>
          </a:prstGeom>
          <a:ln w="349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 flipV="1">
            <a:off x="4355976" y="2929370"/>
            <a:ext cx="648072" cy="2251224"/>
          </a:xfrm>
          <a:prstGeom prst="straightConnector1">
            <a:avLst/>
          </a:prstGeom>
          <a:ln w="349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endCxn id="82" idx="1"/>
          </p:cNvCxnSpPr>
          <p:nvPr/>
        </p:nvCxnSpPr>
        <p:spPr>
          <a:xfrm>
            <a:off x="4355976" y="2843634"/>
            <a:ext cx="568917" cy="716229"/>
          </a:xfrm>
          <a:prstGeom prst="straightConnector1">
            <a:avLst/>
          </a:prstGeom>
          <a:ln w="349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endCxn id="83" idx="1"/>
          </p:cNvCxnSpPr>
          <p:nvPr/>
        </p:nvCxnSpPr>
        <p:spPr>
          <a:xfrm>
            <a:off x="4355976" y="4012113"/>
            <a:ext cx="568917" cy="442224"/>
          </a:xfrm>
          <a:prstGeom prst="straightConnector1">
            <a:avLst/>
          </a:prstGeom>
          <a:ln w="349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>
            <a:stCxn id="80" idx="3"/>
            <a:endCxn id="84" idx="1"/>
          </p:cNvCxnSpPr>
          <p:nvPr/>
        </p:nvCxnSpPr>
        <p:spPr>
          <a:xfrm>
            <a:off x="4355976" y="5180592"/>
            <a:ext cx="568917" cy="188268"/>
          </a:xfrm>
          <a:prstGeom prst="straightConnector1">
            <a:avLst/>
          </a:prstGeom>
          <a:ln w="349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81" idx="3"/>
            <a:endCxn id="85" idx="1"/>
          </p:cNvCxnSpPr>
          <p:nvPr/>
        </p:nvCxnSpPr>
        <p:spPr>
          <a:xfrm>
            <a:off x="6718184" y="2655365"/>
            <a:ext cx="366947" cy="0"/>
          </a:xfrm>
          <a:prstGeom prst="straightConnector1">
            <a:avLst/>
          </a:prstGeom>
          <a:ln w="349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>
            <a:endCxn id="86" idx="1"/>
          </p:cNvCxnSpPr>
          <p:nvPr/>
        </p:nvCxnSpPr>
        <p:spPr>
          <a:xfrm>
            <a:off x="6732240" y="3559863"/>
            <a:ext cx="352891" cy="0"/>
          </a:xfrm>
          <a:prstGeom prst="straightConnector1">
            <a:avLst/>
          </a:prstGeom>
          <a:ln w="349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>
            <a:stCxn id="83" idx="3"/>
            <a:endCxn id="87" idx="1"/>
          </p:cNvCxnSpPr>
          <p:nvPr/>
        </p:nvCxnSpPr>
        <p:spPr>
          <a:xfrm>
            <a:off x="6718184" y="4454337"/>
            <a:ext cx="366947" cy="0"/>
          </a:xfrm>
          <a:prstGeom prst="straightConnector1">
            <a:avLst/>
          </a:prstGeom>
          <a:ln w="349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>
            <a:endCxn id="88" idx="1"/>
          </p:cNvCxnSpPr>
          <p:nvPr/>
        </p:nvCxnSpPr>
        <p:spPr>
          <a:xfrm>
            <a:off x="6732240" y="5376995"/>
            <a:ext cx="352891" cy="0"/>
          </a:xfrm>
          <a:prstGeom prst="straightConnector1">
            <a:avLst/>
          </a:prstGeom>
          <a:ln w="349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4215298" y="1833208"/>
            <a:ext cx="923521" cy="4321848"/>
          </a:xfrm>
          <a:prstGeom prst="ellipse">
            <a:avLst/>
          </a:prstGeom>
          <a:noFill/>
          <a:ln cap="sq">
            <a:solidFill>
              <a:schemeClr val="accent4">
                <a:lumMod val="75000"/>
              </a:schemeClr>
            </a:solidFill>
            <a:prstDash val="sysDash"/>
            <a:beve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46" name="TextBox 64"/>
          <p:cNvSpPr txBox="1"/>
          <p:nvPr/>
        </p:nvSpPr>
        <p:spPr>
          <a:xfrm>
            <a:off x="3165879" y="6040737"/>
            <a:ext cx="1807347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zh-CN" altLang="en-US" sz="2000" b="1" dirty="0" smtClean="0">
                <a:ln w="50800"/>
                <a:solidFill>
                  <a:prstClr val="black"/>
                </a:solidFill>
              </a:rPr>
              <a:t>数据传递</a:t>
            </a:r>
            <a:endParaRPr lang="zh-CN" altLang="en-US" sz="2000" b="1" dirty="0">
              <a:ln w="50800"/>
              <a:solidFill>
                <a:prstClr val="black"/>
              </a:solidFill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7056084" y="1398938"/>
            <a:ext cx="1836396" cy="4828125"/>
          </a:xfrm>
          <a:prstGeom prst="ellipse">
            <a:avLst/>
          </a:prstGeom>
          <a:noFill/>
          <a:ln cap="sq">
            <a:solidFill>
              <a:schemeClr val="accent4">
                <a:lumMod val="75000"/>
              </a:schemeClr>
            </a:solidFill>
            <a:prstDash val="sysDash"/>
            <a:beve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48" name="TextBox 64"/>
          <p:cNvSpPr txBox="1"/>
          <p:nvPr/>
        </p:nvSpPr>
        <p:spPr>
          <a:xfrm>
            <a:off x="5426853" y="5817458"/>
            <a:ext cx="2673539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zh-CN" altLang="en-US" sz="2000" b="1" dirty="0" smtClean="0">
                <a:ln w="50800"/>
                <a:solidFill>
                  <a:prstClr val="black"/>
                </a:solidFill>
              </a:rPr>
              <a:t>增量计算</a:t>
            </a:r>
            <a:endParaRPr lang="en-US" altLang="zh-CN" sz="2000" b="1" dirty="0" smtClean="0">
              <a:ln w="50800"/>
              <a:solidFill>
                <a:prstClr val="black"/>
              </a:solidFill>
            </a:endParaRPr>
          </a:p>
          <a:p>
            <a:pPr algn="ctr"/>
            <a:r>
              <a:rPr lang="en-US" altLang="zh-CN" sz="2000" b="1" dirty="0" err="1" smtClean="0">
                <a:ln w="50800"/>
                <a:solidFill>
                  <a:prstClr val="black"/>
                </a:solidFill>
              </a:rPr>
              <a:t>3+x</a:t>
            </a:r>
            <a:r>
              <a:rPr lang="zh-CN" altLang="en-US" sz="2000" b="1" dirty="0" smtClean="0">
                <a:ln w="50800"/>
                <a:solidFill>
                  <a:prstClr val="black"/>
                </a:solidFill>
              </a:rPr>
              <a:t>等的状态容错</a:t>
            </a:r>
            <a:endParaRPr lang="en-US" altLang="zh-CN" sz="2000" b="1" dirty="0" smtClean="0">
              <a:ln w="50800"/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5475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  <p:bldP spid="68" grpId="0"/>
      <p:bldP spid="69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2" grpId="0" animBg="1"/>
      <p:bldP spid="46" grpId="0"/>
      <p:bldP spid="47" grpId="0" animBg="1"/>
      <p:bldP spid="4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1142976" y="579652"/>
            <a:ext cx="6858048" cy="68578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chemeClr val="accent4"/>
                </a:solidFill>
              </a:rPr>
              <a:t>解决方案</a:t>
            </a:r>
            <a:endParaRPr lang="zh-CN" altLang="en-US" dirty="0">
              <a:solidFill>
                <a:schemeClr val="accent4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871922" y="2743562"/>
            <a:ext cx="1639945" cy="740403"/>
          </a:xfrm>
          <a:prstGeom prst="round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75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72000" rIns="0" bIns="0" anchor="ctr"/>
          <a:lstStyle/>
          <a:p>
            <a:pPr algn="ctr">
              <a:lnSpc>
                <a:spcPct val="85000"/>
              </a:lnSpc>
              <a:defRPr/>
            </a:pPr>
            <a:r>
              <a:rPr lang="zh-CN" altLang="en-US" sz="2800" b="1" spc="-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j-ea"/>
                <a:ea typeface="+mj-ea"/>
              </a:rPr>
              <a:t>数据传递</a:t>
            </a:r>
            <a:endParaRPr lang="zh-CN" altLang="en-US" sz="2800" b="1" spc="-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+mj-ea"/>
              <a:ea typeface="+mj-ea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871922" y="3723191"/>
            <a:ext cx="1639945" cy="740403"/>
          </a:xfrm>
          <a:prstGeom prst="roundRect">
            <a:avLst/>
          </a:prstGeom>
          <a:gradFill>
            <a:gsLst>
              <a:gs pos="0">
                <a:schemeClr val="accent3">
                  <a:lumMod val="50000"/>
                </a:schemeClr>
              </a:gs>
              <a:gs pos="80000">
                <a:schemeClr val="accent3">
                  <a:lumMod val="75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72000" rIns="0" bIns="0" anchor="ctr"/>
          <a:lstStyle/>
          <a:p>
            <a:pPr algn="ctr">
              <a:lnSpc>
                <a:spcPct val="85000"/>
              </a:lnSpc>
              <a:defRPr/>
            </a:pPr>
            <a:r>
              <a:rPr lang="zh-CN" altLang="en-US" sz="2800" b="1" spc="-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j-ea"/>
              </a:rPr>
              <a:t>状态容错</a:t>
            </a:r>
            <a:endParaRPr lang="zh-CN" altLang="en-US" sz="2800" b="1" spc="-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+mj-e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871922" y="1763932"/>
            <a:ext cx="1639945" cy="740403"/>
          </a:xfrm>
          <a:prstGeom prst="roundRect">
            <a:avLst/>
          </a:prstGeom>
          <a:gradFill>
            <a:gsLst>
              <a:gs pos="0">
                <a:schemeClr val="accent2">
                  <a:lumMod val="50000"/>
                </a:schemeClr>
              </a:gs>
              <a:gs pos="80000">
                <a:schemeClr val="accent2">
                  <a:lumMod val="75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72000" rIns="0" bIns="0" anchor="ctr"/>
          <a:lstStyle/>
          <a:p>
            <a:pPr algn="ctr">
              <a:lnSpc>
                <a:spcPct val="85000"/>
              </a:lnSpc>
              <a:defRPr/>
            </a:pPr>
            <a:r>
              <a:rPr lang="zh-CN" altLang="en-US" sz="2800" b="1" spc="-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j-ea"/>
                <a:ea typeface="+mj-ea"/>
              </a:rPr>
              <a:t>编程模型</a:t>
            </a:r>
            <a:endParaRPr lang="zh-CN" altLang="en-US" sz="2800" b="1" spc="-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+mj-ea"/>
              <a:ea typeface="+mj-ea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871922" y="4702820"/>
            <a:ext cx="1639945" cy="740403"/>
          </a:xfrm>
          <a:prstGeom prst="roundRect">
            <a:avLst/>
          </a:prstGeom>
          <a:gradFill>
            <a:gsLst>
              <a:gs pos="0">
                <a:schemeClr val="accent5">
                  <a:lumMod val="50000"/>
                </a:schemeClr>
              </a:gs>
              <a:gs pos="80000">
                <a:schemeClr val="accent5">
                  <a:lumMod val="75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72000" rIns="0" bIns="0" anchor="ctr"/>
          <a:lstStyle/>
          <a:p>
            <a:pPr algn="ctr">
              <a:lnSpc>
                <a:spcPct val="85000"/>
              </a:lnSpc>
              <a:defRPr/>
            </a:pPr>
            <a:r>
              <a:rPr lang="zh-CN" altLang="en-US" sz="2800" b="1" spc="-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j-ea"/>
              </a:rPr>
              <a:t>增量计算</a:t>
            </a:r>
            <a:endParaRPr lang="zh-CN" altLang="en-US" sz="2800" b="1" spc="-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+mj-ea"/>
            </a:endParaRPr>
          </a:p>
        </p:txBody>
      </p:sp>
      <p:sp>
        <p:nvSpPr>
          <p:cNvPr id="31" name="右箭头 30"/>
          <p:cNvSpPr/>
          <p:nvPr/>
        </p:nvSpPr>
        <p:spPr>
          <a:xfrm>
            <a:off x="2782858" y="1869604"/>
            <a:ext cx="418783" cy="529059"/>
          </a:xfrm>
          <a:prstGeom prst="rightArrow">
            <a:avLst>
              <a:gd name="adj1" fmla="val 40398"/>
              <a:gd name="adj2" fmla="val 50000"/>
            </a:avLst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48000">
                <a:schemeClr val="bg1">
                  <a:lumMod val="8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</a:gradFill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449263" indent="-449263" algn="ctr">
              <a:spcBef>
                <a:spcPts val="600"/>
              </a:spcBef>
              <a:buFont typeface="+mj-ea"/>
              <a:buAutoNum type="circleNumDbPlain"/>
            </a:pPr>
            <a:endParaRPr lang="zh-CN" altLang="en-US" sz="2400" b="1" dirty="0" smtClean="0">
              <a:ln w="50800"/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2" name="右箭头 31"/>
          <p:cNvSpPr/>
          <p:nvPr/>
        </p:nvSpPr>
        <p:spPr>
          <a:xfrm>
            <a:off x="2782858" y="2849233"/>
            <a:ext cx="418783" cy="529059"/>
          </a:xfrm>
          <a:prstGeom prst="rightArrow">
            <a:avLst>
              <a:gd name="adj1" fmla="val 40398"/>
              <a:gd name="adj2" fmla="val 50000"/>
            </a:avLst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48000">
                <a:schemeClr val="bg1">
                  <a:lumMod val="8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</a:gradFill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449263" indent="-449263" algn="ctr">
              <a:spcBef>
                <a:spcPts val="600"/>
              </a:spcBef>
              <a:buFont typeface="+mj-ea"/>
              <a:buAutoNum type="circleNumDbPlain"/>
            </a:pPr>
            <a:endParaRPr lang="zh-CN" altLang="en-US" sz="2400" b="1" dirty="0" smtClean="0">
              <a:ln w="50800"/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3" name="右箭头 32"/>
          <p:cNvSpPr/>
          <p:nvPr/>
        </p:nvSpPr>
        <p:spPr>
          <a:xfrm>
            <a:off x="2782858" y="3828862"/>
            <a:ext cx="418783" cy="529059"/>
          </a:xfrm>
          <a:prstGeom prst="rightArrow">
            <a:avLst>
              <a:gd name="adj1" fmla="val 40398"/>
              <a:gd name="adj2" fmla="val 50000"/>
            </a:avLst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48000">
                <a:schemeClr val="bg1">
                  <a:lumMod val="8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</a:gradFill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449263" indent="-449263" algn="ctr">
              <a:spcBef>
                <a:spcPts val="600"/>
              </a:spcBef>
              <a:buFont typeface="+mj-ea"/>
              <a:buAutoNum type="circleNumDbPlain"/>
            </a:pPr>
            <a:endParaRPr lang="zh-CN" altLang="en-US" sz="2400" b="1" dirty="0" smtClean="0">
              <a:ln w="50800"/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4" name="右箭头 33"/>
          <p:cNvSpPr/>
          <p:nvPr/>
        </p:nvSpPr>
        <p:spPr>
          <a:xfrm>
            <a:off x="2782858" y="4808491"/>
            <a:ext cx="418783" cy="529059"/>
          </a:xfrm>
          <a:prstGeom prst="rightArrow">
            <a:avLst>
              <a:gd name="adj1" fmla="val 40398"/>
              <a:gd name="adj2" fmla="val 50000"/>
            </a:avLst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48000">
                <a:schemeClr val="bg1">
                  <a:lumMod val="8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</a:gradFill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449263" indent="-449263" algn="ctr">
              <a:spcBef>
                <a:spcPts val="600"/>
              </a:spcBef>
              <a:buFont typeface="+mj-ea"/>
              <a:buAutoNum type="circleNumDbPlain"/>
            </a:pPr>
            <a:endParaRPr lang="zh-CN" altLang="en-US" sz="2400" b="1" dirty="0" smtClean="0">
              <a:ln w="50800"/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3410340" y="1774337"/>
            <a:ext cx="5194108" cy="719593"/>
          </a:xfrm>
          <a:prstGeom prst="roundRect">
            <a:avLst/>
          </a:prstGeom>
          <a:solidFill>
            <a:sysClr val="window" lastClr="FFFFFF">
              <a:alpha val="60000"/>
            </a:sysClr>
          </a:solidFill>
          <a:ln w="25400" cap="flat" cmpd="sng" algn="ctr">
            <a:noFill/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>
              <a:rot lat="0" lon="0" rev="4200000"/>
            </a:lightRig>
          </a:scene3d>
          <a:sp3d contourW="19050">
            <a:bevelT w="101600" prst="artDeco"/>
            <a:bevelB w="101600" prst="artDeco"/>
            <a:contourClr>
              <a:sysClr val="window" lastClr="FFFFFF"/>
            </a:contourClr>
          </a:sp3d>
        </p:spPr>
        <p:txBody>
          <a:bodyPr lIns="72000" rIns="72000" anchor="ctr">
            <a:scene3d>
              <a:camera prst="orthographicFront"/>
              <a:lightRig rig="balanced" dir="t">
                <a:rot lat="0" lon="0" rev="2100000"/>
              </a:lightRig>
            </a:scene3d>
            <a:sp3d prstMaterial="metal">
              <a:contourClr>
                <a:schemeClr val="bg2"/>
              </a:contourClr>
            </a:sp3d>
          </a:bodyPr>
          <a:lstStyle/>
          <a:p>
            <a:pPr marL="358775" lvl="2" indent="-358775" eaLnBrk="0" fontAlgn="ctr" hangingPunct="0">
              <a:lnSpc>
                <a:spcPct val="93000"/>
              </a:lnSpc>
              <a:buSzPct val="100000"/>
              <a:defRPr/>
            </a:pPr>
            <a:r>
              <a:rPr lang="en-US" altLang="zh-CN" sz="2000" b="1" kern="0" dirty="0" smtClean="0">
                <a:ln w="50800"/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b="1" kern="0" dirty="0" smtClean="0">
                <a:ln w="50800"/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设计基于</a:t>
            </a:r>
            <a:r>
              <a:rPr lang="en-US" altLang="zh-CN" sz="2000" b="1" kern="0" dirty="0" smtClean="0">
                <a:ln w="50800"/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Storm</a:t>
            </a:r>
            <a:r>
              <a:rPr lang="zh-CN" altLang="en-US" sz="2000" b="1" kern="0" dirty="0" smtClean="0">
                <a:ln w="50800"/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000" b="1" kern="0" dirty="0" err="1" smtClean="0">
                <a:ln w="50800"/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MapReduceMerge</a:t>
            </a:r>
            <a:r>
              <a:rPr lang="zh-CN" altLang="en-US" sz="2000" b="1" kern="0" dirty="0" smtClean="0">
                <a:ln w="50800"/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模型</a:t>
            </a:r>
            <a:endParaRPr lang="zh-CN" altLang="en-US" sz="2000" b="1" kern="0" dirty="0">
              <a:ln w="50800"/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3410340" y="2753966"/>
            <a:ext cx="5194108" cy="719593"/>
          </a:xfrm>
          <a:prstGeom prst="roundRect">
            <a:avLst/>
          </a:prstGeom>
          <a:solidFill>
            <a:sysClr val="window" lastClr="FFFFFF">
              <a:alpha val="60000"/>
            </a:sysClr>
          </a:solidFill>
          <a:ln w="25400" cap="flat" cmpd="sng" algn="ctr">
            <a:noFill/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>
              <a:rot lat="0" lon="0" rev="4200000"/>
            </a:lightRig>
          </a:scene3d>
          <a:sp3d contourW="19050">
            <a:bevelT w="101600" prst="artDeco"/>
            <a:bevelB w="101600" prst="artDeco"/>
            <a:contourClr>
              <a:sysClr val="window" lastClr="FFFFFF"/>
            </a:contourClr>
          </a:sp3d>
        </p:spPr>
        <p:txBody>
          <a:bodyPr lIns="72000" rIns="72000" anchor="ctr">
            <a:scene3d>
              <a:camera prst="orthographicFront"/>
              <a:lightRig rig="balanced" dir="t">
                <a:rot lat="0" lon="0" rev="2100000"/>
              </a:lightRig>
            </a:scene3d>
            <a:sp3d prstMaterial="metal">
              <a:contourClr>
                <a:schemeClr val="bg2"/>
              </a:contourClr>
            </a:sp3d>
          </a:bodyPr>
          <a:lstStyle/>
          <a:p>
            <a:pPr marL="358775" lvl="2" indent="-358775" eaLnBrk="0" fontAlgn="ctr" hangingPunct="0">
              <a:lnSpc>
                <a:spcPct val="93000"/>
              </a:lnSpc>
              <a:buSzPct val="100000"/>
              <a:defRPr/>
            </a:pPr>
            <a:r>
              <a:rPr lang="en-US" altLang="zh-CN" sz="2000" b="1" kern="0" dirty="0" smtClean="0">
                <a:ln w="50800"/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b="1" kern="0" dirty="0" smtClean="0">
                <a:ln w="50800"/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设计批计算模型，改善计算延时并处理溢出，</a:t>
            </a:r>
            <a:r>
              <a:rPr lang="en-US" altLang="zh-CN" sz="2000" b="1" kern="0" dirty="0">
                <a:ln w="50800"/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b="1" kern="0" dirty="0">
                <a:ln w="50800"/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采用</a:t>
            </a:r>
            <a:r>
              <a:rPr lang="en-US" altLang="zh-CN" sz="2000" b="1" kern="0" dirty="0">
                <a:ln w="50800"/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Hash</a:t>
            </a:r>
            <a:r>
              <a:rPr lang="zh-CN" altLang="en-US" sz="2000" b="1" kern="0" dirty="0">
                <a:ln w="50800"/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因子来避免数据</a:t>
            </a:r>
            <a:r>
              <a:rPr lang="zh-CN" altLang="en-US" sz="2000" b="1" kern="0" dirty="0" smtClean="0">
                <a:ln w="50800"/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倾斜</a:t>
            </a:r>
            <a:endParaRPr lang="zh-CN" altLang="en-US" sz="2000" b="1" kern="0" dirty="0">
              <a:ln w="50800"/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3410340" y="4713224"/>
            <a:ext cx="5194108" cy="719593"/>
          </a:xfrm>
          <a:prstGeom prst="roundRect">
            <a:avLst/>
          </a:prstGeom>
          <a:solidFill>
            <a:sysClr val="window" lastClr="FFFFFF">
              <a:alpha val="60000"/>
            </a:sysClr>
          </a:solidFill>
          <a:ln w="25400" cap="flat" cmpd="sng" algn="ctr">
            <a:noFill/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>
              <a:rot lat="0" lon="0" rev="4200000"/>
            </a:lightRig>
          </a:scene3d>
          <a:sp3d contourW="19050">
            <a:bevelT w="101600" prst="artDeco"/>
            <a:bevelB w="101600" prst="artDeco"/>
            <a:contourClr>
              <a:sysClr val="window" lastClr="FFFFFF"/>
            </a:contourClr>
          </a:sp3d>
        </p:spPr>
        <p:txBody>
          <a:bodyPr lIns="72000" rIns="72000" anchor="ctr">
            <a:scene3d>
              <a:camera prst="orthographicFront"/>
              <a:lightRig rig="balanced" dir="t">
                <a:rot lat="0" lon="0" rev="2100000"/>
              </a:lightRig>
            </a:scene3d>
            <a:sp3d prstMaterial="metal">
              <a:contourClr>
                <a:schemeClr val="bg2"/>
              </a:contourClr>
            </a:sp3d>
          </a:bodyPr>
          <a:lstStyle/>
          <a:p>
            <a:pPr marL="358775" lvl="2" indent="-358775" eaLnBrk="0" fontAlgn="ctr" hangingPunct="0">
              <a:lnSpc>
                <a:spcPct val="93000"/>
              </a:lnSpc>
              <a:buSzPct val="100000"/>
              <a:defRPr/>
            </a:pPr>
            <a:r>
              <a:rPr lang="en-US" altLang="zh-CN" sz="2000" b="1" kern="0" dirty="0" smtClean="0">
                <a:ln w="50800"/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b="1" kern="0" dirty="0" smtClean="0">
                <a:ln w="50800"/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使用内存</a:t>
            </a:r>
            <a:r>
              <a:rPr lang="en-US" altLang="zh-CN" sz="2000" b="1" kern="0" dirty="0" smtClean="0">
                <a:ln w="50800"/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Snapshot</a:t>
            </a:r>
            <a:r>
              <a:rPr lang="zh-CN" altLang="en-US" sz="2000" b="1" kern="0" dirty="0" smtClean="0">
                <a:ln w="50800"/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来保障计算顺序性</a:t>
            </a:r>
            <a:endParaRPr lang="zh-CN" altLang="en-US" sz="2000" b="1" kern="0" dirty="0">
              <a:ln w="50800"/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3410340" y="3733595"/>
            <a:ext cx="5194108" cy="719593"/>
          </a:xfrm>
          <a:prstGeom prst="roundRect">
            <a:avLst/>
          </a:prstGeom>
          <a:solidFill>
            <a:sysClr val="window" lastClr="FFFFFF">
              <a:alpha val="60000"/>
            </a:sysClr>
          </a:solidFill>
          <a:ln w="25400" cap="flat" cmpd="sng" algn="ctr">
            <a:noFill/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>
              <a:rot lat="0" lon="0" rev="4200000"/>
            </a:lightRig>
          </a:scene3d>
          <a:sp3d contourW="19050">
            <a:bevelT w="101600" prst="artDeco"/>
            <a:bevelB w="101600" prst="artDeco"/>
            <a:contourClr>
              <a:sysClr val="window" lastClr="FFFFFF"/>
            </a:contourClr>
          </a:sp3d>
        </p:spPr>
        <p:txBody>
          <a:bodyPr lIns="72000" rIns="72000" anchor="ctr">
            <a:scene3d>
              <a:camera prst="orthographicFront"/>
              <a:lightRig rig="balanced" dir="t">
                <a:rot lat="0" lon="0" rev="2100000"/>
              </a:lightRig>
            </a:scene3d>
            <a:sp3d prstMaterial="metal">
              <a:contourClr>
                <a:schemeClr val="bg2"/>
              </a:contourClr>
            </a:sp3d>
          </a:bodyPr>
          <a:lstStyle/>
          <a:p>
            <a:pPr marL="358775" lvl="2" indent="-358775" eaLnBrk="0" fontAlgn="ctr" hangingPunct="0">
              <a:lnSpc>
                <a:spcPct val="93000"/>
              </a:lnSpc>
              <a:buSzPct val="100000"/>
              <a:defRPr/>
            </a:pPr>
            <a:r>
              <a:rPr lang="en-US" altLang="zh-CN" sz="2000" b="1" kern="0" dirty="0" smtClean="0">
                <a:ln w="50800"/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b="1" kern="0" dirty="0">
                <a:ln w="50800"/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采用异步</a:t>
            </a:r>
            <a:r>
              <a:rPr lang="en-US" altLang="zh-CN" sz="2000" b="1" kern="0" dirty="0">
                <a:ln w="50800"/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Checkpoint</a:t>
            </a:r>
            <a:r>
              <a:rPr lang="zh-CN" altLang="en-US" sz="2000" b="1" kern="0" dirty="0">
                <a:ln w="50800"/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来避免每步落地</a:t>
            </a:r>
          </a:p>
        </p:txBody>
      </p:sp>
      <p:sp>
        <p:nvSpPr>
          <p:cNvPr id="39" name="圆角矩形 38"/>
          <p:cNvSpPr/>
          <p:nvPr/>
        </p:nvSpPr>
        <p:spPr>
          <a:xfrm>
            <a:off x="467544" y="1761930"/>
            <a:ext cx="369860" cy="7444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altLang="zh-CN" sz="2800" b="1" dirty="0" smtClean="0">
                <a:ln w="50800"/>
                <a:solidFill>
                  <a:schemeClr val="accent2">
                    <a:lumMod val="50000"/>
                  </a:schemeClr>
                </a:solidFill>
                <a:latin typeface="微软雅黑"/>
                <a:ea typeface="微软雅黑"/>
              </a:rPr>
              <a:t>①</a:t>
            </a:r>
            <a:endParaRPr lang="zh-CN" altLang="en-US" sz="2800" b="1" dirty="0">
              <a:ln w="50800"/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467544" y="2741559"/>
            <a:ext cx="369860" cy="7444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altLang="zh-CN" sz="2800" b="1" dirty="0" smtClean="0">
                <a:ln w="50800"/>
                <a:solidFill>
                  <a:schemeClr val="tx2">
                    <a:lumMod val="50000"/>
                  </a:schemeClr>
                </a:solidFill>
                <a:latin typeface="微软雅黑"/>
                <a:ea typeface="微软雅黑"/>
              </a:rPr>
              <a:t>②</a:t>
            </a:r>
            <a:endParaRPr lang="zh-CN" altLang="en-US" sz="2800" b="1" dirty="0">
              <a:ln w="50800"/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467544" y="3721188"/>
            <a:ext cx="369860" cy="7444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altLang="zh-CN" sz="2800" b="1" dirty="0" smtClean="0">
                <a:ln w="50800"/>
                <a:solidFill>
                  <a:schemeClr val="accent3">
                    <a:lumMod val="50000"/>
                  </a:schemeClr>
                </a:solidFill>
                <a:latin typeface="微软雅黑"/>
                <a:ea typeface="微软雅黑"/>
              </a:rPr>
              <a:t>③</a:t>
            </a:r>
            <a:endParaRPr lang="zh-CN" altLang="en-US" sz="2800" b="1" dirty="0">
              <a:ln w="50800"/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467544" y="4700817"/>
            <a:ext cx="369860" cy="7444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altLang="zh-CN" sz="2800" b="1" dirty="0" smtClean="0">
                <a:ln w="50800"/>
                <a:solidFill>
                  <a:schemeClr val="accent5">
                    <a:lumMod val="50000"/>
                  </a:schemeClr>
                </a:solidFill>
                <a:latin typeface="微软雅黑"/>
                <a:ea typeface="微软雅黑"/>
              </a:rPr>
              <a:t>④</a:t>
            </a:r>
            <a:endParaRPr lang="zh-CN" altLang="en-US" sz="2800" b="1" dirty="0">
              <a:ln w="50800"/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5675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5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！唐友喜.PPT.V.1.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7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>
            <a:lumMod val="40000"/>
            <a:lumOff val="60000"/>
          </a:schemeClr>
        </a:solidFill>
        <a:ln cap="sq">
          <a:noFill/>
          <a:prstDash val="sysDash"/>
          <a:bevel/>
        </a:ln>
        <a:scene3d>
          <a:camera prst="orthographicFront"/>
          <a:lightRig rig="threePt" dir="t"/>
        </a:scene3d>
        <a:sp3d>
          <a:bevelT/>
        </a:sp3d>
      </a:spPr>
      <a:bodyPr rtlCol="0" anchor="ctr"/>
      <a:lstStyle>
        <a:defPPr algn="ctr">
          <a:defRPr dirty="0">
            <a:solidFill>
              <a:prstClr val="white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5292</TotalTime>
  <Words>2727</Words>
  <Application>Microsoft Office PowerPoint</Application>
  <PresentationFormat>全屏显示(4:3)</PresentationFormat>
  <Paragraphs>547</Paragraphs>
  <Slides>29</Slides>
  <Notes>29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6" baseType="lpstr">
      <vt:lpstr>Adobe 宋体 Std L</vt:lpstr>
      <vt:lpstr>Arial Unicode MS</vt:lpstr>
      <vt:lpstr>黑体</vt:lpstr>
      <vt:lpstr>华文楷体</vt:lpstr>
      <vt:lpstr>宋体</vt:lpstr>
      <vt:lpstr>微软雅黑</vt:lpstr>
      <vt:lpstr>Agency FB</vt:lpstr>
      <vt:lpstr>Arial</vt:lpstr>
      <vt:lpstr>Calibri</vt:lpstr>
      <vt:lpstr>Impact</vt:lpstr>
      <vt:lpstr>Times New Roman</vt:lpstr>
      <vt:lpstr>Wingdings</vt:lpstr>
      <vt:lpstr>Wingdings 2</vt:lpstr>
      <vt:lpstr>Office 主题</vt:lpstr>
      <vt:lpstr>1_Office 主题</vt:lpstr>
      <vt:lpstr>1_！唐友喜.PPT.V.1.3</vt:lpstr>
      <vt:lpstr>Graph</vt:lpstr>
      <vt:lpstr>PowerPoint 演示文稿</vt:lpstr>
      <vt:lpstr>目   录</vt:lpstr>
      <vt:lpstr>PowerPoint 演示文稿</vt:lpstr>
      <vt:lpstr>PowerPoint 演示文稿</vt:lpstr>
      <vt:lpstr>PowerPoint 演示文稿</vt:lpstr>
      <vt:lpstr>PowerPoint 演示文稿</vt:lpstr>
      <vt:lpstr>目   录</vt:lpstr>
      <vt:lpstr>PowerPoint 演示文稿</vt:lpstr>
      <vt:lpstr>解决方案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目   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hasee</cp:lastModifiedBy>
  <cp:revision>372</cp:revision>
  <dcterms:created xsi:type="dcterms:W3CDTF">2014-04-21T04:25:49Z</dcterms:created>
  <dcterms:modified xsi:type="dcterms:W3CDTF">2015-05-08T14:34:38Z</dcterms:modified>
</cp:coreProperties>
</file>