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/>
          <p:nvPr/>
        </p:nvSpPr>
        <p:spPr>
          <a:xfrm flipH="1" rot="10800000">
            <a:off x="-4189" y="714372"/>
            <a:ext cx="15885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A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A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ISIT315 - Assignment 4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Anime and Manga Ontology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Inferencing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66326" y="1617650"/>
            <a:ext cx="505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Staff_Hiro_Shimono (voicesCharacter Inference)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Staff_Kazuya_Nomura (staff Inference)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25" y="1938050"/>
            <a:ext cx="6777551" cy="24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650" y="4057700"/>
            <a:ext cx="7613925" cy="2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Inferencing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466326" y="1617650"/>
            <a:ext cx="505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Studio_Production_I.G </a:t>
            </a: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(studio Inference)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Author_Yusuke_Murata </a:t>
            </a: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(author Inference)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938050"/>
            <a:ext cx="6875626" cy="2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875" y="4057700"/>
            <a:ext cx="7495151" cy="23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Inferencing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466326" y="1617650"/>
            <a:ext cx="505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Genre_Historical (Genre Inference)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Status_Finished_Airing (Status Inference)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71" y="4057697"/>
            <a:ext cx="7495151" cy="273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5" y="1938050"/>
            <a:ext cx="6764800" cy="2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Inferencing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3229451" y="1717225"/>
            <a:ext cx="505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Age_Rating_R17+ (Age Rating Inference)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50" y="2060237"/>
            <a:ext cx="6875626" cy="2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SPARQL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66325" y="1617650"/>
            <a:ext cx="5283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Media (anime/manga) that has the drama genre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57400"/>
            <a:ext cx="8915399" cy="43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Demonstration of SPARQL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66325" y="1617650"/>
            <a:ext cx="7150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the media (Anime/Manga) where the character is found in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243875" y="35099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25" y="1995400"/>
            <a:ext cx="8602274" cy="44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Group Members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Daniel Barnes				5053511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Hoang Duong Nguyen		5177832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Minh Tan Le				5142179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Jingwang Teh				5238699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Domain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07725" y="2133600"/>
            <a:ext cx="68970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228600" lvl="0" marL="342900" rtl="0">
              <a:spcBef>
                <a:spcPts val="0"/>
              </a:spcBef>
            </a:pPr>
            <a:r>
              <a:rPr lang="en-AU"/>
              <a:t>T</a:t>
            </a:r>
            <a:r>
              <a:rPr lang="en-AU"/>
              <a:t>he ontology is about anime and manga</a:t>
            </a:r>
          </a:p>
          <a:p>
            <a:pPr indent="-228600" lvl="0" marL="342900" rtl="0">
              <a:spcBef>
                <a:spcPts val="0"/>
              </a:spcBef>
            </a:pPr>
            <a:r>
              <a:rPr lang="en-AU"/>
              <a:t>Based off of ‘MyAnimeList.net’, which is the world’s largest database and social community for anime and manga</a:t>
            </a:r>
          </a:p>
          <a:p>
            <a:pPr indent="-228600" lvl="0" marL="342900">
              <a:spcBef>
                <a:spcPts val="0"/>
              </a:spcBef>
            </a:pPr>
            <a:r>
              <a:rPr lang="en-AU"/>
              <a:t>The group choose this domain because it was familiar to the majority of group members </a:t>
            </a:r>
          </a:p>
          <a:p>
            <a:pPr indent="-228600" lvl="0" marL="342900">
              <a:spcBef>
                <a:spcPts val="0"/>
              </a:spcBef>
            </a:pPr>
            <a:r>
              <a:rPr lang="en-AU"/>
              <a:t>We also choose the domain because it provided us with flexibility when designing the ontology due to the large amount of possible class, property and instance options.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871" y="2060204"/>
            <a:ext cx="3403988" cy="368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-AU"/>
              <a:t>Classes, Properties &amp; Individuals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1886850" y="2763"/>
            <a:ext cx="2079426" cy="6852465"/>
            <a:chOff x="0" y="0"/>
            <a:chExt cx="2079426" cy="6852465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 b="0" l="0" r="7578" t="0"/>
            <a:stretch/>
          </p:blipFill>
          <p:spPr>
            <a:xfrm>
              <a:off x="0" y="0"/>
              <a:ext cx="2077085" cy="6250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242179"/>
              <a:ext cx="2079426" cy="610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6278" y="1569976"/>
            <a:ext cx="2617192" cy="432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3463" y="1569972"/>
            <a:ext cx="2093754" cy="167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77229" y="1569972"/>
            <a:ext cx="2553475" cy="52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24675" y="604635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Classes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0" y="0"/>
            <a:ext cx="2079426" cy="6852465"/>
            <a:chOff x="0" y="0"/>
            <a:chExt cx="2079426" cy="6852465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3">
              <a:alphaModFix/>
            </a:blip>
            <a:srcRect b="0" l="0" r="7578" t="0"/>
            <a:stretch/>
          </p:blipFill>
          <p:spPr>
            <a:xfrm>
              <a:off x="0" y="0"/>
              <a:ext cx="2077085" cy="6250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242179"/>
              <a:ext cx="2079426" cy="610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Shape 127"/>
          <p:cNvSpPr txBox="1"/>
          <p:nvPr>
            <p:ph idx="1" type="body"/>
          </p:nvPr>
        </p:nvSpPr>
        <p:spPr>
          <a:xfrm>
            <a:off x="2777523" y="1502433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AgeRating 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4669" y="1822782"/>
            <a:ext cx="3423501" cy="203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777522" y="4175736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MediaType 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4669" y="4496086"/>
            <a:ext cx="2210286" cy="200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4334" y="1253769"/>
            <a:ext cx="4365640" cy="63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995192" y="957132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Season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995191" y="2310055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SeriesScore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64334" y="2628684"/>
            <a:ext cx="3381799" cy="65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64334" y="4045711"/>
            <a:ext cx="3626269" cy="245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6995191" y="3725361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AnimeStatus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Object Properties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990630" y="1429049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285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characterIn</a:t>
            </a: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719" y="1749399"/>
            <a:ext cx="1121615" cy="213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6719" y="4483475"/>
            <a:ext cx="1359414" cy="210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990630" y="4147265"/>
            <a:ext cx="257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hasMainCharacter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993" y="1743572"/>
            <a:ext cx="994480" cy="2303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845373" y="1432251"/>
            <a:ext cx="257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hasStudio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4457" y="4465437"/>
            <a:ext cx="1433501" cy="210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864961" y="4163125"/>
            <a:ext cx="3105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voicesMainCharacter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96552" y="1752602"/>
            <a:ext cx="1197182" cy="220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9107895" y="1429049"/>
            <a:ext cx="257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hasStaff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5869" y="4465437"/>
            <a:ext cx="1207057" cy="215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9107895" y="4165038"/>
            <a:ext cx="3105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hasStatus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13" y="1429038"/>
            <a:ext cx="254317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Data Properties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845" y="2067950"/>
            <a:ext cx="2093754" cy="16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809601" y="2067948"/>
            <a:ext cx="257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Domain: Staff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958310" y="2067948"/>
            <a:ext cx="257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Domain: MediaType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8642" l="0" r="0" t="0"/>
          <a:stretch/>
        </p:blipFill>
        <p:spPr>
          <a:xfrm>
            <a:off x="4809601" y="2388298"/>
            <a:ext cx="2148703" cy="32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6028" y="2409825"/>
            <a:ext cx="2055343" cy="11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Individuals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591125" y="1345325"/>
            <a:ext cx="8915400" cy="540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AU"/>
              <a:t>All instances are prefixed by the class they belong to for convenience 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579" y="2167976"/>
            <a:ext cx="3988931" cy="18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924579" y="1885925"/>
            <a:ext cx="205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285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Anime_91_Days</a:t>
            </a: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399" y="4586646"/>
            <a:ext cx="4013265" cy="188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940979" y="4237369"/>
            <a:ext cx="2952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285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Comic_Annarasumanara</a:t>
            </a: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2363" y="2184975"/>
            <a:ext cx="5082366" cy="147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422363" y="1885923"/>
            <a:ext cx="281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285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Staff_Hiromi_Igarashi</a:t>
            </a:r>
            <a:r>
              <a:rPr b="0" i="0" lang="en-AU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Demonstration of Inferencing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25" y="1785650"/>
            <a:ext cx="6777551" cy="29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66326" y="1465250"/>
            <a:ext cx="505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285"/>
              <a:buFont typeface="Noto Sans Symbols"/>
              <a:buChar char="•"/>
            </a:pPr>
            <a:r>
              <a:rPr b="0" i="0" lang="en-AU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Anime_</a:t>
            </a: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Joker_Games (Season and Rating Inference)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243875" y="3738500"/>
            <a:ext cx="4505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•"/>
            </a:pP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Character_Miyoshi (characterIn and VoiceBy </a:t>
            </a:r>
            <a:r>
              <a:rPr lang="en-AU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Inference)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750" y="4286300"/>
            <a:ext cx="7527826" cy="2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