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4" r:id="rId5"/>
    <p:sldId id="269" r:id="rId6"/>
    <p:sldId id="270" r:id="rId7"/>
    <p:sldId id="275" r:id="rId8"/>
    <p:sldId id="272" r:id="rId9"/>
    <p:sldId id="276" r:id="rId10"/>
    <p:sldId id="271" r:id="rId11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A9CA3-FDD3-4549-A1D4-BD9B1626C030}" v="76" dt="2023-03-19T01:03:48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6975" autoAdjust="0"/>
  </p:normalViewPr>
  <p:slideViewPr>
    <p:cSldViewPr showGuides="1">
      <p:cViewPr varScale="1">
        <p:scale>
          <a:sx n="33" d="100"/>
          <a:sy n="33" d="100"/>
        </p:scale>
        <p:origin x="1123" y="55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Structural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0239800-762F-46CA-97E3-72E8C00EF61F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F4063642-75E0-4FB4-BA99-4A2DF431A00A}" type="sibTrans" cxnId="{242A7681-5B3E-4038-96B9-F57EA4DAA806}">
      <dgm:prSet/>
      <dgm:spPr/>
      <dgm:t>
        <a:bodyPr/>
        <a:lstStyle/>
        <a:p>
          <a:endParaRPr lang="en-US"/>
        </a:p>
      </dgm:t>
    </dgm:pt>
    <dgm:pt modelId="{9DD068CC-88CF-478B-836C-A67D821EAFC1}" type="parTrans" cxnId="{242A7681-5B3E-4038-96B9-F57EA4DAA806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1046401-D45D-4567-8DF9-23B6922F8738}" type="presOf" srcId="{7623E19D-5747-48A8-87ED-A5E091CF76D4}" destId="{F68DC9CA-7588-418F-8207-F81E893AEA67}" srcOrd="0" destOrd="0" presId="urn:microsoft.com/office/officeart/2005/8/layout/chart3"/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735BC37-CDFB-491F-A0E3-7C6624555527}" type="presOf" srcId="{7623E19D-5747-48A8-87ED-A5E091CF76D4}" destId="{98A35975-A234-4BFA-8647-216DD2B717FA}" srcOrd="1" destOrd="0" presId="urn:microsoft.com/office/officeart/2005/8/layout/chart3"/>
    <dgm:cxn modelId="{2F2D4B52-708E-43D7-8332-368BFD0623FE}" type="presOf" srcId="{70239800-762F-46CA-97E3-72E8C00EF61F}" destId="{4F8FEC10-A33A-4A70-956B-6E9FEC0D8716}" srcOrd="0" destOrd="0" presId="urn:microsoft.com/office/officeart/2005/8/layout/chart3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242A7681-5B3E-4038-96B9-F57EA4DAA806}" srcId="{05AAABBD-083C-4EDC-9FA8-5C1352BD6080}" destId="{70239800-762F-46CA-97E3-72E8C00EF61F}" srcOrd="1" destOrd="0" parTransId="{9DD068CC-88CF-478B-836C-A67D821EAFC1}" sibTransId="{F4063642-75E0-4FB4-BA99-4A2DF431A00A}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9E2BA93-8F6E-4D4E-8EAA-9C67C74F0A86}" type="presOf" srcId="{70239800-762F-46CA-97E3-72E8C00EF61F}" destId="{67D108E2-F3A8-4B03-9665-E728DC09AA33}" srcOrd="1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19-Mar-2023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19/03/2023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are typical solutions to commonly occurring problems in software design.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When a solution gets repeated over and over in various projects, someone eventually puts a name to it and describes the solution in detail. That’s basically how a pattern gets discovered.</a:t>
            </a:r>
            <a:endParaRPr lang="en-US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can follow the pattern details and implement a solution that suits the realities of your own program.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Design patterns are divided into three main categories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first category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, for which I made a </a:t>
            </a:r>
            <a:r>
              <a:rPr lang="en-US" b="0" i="0" dirty="0">
                <a:solidFill>
                  <a:srgbClr val="F03744"/>
                </a:solidFill>
                <a:effectLst/>
                <a:latin typeface="Gilroy"/>
              </a:rPr>
              <a:t>presentation</a:t>
            </a:r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last year.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second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. That's what I want to talk about today.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explain how to assemble objects and classes into larger structures, while keeping these structures flexible and efficient.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provide object creation mechanisms that increase flexibility and reuse of existing code.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Behavioral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take care of effective communication and the assignment of responsibilities between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Imagine that there is a </a:t>
            </a:r>
            <a:r>
              <a:rPr lang="en-US" dirty="0"/>
              <a:t>rail</a:t>
            </a:r>
            <a:r>
              <a:rPr lang="en-US" b="0" dirty="0"/>
              <a:t> in front of you, but you only have a car. How can you get to your destination?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can see in the picture, we may need a “Car to Rail Adapter”.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</a:t>
            </a:r>
            <a:r>
              <a:rPr lang="en-US" altLang="zh-CN" b="0" dirty="0"/>
              <a:t>he</a:t>
            </a:r>
            <a:r>
              <a:rPr lang="en-US" altLang="zh-CN" b="1" dirty="0"/>
              <a:t> </a:t>
            </a:r>
            <a:r>
              <a:rPr lang="en-US" b="1" dirty="0"/>
              <a:t>Adapter </a:t>
            </a:r>
            <a:r>
              <a:rPr lang="en-US" altLang="zh-CN" b="0" dirty="0"/>
              <a:t>pattern</a:t>
            </a:r>
            <a:r>
              <a:rPr lang="en-US" dirty="0"/>
              <a:t> allows objects with incompatible interfaces to collaborate.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how can we implement it in actual code? Let's take a look at the example.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96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Depending on the implementation, it can also be divided into </a:t>
            </a:r>
            <a:r>
              <a:rPr lang="en-US" sz="3200" b="1" dirty="0"/>
              <a:t>O</a:t>
            </a:r>
            <a:r>
              <a:rPr lang="en-US" altLang="zh-CN" sz="3200" b="1" dirty="0"/>
              <a:t>bject </a:t>
            </a:r>
            <a:r>
              <a:rPr lang="en-US" sz="3200" b="1" dirty="0"/>
              <a:t>Adapter </a:t>
            </a:r>
            <a:r>
              <a:rPr lang="en-US" altLang="zh-CN" sz="3200" b="0" dirty="0"/>
              <a:t>and</a:t>
            </a:r>
            <a:r>
              <a:rPr lang="en-US" altLang="zh-CN" sz="3200" b="1" dirty="0"/>
              <a:t> </a:t>
            </a:r>
            <a:r>
              <a:rPr lang="en-US" sz="3200" b="1" dirty="0"/>
              <a:t>C</a:t>
            </a:r>
            <a:r>
              <a:rPr lang="en-US" altLang="zh-CN" sz="3200" b="1" dirty="0"/>
              <a:t>lass </a:t>
            </a:r>
            <a:r>
              <a:rPr lang="en-US" sz="3200" b="1" dirty="0"/>
              <a:t>Adapter.</a:t>
            </a:r>
            <a:endParaRPr lang="en-US" sz="3200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Client Interface</a:t>
            </a:r>
            <a:r>
              <a:rPr lang="en-US" dirty="0"/>
              <a:t> describes a protocol that other classes must follow to be able to collaborate with the client code.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Service</a:t>
            </a:r>
            <a:r>
              <a:rPr lang="en-US" dirty="0"/>
              <a:t> is some useful class (usually 3rd-party or legacy). The client can’t use this class directly because it has an incompatible interface.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Adapter</a:t>
            </a:r>
            <a:r>
              <a:rPr lang="en-US" dirty="0"/>
              <a:t> is a class that’s able to work with both the client and the service: it implements the client interface, while wrapping the service object. </a:t>
            </a:r>
          </a:p>
          <a:p>
            <a:r>
              <a:rPr lang="en-US" dirty="0"/>
              <a:t>The adapter receives calls from the client via the adapter interface and translates them into calls to the wrapped service object in a format it can understand.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12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In object-oriented programming, the open/closed principle states "software entities (classes, modules, functions, etc.) should be open for extension, but closed for modification"; </a:t>
            </a:r>
          </a:p>
          <a:p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That is, such an entity can allow its behavior to be extended without modifying its source code. </a:t>
            </a:r>
          </a:p>
          <a:p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This is especially valuable in a production environment, where changes to source code may necessitate code reviews, unit tests, and other such procedures to qualify it for use in a product: code obeying the principle doesn't change when it is extended, and therefore needs no such effort.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11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20 M</a:t>
            </a:r>
            <a:r>
              <a:rPr lang="en-US" altLang="zh-CN" dirty="0" err="1"/>
              <a:t>ar</a:t>
            </a:r>
            <a:r>
              <a:rPr lang="en-AU" dirty="0"/>
              <a:t>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Structural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590042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DE68868-76BB-3644-9932-5DD0208BC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105581"/>
            <a:ext cx="12264128" cy="766508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/>
              <a:t>© 2023 CargoWise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AU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1917DEB-5F2E-FD46-EA71-AC804F46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sz="5400" b="1"/>
              <a:t>1.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9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C93371F-4957-46A9-BBD3-4E319EF3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Adapter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C788CE5F-A780-7B7D-D75C-4C174B252F05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5702588"/>
            <a:ext cx="10838657" cy="5979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C9DF44F3-4E58-50F8-B777-846C8CA6ABC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244" y="5702588"/>
            <a:ext cx="10477500" cy="5979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9EF3DB-0471-0ADD-96A0-E2C7C9AC1F9F}"/>
              </a:ext>
            </a:extLst>
          </p:cNvPr>
          <p:cNvSpPr txBox="1"/>
          <p:nvPr/>
        </p:nvSpPr>
        <p:spPr>
          <a:xfrm>
            <a:off x="4050556" y="4514835"/>
            <a:ext cx="4896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O</a:t>
            </a:r>
            <a:r>
              <a:rPr lang="en-US" altLang="zh-CN" sz="4800" b="1" dirty="0"/>
              <a:t>bject </a:t>
            </a:r>
            <a:r>
              <a:rPr lang="en-US" sz="4800" b="1" dirty="0"/>
              <a:t>Adapter</a:t>
            </a:r>
            <a:endParaRPr lang="en-US" sz="48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67D2E9E-C056-3930-DA7D-FA67B71C1BC5}"/>
              </a:ext>
            </a:extLst>
          </p:cNvPr>
          <p:cNvSpPr txBox="1">
            <a:spLocks/>
          </p:cNvSpPr>
          <p:nvPr/>
        </p:nvSpPr>
        <p:spPr>
          <a:xfrm>
            <a:off x="15787750" y="4514835"/>
            <a:ext cx="4392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</a:t>
            </a:r>
            <a:r>
              <a:rPr lang="en-US" altLang="zh-CN" dirty="0"/>
              <a:t>lass </a:t>
            </a:r>
            <a:r>
              <a:rPr lang="en-US" dirty="0"/>
              <a:t>Adapter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8293C-EDDB-8FC4-5951-09057794EED3}"/>
              </a:ext>
            </a:extLst>
          </p:cNvPr>
          <p:cNvSpPr txBox="1"/>
          <p:nvPr/>
        </p:nvSpPr>
        <p:spPr>
          <a:xfrm>
            <a:off x="8375576" y="1673424"/>
            <a:ext cx="7632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Target (Client Interface)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Adaptee</a:t>
            </a:r>
            <a:r>
              <a:rPr lang="en-US" dirty="0"/>
              <a:t> (Service)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8955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73F76-0899-96A0-21C6-07BF7E62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1. Adapter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ADFB-5237-FFCF-C19A-3336F62AB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584A-9EF4-FC4E-61D7-AFB65F43A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94F92-6F93-6BBA-B327-36142E38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40" y="3977680"/>
            <a:ext cx="1994887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D345F9-1520-F3C0-82CB-4AE356DEB6DD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0022-7883-62BD-8CE1-63A6825755D4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3B5248-60EC-C858-6B0A-A905DD9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E605-21CC-2A16-6E44-1DAEED47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6E0F-41AB-1B88-A5C9-F61AE156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55235B-0240-BE51-3061-57658A7C02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FC8108-2EFA-47A7-B644-5E5786E2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9A55923-A041-4025-BAC3-248BAD42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87FA31-A4C6-49FE-97F6-E033BB98EDC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78EA89-E9FF-4D7E-9836-9B57F76F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D48919-875B-4574-B245-4E246981C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2436DA-58A9-419A-A8AC-6097CE509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0615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40</TotalTime>
  <Words>541</Words>
  <Application>Microsoft Office PowerPoint</Application>
  <PresentationFormat>Custom</PresentationFormat>
  <Paragraphs>66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Gilroy</vt:lpstr>
      <vt:lpstr>Arial</vt:lpstr>
      <vt:lpstr>Calibri</vt:lpstr>
      <vt:lpstr>DM Sans</vt:lpstr>
      <vt:lpstr>PT Sans</vt:lpstr>
      <vt:lpstr>CargoWise</vt:lpstr>
      <vt:lpstr>PowerPoint Presentation</vt:lpstr>
      <vt:lpstr>Design Patterns </vt:lpstr>
      <vt:lpstr>1. Adapter</vt:lpstr>
      <vt:lpstr>1. Adapter</vt:lpstr>
      <vt:lpstr>1. Adapter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2023-03-19T01:03:48Z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