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63" r:id="rId6"/>
    <p:sldId id="259" r:id="rId7"/>
    <p:sldId id="260" r:id="rId8"/>
    <p:sldId id="271" r:id="rId9"/>
    <p:sldId id="272" r:id="rId10"/>
    <p:sldId id="273" r:id="rId11"/>
    <p:sldId id="274" r:id="rId12"/>
    <p:sldId id="261" r:id="rId13"/>
    <p:sldId id="275" r:id="rId14"/>
    <p:sldId id="264" r:id="rId15"/>
    <p:sldId id="268" r:id="rId16"/>
    <p:sldId id="265" r:id="rId17"/>
    <p:sldId id="266" r:id="rId18"/>
    <p:sldId id="267" r:id="rId19"/>
    <p:sldId id="270" r:id="rId20"/>
    <p:sldId id="269"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131850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27165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330422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395238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158275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72505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46242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153140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240242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307690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5C4C967-25E2-43CD-B643-96663B5CCEF7}" type="datetimeFigureOut">
              <a:rPr lang="zh-CN" altLang="en-US" smtClean="0"/>
              <a:t>2018/6/17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235205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4C967-25E2-43CD-B643-96663B5CCEF7}" type="datetimeFigureOut">
              <a:rPr lang="zh-CN" altLang="en-US" smtClean="0"/>
              <a:t>2018/6/17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B6547-F955-4040-A72D-5DE1C7310E9F}" type="slidenum">
              <a:rPr lang="zh-CN" altLang="en-US" smtClean="0"/>
              <a:t>‹#›</a:t>
            </a:fld>
            <a:endParaRPr lang="zh-CN" altLang="en-US"/>
          </a:p>
        </p:txBody>
      </p:sp>
    </p:spTree>
    <p:extLst>
      <p:ext uri="{BB962C8B-B14F-4D97-AF65-F5344CB8AC3E}">
        <p14:creationId xmlns:p14="http://schemas.microsoft.com/office/powerpoint/2010/main" val="6693059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6" name="文本框 5"/>
          <p:cNvSpPr txBox="1"/>
          <p:nvPr/>
        </p:nvSpPr>
        <p:spPr>
          <a:xfrm>
            <a:off x="10780990" y="169817"/>
            <a:ext cx="923330" cy="6021977"/>
          </a:xfrm>
          <a:prstGeom prst="rect">
            <a:avLst/>
          </a:prstGeom>
          <a:noFill/>
        </p:spPr>
        <p:txBody>
          <a:bodyPr vert="eaVert" wrap="square" rtlCol="0">
            <a:spAutoFit/>
          </a:bodyPr>
          <a:lstStyle/>
          <a:p>
            <a:r>
              <a:rPr lang="zh-CN" altLang="en-US" sz="4800" dirty="0"/>
              <a:t>老友</a:t>
            </a:r>
            <a:r>
              <a:rPr lang="zh-CN" altLang="en-US" sz="4800" dirty="0" smtClean="0"/>
              <a:t>记剧本分析</a:t>
            </a:r>
            <a:endParaRPr lang="zh-CN" altLang="en-US" sz="4800" dirty="0"/>
          </a:p>
        </p:txBody>
      </p:sp>
      <p:sp>
        <p:nvSpPr>
          <p:cNvPr id="7" name="文本框 6"/>
          <p:cNvSpPr txBox="1"/>
          <p:nvPr/>
        </p:nvSpPr>
        <p:spPr>
          <a:xfrm>
            <a:off x="9942900" y="5029200"/>
            <a:ext cx="2599509" cy="1477328"/>
          </a:xfrm>
          <a:prstGeom prst="rect">
            <a:avLst/>
          </a:prstGeom>
          <a:noFill/>
        </p:spPr>
        <p:txBody>
          <a:bodyPr wrap="square" rtlCol="0">
            <a:spAutoFit/>
          </a:bodyPr>
          <a:lstStyle/>
          <a:p>
            <a:r>
              <a:rPr lang="zh-CN" altLang="en-US" dirty="0" smtClean="0"/>
              <a:t>工业工程</a:t>
            </a:r>
            <a:r>
              <a:rPr lang="en-US" altLang="zh-CN" dirty="0" smtClean="0"/>
              <a:t>52</a:t>
            </a:r>
          </a:p>
          <a:p>
            <a:r>
              <a:rPr lang="en-US" altLang="zh-CN" dirty="0" smtClean="0"/>
              <a:t> </a:t>
            </a:r>
          </a:p>
          <a:p>
            <a:r>
              <a:rPr lang="en-US" altLang="zh-CN" dirty="0" smtClean="0"/>
              <a:t>2015010846</a:t>
            </a:r>
          </a:p>
          <a:p>
            <a:endParaRPr lang="en-US" altLang="zh-CN" dirty="0" smtClean="0"/>
          </a:p>
          <a:p>
            <a:r>
              <a:rPr lang="zh-CN" altLang="en-US" dirty="0"/>
              <a:t>唐静雯</a:t>
            </a:r>
          </a:p>
        </p:txBody>
      </p:sp>
    </p:spTree>
    <p:extLst>
      <p:ext uri="{BB962C8B-B14F-4D97-AF65-F5344CB8AC3E}">
        <p14:creationId xmlns:p14="http://schemas.microsoft.com/office/powerpoint/2010/main" val="399968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r>
              <a:rPr lang="en-US" altLang="zh-CN" dirty="0" smtClean="0"/>
              <a:t>-Ross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41215" y="1825625"/>
            <a:ext cx="9591951" cy="4950458"/>
          </a:xfrm>
          <a:prstGeom prst="rect">
            <a:avLst/>
          </a:prstGeom>
        </p:spPr>
      </p:pic>
    </p:spTree>
    <p:extLst>
      <p:ext uri="{BB962C8B-B14F-4D97-AF65-F5344CB8AC3E}">
        <p14:creationId xmlns:p14="http://schemas.microsoft.com/office/powerpoint/2010/main" val="99290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endParaRPr lang="zh-CN" altLang="en-US" dirty="0"/>
          </a:p>
        </p:txBody>
      </p:sp>
      <p:sp>
        <p:nvSpPr>
          <p:cNvPr id="3" name="内容占位符 2"/>
          <p:cNvSpPr>
            <a:spLocks noGrp="1"/>
          </p:cNvSpPr>
          <p:nvPr>
            <p:ph idx="1"/>
          </p:nvPr>
        </p:nvSpPr>
        <p:spPr/>
        <p:txBody>
          <a:bodyPr/>
          <a:lstStyle/>
          <a:p>
            <a:r>
              <a:rPr lang="zh-CN" altLang="en-US" dirty="0" smtClean="0"/>
              <a:t>从上面两张</a:t>
            </a:r>
            <a:r>
              <a:rPr lang="zh-CN" altLang="en-US" dirty="0" smtClean="0"/>
              <a:t>幻灯片（时序差分图）可以</a:t>
            </a:r>
            <a:r>
              <a:rPr lang="zh-CN" altLang="en-US" dirty="0" smtClean="0"/>
              <a:t>看出，以</a:t>
            </a:r>
            <a:r>
              <a:rPr lang="en-US" altLang="zh-CN" dirty="0" smtClean="0"/>
              <a:t>Rachel</a:t>
            </a:r>
            <a:r>
              <a:rPr lang="zh-CN" altLang="en-US" dirty="0" smtClean="0"/>
              <a:t>和</a:t>
            </a:r>
            <a:r>
              <a:rPr lang="en-US" altLang="zh-CN" dirty="0" smtClean="0"/>
              <a:t>Ross</a:t>
            </a:r>
            <a:r>
              <a:rPr lang="zh-CN" altLang="en-US" dirty="0" smtClean="0"/>
              <a:t>的出现次数为例，是平稳的，即每一集的人物重心并没有产生很大的变化。</a:t>
            </a:r>
            <a:endParaRPr lang="en-US" altLang="zh-CN" dirty="0" smtClean="0"/>
          </a:p>
          <a:p>
            <a:r>
              <a:rPr lang="zh-CN" altLang="en-US" dirty="0" smtClean="0"/>
              <a:t>对于其他人结果也是类似的。</a:t>
            </a:r>
            <a:endParaRPr lang="zh-CN" altLang="en-US" dirty="0"/>
          </a:p>
        </p:txBody>
      </p:sp>
    </p:spTree>
    <p:extLst>
      <p:ext uri="{BB962C8B-B14F-4D97-AF65-F5344CB8AC3E}">
        <p14:creationId xmlns:p14="http://schemas.microsoft.com/office/powerpoint/2010/main" val="255467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人物关系</a:t>
            </a:r>
            <a:endParaRPr lang="zh-CN" altLang="en-US" dirty="0"/>
          </a:p>
        </p:txBody>
      </p:sp>
      <p:pic>
        <p:nvPicPr>
          <p:cNvPr id="4" name="内容占位符 3"/>
          <p:cNvPicPr>
            <a:picLocks noGrp="1" noChangeAspect="1"/>
          </p:cNvPicPr>
          <p:nvPr>
            <p:ph idx="1"/>
          </p:nvPr>
        </p:nvPicPr>
        <p:blipFill>
          <a:blip r:embed="rId2"/>
          <a:stretch>
            <a:fillRect/>
          </a:stretch>
        </p:blipFill>
        <p:spPr>
          <a:xfrm>
            <a:off x="1191188" y="2063931"/>
            <a:ext cx="8755769" cy="1957909"/>
          </a:xfrm>
          <a:prstGeom prst="rect">
            <a:avLst/>
          </a:prstGeom>
        </p:spPr>
      </p:pic>
      <p:sp>
        <p:nvSpPr>
          <p:cNvPr id="5" name="文本框 4"/>
          <p:cNvSpPr txBox="1"/>
          <p:nvPr/>
        </p:nvSpPr>
        <p:spPr>
          <a:xfrm>
            <a:off x="838200" y="4021840"/>
            <a:ext cx="10252166" cy="2031325"/>
          </a:xfrm>
          <a:prstGeom prst="rect">
            <a:avLst/>
          </a:prstGeom>
          <a:noFill/>
        </p:spPr>
        <p:txBody>
          <a:bodyPr wrap="square" rtlCol="0">
            <a:spAutoFit/>
          </a:bodyPr>
          <a:lstStyle/>
          <a:p>
            <a:r>
              <a:rPr lang="zh-CN" altLang="en-US" dirty="0" smtClean="0"/>
              <a:t>上面是六位主要人物之间的相关系数图。是基于他们在每一集中的出现次数来计算的相关系数。</a:t>
            </a:r>
            <a:endParaRPr lang="en-US" altLang="zh-CN" dirty="0" smtClean="0"/>
          </a:p>
          <a:p>
            <a:r>
              <a:rPr lang="zh-CN" altLang="en-US" dirty="0"/>
              <a:t>从中可以</a:t>
            </a:r>
            <a:r>
              <a:rPr lang="zh-CN" altLang="en-US" dirty="0" smtClean="0"/>
              <a:t>看出，六人之中，</a:t>
            </a:r>
            <a:r>
              <a:rPr lang="en-US" altLang="zh-CN" dirty="0" smtClean="0"/>
              <a:t>Rachel</a:t>
            </a:r>
            <a:r>
              <a:rPr lang="zh-CN" altLang="en-US" dirty="0" smtClean="0"/>
              <a:t>和</a:t>
            </a:r>
            <a:r>
              <a:rPr lang="en-US" altLang="zh-CN" dirty="0" smtClean="0"/>
              <a:t>Ross</a:t>
            </a:r>
            <a:r>
              <a:rPr lang="zh-CN" altLang="en-US" dirty="0" smtClean="0"/>
              <a:t>的关系最为紧密，达到了</a:t>
            </a:r>
            <a:r>
              <a:rPr lang="en-US" altLang="zh-CN" dirty="0" smtClean="0"/>
              <a:t>0.64</a:t>
            </a:r>
            <a:r>
              <a:rPr lang="zh-CN" altLang="en-US" dirty="0" smtClean="0"/>
              <a:t>，其次是</a:t>
            </a:r>
            <a:r>
              <a:rPr lang="en-US" altLang="zh-CN" dirty="0" smtClean="0"/>
              <a:t>Monica</a:t>
            </a:r>
            <a:r>
              <a:rPr lang="zh-CN" altLang="en-US" dirty="0" smtClean="0"/>
              <a:t>和</a:t>
            </a:r>
            <a:r>
              <a:rPr lang="en-US" altLang="zh-CN" dirty="0" smtClean="0"/>
              <a:t>chandler</a:t>
            </a:r>
            <a:r>
              <a:rPr lang="zh-CN" altLang="en-US" dirty="0" smtClean="0"/>
              <a:t>，继两对情侣之后，再其次是</a:t>
            </a:r>
            <a:r>
              <a:rPr lang="en-US" altLang="zh-CN" dirty="0" smtClean="0"/>
              <a:t>Monica</a:t>
            </a:r>
            <a:r>
              <a:rPr lang="zh-CN" altLang="en-US" dirty="0" smtClean="0"/>
              <a:t>和</a:t>
            </a:r>
            <a:r>
              <a:rPr lang="en-US" altLang="zh-CN" dirty="0" smtClean="0"/>
              <a:t>Rachel</a:t>
            </a:r>
            <a:r>
              <a:rPr lang="zh-CN" altLang="en-US" dirty="0" smtClean="0"/>
              <a:t>这对闺蜜，</a:t>
            </a:r>
            <a:r>
              <a:rPr lang="en-US" altLang="zh-CN" dirty="0" smtClean="0"/>
              <a:t>chandler</a:t>
            </a:r>
            <a:r>
              <a:rPr lang="zh-CN" altLang="en-US" dirty="0" smtClean="0"/>
              <a:t>和</a:t>
            </a:r>
            <a:r>
              <a:rPr lang="en-US" altLang="zh-CN" dirty="0" smtClean="0"/>
              <a:t>Joey</a:t>
            </a:r>
            <a:r>
              <a:rPr lang="zh-CN" altLang="en-US" dirty="0" smtClean="0"/>
              <a:t>这对好基友，然后就是</a:t>
            </a:r>
            <a:r>
              <a:rPr lang="en-US" altLang="zh-CN" dirty="0" smtClean="0"/>
              <a:t>Phoebe</a:t>
            </a:r>
            <a:r>
              <a:rPr lang="zh-CN" altLang="en-US" dirty="0" smtClean="0"/>
              <a:t>和</a:t>
            </a:r>
            <a:r>
              <a:rPr lang="en-US" altLang="zh-CN" dirty="0" smtClean="0"/>
              <a:t>chandler</a:t>
            </a:r>
            <a:r>
              <a:rPr lang="zh-CN" altLang="en-US" dirty="0" smtClean="0"/>
              <a:t>了。</a:t>
            </a:r>
            <a:endParaRPr lang="en-US" altLang="zh-CN" dirty="0" smtClean="0"/>
          </a:p>
          <a:p>
            <a:r>
              <a:rPr lang="zh-CN" altLang="en-US" dirty="0"/>
              <a:t>值得注意的</a:t>
            </a:r>
            <a:r>
              <a:rPr lang="zh-CN" altLang="en-US" dirty="0" smtClean="0"/>
              <a:t>是，</a:t>
            </a:r>
            <a:r>
              <a:rPr lang="en-US" altLang="zh-CN" dirty="0" smtClean="0"/>
              <a:t>Ross</a:t>
            </a:r>
            <a:r>
              <a:rPr lang="zh-CN" altLang="en-US" dirty="0" smtClean="0"/>
              <a:t>在与其他五人的关系上除了</a:t>
            </a:r>
            <a:r>
              <a:rPr lang="en-US" altLang="zh-CN" dirty="0" smtClean="0"/>
              <a:t>Rachel</a:t>
            </a:r>
            <a:r>
              <a:rPr lang="zh-CN" altLang="en-US" dirty="0" smtClean="0"/>
              <a:t>很高，其余都较低（低于</a:t>
            </a:r>
            <a:r>
              <a:rPr lang="en-US" altLang="zh-CN" dirty="0" smtClean="0"/>
              <a:t>0.4</a:t>
            </a:r>
            <a:r>
              <a:rPr lang="zh-CN" altLang="en-US" dirty="0" smtClean="0"/>
              <a:t>）。</a:t>
            </a:r>
            <a:endParaRPr lang="en-US" altLang="zh-CN" dirty="0" smtClean="0"/>
          </a:p>
          <a:p>
            <a:r>
              <a:rPr lang="zh-CN" altLang="en-US" dirty="0" smtClean="0"/>
              <a:t>其中最为疏远 的一对是</a:t>
            </a:r>
            <a:r>
              <a:rPr lang="en-US" altLang="zh-CN" dirty="0" smtClean="0"/>
              <a:t>Ross</a:t>
            </a:r>
            <a:r>
              <a:rPr lang="zh-CN" altLang="en-US" dirty="0" smtClean="0"/>
              <a:t>和</a:t>
            </a:r>
            <a:r>
              <a:rPr lang="en-US" altLang="zh-CN" dirty="0" smtClean="0"/>
              <a:t>chandler</a:t>
            </a:r>
            <a:r>
              <a:rPr lang="zh-CN" altLang="en-US" dirty="0" smtClean="0"/>
              <a:t>。回想起来他们两人之间似乎并无直接情节相连，唯有后面</a:t>
            </a:r>
            <a:r>
              <a:rPr lang="en-US" altLang="zh-CN" dirty="0" smtClean="0"/>
              <a:t>chandler</a:t>
            </a:r>
            <a:r>
              <a:rPr lang="zh-CN" altLang="en-US" dirty="0" smtClean="0"/>
              <a:t>和</a:t>
            </a:r>
            <a:r>
              <a:rPr lang="en-US" altLang="zh-CN" dirty="0" smtClean="0"/>
              <a:t>Monica</a:t>
            </a:r>
            <a:r>
              <a:rPr lang="zh-CN" altLang="en-US" dirty="0" smtClean="0"/>
              <a:t>在一起之后因为</a:t>
            </a:r>
            <a:r>
              <a:rPr lang="en-US" altLang="zh-CN" dirty="0" smtClean="0"/>
              <a:t>Monica</a:t>
            </a:r>
            <a:r>
              <a:rPr lang="zh-CN" altLang="en-US" dirty="0" smtClean="0"/>
              <a:t>是</a:t>
            </a:r>
            <a:r>
              <a:rPr lang="en-US" altLang="zh-CN" dirty="0" smtClean="0"/>
              <a:t>Ross</a:t>
            </a:r>
            <a:r>
              <a:rPr lang="zh-CN" altLang="en-US" dirty="0" smtClean="0"/>
              <a:t>的妹妹因此会有一点交集。</a:t>
            </a:r>
            <a:endParaRPr lang="en-US" altLang="zh-CN" dirty="0" smtClean="0"/>
          </a:p>
        </p:txBody>
      </p:sp>
    </p:spTree>
    <p:extLst>
      <p:ext uri="{BB962C8B-B14F-4D97-AF65-F5344CB8AC3E}">
        <p14:creationId xmlns:p14="http://schemas.microsoft.com/office/powerpoint/2010/main" val="128084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11135" y="100986"/>
            <a:ext cx="10850008" cy="6757014"/>
          </a:xfrm>
          <a:prstGeom prst="rect">
            <a:avLst/>
          </a:prstGeom>
        </p:spPr>
      </p:pic>
      <p:sp>
        <p:nvSpPr>
          <p:cNvPr id="5" name="文本框 4"/>
          <p:cNvSpPr txBox="1"/>
          <p:nvPr/>
        </p:nvSpPr>
        <p:spPr>
          <a:xfrm>
            <a:off x="7106193" y="30976"/>
            <a:ext cx="4702629" cy="3970318"/>
          </a:xfrm>
          <a:prstGeom prst="rect">
            <a:avLst/>
          </a:prstGeom>
          <a:noFill/>
        </p:spPr>
        <p:txBody>
          <a:bodyPr wrap="square" rtlCol="0">
            <a:spAutoFit/>
          </a:bodyPr>
          <a:lstStyle/>
          <a:p>
            <a:r>
              <a:rPr lang="zh-CN" altLang="en-US" dirty="0" smtClean="0"/>
              <a:t>词项聚类十分精确地体现了人物之间的关系：</a:t>
            </a:r>
            <a:endParaRPr lang="en-US" altLang="zh-CN" dirty="0" smtClean="0"/>
          </a:p>
          <a:p>
            <a:endParaRPr lang="en-US" altLang="zh-CN" dirty="0" smtClean="0"/>
          </a:p>
          <a:p>
            <a:r>
              <a:rPr lang="zh-CN" altLang="en-US" dirty="0" smtClean="0"/>
              <a:t>最左边，六位好朋友划分成了一类：</a:t>
            </a:r>
            <a:r>
              <a:rPr lang="en-US" altLang="zh-CN" dirty="0" smtClean="0"/>
              <a:t>RR</a:t>
            </a:r>
            <a:r>
              <a:rPr lang="zh-CN" altLang="en-US" dirty="0" smtClean="0"/>
              <a:t>和</a:t>
            </a:r>
            <a:r>
              <a:rPr lang="en-US" altLang="zh-CN" dirty="0" smtClean="0"/>
              <a:t>MC</a:t>
            </a:r>
            <a:r>
              <a:rPr lang="zh-CN" altLang="en-US" dirty="0" smtClean="0"/>
              <a:t>分别占一支，</a:t>
            </a:r>
            <a:r>
              <a:rPr lang="en-US" altLang="zh-CN" dirty="0" smtClean="0"/>
              <a:t>Joey</a:t>
            </a:r>
            <a:r>
              <a:rPr lang="zh-CN" altLang="en-US" dirty="0" smtClean="0"/>
              <a:t>和</a:t>
            </a:r>
            <a:r>
              <a:rPr lang="en-US" altLang="zh-CN" dirty="0" smtClean="0"/>
              <a:t>Phoebe</a:t>
            </a:r>
            <a:r>
              <a:rPr lang="zh-CN" altLang="en-US" dirty="0" smtClean="0"/>
              <a:t>十分正确地没有分为一类（因为不是情侣亲密关系，而是通过</a:t>
            </a:r>
            <a:r>
              <a:rPr lang="en-US" altLang="zh-CN" dirty="0" smtClean="0"/>
              <a:t>chandler</a:t>
            </a:r>
            <a:r>
              <a:rPr lang="zh-CN" altLang="en-US" dirty="0" smtClean="0"/>
              <a:t>和</a:t>
            </a:r>
            <a:r>
              <a:rPr lang="en-US" altLang="zh-CN" dirty="0" smtClean="0"/>
              <a:t>Joey</a:t>
            </a:r>
            <a:r>
              <a:rPr lang="zh-CN" altLang="en-US" dirty="0" smtClean="0"/>
              <a:t>联系起来，</a:t>
            </a:r>
            <a:r>
              <a:rPr lang="en-US" altLang="zh-CN" dirty="0" smtClean="0"/>
              <a:t>Phoebe</a:t>
            </a:r>
            <a:r>
              <a:rPr lang="zh-CN" altLang="en-US" dirty="0"/>
              <a:t>呈现</a:t>
            </a:r>
            <a:r>
              <a:rPr lang="zh-CN" altLang="en-US" dirty="0" smtClean="0"/>
              <a:t>出通过</a:t>
            </a:r>
            <a:r>
              <a:rPr lang="en-US" altLang="zh-CN" dirty="0" smtClean="0"/>
              <a:t>Joey</a:t>
            </a:r>
            <a:r>
              <a:rPr lang="zh-CN" altLang="en-US" dirty="0" smtClean="0"/>
              <a:t>和其余人联系起来。）</a:t>
            </a:r>
            <a:endParaRPr lang="en-US" altLang="zh-CN" dirty="0" smtClean="0"/>
          </a:p>
          <a:p>
            <a:r>
              <a:rPr lang="zh-CN" altLang="en-US" dirty="0" smtClean="0"/>
              <a:t>之后就是</a:t>
            </a:r>
            <a:r>
              <a:rPr lang="en-US" altLang="zh-CN" dirty="0" smtClean="0"/>
              <a:t>know</a:t>
            </a:r>
            <a:r>
              <a:rPr lang="zh-CN" altLang="en-US" dirty="0" smtClean="0"/>
              <a:t>和</a:t>
            </a:r>
            <a:r>
              <a:rPr lang="en-US" altLang="zh-CN" dirty="0" smtClean="0"/>
              <a:t>oh</a:t>
            </a:r>
            <a:r>
              <a:rPr lang="zh-CN" altLang="en-US" dirty="0" smtClean="0"/>
              <a:t>划为一支（因为最常用的口语：</a:t>
            </a:r>
            <a:r>
              <a:rPr lang="en-US" altLang="zh-CN" dirty="0" smtClean="0"/>
              <a:t>I know</a:t>
            </a:r>
            <a:r>
              <a:rPr lang="zh-CN" altLang="en-US" dirty="0" smtClean="0"/>
              <a:t>和</a:t>
            </a:r>
            <a:r>
              <a:rPr lang="en-US" altLang="zh-CN" dirty="0" smtClean="0"/>
              <a:t>oh</a:t>
            </a:r>
            <a:r>
              <a:rPr lang="zh-CN" altLang="en-US" dirty="0" smtClean="0"/>
              <a:t>，其中</a:t>
            </a:r>
            <a:r>
              <a:rPr lang="en-US" altLang="zh-CN" dirty="0" smtClean="0"/>
              <a:t>I </a:t>
            </a:r>
            <a:r>
              <a:rPr lang="zh-CN" altLang="en-US" dirty="0" smtClean="0"/>
              <a:t>作为停词表中的单词被忽略。）</a:t>
            </a:r>
            <a:endParaRPr lang="en-US" altLang="zh-CN" dirty="0" smtClean="0"/>
          </a:p>
          <a:p>
            <a:r>
              <a:rPr lang="zh-CN" altLang="en-US" dirty="0" smtClean="0"/>
              <a:t>之后就是和内容相关的一些单词，常用的比如</a:t>
            </a:r>
            <a:r>
              <a:rPr lang="en-US" altLang="zh-CN" dirty="0" smtClean="0"/>
              <a:t>go look see think</a:t>
            </a:r>
            <a:r>
              <a:rPr lang="zh-CN" altLang="en-US" dirty="0" smtClean="0"/>
              <a:t>等等。</a:t>
            </a:r>
            <a:endParaRPr lang="en-US" altLang="zh-CN" dirty="0" smtClean="0"/>
          </a:p>
          <a:p>
            <a:r>
              <a:rPr lang="zh-CN" altLang="en-US" dirty="0"/>
              <a:t>最</a:t>
            </a:r>
            <a:r>
              <a:rPr lang="zh-CN" altLang="en-US" dirty="0" smtClean="0"/>
              <a:t>右侧的一支十分有趣，是语气环境十分欢乐的词成了一类：</a:t>
            </a:r>
            <a:r>
              <a:rPr lang="en-US" altLang="zh-CN" dirty="0" smtClean="0"/>
              <a:t>like  right  hey yeah. </a:t>
            </a:r>
            <a:endParaRPr lang="zh-CN" altLang="en-US" dirty="0"/>
          </a:p>
        </p:txBody>
      </p:sp>
    </p:spTree>
    <p:extLst>
      <p:ext uri="{BB962C8B-B14F-4D97-AF65-F5344CB8AC3E}">
        <p14:creationId xmlns:p14="http://schemas.microsoft.com/office/powerpoint/2010/main" val="99005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人物对评分的影响</a:t>
            </a:r>
            <a:endParaRPr lang="zh-CN" altLang="en-US" dirty="0"/>
          </a:p>
        </p:txBody>
      </p:sp>
      <p:pic>
        <p:nvPicPr>
          <p:cNvPr id="6" name="内容占位符 5"/>
          <p:cNvPicPr>
            <a:picLocks noGrp="1" noChangeAspect="1"/>
          </p:cNvPicPr>
          <p:nvPr>
            <p:ph idx="1"/>
          </p:nvPr>
        </p:nvPicPr>
        <p:blipFill>
          <a:blip r:embed="rId2"/>
          <a:stretch>
            <a:fillRect/>
          </a:stretch>
        </p:blipFill>
        <p:spPr>
          <a:xfrm>
            <a:off x="1022314" y="2178322"/>
            <a:ext cx="9086753" cy="4679678"/>
          </a:xfrm>
          <a:prstGeom prst="rect">
            <a:avLst/>
          </a:prstGeom>
        </p:spPr>
      </p:pic>
      <p:sp>
        <p:nvSpPr>
          <p:cNvPr id="7" name="文本框 6"/>
          <p:cNvSpPr txBox="1"/>
          <p:nvPr/>
        </p:nvSpPr>
        <p:spPr>
          <a:xfrm>
            <a:off x="6531428" y="365125"/>
            <a:ext cx="4206240" cy="2031325"/>
          </a:xfrm>
          <a:prstGeom prst="rect">
            <a:avLst/>
          </a:prstGeom>
          <a:noFill/>
        </p:spPr>
        <p:txBody>
          <a:bodyPr wrap="square" rtlCol="0">
            <a:spAutoFit/>
          </a:bodyPr>
          <a:lstStyle/>
          <a:p>
            <a:r>
              <a:rPr lang="zh-CN" altLang="en-US" dirty="0" smtClean="0"/>
              <a:t>最低分：第四季</a:t>
            </a:r>
            <a:r>
              <a:rPr lang="en-US" altLang="zh-CN" dirty="0" smtClean="0"/>
              <a:t>21</a:t>
            </a:r>
            <a:r>
              <a:rPr lang="zh-CN" altLang="en-US" dirty="0" smtClean="0"/>
              <a:t>集 </a:t>
            </a:r>
            <a:r>
              <a:rPr lang="en-US" altLang="zh-CN" dirty="0" smtClean="0"/>
              <a:t>7.3</a:t>
            </a:r>
            <a:r>
              <a:rPr lang="zh-CN" altLang="en-US" dirty="0"/>
              <a:t>分</a:t>
            </a:r>
            <a:endParaRPr lang="en-US" altLang="zh-CN" dirty="0" smtClean="0"/>
          </a:p>
          <a:p>
            <a:r>
              <a:rPr lang="en-US" altLang="zh-CN" dirty="0" smtClean="0"/>
              <a:t>"421 The One With The Invitation“</a:t>
            </a:r>
          </a:p>
          <a:p>
            <a:r>
              <a:rPr lang="zh-CN" altLang="en-US" dirty="0"/>
              <a:t>讲述</a:t>
            </a:r>
            <a:r>
              <a:rPr lang="zh-CN" altLang="en-US" dirty="0" smtClean="0"/>
              <a:t>了</a:t>
            </a:r>
            <a:r>
              <a:rPr lang="en-US" altLang="zh-CN" dirty="0" smtClean="0"/>
              <a:t>Ross</a:t>
            </a:r>
            <a:r>
              <a:rPr lang="zh-CN" altLang="en-US" dirty="0" smtClean="0"/>
              <a:t>和</a:t>
            </a:r>
            <a:r>
              <a:rPr lang="en-US" altLang="zh-CN" dirty="0" smtClean="0"/>
              <a:t>Julie</a:t>
            </a:r>
            <a:r>
              <a:rPr lang="zh-CN" altLang="en-US" dirty="0"/>
              <a:t>秀恩爱</a:t>
            </a:r>
            <a:r>
              <a:rPr lang="zh-CN" altLang="en-US" dirty="0" smtClean="0"/>
              <a:t>而不是</a:t>
            </a:r>
            <a:r>
              <a:rPr lang="en-US" altLang="zh-CN" dirty="0" smtClean="0"/>
              <a:t>Rachel</a:t>
            </a:r>
            <a:r>
              <a:rPr lang="zh-CN" altLang="en-US" dirty="0" smtClean="0"/>
              <a:t>（很可能是</a:t>
            </a:r>
            <a:r>
              <a:rPr lang="en-US" altLang="zh-CN" dirty="0" smtClean="0"/>
              <a:t>RR</a:t>
            </a:r>
            <a:r>
              <a:rPr lang="zh-CN" altLang="en-US" dirty="0" smtClean="0"/>
              <a:t>党打了巨低分）</a:t>
            </a:r>
            <a:endParaRPr lang="en-US" altLang="zh-CN" dirty="0" smtClean="0"/>
          </a:p>
          <a:p>
            <a:r>
              <a:rPr lang="zh-CN" altLang="en-US" dirty="0"/>
              <a:t>最高</a:t>
            </a:r>
            <a:r>
              <a:rPr lang="zh-CN" altLang="en-US" dirty="0" smtClean="0"/>
              <a:t>分：最后一集 </a:t>
            </a:r>
            <a:r>
              <a:rPr lang="en-US" altLang="zh-CN" dirty="0" smtClean="0"/>
              <a:t>9.7</a:t>
            </a:r>
            <a:r>
              <a:rPr lang="zh-CN" altLang="en-US" dirty="0" smtClean="0"/>
              <a:t>分</a:t>
            </a:r>
            <a:endParaRPr lang="en-US" altLang="zh-CN" dirty="0" smtClean="0"/>
          </a:p>
          <a:p>
            <a:r>
              <a:rPr lang="zh-CN" altLang="en-US" dirty="0" smtClean="0"/>
              <a:t>“</a:t>
            </a:r>
            <a:r>
              <a:rPr lang="en-US" altLang="zh-CN" dirty="0" smtClean="0"/>
              <a:t>1018 The Last One</a:t>
            </a:r>
            <a:r>
              <a:rPr lang="zh-CN" altLang="en-US" dirty="0" smtClean="0"/>
              <a:t>”</a:t>
            </a:r>
            <a:endParaRPr lang="en-US" altLang="zh-CN" dirty="0" smtClean="0"/>
          </a:p>
          <a:p>
            <a:r>
              <a:rPr lang="zh-CN" altLang="en-US" dirty="0"/>
              <a:t>最后一</a:t>
            </a:r>
            <a:r>
              <a:rPr lang="zh-CN" altLang="en-US" dirty="0" smtClean="0"/>
              <a:t>集。 </a:t>
            </a:r>
            <a:endParaRPr lang="zh-CN" altLang="en-US" dirty="0"/>
          </a:p>
        </p:txBody>
      </p:sp>
    </p:spTree>
    <p:extLst>
      <p:ext uri="{BB962C8B-B14F-4D97-AF65-F5344CB8AC3E}">
        <p14:creationId xmlns:p14="http://schemas.microsoft.com/office/powerpoint/2010/main" val="296685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人物对评分的影响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433196"/>
            <a:ext cx="9850858" cy="2110898"/>
          </a:xfrm>
          <a:prstGeom prst="rect">
            <a:avLst/>
          </a:prstGeom>
        </p:spPr>
      </p:pic>
      <p:sp>
        <p:nvSpPr>
          <p:cNvPr id="5" name="文本框 4"/>
          <p:cNvSpPr txBox="1"/>
          <p:nvPr/>
        </p:nvSpPr>
        <p:spPr>
          <a:xfrm>
            <a:off x="1005840" y="3866606"/>
            <a:ext cx="10058400" cy="1477328"/>
          </a:xfrm>
          <a:prstGeom prst="rect">
            <a:avLst/>
          </a:prstGeom>
          <a:noFill/>
        </p:spPr>
        <p:txBody>
          <a:bodyPr wrap="square" rtlCol="0">
            <a:spAutoFit/>
          </a:bodyPr>
          <a:lstStyle/>
          <a:p>
            <a:r>
              <a:rPr lang="zh-CN" altLang="en-US" dirty="0" smtClean="0"/>
              <a:t>上面是每一集的评分和每一集人物出现次数的相关系数矩阵。从表中可以看出，对分数产证最多正面影响的人物排序分别是：</a:t>
            </a:r>
            <a:r>
              <a:rPr lang="en-US" altLang="zh-CN" dirty="0" smtClean="0"/>
              <a:t>Ross</a:t>
            </a:r>
            <a:r>
              <a:rPr lang="zh-CN" altLang="en-US" dirty="0" smtClean="0"/>
              <a:t>， </a:t>
            </a:r>
            <a:r>
              <a:rPr lang="en-US" altLang="zh-CN" dirty="0" smtClean="0"/>
              <a:t>Monica </a:t>
            </a:r>
            <a:r>
              <a:rPr lang="zh-CN" altLang="en-US" dirty="0" smtClean="0"/>
              <a:t>，</a:t>
            </a:r>
            <a:r>
              <a:rPr lang="en-US" altLang="zh-CN" dirty="0" smtClean="0"/>
              <a:t>Phoebe</a:t>
            </a:r>
            <a:r>
              <a:rPr lang="zh-CN" altLang="en-US" dirty="0" smtClean="0"/>
              <a:t>， </a:t>
            </a:r>
            <a:r>
              <a:rPr lang="en-US" altLang="zh-CN" dirty="0" smtClean="0"/>
              <a:t>Joey </a:t>
            </a:r>
            <a:r>
              <a:rPr lang="zh-CN" altLang="en-US" dirty="0" smtClean="0"/>
              <a:t>，</a:t>
            </a:r>
            <a:r>
              <a:rPr lang="en-US" altLang="zh-CN" dirty="0" smtClean="0"/>
              <a:t>chandler </a:t>
            </a:r>
            <a:r>
              <a:rPr lang="zh-CN" altLang="en-US" dirty="0" smtClean="0"/>
              <a:t>和</a:t>
            </a:r>
            <a:r>
              <a:rPr lang="en-US" altLang="zh-CN" dirty="0" smtClean="0"/>
              <a:t>Rachel</a:t>
            </a:r>
            <a:r>
              <a:rPr lang="zh-CN" altLang="en-US" dirty="0" smtClean="0"/>
              <a:t>。 结果比较出乎意料，因为老友记中最受欢迎的人气王“</a:t>
            </a:r>
            <a:r>
              <a:rPr lang="en-US" altLang="zh-CN" dirty="0" smtClean="0"/>
              <a:t>Rachel</a:t>
            </a:r>
            <a:r>
              <a:rPr lang="zh-CN" altLang="en-US" dirty="0" smtClean="0"/>
              <a:t>”竟然对评分的贡献在六人中是最小的。</a:t>
            </a:r>
            <a:endParaRPr lang="en-US" altLang="zh-CN" dirty="0" smtClean="0"/>
          </a:p>
          <a:p>
            <a:endParaRPr lang="en-US" altLang="zh-CN" dirty="0"/>
          </a:p>
          <a:p>
            <a:r>
              <a:rPr lang="zh-CN" altLang="en-US" dirty="0" smtClean="0"/>
              <a:t>下面进行回归分析，找出比较严谨的真的影响分数的主要因素。</a:t>
            </a:r>
            <a:endParaRPr lang="zh-CN" altLang="en-US" dirty="0"/>
          </a:p>
        </p:txBody>
      </p:sp>
    </p:spTree>
    <p:extLst>
      <p:ext uri="{BB962C8B-B14F-4D97-AF65-F5344CB8AC3E}">
        <p14:creationId xmlns:p14="http://schemas.microsoft.com/office/powerpoint/2010/main" val="250009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人物对评分的影响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825625"/>
            <a:ext cx="6234930" cy="4351338"/>
          </a:xfrm>
          <a:prstGeom prst="rect">
            <a:avLst/>
          </a:prstGeom>
        </p:spPr>
      </p:pic>
      <p:sp>
        <p:nvSpPr>
          <p:cNvPr id="6" name="文本框 5"/>
          <p:cNvSpPr txBox="1"/>
          <p:nvPr/>
        </p:nvSpPr>
        <p:spPr>
          <a:xfrm>
            <a:off x="6707370" y="2787968"/>
            <a:ext cx="4435247" cy="1477328"/>
          </a:xfrm>
          <a:prstGeom prst="rect">
            <a:avLst/>
          </a:prstGeom>
          <a:noFill/>
        </p:spPr>
        <p:txBody>
          <a:bodyPr wrap="square" rtlCol="0">
            <a:spAutoFit/>
          </a:bodyPr>
          <a:lstStyle/>
          <a:p>
            <a:r>
              <a:rPr lang="zh-CN" altLang="en-US" dirty="0" smtClean="0"/>
              <a:t>首先建立一个只有一阶项的模型，发现和上面的相关系数矩阵结果一致。</a:t>
            </a:r>
            <a:endParaRPr lang="en-US" altLang="zh-CN" dirty="0" smtClean="0"/>
          </a:p>
          <a:p>
            <a:r>
              <a:rPr lang="zh-CN" altLang="en-US" dirty="0" smtClean="0"/>
              <a:t>最终显著的是</a:t>
            </a:r>
            <a:r>
              <a:rPr lang="en-US" altLang="zh-CN" dirty="0" smtClean="0"/>
              <a:t>Ross</a:t>
            </a:r>
            <a:r>
              <a:rPr lang="zh-CN" altLang="en-US" dirty="0" smtClean="0"/>
              <a:t>和</a:t>
            </a:r>
            <a:r>
              <a:rPr lang="en-US" altLang="zh-CN" dirty="0" smtClean="0"/>
              <a:t>Monica</a:t>
            </a:r>
            <a:r>
              <a:rPr lang="zh-CN" altLang="en-US" dirty="0" smtClean="0"/>
              <a:t>两兄妹。</a:t>
            </a:r>
            <a:endParaRPr lang="en-US" altLang="zh-CN" dirty="0" smtClean="0"/>
          </a:p>
          <a:p>
            <a:r>
              <a:rPr lang="zh-CN" altLang="en-US" dirty="0"/>
              <a:t>在此分析</a:t>
            </a:r>
            <a:r>
              <a:rPr lang="zh-CN" altLang="en-US" dirty="0" smtClean="0"/>
              <a:t>中，</a:t>
            </a:r>
            <a:r>
              <a:rPr lang="en-US" altLang="zh-CN" dirty="0" smtClean="0"/>
              <a:t>Rachel</a:t>
            </a:r>
            <a:r>
              <a:rPr lang="zh-CN" altLang="en-US" dirty="0" smtClean="0"/>
              <a:t>和</a:t>
            </a:r>
            <a:r>
              <a:rPr lang="en-US" altLang="zh-CN" dirty="0" smtClean="0"/>
              <a:t>chandler</a:t>
            </a:r>
            <a:r>
              <a:rPr lang="zh-CN" altLang="en-US" dirty="0" smtClean="0"/>
              <a:t>甚至对于评分有着负面的影响。</a:t>
            </a:r>
            <a:endParaRPr lang="zh-CN" altLang="en-US" dirty="0"/>
          </a:p>
        </p:txBody>
      </p:sp>
    </p:spTree>
    <p:extLst>
      <p:ext uri="{BB962C8B-B14F-4D97-AF65-F5344CB8AC3E}">
        <p14:creationId xmlns:p14="http://schemas.microsoft.com/office/powerpoint/2010/main" val="340596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人物对评分的影响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825625"/>
            <a:ext cx="4909453" cy="2720249"/>
          </a:xfrm>
          <a:prstGeom prst="rect">
            <a:avLst/>
          </a:prstGeom>
        </p:spPr>
      </p:pic>
      <p:sp>
        <p:nvSpPr>
          <p:cNvPr id="5" name="文本框 4"/>
          <p:cNvSpPr txBox="1"/>
          <p:nvPr/>
        </p:nvSpPr>
        <p:spPr>
          <a:xfrm>
            <a:off x="7162190" y="1825625"/>
            <a:ext cx="4191610" cy="4351338"/>
          </a:xfrm>
          <a:prstGeom prst="rect">
            <a:avLst/>
          </a:prstGeom>
          <a:noFill/>
        </p:spPr>
        <p:txBody>
          <a:bodyPr wrap="square" rtlCol="0">
            <a:spAutoFit/>
          </a:bodyPr>
          <a:lstStyle/>
          <a:p>
            <a:endParaRPr lang="zh-CN" altLang="en-US" dirty="0"/>
          </a:p>
        </p:txBody>
      </p:sp>
      <p:pic>
        <p:nvPicPr>
          <p:cNvPr id="6" name="图片 5"/>
          <p:cNvPicPr>
            <a:picLocks noChangeAspect="1"/>
          </p:cNvPicPr>
          <p:nvPr/>
        </p:nvPicPr>
        <p:blipFill>
          <a:blip r:embed="rId3"/>
          <a:stretch>
            <a:fillRect/>
          </a:stretch>
        </p:blipFill>
        <p:spPr>
          <a:xfrm>
            <a:off x="5747653" y="1825625"/>
            <a:ext cx="5457825" cy="2809875"/>
          </a:xfrm>
          <a:prstGeom prst="rect">
            <a:avLst/>
          </a:prstGeom>
        </p:spPr>
      </p:pic>
      <p:sp>
        <p:nvSpPr>
          <p:cNvPr id="7" name="文本框 6"/>
          <p:cNvSpPr txBox="1"/>
          <p:nvPr/>
        </p:nvSpPr>
        <p:spPr>
          <a:xfrm>
            <a:off x="838200" y="4728754"/>
            <a:ext cx="10515600" cy="1477328"/>
          </a:xfrm>
          <a:prstGeom prst="rect">
            <a:avLst/>
          </a:prstGeom>
          <a:noFill/>
        </p:spPr>
        <p:txBody>
          <a:bodyPr wrap="square" rtlCol="0">
            <a:spAutoFit/>
          </a:bodyPr>
          <a:lstStyle/>
          <a:p>
            <a:r>
              <a:rPr lang="zh-CN" altLang="en-US" dirty="0" smtClean="0"/>
              <a:t>采用逐步遍历模型的方法，最终确定了最佳拟合模型是：</a:t>
            </a:r>
            <a:endParaRPr lang="en-US" altLang="zh-CN" dirty="0" smtClean="0"/>
          </a:p>
          <a:p>
            <a:r>
              <a:rPr lang="en-US" altLang="zh-CN" dirty="0" smtClean="0"/>
              <a:t>Rate = 8.33 + 0.002419*Ross + 0.002492*Monica – 0.002056*Rachel</a:t>
            </a:r>
          </a:p>
          <a:p>
            <a:r>
              <a:rPr lang="zh-CN" altLang="en-US" dirty="0" smtClean="0"/>
              <a:t>系数都可以看作是显著的。</a:t>
            </a:r>
            <a:endParaRPr lang="en-US" altLang="zh-CN" dirty="0" smtClean="0"/>
          </a:p>
          <a:p>
            <a:r>
              <a:rPr lang="zh-CN" altLang="en-US" dirty="0" smtClean="0"/>
              <a:t>因此已知了一集中的</a:t>
            </a:r>
            <a:r>
              <a:rPr lang="en-US" altLang="zh-CN" dirty="0" smtClean="0"/>
              <a:t>Ross</a:t>
            </a:r>
            <a:r>
              <a:rPr lang="zh-CN" altLang="en-US" dirty="0" smtClean="0"/>
              <a:t>， </a:t>
            </a:r>
            <a:r>
              <a:rPr lang="en-US" altLang="zh-CN" dirty="0" smtClean="0"/>
              <a:t>Monica </a:t>
            </a:r>
            <a:r>
              <a:rPr lang="zh-CN" altLang="en-US" dirty="0" smtClean="0"/>
              <a:t>和</a:t>
            </a:r>
            <a:r>
              <a:rPr lang="en-US" altLang="zh-CN" dirty="0" smtClean="0"/>
              <a:t>Rachel</a:t>
            </a:r>
            <a:r>
              <a:rPr lang="zh-CN" altLang="en-US" dirty="0" smtClean="0"/>
              <a:t>的出现次数，基本就可以为这一集老友记的</a:t>
            </a:r>
            <a:r>
              <a:rPr lang="en-US" altLang="zh-CN" dirty="0" smtClean="0"/>
              <a:t>IMDB</a:t>
            </a:r>
            <a:r>
              <a:rPr lang="zh-CN" altLang="en-US" dirty="0" smtClean="0"/>
              <a:t>的评分大致上做出一个准确的预估</a:t>
            </a:r>
            <a:r>
              <a:rPr lang="zh-CN" altLang="en-US" dirty="0" smtClean="0">
                <a:sym typeface="Wingdings" panose="05000000000000000000" pitchFamily="2" charset="2"/>
              </a:rPr>
              <a:t></a:t>
            </a:r>
            <a:endParaRPr lang="zh-CN" altLang="en-US" dirty="0"/>
          </a:p>
        </p:txBody>
      </p:sp>
    </p:spTree>
    <p:extLst>
      <p:ext uri="{BB962C8B-B14F-4D97-AF65-F5344CB8AC3E}">
        <p14:creationId xmlns:p14="http://schemas.microsoft.com/office/powerpoint/2010/main" val="2483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人物关系对评分的影响</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83960131"/>
              </p:ext>
            </p:extLst>
          </p:nvPr>
        </p:nvGraphicFramePr>
        <p:xfrm>
          <a:off x="624013" y="1420676"/>
          <a:ext cx="10515604" cy="1112520"/>
        </p:xfrm>
        <a:graphic>
          <a:graphicData uri="http://schemas.openxmlformats.org/drawingml/2006/table">
            <a:tbl>
              <a:tblPr firstRow="1" bandRow="1">
                <a:tableStyleId>{5C22544A-7EE6-4342-B048-85BDC9FD1C3A}</a:tableStyleId>
              </a:tblPr>
              <a:tblGrid>
                <a:gridCol w="955964">
                  <a:extLst>
                    <a:ext uri="{9D8B030D-6E8A-4147-A177-3AD203B41FA5}">
                      <a16:colId xmlns:a16="http://schemas.microsoft.com/office/drawing/2014/main" val="1864997967"/>
                    </a:ext>
                  </a:extLst>
                </a:gridCol>
                <a:gridCol w="955964">
                  <a:extLst>
                    <a:ext uri="{9D8B030D-6E8A-4147-A177-3AD203B41FA5}">
                      <a16:colId xmlns:a16="http://schemas.microsoft.com/office/drawing/2014/main" val="2442000202"/>
                    </a:ext>
                  </a:extLst>
                </a:gridCol>
                <a:gridCol w="955964">
                  <a:extLst>
                    <a:ext uri="{9D8B030D-6E8A-4147-A177-3AD203B41FA5}">
                      <a16:colId xmlns:a16="http://schemas.microsoft.com/office/drawing/2014/main" val="3741487642"/>
                    </a:ext>
                  </a:extLst>
                </a:gridCol>
                <a:gridCol w="955964">
                  <a:extLst>
                    <a:ext uri="{9D8B030D-6E8A-4147-A177-3AD203B41FA5}">
                      <a16:colId xmlns:a16="http://schemas.microsoft.com/office/drawing/2014/main" val="101754242"/>
                    </a:ext>
                  </a:extLst>
                </a:gridCol>
                <a:gridCol w="955964">
                  <a:extLst>
                    <a:ext uri="{9D8B030D-6E8A-4147-A177-3AD203B41FA5}">
                      <a16:colId xmlns:a16="http://schemas.microsoft.com/office/drawing/2014/main" val="1922128245"/>
                    </a:ext>
                  </a:extLst>
                </a:gridCol>
                <a:gridCol w="955964">
                  <a:extLst>
                    <a:ext uri="{9D8B030D-6E8A-4147-A177-3AD203B41FA5}">
                      <a16:colId xmlns:a16="http://schemas.microsoft.com/office/drawing/2014/main" val="198498264"/>
                    </a:ext>
                  </a:extLst>
                </a:gridCol>
                <a:gridCol w="955964">
                  <a:extLst>
                    <a:ext uri="{9D8B030D-6E8A-4147-A177-3AD203B41FA5}">
                      <a16:colId xmlns:a16="http://schemas.microsoft.com/office/drawing/2014/main" val="1518518894"/>
                    </a:ext>
                  </a:extLst>
                </a:gridCol>
                <a:gridCol w="955964">
                  <a:extLst>
                    <a:ext uri="{9D8B030D-6E8A-4147-A177-3AD203B41FA5}">
                      <a16:colId xmlns:a16="http://schemas.microsoft.com/office/drawing/2014/main" val="537465655"/>
                    </a:ext>
                  </a:extLst>
                </a:gridCol>
                <a:gridCol w="955964">
                  <a:extLst>
                    <a:ext uri="{9D8B030D-6E8A-4147-A177-3AD203B41FA5}">
                      <a16:colId xmlns:a16="http://schemas.microsoft.com/office/drawing/2014/main" val="757449562"/>
                    </a:ext>
                  </a:extLst>
                </a:gridCol>
                <a:gridCol w="955964">
                  <a:extLst>
                    <a:ext uri="{9D8B030D-6E8A-4147-A177-3AD203B41FA5}">
                      <a16:colId xmlns:a16="http://schemas.microsoft.com/office/drawing/2014/main" val="2592001497"/>
                    </a:ext>
                  </a:extLst>
                </a:gridCol>
                <a:gridCol w="955964">
                  <a:extLst>
                    <a:ext uri="{9D8B030D-6E8A-4147-A177-3AD203B41FA5}">
                      <a16:colId xmlns:a16="http://schemas.microsoft.com/office/drawing/2014/main" val="3319658698"/>
                    </a:ext>
                  </a:extLst>
                </a:gridCol>
              </a:tblGrid>
              <a:tr h="370840">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extLst>
                  <a:ext uri="{0D108BD9-81ED-4DB2-BD59-A6C34878D82A}">
                    <a16:rowId xmlns:a16="http://schemas.microsoft.com/office/drawing/2014/main" val="1194498766"/>
                  </a:ext>
                </a:extLst>
              </a:tr>
              <a:tr h="370840">
                <a:tc>
                  <a:txBody>
                    <a:bodyPr/>
                    <a:lstStyle/>
                    <a:p>
                      <a:r>
                        <a:rPr lang="en-US" altLang="zh-CN" dirty="0" smtClean="0"/>
                        <a:t>RR</a:t>
                      </a:r>
                      <a:endParaRPr lang="zh-CN" altLang="en-US" dirty="0"/>
                    </a:p>
                  </a:txBody>
                  <a:tcPr/>
                </a:tc>
                <a:tc>
                  <a:txBody>
                    <a:bodyPr/>
                    <a:lstStyle/>
                    <a:p>
                      <a:r>
                        <a:rPr lang="zh-CN" altLang="en-US" dirty="0" smtClean="0">
                          <a:sym typeface="Wingdings" panose="05000000000000000000" pitchFamily="2" charset="2"/>
                        </a:rPr>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extLst>
                  <a:ext uri="{0D108BD9-81ED-4DB2-BD59-A6C34878D82A}">
                    <a16:rowId xmlns:a16="http://schemas.microsoft.com/office/drawing/2014/main" val="310582759"/>
                  </a:ext>
                </a:extLst>
              </a:tr>
              <a:tr h="370840">
                <a:tc>
                  <a:txBody>
                    <a:bodyPr/>
                    <a:lstStyle/>
                    <a:p>
                      <a:r>
                        <a:rPr lang="en-US" altLang="zh-CN" dirty="0" smtClean="0"/>
                        <a:t>MC</a:t>
                      </a:r>
                      <a:endParaRPr lang="zh-CN" altLang="en-US" dirty="0"/>
                    </a:p>
                  </a:txBody>
                  <a:tcPr/>
                </a:tc>
                <a:tc>
                  <a:txBody>
                    <a:bodyPr/>
                    <a:lstStyle/>
                    <a:p>
                      <a:endParaRPr lang="zh-CN" altLang="en-US"/>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anose="05000000000000000000" pitchFamily="2" charset="2"/>
                        </a:rPr>
                        <a:t></a:t>
                      </a:r>
                      <a:endParaRPr lang="zh-CN" altLang="en-US" dirty="0" smtClean="0"/>
                    </a:p>
                  </a:txBody>
                  <a:tcPr/>
                </a:tc>
                <a:extLst>
                  <a:ext uri="{0D108BD9-81ED-4DB2-BD59-A6C34878D82A}">
                    <a16:rowId xmlns:a16="http://schemas.microsoft.com/office/drawing/2014/main" val="16777322"/>
                  </a:ext>
                </a:extLst>
              </a:tr>
            </a:tbl>
          </a:graphicData>
        </a:graphic>
      </p:graphicFrame>
      <p:pic>
        <p:nvPicPr>
          <p:cNvPr id="6" name="图片 5"/>
          <p:cNvPicPr>
            <a:picLocks noChangeAspect="1"/>
          </p:cNvPicPr>
          <p:nvPr/>
        </p:nvPicPr>
        <p:blipFill>
          <a:blip r:embed="rId2"/>
          <a:stretch>
            <a:fillRect/>
          </a:stretch>
        </p:blipFill>
        <p:spPr>
          <a:xfrm>
            <a:off x="532573" y="2746239"/>
            <a:ext cx="5706993" cy="3784918"/>
          </a:xfrm>
          <a:prstGeom prst="rect">
            <a:avLst/>
          </a:prstGeom>
        </p:spPr>
      </p:pic>
      <p:sp>
        <p:nvSpPr>
          <p:cNvPr id="8" name="文本框 7"/>
          <p:cNvSpPr txBox="1"/>
          <p:nvPr/>
        </p:nvSpPr>
        <p:spPr>
          <a:xfrm>
            <a:off x="6609806" y="2860766"/>
            <a:ext cx="4743994" cy="2031325"/>
          </a:xfrm>
          <a:prstGeom prst="rect">
            <a:avLst/>
          </a:prstGeom>
          <a:noFill/>
        </p:spPr>
        <p:txBody>
          <a:bodyPr wrap="square" rtlCol="0">
            <a:spAutoFit/>
          </a:bodyPr>
          <a:lstStyle/>
          <a:p>
            <a:r>
              <a:rPr lang="zh-CN" altLang="en-US" dirty="0"/>
              <a:t>上</a:t>
            </a:r>
            <a:r>
              <a:rPr lang="zh-CN" altLang="en-US" dirty="0" smtClean="0"/>
              <a:t>表是</a:t>
            </a:r>
            <a:r>
              <a:rPr lang="en-US" altLang="zh-CN" dirty="0" smtClean="0"/>
              <a:t>RR</a:t>
            </a:r>
            <a:r>
              <a:rPr lang="zh-CN" altLang="en-US" dirty="0" smtClean="0"/>
              <a:t>（</a:t>
            </a:r>
            <a:r>
              <a:rPr lang="en-US" altLang="zh-CN" dirty="0" smtClean="0"/>
              <a:t>Rachel</a:t>
            </a:r>
            <a:r>
              <a:rPr lang="zh-CN" altLang="en-US" dirty="0" smtClean="0"/>
              <a:t>和</a:t>
            </a:r>
            <a:r>
              <a:rPr lang="en-US" altLang="zh-CN" dirty="0" smtClean="0"/>
              <a:t>Ross</a:t>
            </a:r>
            <a:r>
              <a:rPr lang="zh-CN" altLang="en-US" dirty="0" smtClean="0"/>
              <a:t>）和</a:t>
            </a:r>
            <a:r>
              <a:rPr lang="en-US" altLang="zh-CN" dirty="0" smtClean="0"/>
              <a:t>MC</a:t>
            </a:r>
            <a:r>
              <a:rPr lang="zh-CN" altLang="en-US" dirty="0" smtClean="0"/>
              <a:t>（</a:t>
            </a:r>
            <a:r>
              <a:rPr lang="en-US" altLang="zh-CN" dirty="0" smtClean="0"/>
              <a:t>Monica</a:t>
            </a:r>
            <a:r>
              <a:rPr lang="zh-CN" altLang="en-US" dirty="0" smtClean="0"/>
              <a:t>和</a:t>
            </a:r>
            <a:r>
              <a:rPr lang="en-US" altLang="zh-CN" dirty="0" smtClean="0"/>
              <a:t>chandler</a:t>
            </a:r>
            <a:r>
              <a:rPr lang="zh-CN" altLang="en-US" dirty="0" smtClean="0"/>
              <a:t>）的关系随季数的变化。</a:t>
            </a:r>
            <a:endParaRPr lang="en-US" altLang="zh-CN" dirty="0" smtClean="0"/>
          </a:p>
          <a:p>
            <a:r>
              <a:rPr lang="zh-CN" altLang="en-US" dirty="0" smtClean="0"/>
              <a:t>因此选取第</a:t>
            </a:r>
            <a:r>
              <a:rPr lang="en-US" altLang="zh-CN" dirty="0" smtClean="0"/>
              <a:t>1,3,7,10</a:t>
            </a:r>
            <a:r>
              <a:rPr lang="zh-CN" altLang="en-US" dirty="0" smtClean="0"/>
              <a:t>季做了因子分析，得到了左边的因子效应图。发现</a:t>
            </a:r>
            <a:r>
              <a:rPr lang="en-US" altLang="zh-CN" dirty="0" smtClean="0"/>
              <a:t>Monica</a:t>
            </a:r>
            <a:r>
              <a:rPr lang="zh-CN" altLang="en-US" dirty="0" smtClean="0"/>
              <a:t>和</a:t>
            </a:r>
            <a:r>
              <a:rPr lang="en-US" altLang="zh-CN" dirty="0" smtClean="0"/>
              <a:t>chandler</a:t>
            </a:r>
            <a:r>
              <a:rPr lang="zh-CN" altLang="en-US" dirty="0" smtClean="0"/>
              <a:t>在一起的剧情对整个季的评分有着显著提高，而</a:t>
            </a:r>
            <a:r>
              <a:rPr lang="en-US" altLang="zh-CN" dirty="0" smtClean="0"/>
              <a:t>Ross</a:t>
            </a:r>
            <a:r>
              <a:rPr lang="zh-CN" altLang="en-US" dirty="0" smtClean="0"/>
              <a:t>和</a:t>
            </a:r>
            <a:r>
              <a:rPr lang="en-US" altLang="zh-CN" dirty="0" smtClean="0"/>
              <a:t>Rachel</a:t>
            </a:r>
            <a:r>
              <a:rPr lang="zh-CN" altLang="en-US" dirty="0" smtClean="0"/>
              <a:t>的感情似乎没有什么影响（相比之下比较小）。</a:t>
            </a:r>
            <a:endParaRPr lang="en-US" altLang="zh-CN" dirty="0" smtClean="0"/>
          </a:p>
        </p:txBody>
      </p:sp>
    </p:spTree>
    <p:extLst>
      <p:ext uri="{BB962C8B-B14F-4D97-AF65-F5344CB8AC3E}">
        <p14:creationId xmlns:p14="http://schemas.microsoft.com/office/powerpoint/2010/main" val="224839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人物关系对评分的影响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1" y="1825625"/>
            <a:ext cx="4439194" cy="2183506"/>
          </a:xfrm>
          <a:prstGeom prst="rect">
            <a:avLst/>
          </a:prstGeom>
        </p:spPr>
      </p:pic>
      <p:sp>
        <p:nvSpPr>
          <p:cNvPr id="5" name="文本框 4"/>
          <p:cNvSpPr txBox="1"/>
          <p:nvPr/>
        </p:nvSpPr>
        <p:spPr>
          <a:xfrm>
            <a:off x="4762500" y="1835744"/>
            <a:ext cx="3553097" cy="2308324"/>
          </a:xfrm>
          <a:prstGeom prst="rect">
            <a:avLst/>
          </a:prstGeom>
          <a:noFill/>
        </p:spPr>
        <p:txBody>
          <a:bodyPr wrap="square" rtlCol="0">
            <a:spAutoFit/>
          </a:bodyPr>
          <a:lstStyle/>
          <a:p>
            <a:r>
              <a:rPr lang="zh-CN" altLang="en-US" dirty="0" smtClean="0"/>
              <a:t>下面是二者的相关系数分析。发现</a:t>
            </a:r>
            <a:r>
              <a:rPr lang="en-US" altLang="zh-CN" dirty="0" smtClean="0"/>
              <a:t>MC</a:t>
            </a:r>
            <a:r>
              <a:rPr lang="zh-CN" altLang="en-US" dirty="0" smtClean="0"/>
              <a:t>对评分的影响要远大于</a:t>
            </a:r>
            <a:r>
              <a:rPr lang="en-US" altLang="zh-CN" dirty="0" smtClean="0"/>
              <a:t>RR</a:t>
            </a:r>
            <a:r>
              <a:rPr lang="zh-CN" altLang="en-US" dirty="0" smtClean="0"/>
              <a:t>对。可能是因为</a:t>
            </a:r>
            <a:r>
              <a:rPr lang="en-US" altLang="zh-CN" dirty="0" smtClean="0"/>
              <a:t>RR</a:t>
            </a:r>
            <a:r>
              <a:rPr lang="zh-CN" altLang="en-US" dirty="0" smtClean="0"/>
              <a:t>对的争议较大，两位主人公的性格相比较于</a:t>
            </a:r>
            <a:r>
              <a:rPr lang="en-US" altLang="zh-CN" dirty="0" smtClean="0"/>
              <a:t>Monica</a:t>
            </a:r>
            <a:r>
              <a:rPr lang="zh-CN" altLang="en-US" dirty="0" smtClean="0"/>
              <a:t>和</a:t>
            </a:r>
            <a:r>
              <a:rPr lang="en-US" altLang="zh-CN" dirty="0" smtClean="0"/>
              <a:t>chandler</a:t>
            </a:r>
            <a:r>
              <a:rPr lang="zh-CN" altLang="en-US" dirty="0" smtClean="0"/>
              <a:t>更为复杂，经历地情节也更多。因此观众对于这份感情的看法也会更多的不一致。</a:t>
            </a:r>
          </a:p>
          <a:p>
            <a:endParaRPr lang="zh-CN" altLang="en-US" dirty="0"/>
          </a:p>
        </p:txBody>
      </p:sp>
    </p:spTree>
    <p:extLst>
      <p:ext uri="{BB962C8B-B14F-4D97-AF65-F5344CB8AC3E}">
        <p14:creationId xmlns:p14="http://schemas.microsoft.com/office/powerpoint/2010/main" val="8007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数据介绍</a:t>
            </a:r>
            <a:endParaRPr lang="en-US" altLang="zh-CN" dirty="0" smtClean="0"/>
          </a:p>
          <a:p>
            <a:r>
              <a:rPr lang="zh-CN" altLang="en-US" dirty="0" smtClean="0"/>
              <a:t>初步分析</a:t>
            </a:r>
            <a:endParaRPr lang="en-US" altLang="zh-CN" dirty="0" smtClean="0"/>
          </a:p>
          <a:p>
            <a:r>
              <a:rPr lang="zh-CN" altLang="en-US" dirty="0" smtClean="0"/>
              <a:t>人物</a:t>
            </a:r>
            <a:r>
              <a:rPr lang="zh-CN" altLang="en-US" dirty="0"/>
              <a:t>关系</a:t>
            </a:r>
            <a:endParaRPr lang="en-US" altLang="zh-CN" dirty="0" smtClean="0"/>
          </a:p>
          <a:p>
            <a:r>
              <a:rPr lang="zh-CN" altLang="en-US" dirty="0" smtClean="0"/>
              <a:t>人物对评分的影响</a:t>
            </a:r>
            <a:endParaRPr lang="en-US" altLang="zh-CN" dirty="0" smtClean="0"/>
          </a:p>
          <a:p>
            <a:r>
              <a:rPr lang="zh-CN" altLang="en-US" dirty="0"/>
              <a:t>人物关系</a:t>
            </a:r>
            <a:r>
              <a:rPr lang="zh-CN" altLang="en-US" dirty="0" smtClean="0"/>
              <a:t>变化及对评分的影响</a:t>
            </a:r>
            <a:endParaRPr lang="en-US" altLang="zh-CN" dirty="0" smtClean="0"/>
          </a:p>
          <a:p>
            <a:r>
              <a:rPr lang="zh-CN" altLang="en-US" dirty="0"/>
              <a:t>总结</a:t>
            </a:r>
          </a:p>
        </p:txBody>
      </p:sp>
    </p:spTree>
    <p:extLst>
      <p:ext uri="{BB962C8B-B14F-4D97-AF65-F5344CB8AC3E}">
        <p14:creationId xmlns:p14="http://schemas.microsoft.com/office/powerpoint/2010/main" val="254912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总的来说，可以得出以下结论：</a:t>
            </a:r>
            <a:endParaRPr lang="en-US" altLang="zh-CN" dirty="0" smtClean="0"/>
          </a:p>
          <a:p>
            <a:r>
              <a:rPr lang="en-US" altLang="zh-CN" dirty="0" smtClean="0"/>
              <a:t>1. </a:t>
            </a:r>
            <a:r>
              <a:rPr lang="zh-CN" altLang="en-US" dirty="0" smtClean="0"/>
              <a:t>人物关系：</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2. IMDB</a:t>
            </a:r>
            <a:r>
              <a:rPr lang="zh-CN" altLang="en-US" dirty="0" smtClean="0"/>
              <a:t>上的评分</a:t>
            </a:r>
            <a:r>
              <a:rPr lang="en-US" altLang="zh-CN" dirty="0" smtClean="0"/>
              <a:t>Rate = 8.33 + 0.002419*Ross + 0.002492*Monica – 0.002056*Rachel</a:t>
            </a:r>
            <a:r>
              <a:rPr lang="zh-CN" altLang="en-US" dirty="0" smtClean="0"/>
              <a:t>（其中人名代表在该集剧本中出现的次数）</a:t>
            </a:r>
            <a:endParaRPr lang="en-US" altLang="zh-CN" dirty="0" smtClean="0"/>
          </a:p>
          <a:p>
            <a:r>
              <a:rPr lang="en-US" altLang="zh-CN" dirty="0" smtClean="0"/>
              <a:t>3.Monica</a:t>
            </a:r>
            <a:r>
              <a:rPr lang="zh-CN" altLang="en-US" dirty="0" smtClean="0"/>
              <a:t>和</a:t>
            </a:r>
            <a:r>
              <a:rPr lang="en-US" altLang="zh-CN" dirty="0" smtClean="0"/>
              <a:t>chandler</a:t>
            </a:r>
            <a:r>
              <a:rPr lang="zh-CN" altLang="en-US" dirty="0" smtClean="0"/>
              <a:t>的感情对于评分比</a:t>
            </a:r>
            <a:r>
              <a:rPr lang="en-US" altLang="zh-CN" dirty="0" smtClean="0"/>
              <a:t>Rachel</a:t>
            </a:r>
            <a:r>
              <a:rPr lang="zh-CN" altLang="en-US" dirty="0" smtClean="0"/>
              <a:t>和</a:t>
            </a:r>
            <a:r>
              <a:rPr lang="en-US" altLang="zh-CN" dirty="0" smtClean="0"/>
              <a:t>Ross</a:t>
            </a:r>
            <a:r>
              <a:rPr lang="zh-CN" altLang="en-US" dirty="0" smtClean="0"/>
              <a:t>的作用大得多。</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rot="5400000">
            <a:off x="3197769" y="2687709"/>
            <a:ext cx="2273636" cy="1651700"/>
          </a:xfrm>
          <a:prstGeom prst="rect">
            <a:avLst/>
          </a:prstGeom>
        </p:spPr>
      </p:pic>
      <p:sp>
        <p:nvSpPr>
          <p:cNvPr id="5" name="文本框 4"/>
          <p:cNvSpPr txBox="1"/>
          <p:nvPr/>
        </p:nvSpPr>
        <p:spPr>
          <a:xfrm>
            <a:off x="5799909" y="2376741"/>
            <a:ext cx="3644537" cy="2031325"/>
          </a:xfrm>
          <a:prstGeom prst="rect">
            <a:avLst/>
          </a:prstGeom>
          <a:noFill/>
        </p:spPr>
        <p:txBody>
          <a:bodyPr wrap="square" rtlCol="0">
            <a:spAutoFit/>
          </a:bodyPr>
          <a:lstStyle/>
          <a:p>
            <a:r>
              <a:rPr lang="en-US" altLang="zh-CN" dirty="0" smtClean="0"/>
              <a:t>Ross </a:t>
            </a:r>
            <a:r>
              <a:rPr lang="zh-CN" altLang="en-US" dirty="0" smtClean="0"/>
              <a:t>和 </a:t>
            </a:r>
            <a:r>
              <a:rPr lang="en-US" altLang="zh-CN" dirty="0" smtClean="0"/>
              <a:t>Rachel</a:t>
            </a:r>
            <a:r>
              <a:rPr lang="zh-CN" altLang="en-US" dirty="0" smtClean="0"/>
              <a:t>是绝对主角，</a:t>
            </a:r>
            <a:endParaRPr lang="en-US" altLang="zh-CN" dirty="0" smtClean="0"/>
          </a:p>
          <a:p>
            <a:r>
              <a:rPr lang="en-US" altLang="zh-CN" dirty="0" smtClean="0"/>
              <a:t>Monica</a:t>
            </a:r>
            <a:r>
              <a:rPr lang="zh-CN" altLang="en-US" dirty="0" smtClean="0"/>
              <a:t>和</a:t>
            </a:r>
            <a:r>
              <a:rPr lang="en-US" altLang="zh-CN" dirty="0" smtClean="0"/>
              <a:t>chandler</a:t>
            </a:r>
            <a:r>
              <a:rPr lang="zh-CN" altLang="en-US" dirty="0" smtClean="0"/>
              <a:t>次之，</a:t>
            </a:r>
            <a:endParaRPr lang="en-US" altLang="zh-CN" dirty="0" smtClean="0"/>
          </a:p>
          <a:p>
            <a:r>
              <a:rPr lang="en-US" altLang="zh-CN" dirty="0" smtClean="0"/>
              <a:t>Phoebe</a:t>
            </a:r>
            <a:r>
              <a:rPr lang="zh-CN" altLang="en-US" dirty="0" smtClean="0"/>
              <a:t>和</a:t>
            </a:r>
            <a:r>
              <a:rPr lang="en-US" altLang="zh-CN" dirty="0" smtClean="0"/>
              <a:t>Joey</a:t>
            </a:r>
            <a:r>
              <a:rPr lang="zh-CN" altLang="en-US" dirty="0" smtClean="0"/>
              <a:t>次之。</a:t>
            </a:r>
            <a:endParaRPr lang="en-US" altLang="zh-CN" dirty="0" smtClean="0"/>
          </a:p>
          <a:p>
            <a:endParaRPr lang="en-US" altLang="zh-CN" dirty="0"/>
          </a:p>
          <a:p>
            <a:r>
              <a:rPr lang="zh-CN" altLang="en-US" dirty="0" smtClean="0"/>
              <a:t>两对情侣，以及一对好基友，还有和众人都很玩得来的</a:t>
            </a:r>
            <a:r>
              <a:rPr lang="en-US" altLang="zh-CN" dirty="0" smtClean="0"/>
              <a:t>Phoebe</a:t>
            </a:r>
            <a:r>
              <a:rPr lang="zh-CN" altLang="en-US" dirty="0" smtClean="0"/>
              <a:t>构成了六人行。</a:t>
            </a:r>
            <a:endParaRPr lang="en-US" altLang="zh-CN" dirty="0" smtClean="0"/>
          </a:p>
        </p:txBody>
      </p:sp>
    </p:spTree>
    <p:extLst>
      <p:ext uri="{BB962C8B-B14F-4D97-AF65-F5344CB8AC3E}">
        <p14:creationId xmlns:p14="http://schemas.microsoft.com/office/powerpoint/2010/main" val="1559644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en-US" altLang="zh-CN" dirty="0" smtClean="0"/>
          </a:p>
        </p:txBody>
      </p:sp>
      <p:pic>
        <p:nvPicPr>
          <p:cNvPr id="2050" name="Picture 2" descr="https://timgsa.baidu.com/timg?image&amp;quality=80&amp;size=b9999_10000&amp;sec=1529236802790&amp;di=d10e633ea0d2e2d322902faa104e4ad4&amp;imgtype=0&amp;src=http%3A%2F%2Fimg5q.duitang.com%2Fuploads%2Fitem%2F201201%2F03%2F20120103102756_THdze.thumb.70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302"/>
            <a:ext cx="9195069" cy="68963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9784080" y="705394"/>
            <a:ext cx="2651760" cy="3416320"/>
          </a:xfrm>
          <a:prstGeom prst="rect">
            <a:avLst/>
          </a:prstGeom>
          <a:noFill/>
        </p:spPr>
        <p:txBody>
          <a:bodyPr wrap="square" rtlCol="0">
            <a:spAutoFit/>
          </a:bodyPr>
          <a:lstStyle/>
          <a:p>
            <a:r>
              <a:rPr lang="en-US" altLang="zh-CN" sz="5400" dirty="0" smtClean="0"/>
              <a:t>Thank       you</a:t>
            </a:r>
          </a:p>
          <a:p>
            <a:r>
              <a:rPr lang="zh-CN" altLang="en-US" sz="5400" dirty="0" smtClean="0"/>
              <a:t>！！！</a:t>
            </a:r>
            <a:endParaRPr lang="en-US" altLang="zh-CN" sz="5400" dirty="0" smtClean="0"/>
          </a:p>
          <a:p>
            <a:r>
              <a:rPr lang="zh-CN" altLang="en-US" sz="5400" dirty="0" smtClean="0">
                <a:sym typeface="Wingdings" panose="05000000000000000000" pitchFamily="2" charset="2"/>
              </a:rPr>
              <a:t></a:t>
            </a:r>
            <a:r>
              <a:rPr lang="en-US" altLang="zh-CN" sz="5400" dirty="0" smtClean="0"/>
              <a:t> </a:t>
            </a:r>
            <a:endParaRPr lang="zh-CN" altLang="en-US" sz="5400" dirty="0"/>
          </a:p>
        </p:txBody>
      </p:sp>
    </p:spTree>
    <p:extLst>
      <p:ext uri="{BB962C8B-B14F-4D97-AF65-F5344CB8AC3E}">
        <p14:creationId xmlns:p14="http://schemas.microsoft.com/office/powerpoint/2010/main" val="3136805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数据介绍</a:t>
            </a:r>
            <a:endParaRPr lang="zh-CN" altLang="en-US" dirty="0"/>
          </a:p>
        </p:txBody>
      </p:sp>
      <p:sp>
        <p:nvSpPr>
          <p:cNvPr id="3" name="内容占位符 2"/>
          <p:cNvSpPr>
            <a:spLocks noGrp="1"/>
          </p:cNvSpPr>
          <p:nvPr>
            <p:ph idx="1"/>
          </p:nvPr>
        </p:nvSpPr>
        <p:spPr/>
        <p:txBody>
          <a:bodyPr/>
          <a:lstStyle/>
          <a:p>
            <a:r>
              <a:rPr lang="zh-CN" altLang="en-US" sz="2000" dirty="0" smtClean="0"/>
              <a:t>十季剧本</a:t>
            </a:r>
            <a:endParaRPr lang="en-US" altLang="zh-CN" sz="2000" dirty="0" smtClean="0"/>
          </a:p>
          <a:p>
            <a:r>
              <a:rPr lang="zh-CN" altLang="en-US" sz="2000" dirty="0" smtClean="0"/>
              <a:t>获取方法：网上下载</a:t>
            </a:r>
            <a:endParaRPr lang="en-US" altLang="zh-CN" sz="2000" dirty="0" smtClean="0"/>
          </a:p>
          <a:p>
            <a:r>
              <a:rPr lang="zh-CN" altLang="en-US" sz="2000" dirty="0" smtClean="0"/>
              <a:t>分析方法：对于每一集（有剧本的</a:t>
            </a:r>
            <a:r>
              <a:rPr lang="en-US" altLang="zh-CN" sz="2000" dirty="0" smtClean="0"/>
              <a:t>225</a:t>
            </a:r>
            <a:r>
              <a:rPr lang="zh-CN" altLang="en-US" sz="2000" dirty="0"/>
              <a:t>集</a:t>
            </a:r>
            <a:r>
              <a:rPr lang="zh-CN" altLang="en-US" sz="2000" dirty="0" smtClean="0"/>
              <a:t>）建立词频矩阵，每一集的剧本作为一个文档。最终得到一个</a:t>
            </a:r>
            <a:r>
              <a:rPr lang="en-US" altLang="zh-CN" sz="2000" dirty="0" smtClean="0"/>
              <a:t>19141*255</a:t>
            </a:r>
            <a:r>
              <a:rPr lang="zh-CN" altLang="en-US" sz="2000" dirty="0" smtClean="0"/>
              <a:t>的词项文档矩阵，下面的分析基本是基于这个矩阵。</a:t>
            </a:r>
            <a:endParaRPr lang="en-US" altLang="zh-CN" sz="2000" dirty="0" smtClean="0"/>
          </a:p>
          <a:p>
            <a:r>
              <a:rPr lang="zh-CN" altLang="en-US" sz="2000" dirty="0"/>
              <a:t>十</a:t>
            </a:r>
            <a:r>
              <a:rPr lang="zh-CN" altLang="en-US" sz="2000" dirty="0" smtClean="0"/>
              <a:t>季每一集的</a:t>
            </a:r>
            <a:r>
              <a:rPr lang="en-US" altLang="zh-CN" sz="2000" dirty="0" smtClean="0"/>
              <a:t>IMDB</a:t>
            </a:r>
            <a:r>
              <a:rPr lang="zh-CN" altLang="en-US" sz="2000" dirty="0" smtClean="0"/>
              <a:t>评分</a:t>
            </a:r>
            <a:endParaRPr lang="en-US" altLang="zh-CN" sz="2000" dirty="0" smtClean="0"/>
          </a:p>
          <a:p>
            <a:r>
              <a:rPr lang="zh-CN" altLang="en-US" sz="2000" dirty="0"/>
              <a:t>获取</a:t>
            </a:r>
            <a:r>
              <a:rPr lang="zh-CN" altLang="en-US" sz="2000" dirty="0" smtClean="0"/>
              <a:t>方法：网络爬虫从</a:t>
            </a:r>
            <a:r>
              <a:rPr lang="en-US" altLang="zh-CN" sz="2000" dirty="0" smtClean="0"/>
              <a:t>IMDB</a:t>
            </a:r>
            <a:r>
              <a:rPr lang="zh-CN" altLang="en-US" sz="2000" dirty="0" smtClean="0"/>
              <a:t>上面爬取。</a:t>
            </a:r>
            <a:endParaRPr lang="en-US" altLang="zh-CN" sz="2000" dirty="0" smtClean="0"/>
          </a:p>
          <a:p>
            <a:r>
              <a:rPr lang="zh-CN" altLang="en-US" sz="2000" dirty="0"/>
              <a:t>分析</a:t>
            </a:r>
            <a:r>
              <a:rPr lang="zh-CN" altLang="en-US" sz="2000" dirty="0" smtClean="0"/>
              <a:t>方法：和上面的</a:t>
            </a:r>
            <a:r>
              <a:rPr lang="en-US" altLang="zh-CN" sz="2000" dirty="0" smtClean="0"/>
              <a:t>255</a:t>
            </a:r>
            <a:r>
              <a:rPr lang="zh-CN" altLang="en-US" sz="2000" dirty="0" smtClean="0"/>
              <a:t>个文档的词频关系建立联系进行分析</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4757156" y="365125"/>
            <a:ext cx="6610982" cy="2142944"/>
          </a:xfrm>
          <a:prstGeom prst="rect">
            <a:avLst/>
          </a:prstGeom>
        </p:spPr>
      </p:pic>
      <p:pic>
        <p:nvPicPr>
          <p:cNvPr id="5" name="图片 4"/>
          <p:cNvPicPr>
            <a:picLocks noChangeAspect="1"/>
          </p:cNvPicPr>
          <p:nvPr/>
        </p:nvPicPr>
        <p:blipFill>
          <a:blip r:embed="rId3"/>
          <a:stretch>
            <a:fillRect/>
          </a:stretch>
        </p:blipFill>
        <p:spPr>
          <a:xfrm>
            <a:off x="2580322" y="4667611"/>
            <a:ext cx="8546385" cy="1824627"/>
          </a:xfrm>
          <a:prstGeom prst="rect">
            <a:avLst/>
          </a:prstGeom>
        </p:spPr>
      </p:pic>
      <p:sp>
        <p:nvSpPr>
          <p:cNvPr id="6" name="文本框 5"/>
          <p:cNvSpPr txBox="1"/>
          <p:nvPr/>
        </p:nvSpPr>
        <p:spPr>
          <a:xfrm>
            <a:off x="1750423" y="4667611"/>
            <a:ext cx="979714" cy="369332"/>
          </a:xfrm>
          <a:prstGeom prst="rect">
            <a:avLst/>
          </a:prstGeom>
          <a:noFill/>
        </p:spPr>
        <p:txBody>
          <a:bodyPr wrap="square" rtlCol="0">
            <a:spAutoFit/>
          </a:bodyPr>
          <a:lstStyle/>
          <a:p>
            <a:r>
              <a:rPr lang="zh-CN" altLang="en-US" dirty="0" smtClean="0"/>
              <a:t>爬虫：</a:t>
            </a:r>
            <a:endParaRPr lang="zh-CN" altLang="en-US" dirty="0"/>
          </a:p>
        </p:txBody>
      </p:sp>
    </p:spTree>
    <p:extLst>
      <p:ext uri="{BB962C8B-B14F-4D97-AF65-F5344CB8AC3E}">
        <p14:creationId xmlns:p14="http://schemas.microsoft.com/office/powerpoint/2010/main" val="169410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endParaRPr lang="en-US" altLang="zh-CN" dirty="0" smtClean="0"/>
          </a:p>
        </p:txBody>
      </p:sp>
      <p:pic>
        <p:nvPicPr>
          <p:cNvPr id="4" name="内容占位符 3"/>
          <p:cNvPicPr>
            <a:picLocks noGrp="1" noChangeAspect="1"/>
          </p:cNvPicPr>
          <p:nvPr>
            <p:ph idx="1"/>
          </p:nvPr>
        </p:nvPicPr>
        <p:blipFill>
          <a:blip r:embed="rId2"/>
          <a:stretch>
            <a:fillRect/>
          </a:stretch>
        </p:blipFill>
        <p:spPr>
          <a:xfrm>
            <a:off x="1218082" y="1308014"/>
            <a:ext cx="9454272" cy="4868950"/>
          </a:xfrm>
          <a:prstGeom prst="rect">
            <a:avLst/>
          </a:prstGeom>
        </p:spPr>
      </p:pic>
      <p:sp>
        <p:nvSpPr>
          <p:cNvPr id="5" name="文本框 4"/>
          <p:cNvSpPr txBox="1"/>
          <p:nvPr/>
        </p:nvSpPr>
        <p:spPr>
          <a:xfrm>
            <a:off x="8046720" y="235131"/>
            <a:ext cx="3814354" cy="2862322"/>
          </a:xfrm>
          <a:prstGeom prst="rect">
            <a:avLst/>
          </a:prstGeom>
          <a:noFill/>
        </p:spPr>
        <p:txBody>
          <a:bodyPr wrap="square" rtlCol="0">
            <a:spAutoFit/>
          </a:bodyPr>
          <a:lstStyle/>
          <a:p>
            <a:r>
              <a:rPr lang="zh-CN" altLang="en-US" dirty="0" smtClean="0"/>
              <a:t>纵坐标是每个人物在十季的剧本中出现的总次数。可以看出</a:t>
            </a:r>
            <a:r>
              <a:rPr lang="en-US" altLang="zh-CN" dirty="0" smtClean="0"/>
              <a:t>Ross</a:t>
            </a:r>
            <a:r>
              <a:rPr lang="zh-CN" altLang="en-US" dirty="0" smtClean="0"/>
              <a:t>是当之无愧的主角，一共出现了近</a:t>
            </a:r>
            <a:r>
              <a:rPr lang="en-US" altLang="zh-CN" dirty="0" smtClean="0"/>
              <a:t>14000</a:t>
            </a:r>
            <a:r>
              <a:rPr lang="zh-CN" altLang="en-US" dirty="0" smtClean="0"/>
              <a:t>次，其次是搭档</a:t>
            </a:r>
            <a:r>
              <a:rPr lang="en-US" altLang="zh-CN" dirty="0" smtClean="0"/>
              <a:t>Rachel</a:t>
            </a:r>
            <a:r>
              <a:rPr lang="zh-CN" altLang="en-US" dirty="0" smtClean="0"/>
              <a:t>，一万三千多次，二者（“美国甜心”）要比其余四位主演出现的次数多很多。</a:t>
            </a:r>
            <a:endParaRPr lang="en-US" altLang="zh-CN" dirty="0" smtClean="0"/>
          </a:p>
          <a:p>
            <a:r>
              <a:rPr lang="zh-CN" altLang="en-US" dirty="0" smtClean="0"/>
              <a:t>最少的是</a:t>
            </a:r>
            <a:r>
              <a:rPr lang="en-US" altLang="zh-CN" dirty="0" smtClean="0"/>
              <a:t>Phoebe</a:t>
            </a:r>
            <a:r>
              <a:rPr lang="zh-CN" altLang="en-US" dirty="0" smtClean="0"/>
              <a:t>，只一共出现了一万一千次不到。但是</a:t>
            </a:r>
            <a:r>
              <a:rPr lang="en-US" altLang="zh-CN" dirty="0" smtClean="0"/>
              <a:t>Phoebe</a:t>
            </a:r>
            <a:r>
              <a:rPr lang="zh-CN" altLang="en-US" dirty="0" smtClean="0"/>
              <a:t>对于整个老友记的影响是十分关键的（后面的分析会解释。）</a:t>
            </a:r>
            <a:endParaRPr lang="zh-CN" altLang="en-US" dirty="0"/>
          </a:p>
        </p:txBody>
      </p:sp>
    </p:spTree>
    <p:extLst>
      <p:ext uri="{BB962C8B-B14F-4D97-AF65-F5344CB8AC3E}">
        <p14:creationId xmlns:p14="http://schemas.microsoft.com/office/powerpoint/2010/main" val="375363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endParaRPr lang="en-US" altLang="zh-CN" dirty="0" smtClean="0"/>
          </a:p>
        </p:txBody>
      </p:sp>
      <p:pic>
        <p:nvPicPr>
          <p:cNvPr id="4" name="内容占位符 3"/>
          <p:cNvPicPr>
            <a:picLocks noGrp="1" noChangeAspect="1"/>
          </p:cNvPicPr>
          <p:nvPr>
            <p:ph idx="1"/>
          </p:nvPr>
        </p:nvPicPr>
        <p:blipFill>
          <a:blip r:embed="rId2"/>
          <a:stretch>
            <a:fillRect/>
          </a:stretch>
        </p:blipFill>
        <p:spPr>
          <a:xfrm>
            <a:off x="838200" y="2240802"/>
            <a:ext cx="4220936" cy="2821862"/>
          </a:xfrm>
          <a:prstGeom prst="rect">
            <a:avLst/>
          </a:prstGeom>
        </p:spPr>
      </p:pic>
      <p:sp>
        <p:nvSpPr>
          <p:cNvPr id="5" name="文本框 4"/>
          <p:cNvSpPr txBox="1"/>
          <p:nvPr/>
        </p:nvSpPr>
        <p:spPr>
          <a:xfrm>
            <a:off x="6096000" y="2377440"/>
            <a:ext cx="4406537" cy="923330"/>
          </a:xfrm>
          <a:prstGeom prst="rect">
            <a:avLst/>
          </a:prstGeom>
          <a:noFill/>
        </p:spPr>
        <p:txBody>
          <a:bodyPr wrap="square" rtlCol="0">
            <a:spAutoFit/>
          </a:bodyPr>
          <a:lstStyle/>
          <a:p>
            <a:r>
              <a:rPr lang="zh-CN" altLang="en-US" dirty="0" smtClean="0"/>
              <a:t>在去除了六大主要人物的名字之后，做出的词云如图所示。出现最多的是感叹词，和本身情景喜剧的身份比较符合。</a:t>
            </a:r>
            <a:endParaRPr lang="zh-CN" altLang="en-US" dirty="0"/>
          </a:p>
        </p:txBody>
      </p:sp>
    </p:spTree>
    <p:extLst>
      <p:ext uri="{BB962C8B-B14F-4D97-AF65-F5344CB8AC3E}">
        <p14:creationId xmlns:p14="http://schemas.microsoft.com/office/powerpoint/2010/main" val="40278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endParaRPr lang="en-US" altLang="zh-CN" dirty="0" smtClean="0"/>
          </a:p>
        </p:txBody>
      </p:sp>
      <p:pic>
        <p:nvPicPr>
          <p:cNvPr id="4" name="内容占位符 3"/>
          <p:cNvPicPr>
            <a:picLocks noGrp="1" noChangeAspect="1"/>
          </p:cNvPicPr>
          <p:nvPr>
            <p:ph idx="1"/>
          </p:nvPr>
        </p:nvPicPr>
        <p:blipFill>
          <a:blip r:embed="rId2"/>
          <a:stretch>
            <a:fillRect/>
          </a:stretch>
        </p:blipFill>
        <p:spPr>
          <a:xfrm>
            <a:off x="1006586" y="1541418"/>
            <a:ext cx="3852798" cy="1985171"/>
          </a:xfrm>
          <a:prstGeom prst="rect">
            <a:avLst/>
          </a:prstGeom>
        </p:spPr>
      </p:pic>
      <p:sp>
        <p:nvSpPr>
          <p:cNvPr id="5" name="文本框 4"/>
          <p:cNvSpPr txBox="1"/>
          <p:nvPr/>
        </p:nvSpPr>
        <p:spPr>
          <a:xfrm>
            <a:off x="5486400" y="941266"/>
            <a:ext cx="4206240" cy="2585323"/>
          </a:xfrm>
          <a:prstGeom prst="rect">
            <a:avLst/>
          </a:prstGeom>
          <a:noFill/>
        </p:spPr>
        <p:txBody>
          <a:bodyPr wrap="square" rtlCol="0">
            <a:spAutoFit/>
          </a:bodyPr>
          <a:lstStyle/>
          <a:p>
            <a:r>
              <a:rPr lang="zh-CN" altLang="en-US" dirty="0" smtClean="0"/>
              <a:t>首先来看一下两位绝对主演的关系。</a:t>
            </a:r>
            <a:endParaRPr lang="en-US" altLang="zh-CN" dirty="0" smtClean="0"/>
          </a:p>
          <a:p>
            <a:r>
              <a:rPr lang="zh-CN" altLang="en-US" dirty="0"/>
              <a:t>数据也证明</a:t>
            </a:r>
            <a:r>
              <a:rPr lang="zh-CN" altLang="en-US" dirty="0" smtClean="0"/>
              <a:t>了二者的紧密联系：即在所有的出现的词中，对于</a:t>
            </a:r>
            <a:r>
              <a:rPr lang="en-US" altLang="zh-CN" dirty="0" smtClean="0"/>
              <a:t>Rachel</a:t>
            </a:r>
            <a:r>
              <a:rPr lang="zh-CN" altLang="en-US" dirty="0" smtClean="0"/>
              <a:t>来说，相关系数最高的是“</a:t>
            </a:r>
            <a:r>
              <a:rPr lang="en-US" altLang="zh-CN" dirty="0"/>
              <a:t>Ross</a:t>
            </a:r>
            <a:r>
              <a:rPr lang="zh-CN" altLang="en-US" dirty="0" smtClean="0"/>
              <a:t>”和一个感叹词“</a:t>
            </a:r>
            <a:r>
              <a:rPr lang="en-US" altLang="zh-CN" dirty="0" smtClean="0"/>
              <a:t>Oh</a:t>
            </a:r>
            <a:r>
              <a:rPr lang="zh-CN" altLang="en-US" dirty="0" smtClean="0"/>
              <a:t>”。除去</a:t>
            </a:r>
            <a:r>
              <a:rPr lang="en-US" altLang="zh-CN" dirty="0" smtClean="0"/>
              <a:t>Rachel</a:t>
            </a:r>
            <a:r>
              <a:rPr lang="zh-CN" altLang="en-US" dirty="0" smtClean="0"/>
              <a:t>个人的用语习惯，发现有</a:t>
            </a:r>
            <a:r>
              <a:rPr lang="en-US" altLang="zh-CN" dirty="0" smtClean="0"/>
              <a:t>Rachel</a:t>
            </a:r>
            <a:r>
              <a:rPr lang="zh-CN" altLang="en-US" dirty="0" smtClean="0"/>
              <a:t>的地方，有</a:t>
            </a:r>
            <a:r>
              <a:rPr lang="en-US" altLang="zh-CN" dirty="0" smtClean="0"/>
              <a:t>64%</a:t>
            </a:r>
            <a:r>
              <a:rPr lang="zh-CN" altLang="en-US" dirty="0" smtClean="0"/>
              <a:t>的可能性会有</a:t>
            </a:r>
            <a:r>
              <a:rPr lang="en-US" altLang="zh-CN" dirty="0" smtClean="0"/>
              <a:t>Ross</a:t>
            </a:r>
            <a:r>
              <a:rPr lang="zh-CN" altLang="en-US" dirty="0" smtClean="0"/>
              <a:t>。</a:t>
            </a:r>
            <a:endParaRPr lang="en-US" altLang="zh-CN" dirty="0" smtClean="0"/>
          </a:p>
          <a:p>
            <a:r>
              <a:rPr lang="zh-CN" altLang="en-US" dirty="0" smtClean="0"/>
              <a:t>对于</a:t>
            </a:r>
            <a:r>
              <a:rPr lang="en-US" altLang="zh-CN" dirty="0" smtClean="0"/>
              <a:t>Ross</a:t>
            </a:r>
            <a:r>
              <a:rPr lang="zh-CN" altLang="en-US" dirty="0" smtClean="0"/>
              <a:t>来说，与之联系最为密切的词就是</a:t>
            </a:r>
            <a:r>
              <a:rPr lang="en-US" altLang="zh-CN" dirty="0" smtClean="0"/>
              <a:t>Rachel</a:t>
            </a:r>
            <a:r>
              <a:rPr lang="zh-CN" altLang="en-US" dirty="0" smtClean="0"/>
              <a:t>。</a:t>
            </a:r>
            <a:r>
              <a:rPr lang="zh-CN" altLang="en-US" dirty="0" smtClean="0">
                <a:sym typeface="Wingdings" panose="05000000000000000000" pitchFamily="2" charset="2"/>
              </a:rPr>
              <a:t></a:t>
            </a:r>
            <a:endParaRPr lang="zh-CN" altLang="en-US" dirty="0"/>
          </a:p>
        </p:txBody>
      </p:sp>
      <p:pic>
        <p:nvPicPr>
          <p:cNvPr id="6" name="图片 5"/>
          <p:cNvPicPr>
            <a:picLocks noChangeAspect="1"/>
          </p:cNvPicPr>
          <p:nvPr/>
        </p:nvPicPr>
        <p:blipFill>
          <a:blip r:embed="rId3"/>
          <a:stretch>
            <a:fillRect/>
          </a:stretch>
        </p:blipFill>
        <p:spPr>
          <a:xfrm>
            <a:off x="838200" y="3824831"/>
            <a:ext cx="3797494" cy="2079580"/>
          </a:xfrm>
          <a:prstGeom prst="rect">
            <a:avLst/>
          </a:prstGeom>
        </p:spPr>
      </p:pic>
      <p:sp>
        <p:nvSpPr>
          <p:cNvPr id="7" name="文本框 6"/>
          <p:cNvSpPr txBox="1"/>
          <p:nvPr/>
        </p:nvSpPr>
        <p:spPr>
          <a:xfrm>
            <a:off x="5486400" y="3824831"/>
            <a:ext cx="4075611" cy="2031325"/>
          </a:xfrm>
          <a:prstGeom prst="rect">
            <a:avLst/>
          </a:prstGeom>
          <a:noFill/>
        </p:spPr>
        <p:txBody>
          <a:bodyPr wrap="square" rtlCol="0">
            <a:spAutoFit/>
          </a:bodyPr>
          <a:lstStyle/>
          <a:p>
            <a:r>
              <a:rPr lang="zh-CN" altLang="en-US" dirty="0" smtClean="0"/>
              <a:t>接下来看一下</a:t>
            </a:r>
            <a:r>
              <a:rPr lang="en-US" altLang="zh-CN" dirty="0" smtClean="0"/>
              <a:t>Monica</a:t>
            </a:r>
            <a:r>
              <a:rPr lang="zh-CN" altLang="en-US" dirty="0" smtClean="0"/>
              <a:t>和</a:t>
            </a:r>
            <a:r>
              <a:rPr lang="en-US" altLang="zh-CN" dirty="0" smtClean="0"/>
              <a:t>chandler</a:t>
            </a:r>
            <a:r>
              <a:rPr lang="zh-CN" altLang="en-US" dirty="0" smtClean="0"/>
              <a:t>。同样的是二者互为关系最为密切的项。但是</a:t>
            </a:r>
            <a:r>
              <a:rPr lang="en-US" altLang="zh-CN" dirty="0" smtClean="0"/>
              <a:t>chandler</a:t>
            </a:r>
            <a:r>
              <a:rPr lang="zh-CN" altLang="en-US" dirty="0" smtClean="0"/>
              <a:t>有趣的一点是，他和“</a:t>
            </a:r>
            <a:r>
              <a:rPr lang="en-US" altLang="zh-CN" dirty="0" smtClean="0"/>
              <a:t>back</a:t>
            </a:r>
            <a:r>
              <a:rPr lang="zh-CN" altLang="en-US" dirty="0" smtClean="0"/>
              <a:t>”这个词的相关系数也很高。跟</a:t>
            </a:r>
            <a:r>
              <a:rPr lang="en-US" altLang="zh-CN" dirty="0" smtClean="0"/>
              <a:t>Rachel</a:t>
            </a:r>
            <a:r>
              <a:rPr lang="zh-CN" altLang="en-US" dirty="0" smtClean="0"/>
              <a:t>爱说“</a:t>
            </a:r>
            <a:r>
              <a:rPr lang="en-US" altLang="zh-CN" dirty="0" smtClean="0"/>
              <a:t>oh</a:t>
            </a:r>
            <a:r>
              <a:rPr lang="zh-CN" altLang="en-US" dirty="0" smtClean="0"/>
              <a:t>”的情况不一样，</a:t>
            </a:r>
            <a:r>
              <a:rPr lang="en-US" altLang="zh-CN" dirty="0" smtClean="0"/>
              <a:t>chandler</a:t>
            </a:r>
            <a:r>
              <a:rPr lang="zh-CN" altLang="en-US" dirty="0" smtClean="0"/>
              <a:t>这个现象很容易让人联想到他懦弱没有主张的性格。</a:t>
            </a:r>
            <a:endParaRPr lang="zh-CN" altLang="en-US" dirty="0"/>
          </a:p>
        </p:txBody>
      </p:sp>
    </p:spTree>
    <p:extLst>
      <p:ext uri="{BB962C8B-B14F-4D97-AF65-F5344CB8AC3E}">
        <p14:creationId xmlns:p14="http://schemas.microsoft.com/office/powerpoint/2010/main" val="21120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endParaRPr lang="en-US" altLang="zh-CN" dirty="0" smtClean="0"/>
          </a:p>
        </p:txBody>
      </p:sp>
      <p:pic>
        <p:nvPicPr>
          <p:cNvPr id="4" name="内容占位符 3"/>
          <p:cNvPicPr>
            <a:picLocks noGrp="1" noChangeAspect="1"/>
          </p:cNvPicPr>
          <p:nvPr>
            <p:ph idx="1"/>
          </p:nvPr>
        </p:nvPicPr>
        <p:blipFill>
          <a:blip r:embed="rId2"/>
          <a:stretch>
            <a:fillRect/>
          </a:stretch>
        </p:blipFill>
        <p:spPr>
          <a:xfrm>
            <a:off x="838199" y="2066222"/>
            <a:ext cx="4959921" cy="2244521"/>
          </a:xfrm>
          <a:prstGeom prst="rect">
            <a:avLst/>
          </a:prstGeom>
        </p:spPr>
      </p:pic>
      <p:sp>
        <p:nvSpPr>
          <p:cNvPr id="5" name="文本框 4"/>
          <p:cNvSpPr txBox="1"/>
          <p:nvPr/>
        </p:nvSpPr>
        <p:spPr>
          <a:xfrm>
            <a:off x="6257109" y="2076994"/>
            <a:ext cx="4519748" cy="2585323"/>
          </a:xfrm>
          <a:prstGeom prst="rect">
            <a:avLst/>
          </a:prstGeom>
          <a:noFill/>
        </p:spPr>
        <p:txBody>
          <a:bodyPr wrap="square" rtlCol="0">
            <a:spAutoFit/>
          </a:bodyPr>
          <a:lstStyle/>
          <a:p>
            <a:r>
              <a:rPr lang="zh-CN" altLang="en-US" dirty="0" smtClean="0"/>
              <a:t>至于</a:t>
            </a:r>
            <a:r>
              <a:rPr lang="en-US" altLang="zh-CN" dirty="0" smtClean="0"/>
              <a:t>Phoebe</a:t>
            </a:r>
            <a:r>
              <a:rPr lang="zh-CN" altLang="en-US" dirty="0" smtClean="0"/>
              <a:t>最为紧密的词是“</a:t>
            </a:r>
            <a:r>
              <a:rPr lang="en-US" altLang="zh-CN" dirty="0" smtClean="0"/>
              <a:t>okay</a:t>
            </a:r>
            <a:r>
              <a:rPr lang="zh-CN" altLang="en-US" dirty="0" smtClean="0"/>
              <a:t>”，也是</a:t>
            </a:r>
            <a:r>
              <a:rPr lang="en-US" altLang="zh-CN" dirty="0" smtClean="0"/>
              <a:t>Phoebe</a:t>
            </a:r>
            <a:r>
              <a:rPr lang="zh-CN" altLang="en-US" dirty="0" smtClean="0"/>
              <a:t>的最为明显的口头禅。而</a:t>
            </a:r>
            <a:r>
              <a:rPr lang="en-US" altLang="zh-CN" dirty="0" smtClean="0"/>
              <a:t>Joey</a:t>
            </a:r>
            <a:r>
              <a:rPr lang="zh-CN" altLang="en-US" dirty="0" smtClean="0"/>
              <a:t>更是以一句阴阳怪气的“</a:t>
            </a:r>
            <a:r>
              <a:rPr lang="en-US" altLang="zh-CN" dirty="0" smtClean="0"/>
              <a:t>Hey, how are you doing</a:t>
            </a:r>
            <a:r>
              <a:rPr lang="zh-CN" altLang="en-US" dirty="0" smtClean="0"/>
              <a:t>”闻名。</a:t>
            </a:r>
            <a:endParaRPr lang="en-US" altLang="zh-CN" dirty="0" smtClean="0"/>
          </a:p>
          <a:p>
            <a:r>
              <a:rPr lang="zh-CN" altLang="en-US" dirty="0"/>
              <a:t>很巧合</a:t>
            </a:r>
            <a:r>
              <a:rPr lang="zh-CN" altLang="en-US" dirty="0" smtClean="0"/>
              <a:t>的是，二者的相关系数竟然是一样的，可以想到编剧们在操刀的时候是将这二位主演放在一个平等的构思的角度，用同样的力度，通过口头禅的角度来塑造他们的形象的。</a:t>
            </a:r>
            <a:endParaRPr lang="en-US" altLang="zh-CN" dirty="0"/>
          </a:p>
        </p:txBody>
      </p:sp>
    </p:spTree>
    <p:extLst>
      <p:ext uri="{BB962C8B-B14F-4D97-AF65-F5344CB8AC3E}">
        <p14:creationId xmlns:p14="http://schemas.microsoft.com/office/powerpoint/2010/main" val="127092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70508" y="1825625"/>
            <a:ext cx="8808033" cy="4545874"/>
          </a:xfrm>
          <a:prstGeom prst="rect">
            <a:avLst/>
          </a:prstGeom>
        </p:spPr>
      </p:pic>
      <p:sp>
        <p:nvSpPr>
          <p:cNvPr id="5" name="文本框 4"/>
          <p:cNvSpPr txBox="1"/>
          <p:nvPr/>
        </p:nvSpPr>
        <p:spPr>
          <a:xfrm>
            <a:off x="9300754" y="2233749"/>
            <a:ext cx="2586446" cy="923330"/>
          </a:xfrm>
          <a:prstGeom prst="rect">
            <a:avLst/>
          </a:prstGeom>
          <a:noFill/>
        </p:spPr>
        <p:txBody>
          <a:bodyPr wrap="square" rtlCol="0">
            <a:spAutoFit/>
          </a:bodyPr>
          <a:lstStyle/>
          <a:p>
            <a:r>
              <a:rPr lang="zh-CN" altLang="en-US" dirty="0" smtClean="0"/>
              <a:t>从人物出现次数图可以看出，人物出场次数基本是平稳的。</a:t>
            </a:r>
            <a:endParaRPr lang="zh-CN" altLang="en-US" dirty="0"/>
          </a:p>
        </p:txBody>
      </p:sp>
    </p:spTree>
    <p:extLst>
      <p:ext uri="{BB962C8B-B14F-4D97-AF65-F5344CB8AC3E}">
        <p14:creationId xmlns:p14="http://schemas.microsoft.com/office/powerpoint/2010/main" val="382007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初步分析</a:t>
            </a:r>
            <a:r>
              <a:rPr lang="en-US" altLang="zh-CN" dirty="0" smtClean="0"/>
              <a:t>-Rachel</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221648" y="1825625"/>
            <a:ext cx="9293952" cy="4796659"/>
          </a:xfrm>
          <a:prstGeom prst="rect">
            <a:avLst/>
          </a:prstGeom>
        </p:spPr>
      </p:pic>
    </p:spTree>
    <p:extLst>
      <p:ext uri="{BB962C8B-B14F-4D97-AF65-F5344CB8AC3E}">
        <p14:creationId xmlns:p14="http://schemas.microsoft.com/office/powerpoint/2010/main" val="14063868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1430</Words>
  <Application>Microsoft Office PowerPoint</Application>
  <PresentationFormat>宽屏</PresentationFormat>
  <Paragraphs>115</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Arial</vt:lpstr>
      <vt:lpstr>Wingdings</vt:lpstr>
      <vt:lpstr>Office 主题​​</vt:lpstr>
      <vt:lpstr>PowerPoint 演示文稿</vt:lpstr>
      <vt:lpstr>目录</vt:lpstr>
      <vt:lpstr>数据介绍</vt:lpstr>
      <vt:lpstr>初步分析</vt:lpstr>
      <vt:lpstr>初步分析</vt:lpstr>
      <vt:lpstr>初步分析</vt:lpstr>
      <vt:lpstr>初步分析</vt:lpstr>
      <vt:lpstr>初步分析</vt:lpstr>
      <vt:lpstr>初步分析-Rachel</vt:lpstr>
      <vt:lpstr>初步分析-Ross</vt:lpstr>
      <vt:lpstr>初步分析</vt:lpstr>
      <vt:lpstr>人物关系</vt:lpstr>
      <vt:lpstr>PowerPoint 演示文稿</vt:lpstr>
      <vt:lpstr>人物对评分的影响</vt:lpstr>
      <vt:lpstr>人物对评分的影响</vt:lpstr>
      <vt:lpstr>人物对评分的影响</vt:lpstr>
      <vt:lpstr>人物对评分的影响</vt:lpstr>
      <vt:lpstr>人物关系对评分的影响</vt:lpstr>
      <vt:lpstr>人物关系对评分的影响</vt:lpstr>
      <vt:lpstr>总结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老友记剧本分析</dc:title>
  <dc:creator>China</dc:creator>
  <cp:lastModifiedBy>China</cp:lastModifiedBy>
  <cp:revision>23</cp:revision>
  <dcterms:created xsi:type="dcterms:W3CDTF">2018-06-17T05:49:18Z</dcterms:created>
  <dcterms:modified xsi:type="dcterms:W3CDTF">2018-06-17T10:06:33Z</dcterms:modified>
</cp:coreProperties>
</file>