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62" r:id="rId3"/>
    <p:sldId id="266" r:id="rId4"/>
    <p:sldId id="268" r:id="rId5"/>
    <p:sldId id="269" r:id="rId6"/>
    <p:sldId id="267" r:id="rId7"/>
    <p:sldId id="265" r:id="rId8"/>
    <p:sldId id="256" r:id="rId9"/>
    <p:sldId id="257" r:id="rId10"/>
    <p:sldId id="258" r:id="rId11"/>
    <p:sldId id="259" r:id="rId12"/>
    <p:sldId id="260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1" autoAdjust="0"/>
  </p:normalViewPr>
  <p:slideViewPr>
    <p:cSldViewPr snapToGrid="0">
      <p:cViewPr>
        <p:scale>
          <a:sx n="100" d="100"/>
          <a:sy n="100" d="100"/>
        </p:scale>
        <p:origin x="-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C0B75-8865-4B26-8AEA-691FF39037D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EF62-6FDF-4D6E-908A-5BA1BCF6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Set up:</a:t>
            </a:r>
          </a:p>
          <a:p>
            <a:r>
              <a:rPr lang="en-US" dirty="0"/>
              <a:t>https://blog.csdn.net/qunsorber/article/details/122255530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https://www.jianshu.com/p/fa99a3e59d32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8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Set up:</a:t>
            </a:r>
          </a:p>
          <a:p>
            <a:r>
              <a:rPr lang="en-US" dirty="0"/>
              <a:t>https://blog.csdn.net/qunsorber/article/details/122255530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https://www.jianshu.com/p/fa99a3e59d32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Set up:</a:t>
            </a:r>
          </a:p>
          <a:p>
            <a:r>
              <a:rPr lang="en-US" dirty="0"/>
              <a:t>https://blog.csdn.net/qunsorber/article/details/122255530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https://www.jianshu.com/p/fa99a3e59d32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Set up:</a:t>
            </a:r>
          </a:p>
          <a:p>
            <a:r>
              <a:rPr lang="en-US" dirty="0"/>
              <a:t>https://blog.csdn.net/qunsorber/article/details/122255530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https://www.jianshu.com/p/fa99a3e59d32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OpenGL </a:t>
            </a:r>
            <a:r>
              <a:rPr lang="en-US" dirty="0"/>
              <a:t>Set up</a:t>
            </a:r>
            <a:r>
              <a:rPr lang="en-US" altLang="zh-CN" dirty="0"/>
              <a:t>:</a:t>
            </a:r>
          </a:p>
          <a:p>
            <a:r>
              <a:rPr lang="en-US" dirty="0"/>
              <a:t>https://blog.csdn.net/m0_51765016/article/details/119847923</a:t>
            </a:r>
          </a:p>
          <a:p>
            <a:r>
              <a:rPr lang="en-US" dirty="0"/>
              <a:t>https://www.bilibili.com/read/cv8994394/</a:t>
            </a:r>
          </a:p>
          <a:p>
            <a:r>
              <a:rPr lang="en-US" dirty="0"/>
              <a:t>https://blog.csdn.net/weixin_45595405/article/details/122299751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F4F4F"/>
                </a:solidFill>
                <a:effectLst/>
                <a:latin typeface="PingFang SC"/>
              </a:rPr>
              <a:t>GLAD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and </a:t>
            </a:r>
            <a:r>
              <a:rPr lang="en-US" b="1" i="0" dirty="0">
                <a:solidFill>
                  <a:srgbClr val="4F4F4F"/>
                </a:solidFill>
                <a:effectLst/>
                <a:latin typeface="PingFang SC"/>
              </a:rPr>
              <a:t>GLFW: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F4F4F"/>
                </a:solidFill>
                <a:effectLst/>
                <a:latin typeface="PingFang SC"/>
              </a:rPr>
              <a:t>https://blog.csdn.net/lzz555517/article/details/123654280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F4F4F"/>
                </a:solidFill>
                <a:effectLst/>
                <a:latin typeface="PingFang SC"/>
              </a:rPr>
              <a:t>https://blog.csdn.net/weixin_45595405/article/details/122299751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en-US" dirty="0"/>
              <a:t>Glut:</a:t>
            </a:r>
          </a:p>
          <a:p>
            <a:r>
              <a:rPr lang="en-US" dirty="0"/>
              <a:t>It has: window operation functions, window initialization, window size, window position and other functions; callback functions: responding to refresh messages, keyboard messages, mouse messages, timer functions, etc.; creating complex three-dimensional objects; menu functions; program running functions. The open source implementation corresponding to </a:t>
            </a:r>
            <a:r>
              <a:rPr lang="en-US" dirty="0" err="1"/>
              <a:t>gult</a:t>
            </a:r>
            <a:r>
              <a:rPr lang="en-US" dirty="0"/>
              <a:t> is </a:t>
            </a:r>
            <a:r>
              <a:rPr lang="en-US" dirty="0" err="1"/>
              <a:t>freegult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4F4F4F"/>
                </a:solidFill>
                <a:effectLst/>
                <a:latin typeface="PingFang SC"/>
              </a:rPr>
              <a:t>Freeglut</a:t>
            </a:r>
            <a:r>
              <a:rPr lang="en-US" b="1" i="0" dirty="0">
                <a:solidFill>
                  <a:srgbClr val="4F4F4F"/>
                </a:solidFill>
                <a:effectLst/>
                <a:latin typeface="PingFang SC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Freeglut</a:t>
            </a:r>
            <a:r>
              <a:rPr lang="en-US" dirty="0"/>
              <a:t> is fully compatible with glut and is an alternative to glut. It is open source and fully functional. At present, </a:t>
            </a:r>
            <a:r>
              <a:rPr lang="en-US" dirty="0" err="1"/>
              <a:t>freeglut</a:t>
            </a:r>
            <a:r>
              <a:rPr lang="en-US" dirty="0"/>
              <a:t> 3.0 version is more stable than other versions, and it is recommended to use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Set up:</a:t>
            </a:r>
          </a:p>
          <a:p>
            <a:r>
              <a:rPr lang="en-US" dirty="0"/>
              <a:t>https://blog.csdn.net/qunsorber/article/details/122255530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https://www.jianshu.com/p/fa99a3e59d32</a:t>
            </a:r>
          </a:p>
          <a:p>
            <a:r>
              <a:rPr lang="en-US" dirty="0"/>
              <a:t>https://blog.csdn.net/weixin_45595405/article/details/122299751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Set up:</a:t>
            </a:r>
          </a:p>
          <a:p>
            <a:r>
              <a:rPr lang="en-US" dirty="0"/>
              <a:t>https://blog.csdn.net/qunsorber/article/details/122255530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https://www.jianshu.com/p/fa99a3e59d32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Set up:</a:t>
            </a:r>
          </a:p>
          <a:p>
            <a:r>
              <a:rPr lang="en-US" dirty="0"/>
              <a:t>https://blog.csdn.net/qunsorber/article/details/122255530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https://www.jianshu.com/p/fa99a3e59d32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7EF62-6FDF-4D6E-908A-5BA1BCF647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7471-7C79-DBCC-77BA-2B7410D9D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85B8D-78C6-AD07-7640-B1F79D86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BAE4-A485-A3C4-182C-678F5009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AA47-1468-CA95-9CE4-A169BFF8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ADEC-EC67-B362-4AAB-A672615E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9BA3-1DD6-0808-5D23-F8227FBA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F751A-DA2B-505D-4C83-E1E5CEE70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290D-3F7F-32C2-3AC8-09DB9BA4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7DEA-4E55-3DE7-33E7-A71EABC6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A1271-1BA2-A29F-4D13-E0DCC0EE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8653C-DA4F-4AD8-8689-EB0C21C2E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637AD-6C2B-731E-9AF8-43E1F6EE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A0C50-840A-59D0-64CD-64EF7709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C995-CD59-27E8-86E0-19B469A0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C07D-374D-86B0-5830-C1C6EB0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90B-ADDF-BE87-6205-5A5258B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3F5E-077C-159B-3F57-588BB273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49C2-6788-4FA2-2F71-267757CD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77A7-D9E1-BD13-F3AA-EB8B4F70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02BF-53F4-8D16-E79E-3AA6F0D3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14FC-AE25-F951-BF1E-EBC107B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CD3E8-A6BB-F3B6-616D-AFF5543C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E3DF7-3D5C-A498-2B37-14A9CB49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E6AC7-1668-839B-F0DD-E0A85571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82B6-98B4-F3A7-8B06-2DE8F7B6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B293-320C-3FE9-F4C8-300113B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EAFC-9254-B6AB-4166-DF4539FBD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AFF7C-8C23-8997-8933-4F97B4AC3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CDDB5-AB77-5119-1A2A-19AB6D62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6664-E6D3-7436-B527-B0072420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B5E6-A0D9-C781-FF5B-EBA44D73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B0FD-0609-8AFD-98F3-EC6608DD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F1396-B09F-12B3-A822-092059A6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2C22B-F197-415A-4127-83275C804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A4CBC-E030-F8C7-7A15-407822AB5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B032D-60E9-0BBA-DA09-799B9BA50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D5D2E-782D-D52A-EF2E-9E2A8334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F591A-159E-9BCF-B645-C82B3528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09BE8-16BB-2F6D-439F-58D79DC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1CC5-E5A0-7181-EEA0-E17F116B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22006-778D-377A-8AAE-588813B1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EE53-B094-AD6C-7C63-8F352CD4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75DA-B0FE-2DEA-DF0E-33518718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23AB5-49EC-BD71-3D5F-7965DB8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E85C-3CCD-F9A3-C5A6-CBC24E6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27710-61F2-D19C-B4BD-4BC52C6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120-7691-63D5-D3E5-1A927CB4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64BA-1BF3-2E4A-00B0-5DFDFCEA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C99E5-5D77-25D0-318A-D569A0E3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E04D6-EE9C-EE59-BFB8-BE2F24BC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88F33-01D9-FEB7-78BB-C0C3FE39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2C45-16C0-9932-452F-BFF0F78B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04DE-B183-DC45-098B-5C1D8A49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D631F-FF13-537C-BAEA-FCC735555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271AA-2C9C-FAC3-E66E-D1FCD1BB6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9D5D-BCB0-ED4B-87BC-11C7802A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28DF6-C381-5EA5-D406-F8D00E42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C130-18DB-D7C6-4373-64AC17E6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52EF2-3D90-9D55-7882-8F1EEBE2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7410C-EC8F-2A8B-C47A-01D15807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5067-5262-46B3-94F2-2DCC281B5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62A4-9111-4579-9AC9-CCE599B5917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0120-7952-6696-5C4A-861AA1017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A9B0-7E84-5EBF-D3BA-F65C8FBB9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B08A-9F41-4824-BC2E-E3F39487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xentlabs.com/obj-fi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glfw.or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lad.dav1d.de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://glew.sourceforge.net/" TargetMode="Externa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891C4A-78FD-0DCD-DA02-6DC7EC2C08A5}"/>
              </a:ext>
            </a:extLst>
          </p:cNvPr>
          <p:cNvSpPr/>
          <p:nvPr/>
        </p:nvSpPr>
        <p:spPr>
          <a:xfrm>
            <a:off x="696350" y="561525"/>
            <a:ext cx="1701409" cy="6355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4F4F4F"/>
                </a:solidFill>
                <a:effectLst/>
                <a:latin typeface="PingFang SC"/>
              </a:rPr>
              <a:t>Read .obj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F6C37-B1F2-2C05-C1FA-0E0A4C28C453}"/>
              </a:ext>
            </a:extLst>
          </p:cNvPr>
          <p:cNvSpPr/>
          <p:nvPr/>
        </p:nvSpPr>
        <p:spPr>
          <a:xfrm>
            <a:off x="696350" y="1708544"/>
            <a:ext cx="1701409" cy="6355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F4F4F"/>
                </a:solidFill>
                <a:latin typeface="PingFang SC"/>
              </a:rPr>
              <a:t>Model.txt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237F8-9E56-B5E9-4F2C-4B6C2599ECA6}"/>
              </a:ext>
            </a:extLst>
          </p:cNvPr>
          <p:cNvSpPr txBox="1"/>
          <p:nvPr/>
        </p:nvSpPr>
        <p:spPr>
          <a:xfrm>
            <a:off x="2580640" y="463818"/>
            <a:ext cx="9611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Because I can’t build the meshes by PCD successfully. So, I download a .obj </a:t>
            </a:r>
          </a:p>
          <a:p>
            <a:r>
              <a:rPr lang="en-US" sz="2400" dirty="0"/>
              <a:t>Files. Why .obj extension? Because the </a:t>
            </a:r>
            <a:r>
              <a:rPr lang="en-US" sz="2400" dirty="0">
                <a:hlinkClick r:id="rId3"/>
              </a:rPr>
              <a:t>file format </a:t>
            </a:r>
            <a:r>
              <a:rPr lang="en-US" sz="2400" dirty="0"/>
              <a:t>is relatively easy to read.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A9182-FBC6-B61A-4CFF-4193CD16927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547055" y="1197109"/>
            <a:ext cx="0" cy="511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A1F25-97E6-2422-4B30-CB70366FCCF3}"/>
              </a:ext>
            </a:extLst>
          </p:cNvPr>
          <p:cNvSpPr txBox="1"/>
          <p:nvPr/>
        </p:nvSpPr>
        <p:spPr>
          <a:xfrm>
            <a:off x="2580640" y="1610837"/>
            <a:ext cx="9611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Save as a txt file and read by C++ test file. It will transfer data by TCP later. This is just a simulation.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43960-C734-A096-107C-4AC3D18CC6F9}"/>
              </a:ext>
            </a:extLst>
          </p:cNvPr>
          <p:cNvSpPr/>
          <p:nvPr/>
        </p:nvSpPr>
        <p:spPr>
          <a:xfrm>
            <a:off x="696349" y="2855563"/>
            <a:ext cx="1701409" cy="6355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F4F4F"/>
                </a:solidFill>
                <a:latin typeface="PingFang SC"/>
              </a:rPr>
              <a:t>Build Tree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58416-5BDF-C417-99AF-5760D742ED8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1547054" y="2344128"/>
            <a:ext cx="1" cy="511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8965C5-AD36-B3C7-5B00-C00ED68C4A91}"/>
              </a:ext>
            </a:extLst>
          </p:cNvPr>
          <p:cNvSpPr txBox="1"/>
          <p:nvPr/>
        </p:nvSpPr>
        <p:spPr>
          <a:xfrm>
            <a:off x="2580640" y="2942522"/>
            <a:ext cx="7863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Read the model file and build BVH tree.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E82A1D-E41F-415A-C1F5-88849D22448A}"/>
              </a:ext>
            </a:extLst>
          </p:cNvPr>
          <p:cNvSpPr/>
          <p:nvPr/>
        </p:nvSpPr>
        <p:spPr>
          <a:xfrm>
            <a:off x="696348" y="4002582"/>
            <a:ext cx="1701409" cy="6355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F4F4F"/>
                </a:solidFill>
                <a:latin typeface="PingFang SC"/>
              </a:rPr>
              <a:t>Ray Tracing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445807-11A9-85E4-DF90-F0781F751D7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1547053" y="3491147"/>
            <a:ext cx="1" cy="511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E41073-E990-9C86-16DF-E82CD799E107}"/>
              </a:ext>
            </a:extLst>
          </p:cNvPr>
          <p:cNvSpPr txBox="1"/>
          <p:nvPr/>
        </p:nvSpPr>
        <p:spPr>
          <a:xfrm>
            <a:off x="2580640" y="4089541"/>
            <a:ext cx="961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Test ray intersection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20F476-665C-1528-8AEC-FECC09D09251}"/>
              </a:ext>
            </a:extLst>
          </p:cNvPr>
          <p:cNvSpPr/>
          <p:nvPr/>
        </p:nvSpPr>
        <p:spPr>
          <a:xfrm>
            <a:off x="696347" y="5149456"/>
            <a:ext cx="1701409" cy="6355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F4F4F"/>
                </a:solidFill>
                <a:latin typeface="PingFang SC"/>
              </a:rPr>
              <a:t>Show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C03F7D-4ECC-0703-AF30-EB6F86770379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1547052" y="4638166"/>
            <a:ext cx="1" cy="511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111A84-EEAE-9B54-E27F-7A954D66E72B}"/>
              </a:ext>
            </a:extLst>
          </p:cNvPr>
          <p:cNvSpPr txBox="1"/>
          <p:nvPr/>
        </p:nvSpPr>
        <p:spPr>
          <a:xfrm>
            <a:off x="2580640" y="5236415"/>
            <a:ext cx="961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Try OpenGL to show it, instead of console</a:t>
            </a:r>
          </a:p>
        </p:txBody>
      </p:sp>
    </p:spTree>
    <p:extLst>
      <p:ext uri="{BB962C8B-B14F-4D97-AF65-F5344CB8AC3E}">
        <p14:creationId xmlns:p14="http://schemas.microsoft.com/office/powerpoint/2010/main" val="389651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8DBB89-D13C-D85C-0210-5848CFF11C53}"/>
              </a:ext>
            </a:extLst>
          </p:cNvPr>
          <p:cNvSpPr/>
          <p:nvPr/>
        </p:nvSpPr>
        <p:spPr>
          <a:xfrm>
            <a:off x="1818640" y="3594405"/>
            <a:ext cx="1473200" cy="60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4F4F4F"/>
                </a:solidFill>
                <a:effectLst/>
                <a:latin typeface="PingFang SC"/>
              </a:rPr>
              <a:t>GLAD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57534-9022-B97E-6D11-5E5B923216AC}"/>
              </a:ext>
            </a:extLst>
          </p:cNvPr>
          <p:cNvSpPr txBox="1"/>
          <p:nvPr/>
        </p:nvSpPr>
        <p:spPr>
          <a:xfrm>
            <a:off x="3586480" y="3594405"/>
            <a:ext cx="833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New version of </a:t>
            </a:r>
            <a:r>
              <a:rPr lang="en-US" sz="2400" dirty="0" err="1"/>
              <a:t>glew</a:t>
            </a:r>
            <a:r>
              <a:rPr lang="en-US" sz="2400" dirty="0"/>
              <a:t>, and </a:t>
            </a:r>
            <a:r>
              <a:rPr lang="en-US" sz="2400" b="0" i="0" dirty="0">
                <a:effectLst/>
                <a:latin typeface="-apple-system"/>
              </a:rPr>
              <a:t>gl3w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0530A-A909-0C18-9792-78079F745CF6}"/>
              </a:ext>
            </a:extLst>
          </p:cNvPr>
          <p:cNvSpPr/>
          <p:nvPr/>
        </p:nvSpPr>
        <p:spPr>
          <a:xfrm>
            <a:off x="1818640" y="2361402"/>
            <a:ext cx="1473200" cy="60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4F4F4F"/>
                </a:solidFill>
                <a:effectLst/>
                <a:latin typeface="PingFang SC"/>
              </a:rPr>
              <a:t>GLEW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4A6B5-35C9-92A3-71DC-C0EEB5350E79}"/>
              </a:ext>
            </a:extLst>
          </p:cNvPr>
          <p:cNvSpPr/>
          <p:nvPr/>
        </p:nvSpPr>
        <p:spPr>
          <a:xfrm>
            <a:off x="1798320" y="350717"/>
            <a:ext cx="1473200" cy="60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4F4F4F"/>
                </a:solidFill>
                <a:effectLst/>
                <a:latin typeface="PingFang SC"/>
              </a:rPr>
              <a:t>GLUT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624E7-F208-9654-71B3-CF2E1B764364}"/>
              </a:ext>
            </a:extLst>
          </p:cNvPr>
          <p:cNvSpPr txBox="1"/>
          <p:nvPr/>
        </p:nvSpPr>
        <p:spPr>
          <a:xfrm>
            <a:off x="3566160" y="421913"/>
            <a:ext cx="8473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OpenGL Utility Toolkit. Stop update in 1998, we don’t use it.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B3C39-AD91-4388-E098-7423D8352755}"/>
              </a:ext>
            </a:extLst>
          </p:cNvPr>
          <p:cNvSpPr/>
          <p:nvPr/>
        </p:nvSpPr>
        <p:spPr>
          <a:xfrm>
            <a:off x="1798320" y="1276792"/>
            <a:ext cx="1473200" cy="60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dirty="0" err="1">
                <a:solidFill>
                  <a:srgbClr val="4F4F4F"/>
                </a:solidFill>
                <a:effectLst/>
                <a:latin typeface="PingFang SC"/>
              </a:rPr>
              <a:t>FreeGLUT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46DD0-720F-6C3F-2A87-4629705B5C87}"/>
              </a:ext>
            </a:extLst>
          </p:cNvPr>
          <p:cNvSpPr txBox="1"/>
          <p:nvPr/>
        </p:nvSpPr>
        <p:spPr>
          <a:xfrm>
            <a:off x="3566160" y="1308757"/>
            <a:ext cx="772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Open source and new version of GLUT. 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7F194-8E33-0337-FD49-1BF78148C2F2}"/>
              </a:ext>
            </a:extLst>
          </p:cNvPr>
          <p:cNvSpPr txBox="1"/>
          <p:nvPr/>
        </p:nvSpPr>
        <p:spPr>
          <a:xfrm>
            <a:off x="3566160" y="2063267"/>
            <a:ext cx="772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Different GPU company implement its own function. GLEW can not only find the basic function, but also the unique function of each company build. Include: </a:t>
            </a:r>
            <a:r>
              <a:rPr lang="en-US" sz="2400" b="0" i="0" dirty="0" err="1">
                <a:effectLst/>
                <a:latin typeface="-apple-system"/>
              </a:rPr>
              <a:t>gl,glu,glext,wgl,glx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B692C-D3F8-6B3C-1A79-93B0BA2C66A3}"/>
              </a:ext>
            </a:extLst>
          </p:cNvPr>
          <p:cNvSpPr/>
          <p:nvPr/>
        </p:nvSpPr>
        <p:spPr>
          <a:xfrm>
            <a:off x="1798320" y="4795736"/>
            <a:ext cx="1473200" cy="60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4F4F4F"/>
                </a:solidFill>
                <a:effectLst/>
                <a:latin typeface="PingFang SC"/>
              </a:rPr>
              <a:t>GLFW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D6BEA3-FC84-E514-8000-678A81CC0A5B}"/>
              </a:ext>
            </a:extLst>
          </p:cNvPr>
          <p:cNvSpPr txBox="1"/>
          <p:nvPr/>
        </p:nvSpPr>
        <p:spPr>
          <a:xfrm>
            <a:off x="3566160" y="4487414"/>
            <a:ext cx="772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It provides a simple API for creating windows, contexts and surfaces, receiving input and events. Instead of create windows handler by yourself.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9E750D-7BA2-71B2-4F2E-79BF1B919693}"/>
              </a:ext>
            </a:extLst>
          </p:cNvPr>
          <p:cNvCxnSpPr>
            <a:cxnSpLocks/>
          </p:cNvCxnSpPr>
          <p:nvPr/>
        </p:nvCxnSpPr>
        <p:spPr>
          <a:xfrm>
            <a:off x="1442720" y="421913"/>
            <a:ext cx="0" cy="3776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7A0729-6EA4-A657-B126-21203CE3D615}"/>
              </a:ext>
            </a:extLst>
          </p:cNvPr>
          <p:cNvSpPr txBox="1"/>
          <p:nvPr/>
        </p:nvSpPr>
        <p:spPr>
          <a:xfrm>
            <a:off x="482600" y="3734397"/>
            <a:ext cx="118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-apple-system"/>
              </a:rPr>
              <a:t>new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DCE7E-4C33-054C-A580-EFD993CCBC98}"/>
              </a:ext>
            </a:extLst>
          </p:cNvPr>
          <p:cNvSpPr txBox="1"/>
          <p:nvPr/>
        </p:nvSpPr>
        <p:spPr>
          <a:xfrm>
            <a:off x="492760" y="484211"/>
            <a:ext cx="118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-apple-system"/>
              </a:rPr>
              <a:t>old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4F1CF3-F198-C9EB-194C-73A31A010BF2}"/>
              </a:ext>
            </a:extLst>
          </p:cNvPr>
          <p:cNvSpPr txBox="1"/>
          <p:nvPr/>
        </p:nvSpPr>
        <p:spPr>
          <a:xfrm>
            <a:off x="1442720" y="6022446"/>
            <a:ext cx="833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US" altLang="zh-CN" sz="2400" dirty="0"/>
              <a:t>herefore, what we need is one GLFW, plus GLAD / GLEW.</a:t>
            </a:r>
          </a:p>
        </p:txBody>
      </p:sp>
    </p:spTree>
    <p:extLst>
      <p:ext uri="{BB962C8B-B14F-4D97-AF65-F5344CB8AC3E}">
        <p14:creationId xmlns:p14="http://schemas.microsoft.com/office/powerpoint/2010/main" val="254429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E1E19-7A26-86CF-8B8B-BCFB5220EDBD}"/>
              </a:ext>
            </a:extLst>
          </p:cNvPr>
          <p:cNvSpPr txBox="1"/>
          <p:nvPr/>
        </p:nvSpPr>
        <p:spPr>
          <a:xfrm>
            <a:off x="1102360" y="407182"/>
            <a:ext cx="99872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How to set up?</a:t>
            </a:r>
          </a:p>
          <a:p>
            <a:endParaRPr lang="en-US" sz="2400" dirty="0"/>
          </a:p>
          <a:p>
            <a:r>
              <a:rPr lang="en-US" sz="2400" dirty="0"/>
              <a:t>1. Download</a:t>
            </a:r>
          </a:p>
          <a:p>
            <a:r>
              <a:rPr lang="en-US" sz="2400" dirty="0" err="1"/>
              <a:t>glfw</a:t>
            </a:r>
            <a:r>
              <a:rPr lang="en-US" sz="2400" dirty="0"/>
              <a:t>: </a:t>
            </a:r>
            <a:r>
              <a:rPr lang="en-US" sz="2400" b="0" i="0" u="none" strike="noStrike" dirty="0">
                <a:solidFill>
                  <a:srgbClr val="CA0C16"/>
                </a:solidFill>
                <a:effectLst/>
                <a:latin typeface="-apple-system"/>
                <a:hlinkClick r:id="rId3"/>
              </a:rPr>
              <a:t>https://www.glfw.org/</a:t>
            </a:r>
            <a:r>
              <a:rPr lang="en-US" sz="2400" b="0" i="0" u="none" strike="noStrike" dirty="0">
                <a:solidFill>
                  <a:srgbClr val="CA0C16"/>
                </a:solidFill>
                <a:effectLst/>
                <a:latin typeface="-apple-system"/>
              </a:rPr>
              <a:t> 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r>
              <a:rPr lang="en-US" sz="2400" b="0" i="0" u="none" strike="noStrike" dirty="0" err="1">
                <a:effectLst/>
                <a:latin typeface="-apple-system"/>
              </a:rPr>
              <a:t>glew</a:t>
            </a:r>
            <a:r>
              <a:rPr lang="en-US" sz="2400" b="0" i="0" u="none" strike="noStrike" dirty="0">
                <a:effectLst/>
                <a:latin typeface="-apple-system"/>
              </a:rPr>
              <a:t> binary: </a:t>
            </a:r>
            <a:r>
              <a:rPr lang="en-US" sz="2400" b="0" i="0" u="none" strike="noStrike" dirty="0">
                <a:solidFill>
                  <a:srgbClr val="CA0C16"/>
                </a:solidFill>
                <a:effectLst/>
                <a:latin typeface="-apple-system"/>
                <a:hlinkClick r:id="rId4"/>
              </a:rPr>
              <a:t>http://glew.sourceforge.net/</a:t>
            </a:r>
            <a:endParaRPr lang="en-US" sz="2400" b="0" i="0" u="none" strike="noStrike" dirty="0">
              <a:solidFill>
                <a:srgbClr val="CA0C16"/>
              </a:solidFill>
              <a:effectLst/>
              <a:latin typeface="-apple-system"/>
            </a:endParaRPr>
          </a:p>
          <a:p>
            <a:r>
              <a:rPr lang="en-US" sz="2400" dirty="0"/>
              <a:t>glad: </a:t>
            </a:r>
            <a:r>
              <a:rPr lang="en-US" sz="2400" b="0" i="0" u="none" strike="noStrike" dirty="0">
                <a:solidFill>
                  <a:srgbClr val="4EA1DB"/>
                </a:solidFill>
                <a:effectLst/>
                <a:latin typeface="-apple-system"/>
                <a:hlinkClick r:id="rId5"/>
              </a:rPr>
              <a:t>https://glad.dav1d.de/</a:t>
            </a:r>
            <a:endParaRPr lang="en-US" sz="2400" dirty="0"/>
          </a:p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2. Combine them by type</a:t>
            </a:r>
          </a:p>
          <a:p>
            <a:r>
              <a:rPr lang="en-US" sz="2400" dirty="0">
                <a:latin typeface="-apple-system"/>
              </a:rPr>
              <a:t>Put all the .h file into a include folder</a:t>
            </a:r>
          </a:p>
          <a:p>
            <a:r>
              <a:rPr lang="en-US" sz="2400" dirty="0">
                <a:latin typeface="-apple-system"/>
              </a:rPr>
              <a:t>Put all the .</a:t>
            </a:r>
            <a:r>
              <a:rPr lang="en-US" sz="2400" dirty="0" err="1">
                <a:latin typeface="-apple-system"/>
              </a:rPr>
              <a:t>dll</a:t>
            </a:r>
            <a:r>
              <a:rPr lang="en-US" sz="2400" dirty="0">
                <a:latin typeface="-apple-system"/>
              </a:rPr>
              <a:t> file into a bin folder</a:t>
            </a:r>
          </a:p>
          <a:p>
            <a:r>
              <a:rPr lang="en-US" sz="2400" dirty="0">
                <a:latin typeface="-apple-system"/>
              </a:rPr>
              <a:t>Put all the .lib file into a lib folder</a:t>
            </a:r>
          </a:p>
          <a:p>
            <a:r>
              <a:rPr lang="en-US" sz="2400" dirty="0">
                <a:latin typeface="-apple-system"/>
              </a:rPr>
              <a:t>Put all the .c file into a </a:t>
            </a:r>
            <a:r>
              <a:rPr lang="en-US" sz="2400" dirty="0" err="1">
                <a:latin typeface="-apple-system"/>
              </a:rPr>
              <a:t>src</a:t>
            </a:r>
            <a:r>
              <a:rPr lang="en-US" sz="2400" dirty="0">
                <a:latin typeface="-apple-system"/>
              </a:rPr>
              <a:t> folder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In bin folder: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                                               in include folder:                      in lib folder: </a:t>
            </a:r>
          </a:p>
          <a:p>
            <a:r>
              <a:rPr lang="en-US" sz="2400" dirty="0">
                <a:latin typeface="-apple-system"/>
              </a:rPr>
              <a:t>In </a:t>
            </a:r>
            <a:r>
              <a:rPr lang="en-US" sz="2400" dirty="0" err="1">
                <a:latin typeface="-apple-system"/>
              </a:rPr>
              <a:t>src</a:t>
            </a:r>
            <a:r>
              <a:rPr lang="en-US" sz="2400" dirty="0">
                <a:latin typeface="-apple-system"/>
              </a:rPr>
              <a:t> folder:</a:t>
            </a: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solidFill>
                <a:srgbClr val="CA0C16"/>
              </a:solidFill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F11DC-AF81-5F78-5166-950EEF5F6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477" y="3204763"/>
            <a:ext cx="923925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B96D04-DEA5-A74C-A05E-08EBF4C61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6870" y="4992687"/>
            <a:ext cx="1257300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585D5-217E-92FD-2E08-05CABCFFA5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915" y="6220344"/>
            <a:ext cx="1171575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1DFF6-1833-43D1-C20E-E12208134C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3839" y="5115444"/>
            <a:ext cx="1219200" cy="1495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869089-4ED5-A86C-BEBF-9D2A7C672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8015" y="4812865"/>
            <a:ext cx="15716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288C6-21B3-F489-96DB-38DBE33ACC40}"/>
              </a:ext>
            </a:extLst>
          </p:cNvPr>
          <p:cNvSpPr txBox="1"/>
          <p:nvPr/>
        </p:nvSpPr>
        <p:spPr>
          <a:xfrm>
            <a:off x="1102360" y="407182"/>
            <a:ext cx="99872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-apple-system"/>
              </a:rPr>
              <a:t>3. Set up environment in Visual Studio</a:t>
            </a:r>
          </a:p>
          <a:p>
            <a:r>
              <a:rPr lang="en-US" sz="2400" dirty="0">
                <a:latin typeface="-apple-system"/>
              </a:rPr>
              <a:t>3.1 Open project property:</a:t>
            </a: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Tell VS that you should help me include .h file in that folder. You can include such file after that. But VS will tell you “cannot find external variable”</a:t>
            </a: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3.2 In library directories, tell VS that you will link the file in such a folder</a:t>
            </a: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solidFill>
                <a:srgbClr val="CA0C16"/>
              </a:solidFill>
              <a:latin typeface="-apple-syste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79B0DC-1767-40E2-E057-905E4E5CE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12" y="5317343"/>
            <a:ext cx="5267325" cy="1133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C199E-4A58-90B4-5727-7676DA91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60" y="3412484"/>
            <a:ext cx="5238750" cy="1209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C0AE0F-E1AA-3E56-33FE-06372636D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712" y="1156532"/>
            <a:ext cx="9248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0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B180A-E7F1-0302-B8EB-E49F907A28A1}"/>
              </a:ext>
            </a:extLst>
          </p:cNvPr>
          <p:cNvSpPr txBox="1"/>
          <p:nvPr/>
        </p:nvSpPr>
        <p:spPr>
          <a:xfrm>
            <a:off x="1102360" y="407182"/>
            <a:ext cx="99872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-apple-system"/>
              </a:rPr>
              <a:t>3. Set up environment in Visual Studio</a:t>
            </a:r>
          </a:p>
          <a:p>
            <a:r>
              <a:rPr lang="en-US" sz="2400" dirty="0">
                <a:latin typeface="-apple-system"/>
              </a:rPr>
              <a:t>In linker input option, add additional dependencies, with all the .lib file name, plus opengl32.lib (you don’t need to prepare this, it is a system lib)</a:t>
            </a: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r>
              <a:rPr lang="en-US" altLang="zh-CN" sz="2400" dirty="0">
                <a:latin typeface="-apple-system"/>
              </a:rPr>
              <a:t>Hence force, VS can link the .lib file when compiling your project.</a:t>
            </a:r>
          </a:p>
          <a:p>
            <a:r>
              <a:rPr lang="en-US" sz="2400" dirty="0">
                <a:latin typeface="-apple-system"/>
              </a:rPr>
              <a:t>(tips, use: “</a:t>
            </a:r>
            <a:r>
              <a:rPr lang="en-US" sz="2400" dirty="0" err="1">
                <a:latin typeface="-apple-system"/>
              </a:rPr>
              <a:t>dir</a:t>
            </a:r>
            <a:r>
              <a:rPr lang="en-US" sz="2400" dirty="0">
                <a:latin typeface="-apple-system"/>
              </a:rPr>
              <a:t> /b &gt; list.txt” in CMD, can output your file name in txt file)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VS can compile it successfully, but the program will tell you no </a:t>
            </a:r>
            <a:r>
              <a:rPr lang="en-US" sz="2400" dirty="0" err="1">
                <a:latin typeface="-apple-system"/>
              </a:rPr>
              <a:t>dll</a:t>
            </a:r>
            <a:r>
              <a:rPr lang="en-US" sz="2400" dirty="0">
                <a:latin typeface="-apple-system"/>
              </a:rPr>
              <a:t> found</a:t>
            </a: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solidFill>
                <a:srgbClr val="CA0C16"/>
              </a:solidFill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B6D61-105E-66F8-ABAA-6110F862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3" y="1618371"/>
            <a:ext cx="8843328" cy="24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0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B180A-E7F1-0302-B8EB-E49F907A28A1}"/>
              </a:ext>
            </a:extLst>
          </p:cNvPr>
          <p:cNvSpPr txBox="1"/>
          <p:nvPr/>
        </p:nvSpPr>
        <p:spPr>
          <a:xfrm>
            <a:off x="1102360" y="376702"/>
            <a:ext cx="99872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4. Copy .</a:t>
            </a:r>
            <a:r>
              <a:rPr lang="en-US" sz="2400" dirty="0" err="1">
                <a:latin typeface="-apple-system"/>
              </a:rPr>
              <a:t>dll</a:t>
            </a:r>
            <a:r>
              <a:rPr lang="en-US" sz="2400" dirty="0">
                <a:latin typeface="-apple-system"/>
              </a:rPr>
              <a:t> files into the output folder. .</a:t>
            </a:r>
            <a:r>
              <a:rPr lang="en-US" sz="2400" dirty="0" err="1">
                <a:latin typeface="-apple-system"/>
              </a:rPr>
              <a:t>dll</a:t>
            </a:r>
            <a:r>
              <a:rPr lang="en-US" sz="2400" dirty="0">
                <a:latin typeface="-apple-system"/>
              </a:rPr>
              <a:t> will be used when project run</a:t>
            </a: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5. Copy .c file (only one) into the source folder. </a:t>
            </a:r>
            <a:r>
              <a:rPr lang="en-US" sz="2400" dirty="0" err="1">
                <a:latin typeface="-apple-system"/>
              </a:rPr>
              <a:t>glad.c</a:t>
            </a:r>
            <a:r>
              <a:rPr lang="en-US" sz="2400" dirty="0">
                <a:latin typeface="-apple-system"/>
              </a:rPr>
              <a:t> will be included into your project</a:t>
            </a:r>
          </a:p>
          <a:p>
            <a:endParaRPr lang="en-US" sz="2400" dirty="0">
              <a:solidFill>
                <a:srgbClr val="CA0C16"/>
              </a:solidFill>
              <a:latin typeface="-apple-system"/>
            </a:endParaRPr>
          </a:p>
          <a:p>
            <a:endParaRPr lang="en-US" sz="2400" dirty="0">
              <a:solidFill>
                <a:srgbClr val="CA0C16"/>
              </a:solidFill>
              <a:latin typeface="-apple-system"/>
            </a:endParaRPr>
          </a:p>
          <a:p>
            <a:endParaRPr lang="en-US" sz="2400" dirty="0">
              <a:solidFill>
                <a:srgbClr val="CA0C16"/>
              </a:solidFill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Include the file in VS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EA290E-779B-1CB1-3016-C941CC9C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1399540"/>
            <a:ext cx="7724775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A5954-4992-6392-85A2-8B3C1162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32" y="4575024"/>
            <a:ext cx="21621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CD03B6-418F-0E98-E46D-0B811A029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344" y="5503593"/>
            <a:ext cx="356235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B7BBB9-82F8-6B22-F52A-142AF36AB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95" y="4511240"/>
            <a:ext cx="1857058" cy="21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5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44191-8E39-9464-DE59-E0B912F5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06" y="1672160"/>
            <a:ext cx="3000513" cy="3040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96F71-9AF8-AC66-CAB6-6697D7B29053}"/>
              </a:ext>
            </a:extLst>
          </p:cNvPr>
          <p:cNvSpPr txBox="1"/>
          <p:nvPr/>
        </p:nvSpPr>
        <p:spPr>
          <a:xfrm>
            <a:off x="1490609" y="4973488"/>
            <a:ext cx="1781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4F4F4F"/>
                </a:solidFill>
                <a:effectLst/>
                <a:latin typeface="PingFang SC"/>
              </a:rPr>
              <a:t>testmodel.obj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7B27D-428D-2C92-AB90-A667FE25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054" y="1672160"/>
            <a:ext cx="3701892" cy="3040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B2026C-4274-8A93-2772-E708E297919C}"/>
              </a:ext>
            </a:extLst>
          </p:cNvPr>
          <p:cNvSpPr txBox="1"/>
          <p:nvPr/>
        </p:nvSpPr>
        <p:spPr>
          <a:xfrm>
            <a:off x="4806461" y="4973488"/>
            <a:ext cx="257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4F4F4F"/>
                </a:solidFill>
                <a:effectLst/>
                <a:latin typeface="PingFang SC"/>
              </a:rPr>
              <a:t>original data structure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937B6-84F5-AF45-A9C9-1C12E9F07C80}"/>
              </a:ext>
            </a:extLst>
          </p:cNvPr>
          <p:cNvSpPr txBox="1"/>
          <p:nvPr/>
        </p:nvSpPr>
        <p:spPr>
          <a:xfrm>
            <a:off x="8469437" y="4973488"/>
            <a:ext cx="257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4F4F4F"/>
                </a:solidFill>
                <a:effectLst/>
                <a:latin typeface="PingFang SC"/>
              </a:rPr>
              <a:t>after simplification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92DB7-6B36-5043-6B7D-C3F0883F3335}"/>
              </a:ext>
            </a:extLst>
          </p:cNvPr>
          <p:cNvSpPr txBox="1"/>
          <p:nvPr/>
        </p:nvSpPr>
        <p:spPr>
          <a:xfrm>
            <a:off x="4806461" y="518640"/>
            <a:ext cx="2579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0" dirty="0">
                <a:solidFill>
                  <a:srgbClr val="4F4F4F"/>
                </a:solidFill>
                <a:effectLst/>
                <a:latin typeface="PingFang SC"/>
              </a:rPr>
              <a:t>In Python</a:t>
            </a:r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2E5A92-4ED2-3689-FD92-ED953A8CD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471" y="1672160"/>
            <a:ext cx="2551008" cy="30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4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3B239-651E-5506-18EB-D301E5807700}"/>
              </a:ext>
            </a:extLst>
          </p:cNvPr>
          <p:cNvSpPr txBox="1"/>
          <p:nvPr/>
        </p:nvSpPr>
        <p:spPr>
          <a:xfrm>
            <a:off x="4806461" y="518640"/>
            <a:ext cx="2579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0" dirty="0">
                <a:solidFill>
                  <a:srgbClr val="4F4F4F"/>
                </a:solidFill>
                <a:effectLst/>
                <a:latin typeface="PingFang SC"/>
              </a:rPr>
              <a:t>In C++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C0CFD-0A93-6A96-5B59-89690802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82" y="1225685"/>
            <a:ext cx="7057434" cy="56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2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7298B5-F116-609E-8265-482F9973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61" y="2979447"/>
            <a:ext cx="6434774" cy="899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8CA6C-7517-FB18-4C47-93C8299C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2" y="2204371"/>
            <a:ext cx="3735664" cy="2449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49F8AC-9774-CA05-140D-EE34E18A05BF}"/>
              </a:ext>
            </a:extLst>
          </p:cNvPr>
          <p:cNvSpPr txBox="1"/>
          <p:nvPr/>
        </p:nvSpPr>
        <p:spPr>
          <a:xfrm>
            <a:off x="1377488" y="4843948"/>
            <a:ext cx="2517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4F4F4F"/>
                </a:solidFill>
                <a:effectLst/>
                <a:latin typeface="PingFang SC"/>
              </a:rPr>
              <a:t>Give a ray source and a direction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2C7C83-0528-4D70-B789-0634D7C4C700}"/>
              </a:ext>
            </a:extLst>
          </p:cNvPr>
          <p:cNvSpPr txBox="1"/>
          <p:nvPr/>
        </p:nvSpPr>
        <p:spPr>
          <a:xfrm>
            <a:off x="6765092" y="4843947"/>
            <a:ext cx="3171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4F4F4F"/>
                </a:solidFill>
                <a:effectLst/>
                <a:latin typeface="PingFang SC"/>
              </a:rPr>
              <a:t>show the intersection 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3538A-10E2-711B-E80F-F0DF28D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41" y="970116"/>
            <a:ext cx="7391716" cy="5887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69418-AB2C-E644-9717-E4F98F739B4D}"/>
              </a:ext>
            </a:extLst>
          </p:cNvPr>
          <p:cNvSpPr txBox="1"/>
          <p:nvPr/>
        </p:nvSpPr>
        <p:spPr>
          <a:xfrm>
            <a:off x="3603301" y="297660"/>
            <a:ext cx="4985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0" dirty="0">
                <a:solidFill>
                  <a:srgbClr val="4F4F4F"/>
                </a:solidFill>
                <a:effectLst/>
                <a:latin typeface="PingFang SC"/>
              </a:rPr>
              <a:t>The process on ray tracing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5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65A26-857D-E74E-BF3A-771864EC8139}"/>
              </a:ext>
            </a:extLst>
          </p:cNvPr>
          <p:cNvSpPr txBox="1"/>
          <p:nvPr/>
        </p:nvSpPr>
        <p:spPr>
          <a:xfrm>
            <a:off x="1290320" y="1204437"/>
            <a:ext cx="9611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What Next?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6218B-51B7-61C1-18B2-B7631DD51DD9}"/>
              </a:ext>
            </a:extLst>
          </p:cNvPr>
          <p:cNvSpPr txBox="1"/>
          <p:nvPr/>
        </p:nvSpPr>
        <p:spPr>
          <a:xfrm>
            <a:off x="1290320" y="2083277"/>
            <a:ext cx="10596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Try some other algorithm to build the triangular meshes (check </a:t>
            </a:r>
            <a:r>
              <a:rPr lang="en-US" sz="2400" dirty="0" err="1"/>
              <a:t>Bassel’s</a:t>
            </a:r>
            <a:r>
              <a:rPr lang="en-US" sz="2400" dirty="0"/>
              <a:t> email)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Verify BVH build program. Try to </a:t>
            </a:r>
            <a:r>
              <a:rPr lang="en-US" altLang="zh-CN" sz="2400" dirty="0"/>
              <a:t>visualize the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74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395D7-51F4-B24E-4094-3F26B86DE324}"/>
              </a:ext>
            </a:extLst>
          </p:cNvPr>
          <p:cNvSpPr txBox="1"/>
          <p:nvPr/>
        </p:nvSpPr>
        <p:spPr>
          <a:xfrm>
            <a:off x="1290320" y="1204437"/>
            <a:ext cx="9611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Appendix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263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E1E19-7A26-86CF-8B8B-BCFB5220EDBD}"/>
              </a:ext>
            </a:extLst>
          </p:cNvPr>
          <p:cNvSpPr txBox="1"/>
          <p:nvPr/>
        </p:nvSpPr>
        <p:spPr>
          <a:xfrm>
            <a:off x="1168400" y="590062"/>
            <a:ext cx="10494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Set up CUDA environment. </a:t>
            </a:r>
            <a:r>
              <a:rPr lang="en-US" altLang="zh-CN" sz="2400" dirty="0">
                <a:hlinkClick r:id="rId3"/>
              </a:rPr>
              <a:t>CUDA Manual 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/>
              <a:t>I can use CUDA library now, but </a:t>
            </a:r>
            <a:r>
              <a:rPr lang="en-US" sz="2400" dirty="0">
                <a:solidFill>
                  <a:srgbClr val="FF0000"/>
                </a:solidFill>
              </a:rPr>
              <a:t>can’t</a:t>
            </a:r>
            <a:r>
              <a:rPr lang="en-US" sz="2400" dirty="0"/>
              <a:t> create a CUDA environment item. I will try to </a:t>
            </a:r>
          </a:p>
          <a:p>
            <a:r>
              <a:rPr lang="en-US" sz="2400" dirty="0"/>
              <a:t>reinstall CUDA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4751F0-A5F0-B19F-28F6-6CA55879B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69" y="2159722"/>
            <a:ext cx="10572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943BDF-DC1E-9A74-AF6B-5261A05CCE18}"/>
              </a:ext>
            </a:extLst>
          </p:cNvPr>
          <p:cNvSpPr/>
          <p:nvPr/>
        </p:nvSpPr>
        <p:spPr>
          <a:xfrm>
            <a:off x="1352062" y="775425"/>
            <a:ext cx="1381760" cy="60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4F4F4F"/>
                </a:solidFill>
                <a:effectLst/>
                <a:latin typeface="PingFang SC"/>
              </a:rPr>
              <a:t>OpenGL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8F089-20B9-C30F-857D-5A8E1812E64A}"/>
              </a:ext>
            </a:extLst>
          </p:cNvPr>
          <p:cNvSpPr txBox="1"/>
          <p:nvPr/>
        </p:nvSpPr>
        <p:spPr>
          <a:xfrm>
            <a:off x="3048782" y="661955"/>
            <a:ext cx="772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Only have framework (a standard), no implement. Each GPU company implement the function by themselves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AF5F3-5592-7762-672F-33F54BE4B0D3}"/>
              </a:ext>
            </a:extLst>
          </p:cNvPr>
          <p:cNvSpPr txBox="1"/>
          <p:nvPr/>
        </p:nvSpPr>
        <p:spPr>
          <a:xfrm>
            <a:off x="4908062" y="1510037"/>
            <a:ext cx="4602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</a:t>
            </a:r>
            <a:r>
              <a:rPr lang="en-US" sz="2400" dirty="0"/>
              <a:t>: core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glu</a:t>
            </a:r>
            <a:r>
              <a:rPr lang="en-US" sz="2400" dirty="0"/>
              <a:t>: utility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aux: </a:t>
            </a:r>
            <a:r>
              <a:rPr lang="en-US" altLang="zh-CN" sz="2400" dirty="0"/>
              <a:t>auxiliary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glut: utility tool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glx</a:t>
            </a:r>
            <a:r>
              <a:rPr lang="en-US" sz="2400" dirty="0"/>
              <a:t>, </a:t>
            </a:r>
            <a:r>
              <a:rPr lang="en-US" sz="2400" dirty="0" err="1"/>
              <a:t>agl</a:t>
            </a:r>
            <a:r>
              <a:rPr lang="en-US" sz="2400" dirty="0"/>
              <a:t>, </a:t>
            </a:r>
            <a:r>
              <a:rPr lang="en-US" sz="2400" dirty="0" err="1"/>
              <a:t>wgl</a:t>
            </a:r>
            <a:r>
              <a:rPr lang="en-US" sz="2400" dirty="0"/>
              <a:t>: window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function library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814523E-1D1D-DD3B-DF71-E9E6D4FD96FA}"/>
              </a:ext>
            </a:extLst>
          </p:cNvPr>
          <p:cNvSpPr/>
          <p:nvPr/>
        </p:nvSpPr>
        <p:spPr>
          <a:xfrm>
            <a:off x="4207022" y="1785360"/>
            <a:ext cx="416560" cy="1757680"/>
          </a:xfrm>
          <a:prstGeom prst="leftBrace">
            <a:avLst>
              <a:gd name="adj1" fmla="val 3760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83564-86F5-3183-1D85-CCA460A1B5EF}"/>
              </a:ext>
            </a:extLst>
          </p:cNvPr>
          <p:cNvSpPr txBox="1"/>
          <p:nvPr/>
        </p:nvSpPr>
        <p:spPr>
          <a:xfrm>
            <a:off x="2042942" y="2433367"/>
            <a:ext cx="2164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Framework API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0A9CA-D993-9280-6F6E-9BB3B17A3F94}"/>
              </a:ext>
            </a:extLst>
          </p:cNvPr>
          <p:cNvSpPr txBox="1"/>
          <p:nvPr/>
        </p:nvSpPr>
        <p:spPr>
          <a:xfrm>
            <a:off x="1473200" y="3931830"/>
            <a:ext cx="9611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company implement those function, it will become part of the GPU driver. And your PC’s GPU driver must be corresponding to your GPU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B462F-3803-0A07-A979-3245FDC04774}"/>
              </a:ext>
            </a:extLst>
          </p:cNvPr>
          <p:cNvSpPr txBox="1"/>
          <p:nvPr/>
        </p:nvSpPr>
        <p:spPr>
          <a:xfrm>
            <a:off x="1473200" y="4876296"/>
            <a:ext cx="9834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Now we have GPU driver. And a unified function. But how to find those function pointer in the driver? Each company has its own pointer address, we can’t check all the company’s GPU manual. We will need a tool to manage over all the possible GPU driver, and find the function pointer automatically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88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1168</Words>
  <Application>Microsoft Office PowerPoint</Application>
  <PresentationFormat>Widescreen</PresentationFormat>
  <Paragraphs>162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PingFang SC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靖祥</dc:creator>
  <cp:lastModifiedBy>张 靖祥</cp:lastModifiedBy>
  <cp:revision>120</cp:revision>
  <dcterms:created xsi:type="dcterms:W3CDTF">2022-10-16T02:08:42Z</dcterms:created>
  <dcterms:modified xsi:type="dcterms:W3CDTF">2022-10-18T03:41:37Z</dcterms:modified>
</cp:coreProperties>
</file>