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3"/>
  </p:handoutMasterIdLst>
  <p:sldIdLst>
    <p:sldId id="258" r:id="rId2"/>
    <p:sldId id="308" r:id="rId3"/>
    <p:sldId id="259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9" r:id="rId28"/>
    <p:sldId id="310" r:id="rId29"/>
    <p:sldId id="311" r:id="rId30"/>
    <p:sldId id="278" r:id="rId31"/>
    <p:sldId id="30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8" autoAdjust="0"/>
    <p:restoredTop sz="76491" autoAdjust="0"/>
  </p:normalViewPr>
  <p:slideViewPr>
    <p:cSldViewPr snapToGrid="0">
      <p:cViewPr varScale="1">
        <p:scale>
          <a:sx n="80" d="100"/>
          <a:sy n="80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5053-AB0E-4C6F-A3D1-78185C680597}" type="datetimeFigureOut">
              <a:rPr lang="zh-CN" altLang="en-US" smtClean="0"/>
              <a:t>2020/6/11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B5509-09F3-4881-B380-F8D949B6B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8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3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8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0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4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8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2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D5DD-355F-4C1D-BD45-6B3D20EB932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21CA-6C86-426D-A318-ECB1FD15B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147BED45-EDEC-4975-A80E-5DBD8111691B}"/>
              </a:ext>
            </a:extLst>
          </p:cNvPr>
          <p:cNvSpPr txBox="1"/>
          <p:nvPr/>
        </p:nvSpPr>
        <p:spPr>
          <a:xfrm>
            <a:off x="4252316" y="3569227"/>
            <a:ext cx="390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张靖祥  计算机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172  2017304010413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299C6C-5529-4346-AD6A-A84FD610B326}"/>
              </a:ext>
            </a:extLst>
          </p:cNvPr>
          <p:cNvSpPr/>
          <p:nvPr/>
        </p:nvSpPr>
        <p:spPr>
          <a:xfrm>
            <a:off x="1389825" y="1807538"/>
            <a:ext cx="96257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PY/0</a:t>
            </a:r>
            <a:r>
              <a:rPr lang="zh-CN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：基于</a:t>
            </a:r>
            <a:r>
              <a:rPr lang="en-US" altLang="zh-CN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zh-CN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语法的编译器设计</a:t>
            </a:r>
            <a:endParaRPr lang="zh-CN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8" descr="C:\Documents and Settings\ADMIN\桌面\2-01.jpg"/>
          <p:cNvPicPr>
            <a:picLocks noChangeAspect="1"/>
          </p:cNvPicPr>
          <p:nvPr/>
        </p:nvPicPr>
        <p:blipFill>
          <a:blip r:embed="rId2"/>
          <a:srcRect l="74452" t="3242" r="3433" b="87666"/>
          <a:stretch>
            <a:fillRect/>
          </a:stretch>
        </p:blipFill>
        <p:spPr>
          <a:xfrm>
            <a:off x="9130454" y="255270"/>
            <a:ext cx="2683087" cy="640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H="1" flipV="1">
            <a:off x="1617980" y="1015365"/>
            <a:ext cx="10195560" cy="19050"/>
          </a:xfrm>
          <a:prstGeom prst="line">
            <a:avLst/>
          </a:prstGeom>
          <a:ln w="38100">
            <a:gradFill>
              <a:gsLst>
                <a:gs pos="0">
                  <a:srgbClr val="00873C"/>
                </a:gs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00873C"/>
                </a:gs>
                <a:gs pos="0">
                  <a:srgbClr val="00873C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0" descr="C:\Users\dell\Desktop\未标题-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13" y="4600575"/>
            <a:ext cx="5375487" cy="2263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4242" y="62555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请</a:t>
            </a:r>
            <a:r>
              <a:rPr lang="zh-CN" altLang="en-US" sz="2400" b="1" dirty="0" smtClean="0"/>
              <a:t>老师使用幻灯片放映以实现动画效果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该内容在幻灯片放映后不会出现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47BED45-EDEC-4975-A80E-5DBD8111691B}"/>
              </a:ext>
            </a:extLst>
          </p:cNvPr>
          <p:cNvSpPr txBox="1"/>
          <p:nvPr/>
        </p:nvSpPr>
        <p:spPr>
          <a:xfrm>
            <a:off x="3948555" y="4128289"/>
            <a:ext cx="450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2020-06-12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3961" t="27982"/>
          <a:stretch/>
        </p:blipFill>
        <p:spPr>
          <a:xfrm>
            <a:off x="7795260" y="1920240"/>
            <a:ext cx="4396740" cy="4942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90" y="6862552"/>
            <a:ext cx="4389120" cy="907849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466945" y="5554494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08520" y="776834"/>
            <a:ext cx="4983480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02717" y="620604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39</a:t>
            </a:r>
            <a:r>
              <a:rPr lang="zh-CN" altLang="en-US" dirty="0" smtClean="0"/>
              <a:t>种错误类型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7" name="矩形 16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5234 0.02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0 L 0.00131 -1.40556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1.40556 L -3.95833E-6 -2.1025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9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4971" y="5750023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070612" y="2232752"/>
            <a:ext cx="37048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通过文件名对文件内容进行</a:t>
            </a:r>
            <a:r>
              <a:rPr lang="zh-CN" altLang="zh-CN" dirty="0" smtClean="0"/>
              <a:t>分词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下一个</a:t>
            </a:r>
            <a:r>
              <a:rPr lang="zh-CN" altLang="zh-CN" dirty="0" smtClean="0"/>
              <a:t>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上一个</a:t>
            </a:r>
            <a:r>
              <a:rPr lang="zh-CN" altLang="zh-CN" dirty="0" smtClean="0"/>
              <a:t>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跳</a:t>
            </a:r>
            <a:r>
              <a:rPr lang="zh-CN" altLang="zh-CN" dirty="0"/>
              <a:t>过代码</a:t>
            </a:r>
            <a:r>
              <a:rPr lang="zh-CN" altLang="zh-CN" dirty="0" smtClean="0"/>
              <a:t>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代码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当前</a:t>
            </a:r>
            <a:r>
              <a:rPr lang="zh-CN" altLang="zh-CN" dirty="0" smtClean="0"/>
              <a:t>代码位置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跳</a:t>
            </a:r>
            <a:r>
              <a:rPr lang="zh-CN" altLang="zh-CN" dirty="0"/>
              <a:t>转代码。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25" name="矩形 24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4" name="矩形 13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03385 -0.16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-8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23261" y="4608151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070612" y="2232752"/>
            <a:ext cx="37048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通过文件名对文件内容进行</a:t>
            </a:r>
            <a:r>
              <a:rPr lang="zh-CN" altLang="zh-CN" dirty="0" smtClean="0"/>
              <a:t>分词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下一个</a:t>
            </a:r>
            <a:r>
              <a:rPr lang="zh-CN" altLang="zh-CN" dirty="0" smtClean="0"/>
              <a:t>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上一个</a:t>
            </a:r>
            <a:r>
              <a:rPr lang="zh-CN" altLang="zh-CN" dirty="0" smtClean="0"/>
              <a:t>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跳</a:t>
            </a:r>
            <a:r>
              <a:rPr lang="zh-CN" altLang="zh-CN" dirty="0"/>
              <a:t>过代码</a:t>
            </a:r>
            <a:r>
              <a:rPr lang="zh-CN" altLang="zh-CN" dirty="0" smtClean="0"/>
              <a:t>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代码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当前</a:t>
            </a:r>
            <a:r>
              <a:rPr lang="zh-CN" altLang="zh-CN" dirty="0" smtClean="0"/>
              <a:t>代码位置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跳</a:t>
            </a:r>
            <a:r>
              <a:rPr lang="zh-CN" altLang="zh-CN" dirty="0"/>
              <a:t>转代码。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0612" y="1703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避免循环引用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023261" y="4608151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8070612" y="2254357"/>
            <a:ext cx="1194769" cy="1249492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8070612" y="3649232"/>
            <a:ext cx="2604135" cy="1419225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8070612" y="5213840"/>
            <a:ext cx="2487295" cy="1153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910" y="2504275"/>
            <a:ext cx="247650" cy="35528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863853" y="3951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基础</a:t>
            </a:r>
            <a:r>
              <a:rPr lang="zh-CN" altLang="en-US" dirty="0"/>
              <a:t>结构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2" name="矩形 31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21" name="矩形 20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8542 0.0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556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3" grpId="0"/>
      <p:bldP spid="25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24080" y="4671262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70612" y="1703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避免循环引用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277686" y="4711828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8070612" y="2254357"/>
            <a:ext cx="1194769" cy="1249492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8070612" y="3649232"/>
            <a:ext cx="2604135" cy="1419225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8070612" y="5213840"/>
            <a:ext cx="2487295" cy="1153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910" y="2504275"/>
            <a:ext cx="247650" cy="35528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863853" y="3951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基础</a:t>
            </a:r>
            <a:r>
              <a:rPr lang="zh-CN" altLang="en-US" dirty="0"/>
              <a:t>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863853" y="3951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zh-CN" altLang="en-US" dirty="0" smtClean="0"/>
              <a:t>基础</a:t>
            </a:r>
            <a:r>
              <a:rPr lang="zh-CN" altLang="en-US" dirty="0"/>
              <a:t>结构</a:t>
            </a:r>
          </a:p>
        </p:txBody>
      </p:sp>
      <p:pic>
        <p:nvPicPr>
          <p:cNvPr id="31" name="图片 30"/>
          <p:cNvPicPr/>
          <p:nvPr/>
        </p:nvPicPr>
        <p:blipFill>
          <a:blip r:embed="rId7"/>
          <a:stretch>
            <a:fillRect/>
          </a:stretch>
        </p:blipFill>
        <p:spPr>
          <a:xfrm>
            <a:off x="8023922" y="2752550"/>
            <a:ext cx="2631678" cy="1018758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8"/>
          <a:stretch>
            <a:fillRect/>
          </a:stretch>
        </p:blipFill>
        <p:spPr>
          <a:xfrm>
            <a:off x="8077279" y="4145092"/>
            <a:ext cx="1113155" cy="492760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9"/>
          <a:stretch>
            <a:fillRect/>
          </a:stretch>
        </p:blipFill>
        <p:spPr>
          <a:xfrm>
            <a:off x="8101130" y="5158197"/>
            <a:ext cx="2312670" cy="53530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6" name="矩形 35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34" name="矩形 33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1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4" grpId="1"/>
      <p:bldP spid="24" grpId="2"/>
      <p:bldP spid="24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3899" t="23772"/>
          <a:stretch/>
        </p:blipFill>
        <p:spPr>
          <a:xfrm>
            <a:off x="7787640" y="1630679"/>
            <a:ext cx="4404360" cy="523116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24080" y="4671262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277686" y="4711828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06557" y="2206379"/>
            <a:ext cx="4166525" cy="3784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添加变量到变量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变量表中的变量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代码</a:t>
            </a:r>
            <a:r>
              <a:rPr lang="zh-CN" altLang="zh-CN" dirty="0"/>
              <a:t>块层级</a:t>
            </a:r>
            <a:r>
              <a:rPr lang="zh-CN" altLang="zh-CN" dirty="0" smtClean="0"/>
              <a:t>提高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代码</a:t>
            </a:r>
            <a:r>
              <a:rPr lang="zh-CN" altLang="zh-CN" dirty="0"/>
              <a:t>块层级</a:t>
            </a:r>
            <a:r>
              <a:rPr lang="zh-CN" altLang="zh-CN" dirty="0" smtClean="0"/>
              <a:t>降低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进入</a:t>
            </a:r>
            <a:r>
              <a:rPr lang="zh-CN" altLang="zh-CN" dirty="0"/>
              <a:t>函数时保留暂时移出的</a:t>
            </a:r>
            <a:r>
              <a:rPr lang="zh-CN" altLang="zh-CN" dirty="0" smtClean="0"/>
              <a:t>变量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退出</a:t>
            </a:r>
            <a:r>
              <a:rPr lang="zh-CN" altLang="zh-CN" dirty="0"/>
              <a:t>函数时将移出的变量放入变量</a:t>
            </a:r>
            <a:r>
              <a:rPr lang="zh-CN" altLang="zh-CN" dirty="0" smtClean="0"/>
              <a:t>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删除变量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记录</a:t>
            </a:r>
            <a:r>
              <a:rPr lang="en-US" altLang="zh-CN" dirty="0"/>
              <a:t>import</a:t>
            </a:r>
            <a:r>
              <a:rPr lang="zh-CN" altLang="zh-CN" dirty="0"/>
              <a:t>的</a:t>
            </a:r>
            <a:r>
              <a:rPr lang="zh-CN" altLang="zh-CN" dirty="0" smtClean="0"/>
              <a:t>列表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展示</a:t>
            </a:r>
            <a:r>
              <a:rPr lang="zh-CN" altLang="zh-CN" dirty="0"/>
              <a:t>整个变量表。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6" name="矩形 35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6" name="矩形 15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9245 -0.1513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-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0.24713 -0.145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-72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59961" y="3675481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06557" y="2206379"/>
            <a:ext cx="4166525" cy="3784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添加变量到变量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获取</a:t>
            </a:r>
            <a:r>
              <a:rPr lang="zh-CN" altLang="zh-CN" dirty="0"/>
              <a:t>变量表中的变量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代码</a:t>
            </a:r>
            <a:r>
              <a:rPr lang="zh-CN" altLang="zh-CN" dirty="0"/>
              <a:t>块层级</a:t>
            </a:r>
            <a:r>
              <a:rPr lang="zh-CN" altLang="zh-CN" dirty="0" smtClean="0"/>
              <a:t>提高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代码</a:t>
            </a:r>
            <a:r>
              <a:rPr lang="zh-CN" altLang="zh-CN" dirty="0"/>
              <a:t>块层级</a:t>
            </a:r>
            <a:r>
              <a:rPr lang="zh-CN" altLang="zh-CN" dirty="0" smtClean="0"/>
              <a:t>降低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进入函数时保留暂时移出的变量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退出</a:t>
            </a:r>
            <a:r>
              <a:rPr lang="zh-CN" altLang="zh-CN" dirty="0"/>
              <a:t>函数时将移出的变量放入变量</a:t>
            </a:r>
            <a:r>
              <a:rPr lang="zh-CN" altLang="zh-CN" dirty="0" smtClean="0"/>
              <a:t>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删除变量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记录</a:t>
            </a:r>
            <a:r>
              <a:rPr lang="en-US" altLang="zh-CN" dirty="0"/>
              <a:t>import</a:t>
            </a:r>
            <a:r>
              <a:rPr lang="zh-CN" altLang="zh-CN" dirty="0"/>
              <a:t>的</a:t>
            </a:r>
            <a:r>
              <a:rPr lang="zh-CN" altLang="zh-CN" dirty="0" smtClean="0"/>
              <a:t>列表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展示</a:t>
            </a:r>
            <a:r>
              <a:rPr lang="zh-CN" altLang="zh-CN" dirty="0"/>
              <a:t>整个变量表。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06557" y="2619632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init_function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function_max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function_min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function_show_table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function_print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function_input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function_int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5" name="矩形 14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3737 -0.05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68412" y="3336280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906557" y="2619632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init_function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function_max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function_min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function_show_table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function_print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function_input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function_int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7906557" y="2068787"/>
            <a:ext cx="3108543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全面的逻辑功能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、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del</a:t>
            </a:r>
            <a:r>
              <a:rPr lang="zh-CN" altLang="zh-CN" dirty="0"/>
              <a:t>删除</a:t>
            </a:r>
            <a:r>
              <a:rPr lang="zh-CN" altLang="zh-CN" dirty="0" smtClean="0"/>
              <a:t>变量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向量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import</a:t>
            </a:r>
            <a:r>
              <a:rPr lang="zh-CN" altLang="zh-CN" dirty="0"/>
              <a:t>引用语句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</a:t>
            </a:r>
            <a:r>
              <a:rPr lang="zh-CN" altLang="zh-CN" dirty="0"/>
              <a:t>、</a:t>
            </a:r>
            <a:r>
              <a:rPr lang="en-US" altLang="zh-CN" dirty="0" err="1"/>
              <a:t>elif</a:t>
            </a:r>
            <a:r>
              <a:rPr lang="zh-CN" altLang="zh-CN" dirty="0"/>
              <a:t>、</a:t>
            </a:r>
            <a:r>
              <a:rPr lang="en-US" altLang="zh-CN" dirty="0"/>
              <a:t>else</a:t>
            </a:r>
            <a:r>
              <a:rPr lang="zh-CN" altLang="zh-CN" dirty="0"/>
              <a:t>分支类结构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r>
              <a:rPr lang="zh-CN" altLang="en-US" dirty="0"/>
              <a:t>结构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def</a:t>
            </a:r>
            <a:r>
              <a:rPr lang="zh-CN" altLang="en-US" dirty="0"/>
              <a:t>用户</a:t>
            </a:r>
            <a:r>
              <a:rPr lang="zh-CN" altLang="zh-CN" dirty="0"/>
              <a:t>函数声明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可扩展的内部函数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5" name="矩形 14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0339 -0.1138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906557" y="2068787"/>
            <a:ext cx="3108543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全面的逻辑功能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、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del</a:t>
            </a:r>
            <a:r>
              <a:rPr lang="zh-CN" altLang="zh-CN" dirty="0"/>
              <a:t>删除</a:t>
            </a:r>
            <a:r>
              <a:rPr lang="zh-CN" altLang="zh-CN" dirty="0" smtClean="0"/>
              <a:t>变量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向量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import</a:t>
            </a:r>
            <a:r>
              <a:rPr lang="zh-CN" altLang="zh-CN" dirty="0"/>
              <a:t>引用语句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</a:t>
            </a:r>
            <a:r>
              <a:rPr lang="zh-CN" altLang="zh-CN" dirty="0"/>
              <a:t>、</a:t>
            </a:r>
            <a:r>
              <a:rPr lang="en-US" altLang="zh-CN" dirty="0" err="1"/>
              <a:t>elif</a:t>
            </a:r>
            <a:r>
              <a:rPr lang="zh-CN" altLang="zh-CN" dirty="0"/>
              <a:t>、</a:t>
            </a:r>
            <a:r>
              <a:rPr lang="en-US" altLang="zh-CN" dirty="0"/>
              <a:t>else</a:t>
            </a:r>
            <a:r>
              <a:rPr lang="zh-CN" altLang="zh-CN" dirty="0"/>
              <a:t>分支类结构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r>
              <a:rPr lang="zh-CN" altLang="en-US" dirty="0"/>
              <a:t>结构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def</a:t>
            </a:r>
            <a:r>
              <a:rPr lang="zh-CN" altLang="en-US" dirty="0"/>
              <a:t>用户</a:t>
            </a:r>
            <a:r>
              <a:rPr lang="zh-CN" altLang="zh-CN" dirty="0"/>
              <a:t>函数声明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可扩展的内部函数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25397" y="2550626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06557" y="2590568"/>
            <a:ext cx="23198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命令行的方式</a:t>
            </a:r>
            <a:r>
              <a:rPr lang="zh-CN" altLang="zh-CN" dirty="0" smtClean="0"/>
              <a:t>打开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采用</a:t>
            </a:r>
            <a:r>
              <a:rPr lang="zh-CN" altLang="zh-CN" dirty="0"/>
              <a:t>拖动方式</a:t>
            </a:r>
            <a:r>
              <a:rPr lang="zh-CN" altLang="zh-CN" dirty="0" smtClean="0"/>
              <a:t>打开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进入命令操作界面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02695 -0.13912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69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5664" t="23122"/>
          <a:stretch/>
        </p:blipFill>
        <p:spPr>
          <a:xfrm>
            <a:off x="1909822" y="1585732"/>
            <a:ext cx="10282177" cy="52722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744" y="2310567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0965" y="-2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8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-0.33737 -0.42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211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7.40741E-7 L 3.95833E-6 0.13171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  <p:bldP spid="10" grpId="0"/>
      <p:bldP spid="5" grpId="0"/>
      <p:bldP spid="13" grpId="0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803676"/>
            <a:ext cx="4627138" cy="13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4573658"/>
            <a:ext cx="58864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199359" y="2025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赋值语句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报告摘要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39193" y="1092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实验目的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pic>
        <p:nvPicPr>
          <p:cNvPr id="1028" name="Picture 4" descr="https://bkimg.cdn.bcebos.com/pic/35a85edf8db1cb1316f5387ed254564e92584b3a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93" y="2708344"/>
            <a:ext cx="2846735" cy="190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98444" y="2608928"/>
            <a:ext cx="148688" cy="2133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9648" y="2341949"/>
            <a:ext cx="20697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语法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解释型语言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易扩展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07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7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803676"/>
            <a:ext cx="4627138" cy="13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4573658"/>
            <a:ext cx="58864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199359" y="2025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赋值语句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6" y="5100117"/>
            <a:ext cx="35099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5" y="3894696"/>
            <a:ext cx="4195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6" y="2644423"/>
            <a:ext cx="41671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2186099" y="2013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6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186099" y="2013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6" y="5100117"/>
            <a:ext cx="35099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5" y="3894696"/>
            <a:ext cx="4195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6" y="2644423"/>
            <a:ext cx="41671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880471"/>
            <a:ext cx="4135518" cy="12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2186099" y="2027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880471"/>
            <a:ext cx="4135518" cy="12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2186099" y="2027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删除语句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783060"/>
            <a:ext cx="5041724" cy="2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2218468" y="198533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9" y="2783060"/>
            <a:ext cx="5041724" cy="2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2218468" y="198533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879266"/>
            <a:ext cx="5847754" cy="14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197133" y="2020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879266"/>
            <a:ext cx="5847754" cy="14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197133" y="2020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分支语句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552337"/>
            <a:ext cx="5345219" cy="11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4280170"/>
            <a:ext cx="5156978" cy="98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2197133" y="202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8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552337"/>
            <a:ext cx="5345219" cy="11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4280170"/>
            <a:ext cx="5156978" cy="98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2197133" y="202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958255"/>
            <a:ext cx="5365628" cy="17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2197133" y="202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197133" y="202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33" y="2958255"/>
            <a:ext cx="5365628" cy="17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6" y="2691147"/>
            <a:ext cx="5288417" cy="195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2194906" y="20255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汉诺塔问题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194906" y="20255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汉诺塔问题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6" y="2691147"/>
            <a:ext cx="5288417" cy="195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6" y="2741996"/>
            <a:ext cx="6008740" cy="310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199359" y="2025585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之间的素数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0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6" y="2741996"/>
            <a:ext cx="6008740" cy="310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199359" y="2025585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之间的素数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80" y="2772887"/>
            <a:ext cx="6096224" cy="23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2192680" y="201475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以内的完全数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2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9359" y="1081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效果展示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2226" y="320943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195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80" y="2772887"/>
            <a:ext cx="6096224" cy="23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2192680" y="201475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以内的完全数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94906" y="2023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九九乘法表</a:t>
            </a:r>
            <a:endParaRPr lang="zh-CN" altLang="en-US" dirty="0"/>
          </a:p>
        </p:txBody>
      </p:sp>
      <p:pic>
        <p:nvPicPr>
          <p:cNvPr id="20" name="图片 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6" y="4604201"/>
            <a:ext cx="6054040" cy="147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17578" t="39445" r="27343" b="38194"/>
          <a:stretch/>
        </p:blipFill>
        <p:spPr>
          <a:xfrm>
            <a:off x="2143124" y="2705100"/>
            <a:ext cx="6715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8893" t="32911"/>
          <a:stretch/>
        </p:blipFill>
        <p:spPr>
          <a:xfrm>
            <a:off x="2303362" y="2257062"/>
            <a:ext cx="9888638" cy="4600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报告摘要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39193" y="1092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设计目标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9193" y="2128663"/>
            <a:ext cx="26048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全面的逻辑功能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、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del</a:t>
            </a:r>
            <a:r>
              <a:rPr lang="zh-CN" altLang="zh-CN" dirty="0"/>
              <a:t>删除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向量操作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95797" y="2128663"/>
            <a:ext cx="31085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import</a:t>
            </a:r>
            <a:r>
              <a:rPr lang="zh-CN" altLang="zh-CN" dirty="0"/>
              <a:t>引用语句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if</a:t>
            </a:r>
            <a:r>
              <a:rPr lang="zh-CN" altLang="zh-CN" dirty="0"/>
              <a:t>、</a:t>
            </a:r>
            <a:r>
              <a:rPr lang="en-US" altLang="zh-CN" dirty="0" err="1"/>
              <a:t>elif</a:t>
            </a:r>
            <a:r>
              <a:rPr lang="zh-CN" altLang="zh-CN" dirty="0"/>
              <a:t>、</a:t>
            </a:r>
            <a:r>
              <a:rPr lang="en-US" altLang="zh-CN" dirty="0"/>
              <a:t>else</a:t>
            </a:r>
            <a:r>
              <a:rPr lang="zh-CN" altLang="zh-CN" dirty="0"/>
              <a:t>分支类结构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for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def</a:t>
            </a:r>
            <a:r>
              <a:rPr lang="zh-CN" altLang="en-US" dirty="0" smtClean="0"/>
              <a:t>用户</a:t>
            </a:r>
            <a:r>
              <a:rPr lang="zh-CN" altLang="zh-CN" dirty="0" smtClean="0"/>
              <a:t>函数</a:t>
            </a:r>
            <a:r>
              <a:rPr lang="zh-CN" altLang="zh-CN" dirty="0"/>
              <a:t>声明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</a:t>
            </a:r>
            <a:r>
              <a:rPr lang="zh-CN" altLang="en-US" dirty="0" smtClean="0"/>
              <a:t>扩展的内部函数调用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2036327" y="10931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实验目的</a:t>
            </a:r>
            <a:endParaRPr lang="zh-CN" altLang="en-US" dirty="0">
              <a:solidFill>
                <a:srgbClr val="0087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12750" t="15000"/>
          <a:stretch/>
        </p:blipFill>
        <p:spPr>
          <a:xfrm>
            <a:off x="1554480" y="1028700"/>
            <a:ext cx="10637520" cy="58293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-32369" y="5862420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谢谢观看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47BED45-EDEC-4975-A80E-5DBD8111691B}"/>
              </a:ext>
            </a:extLst>
          </p:cNvPr>
          <p:cNvSpPr txBox="1"/>
          <p:nvPr/>
        </p:nvSpPr>
        <p:spPr>
          <a:xfrm>
            <a:off x="4461641" y="4066483"/>
            <a:ext cx="450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张靖祥  计算机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172  2017304010413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1617980" y="1015365"/>
            <a:ext cx="10195560" cy="19050"/>
          </a:xfrm>
          <a:prstGeom prst="line">
            <a:avLst/>
          </a:prstGeom>
          <a:ln w="38100">
            <a:gradFill>
              <a:gsLst>
                <a:gs pos="0">
                  <a:srgbClr val="00873C"/>
                </a:gs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00873C"/>
                </a:gs>
                <a:gs pos="0">
                  <a:srgbClr val="00873C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8547" y="3218479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24" name="矩形 23"/>
          <p:cNvSpPr/>
          <p:nvPr/>
        </p:nvSpPr>
        <p:spPr>
          <a:xfrm>
            <a:off x="904" y="3209445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效果展示</a:t>
            </a:r>
          </a:p>
        </p:txBody>
      </p:sp>
      <p:sp>
        <p:nvSpPr>
          <p:cNvPr id="25" name="矩形 24"/>
          <p:cNvSpPr/>
          <p:nvPr/>
        </p:nvSpPr>
        <p:spPr>
          <a:xfrm>
            <a:off x="1187422" y="-1363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效果展示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7" name="Picture 8" descr="C:\Documents and Settings\ADMIN\桌面\2-01.jpg"/>
          <p:cNvPicPr>
            <a:picLocks noChangeAspect="1"/>
          </p:cNvPicPr>
          <p:nvPr/>
        </p:nvPicPr>
        <p:blipFill>
          <a:blip r:embed="rId3"/>
          <a:srcRect l="74452" t="3242" r="3433" b="87666"/>
          <a:stretch>
            <a:fillRect/>
          </a:stretch>
        </p:blipFill>
        <p:spPr>
          <a:xfrm>
            <a:off x="9130454" y="255270"/>
            <a:ext cx="2683087" cy="640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138495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147BED45-EDEC-4975-A80E-5DBD8111691B}"/>
              </a:ext>
            </a:extLst>
          </p:cNvPr>
          <p:cNvSpPr txBox="1"/>
          <p:nvPr/>
        </p:nvSpPr>
        <p:spPr>
          <a:xfrm>
            <a:off x="4205730" y="4553250"/>
            <a:ext cx="450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2020-06-12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2112070" y="3260260"/>
            <a:ext cx="5398090" cy="222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20336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" dur="15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25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1.48148E-6 L 0.47604 -0.2125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-106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013 0.13033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50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/>
      <p:bldP spid="24" grpId="0"/>
      <p:bldP spid="25" grpId="0" animBg="1"/>
      <p:bldP spid="34" grpId="0"/>
      <p:bldP spid="22" grpId="0"/>
      <p:bldP spid="32" grpId="0"/>
      <p:bldP spid="32" grpId="1"/>
      <p:bldP spid="32" grpId="2"/>
      <p:bldP spid="32" grpId="3"/>
      <p:bldP spid="32" grpId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39193" y="1092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设计目标</a:t>
            </a:r>
            <a:endParaRPr lang="zh-CN" altLang="en-US" dirty="0">
              <a:solidFill>
                <a:srgbClr val="00873C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15682" t="27504" r="59960" b="14313"/>
          <a:stretch/>
        </p:blipFill>
        <p:spPr>
          <a:xfrm>
            <a:off x="1905000" y="1889760"/>
            <a:ext cx="2971800" cy="3992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95797" y="2128663"/>
            <a:ext cx="31085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import</a:t>
            </a:r>
            <a:r>
              <a:rPr lang="zh-CN" altLang="zh-CN" dirty="0"/>
              <a:t>引用语句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if</a:t>
            </a:r>
            <a:r>
              <a:rPr lang="zh-CN" altLang="zh-CN" dirty="0"/>
              <a:t>、</a:t>
            </a:r>
            <a:r>
              <a:rPr lang="en-US" altLang="zh-CN" dirty="0" err="1"/>
              <a:t>elif</a:t>
            </a:r>
            <a:r>
              <a:rPr lang="zh-CN" altLang="zh-CN" dirty="0"/>
              <a:t>、</a:t>
            </a:r>
            <a:r>
              <a:rPr lang="en-US" altLang="zh-CN" dirty="0"/>
              <a:t>else</a:t>
            </a:r>
            <a:r>
              <a:rPr lang="zh-CN" altLang="zh-CN" dirty="0"/>
              <a:t>分支类结构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for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def</a:t>
            </a:r>
            <a:r>
              <a:rPr lang="zh-CN" altLang="en-US" dirty="0" smtClean="0"/>
              <a:t>用户</a:t>
            </a:r>
            <a:r>
              <a:rPr lang="zh-CN" altLang="zh-CN" dirty="0" smtClean="0"/>
              <a:t>函数</a:t>
            </a:r>
            <a:r>
              <a:rPr lang="zh-CN" altLang="zh-CN" dirty="0"/>
              <a:t>声明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</a:t>
            </a:r>
            <a:r>
              <a:rPr lang="zh-CN" altLang="en-US" dirty="0" smtClean="0"/>
              <a:t>扩展的内部函数调用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0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报告摘要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13307 3.7037E-7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5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35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3307 3.7037E-7 L -0.31302 0.00139 " pathEditMode="relative" rAng="0" ptsTypes="AA">
                                          <p:cBhvr>
                                            <p:cTn id="1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97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5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13307 3.7037E-7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5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35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3307 3.7037E-7 L -0.31302 0.00139 " pathEditMode="relative" rAng="0" ptsTypes="AA">
                                          <p:cBhvr>
                                            <p:cTn id="1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97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5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6044" t="41181" r="55950" b="5148"/>
          <a:stretch/>
        </p:blipFill>
        <p:spPr>
          <a:xfrm>
            <a:off x="1956122" y="2824222"/>
            <a:ext cx="3414531" cy="36807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39193" y="1092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设计目标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74988" y="213672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import</a:t>
            </a:r>
            <a:r>
              <a:rPr lang="zh-CN" altLang="zh-CN" dirty="0"/>
              <a:t>引用语句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2175083" y="108478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73C"/>
                </a:solidFill>
              </a:rPr>
              <a:t>import</a:t>
            </a:r>
            <a:r>
              <a:rPr lang="zh-CN" altLang="zh-CN" dirty="0">
                <a:solidFill>
                  <a:srgbClr val="00873C"/>
                </a:solidFill>
              </a:rPr>
              <a:t>引用语句</a:t>
            </a:r>
            <a:r>
              <a:rPr lang="zh-CN" altLang="en-US" dirty="0">
                <a:solidFill>
                  <a:srgbClr val="00873C"/>
                </a:solidFill>
              </a:rPr>
              <a:t>；</a:t>
            </a:r>
            <a:endParaRPr lang="en-US" altLang="zh-CN" dirty="0">
              <a:solidFill>
                <a:srgbClr val="00873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报告摘要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4.07407E-6 L -3.95833E-6 -0.15324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75083" y="108478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73C"/>
                </a:solidFill>
              </a:rPr>
              <a:t>import</a:t>
            </a:r>
            <a:r>
              <a:rPr lang="zh-CN" altLang="zh-CN" dirty="0">
                <a:solidFill>
                  <a:srgbClr val="00873C"/>
                </a:solidFill>
              </a:rPr>
              <a:t>引用语句</a:t>
            </a:r>
            <a:r>
              <a:rPr lang="zh-CN" altLang="en-US" dirty="0">
                <a:solidFill>
                  <a:srgbClr val="00873C"/>
                </a:solidFill>
              </a:rPr>
              <a:t>；</a:t>
            </a:r>
            <a:endParaRPr lang="en-US" altLang="zh-CN" dirty="0">
              <a:solidFill>
                <a:srgbClr val="00873C"/>
              </a:solidFill>
            </a:endParaRP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53" y="2279535"/>
            <a:ext cx="5069123" cy="1278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51614" y="1725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分层次架构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0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报告摘要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13359 -0.42222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-2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359 -0.42222 L -1.04167E-6 4.81481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06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49068" y="0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报告摘要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75083" y="108478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73C"/>
                </a:solidFill>
              </a:rPr>
              <a:t>import</a:t>
            </a:r>
            <a:r>
              <a:rPr lang="zh-CN" altLang="zh-CN" dirty="0">
                <a:solidFill>
                  <a:srgbClr val="00873C"/>
                </a:solidFill>
              </a:rPr>
              <a:t>引用语句</a:t>
            </a:r>
            <a:r>
              <a:rPr lang="zh-CN" altLang="en-US" dirty="0">
                <a:solidFill>
                  <a:srgbClr val="00873C"/>
                </a:solidFill>
              </a:rPr>
              <a:t>；</a:t>
            </a:r>
            <a:endParaRPr lang="en-US" altLang="zh-CN" dirty="0">
              <a:solidFill>
                <a:srgbClr val="00873C"/>
              </a:solidFill>
            </a:endParaRP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53" y="2279535"/>
            <a:ext cx="5069123" cy="1278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51614" y="1725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分层次架构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效果展示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" y="1421301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-4991" y="1421301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报告摘要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8093" y="141977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3.54167E-6 0.1300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  <p:bldP spid="13" grpId="0" animBg="1"/>
      <p:bldP spid="21" grpId="0"/>
      <p:bldP spid="18" grpId="0"/>
      <p:bldP spid="22" grpId="0"/>
      <p:bldP spid="23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60" y="2328010"/>
            <a:ext cx="3538668" cy="87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55" y="3414536"/>
            <a:ext cx="32813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/>
          <p:nvPr/>
        </p:nvPicPr>
        <p:blipFill>
          <a:blip r:embed="rId5"/>
          <a:stretch>
            <a:fillRect/>
          </a:stretch>
        </p:blipFill>
        <p:spPr>
          <a:xfrm>
            <a:off x="8048260" y="4568552"/>
            <a:ext cx="2701290" cy="546735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6"/>
          <a:stretch>
            <a:fillRect/>
          </a:stretch>
        </p:blipFill>
        <p:spPr>
          <a:xfrm>
            <a:off x="8049066" y="5426200"/>
            <a:ext cx="2657475" cy="47688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466945" y="5554494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29" name="矩形 28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17" name="矩形 16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/>
          <p:nvPr/>
        </p:nvPicPr>
        <p:blipFill>
          <a:blip r:embed="rId2"/>
          <a:stretch>
            <a:fillRect/>
          </a:stretch>
        </p:blipFill>
        <p:spPr>
          <a:xfrm>
            <a:off x="8048260" y="4571246"/>
            <a:ext cx="2764520" cy="544041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3"/>
          <a:stretch>
            <a:fillRect/>
          </a:stretch>
        </p:blipFill>
        <p:spPr>
          <a:xfrm>
            <a:off x="8099695" y="3412389"/>
            <a:ext cx="3264523" cy="878447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048260" y="2340298"/>
            <a:ext cx="3423920" cy="871855"/>
          </a:xfrm>
          <a:prstGeom prst="rect">
            <a:avLst/>
          </a:prstGeom>
        </p:spPr>
      </p:pic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60" y="2328010"/>
            <a:ext cx="3538668" cy="87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1180965" y="-1"/>
            <a:ext cx="11042931" cy="776835"/>
          </a:xfrm>
          <a:prstGeom prst="rect">
            <a:avLst/>
          </a:prstGeom>
          <a:solidFill>
            <a:srgbClr val="008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 程序架构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069" y="-89012"/>
            <a:ext cx="11134641" cy="709671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39193" y="1553671"/>
            <a:ext cx="101528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3" y="1762065"/>
            <a:ext cx="5596876" cy="48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2199359" y="1070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73C"/>
                </a:solidFill>
              </a:rPr>
              <a:t>程序架构</a:t>
            </a:r>
            <a:endParaRPr lang="zh-CN" altLang="en-US" dirty="0">
              <a:solidFill>
                <a:srgbClr val="00873C"/>
              </a:solidFill>
            </a:endParaRPr>
          </a:p>
        </p:txBody>
      </p:sp>
      <p:pic>
        <p:nvPicPr>
          <p:cNvPr id="2051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55" y="3414536"/>
            <a:ext cx="32813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/>
          <p:nvPr/>
        </p:nvPicPr>
        <p:blipFill>
          <a:blip r:embed="rId8"/>
          <a:stretch>
            <a:fillRect/>
          </a:stretch>
        </p:blipFill>
        <p:spPr>
          <a:xfrm>
            <a:off x="8048260" y="4568552"/>
            <a:ext cx="2701290" cy="546735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9"/>
          <a:stretch>
            <a:fillRect/>
          </a:stretch>
        </p:blipFill>
        <p:spPr>
          <a:xfrm>
            <a:off x="8049066" y="5426200"/>
            <a:ext cx="2657475" cy="47688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466945" y="5554494"/>
            <a:ext cx="1478604" cy="943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3206143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-3744" y="2316588"/>
            <a:ext cx="1165253" cy="469338"/>
          </a:xfrm>
          <a:prstGeom prst="rect">
            <a:avLst/>
          </a:prstGeom>
          <a:solidFill>
            <a:srgbClr val="00873C"/>
          </a:solidFill>
          <a:ln>
            <a:noFill/>
          </a:ln>
          <a:effectLst>
            <a:outerShdw blurRad="76200" dist="12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-3744" y="1418746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报告摘要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2313722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程序架构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473" y="2306888"/>
            <a:ext cx="1181438" cy="46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程序架构</a:t>
            </a:r>
          </a:p>
        </p:txBody>
      </p:sp>
      <p:sp>
        <p:nvSpPr>
          <p:cNvPr id="20" name="矩形 19"/>
          <p:cNvSpPr/>
          <p:nvPr/>
        </p:nvSpPr>
        <p:spPr>
          <a:xfrm>
            <a:off x="5572131" y="3103295"/>
            <a:ext cx="380325" cy="26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1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</TotalTime>
  <Words>884</Words>
  <Application>Microsoft Office PowerPoint</Application>
  <PresentationFormat>宽屏</PresentationFormat>
  <Paragraphs>348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1967527237@qq.com</dc:creator>
  <cp:lastModifiedBy>1967527237@qq.com</cp:lastModifiedBy>
  <cp:revision>80</cp:revision>
  <dcterms:created xsi:type="dcterms:W3CDTF">2020-06-05T14:10:23Z</dcterms:created>
  <dcterms:modified xsi:type="dcterms:W3CDTF">2020-06-11T04:54:47Z</dcterms:modified>
</cp:coreProperties>
</file>