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notesMasterIdLst>
    <p:notesMasterId r:id="rId47"/>
  </p:notesMasterIdLst>
  <p:sldIdLst>
    <p:sldId id="258" r:id="rId2"/>
    <p:sldId id="257" r:id="rId3"/>
    <p:sldId id="256"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96" r:id="rId22"/>
    <p:sldId id="297" r:id="rId23"/>
    <p:sldId id="298" r:id="rId24"/>
    <p:sldId id="276" r:id="rId25"/>
    <p:sldId id="277" r:id="rId26"/>
    <p:sldId id="278" r:id="rId27"/>
    <p:sldId id="279" r:id="rId28"/>
    <p:sldId id="280" r:id="rId29"/>
    <p:sldId id="281" r:id="rId30"/>
    <p:sldId id="282" r:id="rId31"/>
    <p:sldId id="283" r:id="rId32"/>
    <p:sldId id="284" r:id="rId33"/>
    <p:sldId id="299" r:id="rId34"/>
    <p:sldId id="285" r:id="rId35"/>
    <p:sldId id="286" r:id="rId36"/>
    <p:sldId id="287" r:id="rId37"/>
    <p:sldId id="288" r:id="rId38"/>
    <p:sldId id="289" r:id="rId39"/>
    <p:sldId id="290" r:id="rId40"/>
    <p:sldId id="291" r:id="rId41"/>
    <p:sldId id="292" r:id="rId42"/>
    <p:sldId id="293" r:id="rId43"/>
    <p:sldId id="294" r:id="rId44"/>
    <p:sldId id="300" r:id="rId45"/>
    <p:sldId id="301"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612" autoAdjust="0"/>
  </p:normalViewPr>
  <p:slideViewPr>
    <p:cSldViewPr>
      <p:cViewPr varScale="1">
        <p:scale>
          <a:sx n="65" d="100"/>
          <a:sy n="65" d="100"/>
        </p:scale>
        <p:origin x="-153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2337CF-FC56-419D-B15F-114497CB74BD}" type="datetimeFigureOut">
              <a:rPr lang="en-US" smtClean="0"/>
              <a:t>3/18/2019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DFC3FE-B7E5-43AB-8A41-79F12A437556}" type="slidenum">
              <a:rPr lang="en-US" smtClean="0"/>
              <a:t>‹#›</a:t>
            </a:fld>
            <a:endParaRPr lang="en-US"/>
          </a:p>
        </p:txBody>
      </p:sp>
    </p:spTree>
    <p:extLst>
      <p:ext uri="{BB962C8B-B14F-4D97-AF65-F5344CB8AC3E}">
        <p14:creationId xmlns:p14="http://schemas.microsoft.com/office/powerpoint/2010/main" val="164515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DFC3FE-B7E5-43AB-8A41-79F12A437556}" type="slidenum">
              <a:rPr lang="en-US" smtClean="0"/>
              <a:t>5</a:t>
            </a:fld>
            <a:endParaRPr lang="en-US"/>
          </a:p>
        </p:txBody>
      </p:sp>
    </p:spTree>
    <p:extLst>
      <p:ext uri="{BB962C8B-B14F-4D97-AF65-F5344CB8AC3E}">
        <p14:creationId xmlns:p14="http://schemas.microsoft.com/office/powerpoint/2010/main" val="448748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DFC3FE-B7E5-43AB-8A41-79F12A437556}" type="slidenum">
              <a:rPr lang="en-US" smtClean="0"/>
              <a:t>18</a:t>
            </a:fld>
            <a:endParaRPr lang="en-US"/>
          </a:p>
        </p:txBody>
      </p:sp>
    </p:spTree>
    <p:extLst>
      <p:ext uri="{BB962C8B-B14F-4D97-AF65-F5344CB8AC3E}">
        <p14:creationId xmlns:p14="http://schemas.microsoft.com/office/powerpoint/2010/main" val="299863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DFC3FE-B7E5-43AB-8A41-79F12A437556}" type="slidenum">
              <a:rPr lang="en-US" smtClean="0"/>
              <a:t>36</a:t>
            </a:fld>
            <a:endParaRPr lang="en-US"/>
          </a:p>
        </p:txBody>
      </p:sp>
    </p:spTree>
    <p:extLst>
      <p:ext uri="{BB962C8B-B14F-4D97-AF65-F5344CB8AC3E}">
        <p14:creationId xmlns:p14="http://schemas.microsoft.com/office/powerpoint/2010/main" val="3586545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D9D7F2-5E27-4353-9CFF-22D511A79966}" type="datetime1">
              <a:rPr lang="en-US" smtClean="0"/>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F8D451-1573-4E22-8613-74D40ED4718F}" type="datetime1">
              <a:rPr lang="en-US" smtClean="0"/>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DBD9B1-6037-454E-8ECD-B90D20789FC0}" type="datetime1">
              <a:rPr lang="en-US" smtClean="0"/>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350832-357C-408F-88CF-287ACC7527A4}" type="datetime1">
              <a:rPr lang="en-US" smtClean="0"/>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9ABB20-4D11-4731-86AC-0105CE502771}" type="datetime1">
              <a:rPr lang="en-US" smtClean="0"/>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9D3B85-79D5-494A-A9C9-AD15F6C1C7EA}" type="datetime1">
              <a:rPr lang="en-US" smtClean="0"/>
              <a:t>3/19/2019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E4DF56F-D63E-44B1-9C48-2F12C8A5B96E}" type="datetime1">
              <a:rPr lang="en-US" smtClean="0"/>
              <a:t>3/19/2019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0929CE-8E8E-4A6D-A39B-1C73674D309C}" type="datetime1">
              <a:rPr lang="en-US" smtClean="0"/>
              <a:t>3/19/2019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F16BA8-12C5-4CAC-A90F-1D9F3797C8BD}" type="datetime1">
              <a:rPr lang="en-US" smtClean="0"/>
              <a:t>3/19/2019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05F482-B4F7-422F-9CCB-8AF4F63871B7}" type="datetime1">
              <a:rPr lang="en-US" smtClean="0"/>
              <a:t>3/19/2019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A4D602-A173-40FF-9835-1953B308BEA8}" type="datetime1">
              <a:rPr lang="en-US" smtClean="0"/>
              <a:t>3/19/2019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5C9854-8CD7-4987-82E2-E0A4748330D3}" type="datetime1">
              <a:rPr lang="en-US" smtClean="0"/>
              <a:t>3/19/2019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Barrel_of_oil_equivalent"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NULL" TargetMode="External"/><Relationship Id="rId5" Type="http://schemas.openxmlformats.org/officeDocument/2006/relationships/hyperlink" Target="NULL" TargetMode="External"/><Relationship Id="rId4" Type="http://schemas.openxmlformats.org/officeDocument/2006/relationships/hyperlink" Target="https://wwwapps.emnrd.state.nm.us/ocd/ocdpermitting/Data/Spills/Spills.aspx"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9713" y="2293203"/>
            <a:ext cx="8686799" cy="830997"/>
          </a:xfrm>
          <a:prstGeom prst="rect">
            <a:avLst/>
          </a:prstGeom>
          <a:noFill/>
        </p:spPr>
        <p:txBody>
          <a:bodyPr wrap="square" rtlCol="0">
            <a:spAutoFit/>
          </a:bodyPr>
          <a:lstStyle/>
          <a:p>
            <a:pPr algn="ctr"/>
            <a:r>
              <a:rPr lang="en-US" sz="2400" b="1" dirty="0" smtClean="0"/>
              <a:t>New Mexico Oil and Gas Production and </a:t>
            </a:r>
            <a:r>
              <a:rPr lang="en-US" sz="2400" b="1" dirty="0" smtClean="0"/>
              <a:t>Injection,</a:t>
            </a:r>
          </a:p>
          <a:p>
            <a:pPr algn="ctr"/>
            <a:r>
              <a:rPr lang="en-US" sz="2400" b="1" dirty="0" smtClean="0"/>
              <a:t> </a:t>
            </a:r>
            <a:r>
              <a:rPr lang="en-US" sz="2400" b="1" dirty="0" smtClean="0"/>
              <a:t>and Spill </a:t>
            </a:r>
            <a:r>
              <a:rPr lang="en-US" sz="2400" b="1" dirty="0"/>
              <a:t>I</a:t>
            </a:r>
            <a:r>
              <a:rPr lang="en-US" sz="2400" b="1" dirty="0" smtClean="0"/>
              <a:t>ncidents </a:t>
            </a:r>
            <a:r>
              <a:rPr lang="en-US" sz="2400" b="1" dirty="0"/>
              <a:t>S</a:t>
            </a:r>
            <a:r>
              <a:rPr lang="en-US" sz="2400" b="1" dirty="0" smtClean="0"/>
              <a:t>tudy</a:t>
            </a:r>
            <a:endParaRPr lang="en-US" sz="2400" b="1" dirty="0"/>
          </a:p>
        </p:txBody>
      </p:sp>
      <p:sp>
        <p:nvSpPr>
          <p:cNvPr id="3" name="TextBox 2"/>
          <p:cNvSpPr txBox="1"/>
          <p:nvPr/>
        </p:nvSpPr>
        <p:spPr>
          <a:xfrm>
            <a:off x="2590800" y="3855718"/>
            <a:ext cx="3709357" cy="1200329"/>
          </a:xfrm>
          <a:prstGeom prst="rect">
            <a:avLst/>
          </a:prstGeom>
          <a:noFill/>
        </p:spPr>
        <p:txBody>
          <a:bodyPr wrap="square" rtlCol="0">
            <a:spAutoFit/>
          </a:bodyPr>
          <a:lstStyle/>
          <a:p>
            <a:pPr algn="ctr"/>
            <a:r>
              <a:rPr lang="en-US" dirty="0" smtClean="0"/>
              <a:t>Jing Xiang</a:t>
            </a:r>
          </a:p>
          <a:p>
            <a:pPr algn="ctr"/>
            <a:endParaRPr lang="en-US" dirty="0" smtClean="0"/>
          </a:p>
          <a:p>
            <a:pPr algn="ctr"/>
            <a:r>
              <a:rPr lang="en-US" dirty="0"/>
              <a:t>j</a:t>
            </a:r>
            <a:r>
              <a:rPr lang="en-US" dirty="0" smtClean="0"/>
              <a:t>ing.xiang6@gmail.com</a:t>
            </a:r>
          </a:p>
          <a:p>
            <a:pPr algn="ctr"/>
            <a:r>
              <a:rPr lang="en-US" dirty="0" smtClean="0"/>
              <a:t>https://github.com/jingxiang6</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137701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38.png"/>
          <p:cNvPicPr/>
          <p:nvPr/>
        </p:nvPicPr>
        <p:blipFill>
          <a:blip r:embed="rId2"/>
          <a:srcRect/>
          <a:stretch>
            <a:fillRect/>
          </a:stretch>
        </p:blipFill>
        <p:spPr>
          <a:xfrm>
            <a:off x="199103" y="2971800"/>
            <a:ext cx="8839200" cy="2895600"/>
          </a:xfrm>
          <a:prstGeom prst="rect">
            <a:avLst/>
          </a:prstGeom>
          <a:ln/>
        </p:spPr>
      </p:pic>
      <p:sp>
        <p:nvSpPr>
          <p:cNvPr id="3" name="Rectangle 2"/>
          <p:cNvSpPr/>
          <p:nvPr/>
        </p:nvSpPr>
        <p:spPr>
          <a:xfrm>
            <a:off x="381000" y="762000"/>
            <a:ext cx="8463116" cy="2031325"/>
          </a:xfrm>
          <a:prstGeom prst="rect">
            <a:avLst/>
          </a:prstGeom>
        </p:spPr>
        <p:txBody>
          <a:bodyPr wrap="square">
            <a:spAutoFit/>
          </a:bodyPr>
          <a:lstStyle/>
          <a:p>
            <a:pPr marL="285750" indent="-285750">
              <a:buFont typeface="Wingdings" panose="05000000000000000000" pitchFamily="2" charset="2"/>
              <a:buChar char="§"/>
            </a:pPr>
            <a:r>
              <a:rPr lang="en-US" sz="1400" dirty="0" smtClean="0"/>
              <a:t>The </a:t>
            </a:r>
            <a:r>
              <a:rPr lang="en-US" sz="1400" dirty="0"/>
              <a:t>peak of water injection happened in early 1990s, about </a:t>
            </a:r>
            <a:r>
              <a:rPr lang="en-US" sz="1400" i="1" dirty="0"/>
              <a:t>4.7e9</a:t>
            </a:r>
            <a:r>
              <a:rPr lang="en-US" sz="1400" dirty="0"/>
              <a:t> </a:t>
            </a:r>
            <a:r>
              <a:rPr lang="en-US" sz="1400" dirty="0" err="1" smtClean="0"/>
              <a:t>bbls</a:t>
            </a:r>
            <a:r>
              <a:rPr lang="en-US" sz="1400" dirty="0" smtClean="0"/>
              <a:t>/year</a:t>
            </a:r>
          </a:p>
          <a:p>
            <a:pPr marL="285750" indent="-285750">
              <a:buFont typeface="Wingdings" panose="05000000000000000000" pitchFamily="2" charset="2"/>
              <a:buChar char="§"/>
            </a:pPr>
            <a:r>
              <a:rPr lang="en-US" sz="1400" dirty="0" smtClean="0"/>
              <a:t>After </a:t>
            </a:r>
            <a:r>
              <a:rPr lang="en-US" sz="1400" dirty="0"/>
              <a:t>the peak point, the total water injection volume increases linearly below </a:t>
            </a:r>
            <a:r>
              <a:rPr lang="en-US" sz="1400" i="1" dirty="0"/>
              <a:t>1.0e9</a:t>
            </a:r>
            <a:r>
              <a:rPr lang="en-US" sz="1400" dirty="0"/>
              <a:t> </a:t>
            </a:r>
            <a:r>
              <a:rPr lang="en-US" sz="1400" dirty="0" err="1" smtClean="0"/>
              <a:t>bbls</a:t>
            </a:r>
            <a:r>
              <a:rPr lang="en-US" sz="1400" dirty="0" smtClean="0"/>
              <a:t>/year</a:t>
            </a:r>
            <a:endParaRPr lang="en-US" sz="1400" dirty="0"/>
          </a:p>
          <a:p>
            <a:pPr marL="285750" indent="-285750">
              <a:buFont typeface="Wingdings" panose="05000000000000000000" pitchFamily="2" charset="2"/>
              <a:buChar char="§"/>
            </a:pPr>
            <a:endParaRPr lang="en-US" sz="1400" dirty="0" smtClean="0"/>
          </a:p>
          <a:p>
            <a:r>
              <a:rPr lang="en-US" sz="1400" dirty="0" smtClean="0"/>
              <a:t>The </a:t>
            </a:r>
            <a:r>
              <a:rPr lang="en-US" sz="1400" dirty="0"/>
              <a:t>top 5 formations which have the most total water injection volume are: </a:t>
            </a:r>
          </a:p>
          <a:p>
            <a:pPr marL="285750" lvl="0" indent="-285750">
              <a:buFont typeface="Wingdings" panose="05000000000000000000" pitchFamily="2" charset="2"/>
              <a:buChar char="§"/>
            </a:pPr>
            <a:r>
              <a:rPr lang="en-US" sz="1400" dirty="0"/>
              <a:t>HOBBS;GRAYBURG-SANANDRES, with total injection volume 3.42e9 </a:t>
            </a:r>
            <a:r>
              <a:rPr lang="en-US" sz="1400" dirty="0" err="1"/>
              <a:t>bbls</a:t>
            </a:r>
            <a:endParaRPr lang="en-US" sz="1400" dirty="0"/>
          </a:p>
          <a:p>
            <a:pPr marL="285750" lvl="0" indent="-285750">
              <a:buFont typeface="Wingdings" panose="05000000000000000000" pitchFamily="2" charset="2"/>
              <a:buChar char="§"/>
            </a:pPr>
            <a:r>
              <a:rPr lang="en-US" sz="1400" dirty="0"/>
              <a:t>SWD;DEVONIAN, with total injection volume 2.16e9 </a:t>
            </a:r>
            <a:r>
              <a:rPr lang="en-US" sz="1400" dirty="0" err="1"/>
              <a:t>bbls</a:t>
            </a:r>
            <a:endParaRPr lang="en-US" sz="1400" dirty="0"/>
          </a:p>
          <a:p>
            <a:pPr marL="285750" lvl="0" indent="-285750">
              <a:buFont typeface="Wingdings" panose="05000000000000000000" pitchFamily="2" charset="2"/>
              <a:buChar char="§"/>
            </a:pPr>
            <a:r>
              <a:rPr lang="en-US" sz="1400" dirty="0"/>
              <a:t>VACUUM;GRAYBURG-SANANDRES, with total injection volume 1.61e9 </a:t>
            </a:r>
            <a:r>
              <a:rPr lang="en-US" sz="1400" dirty="0" err="1"/>
              <a:t>bbls</a:t>
            </a:r>
            <a:endParaRPr lang="en-US" sz="1400" dirty="0"/>
          </a:p>
          <a:p>
            <a:pPr marL="285750" lvl="0" indent="-285750">
              <a:buFont typeface="Wingdings" panose="05000000000000000000" pitchFamily="2" charset="2"/>
              <a:buChar char="§"/>
            </a:pPr>
            <a:r>
              <a:rPr lang="en-US" sz="1400" dirty="0"/>
              <a:t>EUNICEMONUMENT;GRAYBURG-SANANDRES, with total injection volume 1.30e9 </a:t>
            </a:r>
            <a:r>
              <a:rPr lang="en-US" sz="1400" dirty="0" err="1"/>
              <a:t>bbls</a:t>
            </a:r>
            <a:endParaRPr lang="en-US" sz="1400" dirty="0"/>
          </a:p>
          <a:p>
            <a:pPr marL="285750" lvl="0" indent="-285750">
              <a:buFont typeface="Wingdings" panose="05000000000000000000" pitchFamily="2" charset="2"/>
              <a:buChar char="§"/>
            </a:pPr>
            <a:r>
              <a:rPr lang="en-US" sz="1400" dirty="0"/>
              <a:t>LANGLIEMATTIX;7RVRS-Q-GRAYBURG, with total injection volume 1.26e9 </a:t>
            </a:r>
            <a:r>
              <a:rPr lang="en-US" sz="1400" dirty="0" err="1"/>
              <a:t>bbls</a:t>
            </a:r>
            <a:endParaRPr lang="en-US" sz="1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6402123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60091" y="609600"/>
            <a:ext cx="7131309"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peak of gas injection happened in early 1990s, about </a:t>
            </a:r>
            <a:r>
              <a:rPr kumimoji="0" lang="en-US" altLang="en-US" sz="1400" b="0" i="1"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2.3e8</a:t>
            </a: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 MCF/year. </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After the peak point, the total gas injection volume keeps below </a:t>
            </a:r>
            <a:r>
              <a:rPr kumimoji="0" lang="en-US" altLang="en-US" sz="1400" b="0" i="1"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1e7</a:t>
            </a: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 MCF/year. </a:t>
            </a:r>
          </a:p>
          <a:p>
            <a:pPr marR="0" lvl="0" algn="l" defTabSz="914400" rtl="0" eaLnBrk="1" fontAlgn="base" latinLnBrk="0" hangingPunct="1">
              <a:lnSpc>
                <a:spcPct val="100000"/>
              </a:lnSpc>
              <a:spcBef>
                <a:spcPct val="0"/>
              </a:spcBef>
              <a:spcAft>
                <a:spcPct val="0"/>
              </a:spcAft>
              <a:buClrTx/>
              <a:buSzTx/>
              <a:tabLst/>
            </a:pPr>
            <a:endParaRPr lang="en-US" altLang="en-US" sz="1400" dirty="0">
              <a:ea typeface="Times New Roman" pitchFamily="18" charset="0"/>
              <a:cs typeface="Calibri" pitchFamily="34" charset="0"/>
            </a:endParaRPr>
          </a:p>
          <a:p>
            <a:pPr marR="0" lvl="0" algn="l" defTabSz="914400" rtl="0" eaLnBrk="1" fontAlgn="base" latinLnBrk="0" hangingPunct="1">
              <a:lnSpc>
                <a:spcPct val="100000"/>
              </a:lnSpc>
              <a:spcBef>
                <a:spcPct val="0"/>
              </a:spcBef>
              <a:spcAft>
                <a:spcPct val="0"/>
              </a:spcAft>
              <a:buClrTx/>
              <a:buSzTx/>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top 5 formations which have the most total gas injection volume are: </a:t>
            </a:r>
            <a:endParaRPr kumimoji="0" lang="en-US" altLang="en-US" sz="1400" b="0" i="0" u="none" strike="noStrike" cap="none" normalizeH="0" baseline="0" dirty="0" smtClean="0">
              <a:ln>
                <a:noFill/>
              </a:ln>
              <a:solidFill>
                <a:schemeClr val="tx1"/>
              </a:solidFill>
              <a:effectLst/>
              <a:latin typeface="Arial"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EMPIRE;ABO, with total injection volume 2.57e8 MCF</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PUERTOCHIQUITOMANCOS,WEST, with total injection volume 3.56e7 MCF</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GRAMARIDGE;MORROW(GAS), with total injection volume 2.47e7 MCF</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AGI;WOLFCAMP, with total injection volume 1.17e7 MCF</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CAPROCK;QUEEN, with total injection volume 7.07e6 MCF</a:t>
            </a:r>
            <a:endParaRPr kumimoji="0" lang="en-US" altLang="en-US"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itchFamily="34" charset="0"/>
            </a:endParaRPr>
          </a:p>
        </p:txBody>
      </p:sp>
      <p:pic>
        <p:nvPicPr>
          <p:cNvPr id="8193" name="image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2895600"/>
            <a:ext cx="8915400" cy="2971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2438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2333840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533400"/>
            <a:ext cx="92964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peak of CO2 injection happens in early 1990s, about 6.7e7 MCF/year. </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After the peak point, the total CO2 injection volume increases linearly with low peak at 2006, about 3.9e7 MCF/year. </a:t>
            </a:r>
          </a:p>
          <a:p>
            <a:pPr marR="0" lvl="0" algn="l" defTabSz="914400" rtl="0" eaLnBrk="1" fontAlgn="base" latinLnBrk="0" hangingPunct="1">
              <a:lnSpc>
                <a:spcPct val="100000"/>
              </a:lnSpc>
              <a:spcBef>
                <a:spcPct val="0"/>
              </a:spcBef>
              <a:spcAft>
                <a:spcPct val="0"/>
              </a:spcAft>
              <a:buClrTx/>
              <a:buSzTx/>
              <a:tabLst/>
            </a:pPr>
            <a:endParaRPr lang="en-US" altLang="en-US" sz="1400" dirty="0">
              <a:ea typeface="Times New Roman" pitchFamily="18" charset="0"/>
              <a:cs typeface="Calibri" pitchFamily="34" charset="0"/>
            </a:endParaRPr>
          </a:p>
          <a:p>
            <a:pPr marR="0" lvl="0" algn="l" defTabSz="914400" rtl="0" eaLnBrk="1" fontAlgn="base" latinLnBrk="0" hangingPunct="1">
              <a:lnSpc>
                <a:spcPct val="100000"/>
              </a:lnSpc>
              <a:spcBef>
                <a:spcPct val="0"/>
              </a:spcBef>
              <a:spcAft>
                <a:spcPct val="0"/>
              </a:spcAft>
              <a:buClrTx/>
              <a:buSzTx/>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top 5 formations which have the most total CO2 injection volume are:</a:t>
            </a:r>
            <a:endParaRPr kumimoji="0" lang="en-US" altLang="en-US" sz="1400" b="0" i="0" u="none" strike="noStrike" cap="none" normalizeH="0" baseline="0" dirty="0" smtClean="0">
              <a:ln>
                <a:noFill/>
              </a:ln>
              <a:solidFill>
                <a:schemeClr val="tx1"/>
              </a:solidFill>
              <a:effectLst/>
              <a:latin typeface="Arial"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VACUUM;GRAYBURG-SANANDRES, with total injection volume 7.98e8 MCF</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HOBBS;GRAYBURG-SANANDRES, with total injection volume 7.92e8 MCF</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MALJAMAR;GRAYBURG-SANANDRES, with total injection volume 1.62e7 MCF</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CAPROCK;QUEEN, with total injection volume 1.30e7 MCF</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AGI;SANANDRES, with total injection volume 5.44e6 MCF</a:t>
            </a:r>
            <a:endParaRPr kumimoji="0" lang="en-US" altLang="en-US"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itchFamily="34" charset="0"/>
            </a:endParaRPr>
          </a:p>
        </p:txBody>
      </p:sp>
      <p:pic>
        <p:nvPicPr>
          <p:cNvPr id="9217" name="image3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200400"/>
            <a:ext cx="8915400" cy="2971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2438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2466865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96585" y="717322"/>
            <a:ext cx="7552015"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annual gas production reaches peak in early 1990s, around 3e10 MCF/year </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and then keeps stable between 2e9 MCF/year and 3e9 MCF/year</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individual formation follows the </a:t>
            </a: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similar</a:t>
            </a:r>
            <a:r>
              <a:rPr kumimoji="0" lang="en-US" altLang="en-US" sz="1400" b="0" i="0" u="none" strike="noStrike" cap="none" normalizeH="0" dirty="0" smtClean="0">
                <a:ln>
                  <a:noFill/>
                </a:ln>
                <a:solidFill>
                  <a:schemeClr val="tx1"/>
                </a:solidFill>
                <a:effectLst/>
                <a:latin typeface="Arial" pitchFamily="34" charset="0"/>
                <a:ea typeface="Times New Roman" pitchFamily="18" charset="0"/>
                <a:cs typeface="Calibri" pitchFamily="34" charset="0"/>
              </a:rPr>
              <a:t> </a:t>
            </a: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pattern</a:t>
            </a:r>
            <a:endPar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endParaRPr>
          </a:p>
          <a:p>
            <a:pPr marR="0" lvl="0" algn="l" defTabSz="914400" rtl="0" eaLnBrk="1" fontAlgn="base" latinLnBrk="0" hangingPunct="1">
              <a:lnSpc>
                <a:spcPct val="100000"/>
              </a:lnSpc>
              <a:spcBef>
                <a:spcPct val="0"/>
              </a:spcBef>
              <a:spcAft>
                <a:spcPct val="0"/>
              </a:spcAft>
              <a:buClrTx/>
              <a:buSzTx/>
              <a:tabLst/>
            </a:pPr>
            <a:endParaRPr lang="en-US" altLang="en-US" sz="1400" dirty="0">
              <a:ea typeface="Times New Roman" pitchFamily="18" charset="0"/>
              <a:cs typeface="Calibri" pitchFamily="34" charset="0"/>
            </a:endParaRPr>
          </a:p>
          <a:p>
            <a:pPr marR="0" lvl="0" algn="l" defTabSz="914400" rtl="0" eaLnBrk="1" fontAlgn="base" latinLnBrk="0" hangingPunct="1">
              <a:lnSpc>
                <a:spcPct val="100000"/>
              </a:lnSpc>
              <a:spcBef>
                <a:spcPct val="0"/>
              </a:spcBef>
              <a:spcAft>
                <a:spcPct val="0"/>
              </a:spcAft>
              <a:buClrTx/>
              <a:buSzTx/>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 </a:t>
            </a:r>
            <a:r>
              <a:rPr lang="en-US" altLang="en-US" sz="1400" dirty="0">
                <a:ea typeface="Times New Roman" pitchFamily="18" charset="0"/>
                <a:cs typeface="Calibri" pitchFamily="34" charset="0"/>
              </a:rPr>
              <a:t>T</a:t>
            </a: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he top 5 gas production formations are :</a:t>
            </a:r>
            <a:endParaRPr kumimoji="0" lang="en-US" altLang="en-US" sz="1400" b="0" i="0" u="none" strike="noStrike" cap="none" normalizeH="0" baseline="0" dirty="0" smtClean="0">
              <a:ln>
                <a:noFill/>
              </a:ln>
              <a:solidFill>
                <a:schemeClr val="tx1"/>
              </a:solidFill>
              <a:effectLst/>
              <a:latin typeface="Arial"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BLANCO-MESAVERDE(PRORATEDGAS), with total production volume 1.39e10 MCF</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BASINFRUITLANDCOAL(GAS), with total production volume 1.23e10 MCF</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BASINDAKOTA(PRORATEDGAS), with total production volume 7.39e9 MCF</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BRAVODOMECARBONDIOXIDEGAS640, with total production volume 2.69e9 MCF</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EUMONT;YATES-7RVRS-QUEEN(GAS), with total production volume 1.75e9 </a:t>
            </a: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MCF</a:t>
            </a:r>
            <a:endParaRPr kumimoji="0" lang="en-US" altLang="en-US" sz="1400" b="0" i="0" u="none" strike="noStrike" cap="none" normalizeH="0" baseline="0" dirty="0" smtClean="0">
              <a:ln>
                <a:noFill/>
              </a:ln>
              <a:solidFill>
                <a:schemeClr val="tx1"/>
              </a:solidFill>
              <a:effectLst/>
              <a:latin typeface="Arial" pitchFamily="34" charset="0"/>
            </a:endParaRPr>
          </a:p>
        </p:txBody>
      </p:sp>
      <p:pic>
        <p:nvPicPr>
          <p:cNvPr id="10241" name="image2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69" y="3200400"/>
            <a:ext cx="9059662" cy="29908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24193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42686822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78025" y="675144"/>
            <a:ext cx="7822975"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annual total oil production reaches peak in early 1990s, around 2.8e9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/year</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 and then keeps stable around 1e9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/year until 2010</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and the total annual production has increased to about 2e9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/year since 2010</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individual formation follows this pattern that the production reaches peak in early 1990s</a:t>
            </a:r>
          </a:p>
          <a:p>
            <a:pPr marR="0" lvl="0" algn="l" defTabSz="914400" rtl="0" eaLnBrk="1" fontAlgn="base" latinLnBrk="0" hangingPunct="1">
              <a:lnSpc>
                <a:spcPct val="100000"/>
              </a:lnSpc>
              <a:spcBef>
                <a:spcPct val="0"/>
              </a:spcBef>
              <a:spcAft>
                <a:spcPct val="0"/>
              </a:spcAft>
              <a:buClrTx/>
              <a:buSzTx/>
              <a:tabLst/>
            </a:pPr>
            <a:endParaRPr lang="en-US" altLang="en-US" sz="1400" dirty="0">
              <a:ea typeface="Times New Roman" pitchFamily="18" charset="0"/>
              <a:cs typeface="Calibri" pitchFamily="34" charset="0"/>
            </a:endParaRPr>
          </a:p>
          <a:p>
            <a:pPr marR="0" lvl="0" algn="l" defTabSz="914400" rtl="0" eaLnBrk="1" fontAlgn="base" latinLnBrk="0" hangingPunct="1">
              <a:lnSpc>
                <a:spcPct val="100000"/>
              </a:lnSpc>
              <a:spcBef>
                <a:spcPct val="0"/>
              </a:spcBef>
              <a:spcAft>
                <a:spcPct val="0"/>
              </a:spcAft>
              <a:buClrTx/>
              <a:buSzTx/>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top 5 formations which produce the most oil are:</a:t>
            </a:r>
            <a:endParaRPr kumimoji="0" lang="en-US" altLang="en-US"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VACUUM;GRAYBURG-SANANDRES, with total production volume 3.97e8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endParaRPr kumimoji="0" lang="en-US" altLang="en-US"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HOBBS;GRAYBURG-SANANDRES, with total production volume 3.89e8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endParaRPr kumimoji="0" lang="en-US" altLang="en-US"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EUNICEMONUMENT;GRAYBURG-SANANDRES, with total production volume 3.70e8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endParaRPr kumimoji="0" lang="en-US" altLang="en-US"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EMPIRE;ABO, with total production volume 2.15e8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endParaRPr kumimoji="0" lang="en-US" altLang="en-US"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MALJAMAR;GRAYBURG-SANANDRES, with total production volume 1.55e8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endParaRPr kumimoji="0" lang="en-US" altLang="en-US"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itchFamily="34" charset="0"/>
            </a:endParaRPr>
          </a:p>
        </p:txBody>
      </p:sp>
      <p:pic>
        <p:nvPicPr>
          <p:cNvPr id="11265" name="image3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429000"/>
            <a:ext cx="9125527" cy="28956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2343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6922838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762000"/>
            <a:ext cx="82296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peak annual total water production happens in early 1990s, around 5.7e9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/year</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after that the water production volume increases linearly from 4e8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/year to 1e9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/year</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individual formation follows similar pattern</a:t>
            </a:r>
          </a:p>
          <a:p>
            <a:pPr marR="0" lvl="0" algn="l" defTabSz="914400" rtl="0" eaLnBrk="1" fontAlgn="base" latinLnBrk="0" hangingPunct="1">
              <a:lnSpc>
                <a:spcPct val="100000"/>
              </a:lnSpc>
              <a:spcBef>
                <a:spcPct val="0"/>
              </a:spcBef>
              <a:spcAft>
                <a:spcPct val="0"/>
              </a:spcAft>
              <a:buClrTx/>
              <a:buSzTx/>
              <a:tabLst/>
            </a:pPr>
            <a:endParaRPr lang="en-US" altLang="en-US" sz="1400" dirty="0">
              <a:ea typeface="Times New Roman" pitchFamily="18" charset="0"/>
              <a:cs typeface="Calibri" pitchFamily="34" charset="0"/>
            </a:endParaRPr>
          </a:p>
          <a:p>
            <a:pPr marR="0" lvl="0" algn="l" defTabSz="914400" rtl="0" eaLnBrk="1" fontAlgn="base" latinLnBrk="0" hangingPunct="1">
              <a:lnSpc>
                <a:spcPct val="100000"/>
              </a:lnSpc>
              <a:spcBef>
                <a:spcPct val="0"/>
              </a:spcBef>
              <a:spcAft>
                <a:spcPct val="0"/>
              </a:spcAft>
              <a:buClrTx/>
              <a:buSzTx/>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top 5 formations which produce the most water are:</a:t>
            </a:r>
            <a:endParaRPr kumimoji="0" lang="en-US" altLang="en-US" sz="1400" b="0" i="0" u="none" strike="noStrike" cap="none" normalizeH="0" baseline="0" dirty="0" smtClean="0">
              <a:ln>
                <a:noFill/>
              </a:ln>
              <a:solidFill>
                <a:schemeClr val="tx1"/>
              </a:solidFill>
              <a:effectLst/>
              <a:latin typeface="Arial"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HOBBS;GRAYBURG-SANANDRES, with total production volume 3.78e9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VACUUM;GRAYBURG-SANANDRES, with total production volume 1.47e9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EUNICEMONUMENT;GRAYBURG-SANANDRES, with total production volume 1.43e9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INDIANBASIN;UPPERPENN(ASSOC), with total production volume 8.19e8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JALMAT;TAN-YATES-7RVRS(OIL), with total production volume 8.13e8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endParaRPr kumimoji="0" lang="en-US" altLang="en-US"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itchFamily="34" charset="0"/>
            </a:endParaRPr>
          </a:p>
        </p:txBody>
      </p:sp>
      <p:pic>
        <p:nvPicPr>
          <p:cNvPr id="12289" name="image3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52800"/>
            <a:ext cx="9090212" cy="2971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24003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6212714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28600" y="990600"/>
            <a:ext cx="726622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annual CO2 production reaches peak in 1992, around 9.5e8 MCF/year. </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There are three formations produced CO2 from late 1980s to early 1990s, </a:t>
            </a:r>
          </a:p>
          <a:p>
            <a:pPr marR="0" lvl="0" algn="l" defTabSz="914400" rtl="0" eaLnBrk="1" fontAlgn="base" latinLnBrk="0" hangingPunct="1">
              <a:lnSpc>
                <a:spcPct val="100000"/>
              </a:lnSpc>
              <a:spcBef>
                <a:spcPct val="0"/>
              </a:spcBef>
              <a:spcAft>
                <a:spcPct val="0"/>
              </a:spcAft>
              <a:buClrTx/>
              <a:buSzTx/>
              <a:tabLst/>
            </a:pPr>
            <a:endParaRPr lang="en-US" altLang="en-US" sz="1400" dirty="0">
              <a:ea typeface="Times New Roman" pitchFamily="18" charset="0"/>
              <a:cs typeface="Calibri" pitchFamily="34" charset="0"/>
            </a:endParaRPr>
          </a:p>
          <a:p>
            <a:pPr marR="0" lvl="0" algn="l" defTabSz="914400" rtl="0" eaLnBrk="1" fontAlgn="base" latinLnBrk="0" hangingPunct="1">
              <a:lnSpc>
                <a:spcPct val="100000"/>
              </a:lnSpc>
              <a:spcBef>
                <a:spcPct val="0"/>
              </a:spcBef>
              <a:spcAft>
                <a:spcPct val="0"/>
              </a:spcAft>
              <a:buClrTx/>
              <a:buSzTx/>
              <a:tabLst/>
            </a:pPr>
            <a:r>
              <a:rPr lang="en-US" altLang="en-US" sz="1400" dirty="0">
                <a:ea typeface="Times New Roman" pitchFamily="18" charset="0"/>
                <a:cs typeface="Calibri" pitchFamily="34" charset="0"/>
              </a:rPr>
              <a:t>t</a:t>
            </a: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he total CO2 production from each formation is:</a:t>
            </a:r>
            <a:endParaRPr kumimoji="0" lang="en-US" altLang="en-US" sz="1400" b="0" i="0" u="none" strike="noStrike" cap="none" normalizeH="0" baseline="0" dirty="0" smtClean="0">
              <a:ln>
                <a:noFill/>
              </a:ln>
              <a:solidFill>
                <a:schemeClr val="tx1"/>
              </a:solidFill>
              <a:effectLst/>
              <a:latin typeface="Arial"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BRAVODOMECARBONDIOXIDEGAS640, with total production volume 1.06e10 MCF</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WESTBRAVODOMECO2GAS, with total production volume 7.37e6 MCF</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NORTHEASTCOUNTIESUNDES,CO2, with total production volume 5.30e5 MCF</a:t>
            </a:r>
            <a:endParaRPr kumimoji="0" lang="en-US" altLang="en-US"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itchFamily="34" charset="0"/>
            </a:endParaRPr>
          </a:p>
        </p:txBody>
      </p:sp>
      <p:pic>
        <p:nvPicPr>
          <p:cNvPr id="13313" name="image2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19400"/>
            <a:ext cx="9180214" cy="2971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23812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1580026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4413" y="914400"/>
            <a:ext cx="8957187"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It shows that the vertical wells dominate the production in the history until 2010s when horizontal wells started to apply in oil and gas fields. </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The gas production from horizontal wells is very close to the production from vertical wells in 2018, with the tendency to exceed in coming year. </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The oil production from horizontal wells has exceeded the production from vertical well in 2013, and the production volume from horizontal wells is about four times of the production from vertical wells. </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At the same time, water production from horizontal wells increases and exceeds the production from vertical wells in 2017.</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4337" name="image3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48000"/>
            <a:ext cx="9090212" cy="2971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24003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0587844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20041" y="914400"/>
            <a:ext cx="8442959"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u="sng" dirty="0">
                <a:latin typeface="Arial" pitchFamily="34" charset="0"/>
                <a:ea typeface="Times New Roman" pitchFamily="18" charset="0"/>
                <a:cs typeface="Calibri" pitchFamily="34" charset="0"/>
                <a:hlinkClick r:id="rId3"/>
              </a:rPr>
              <a:t>C</a:t>
            </a:r>
            <a:r>
              <a:rPr kumimoji="0" lang="en-US" altLang="en-US" sz="1400" b="0" i="0" u="sng" strike="noStrike" cap="none" normalizeH="0" baseline="0" dirty="0" smtClean="0">
                <a:ln>
                  <a:noFill/>
                </a:ln>
                <a:effectLst/>
                <a:latin typeface="Arial" pitchFamily="34" charset="0"/>
                <a:ea typeface="Times New Roman" pitchFamily="18" charset="0"/>
                <a:cs typeface="Calibri" pitchFamily="34" charset="0"/>
                <a:hlinkClick r:id="rId3"/>
              </a:rPr>
              <a:t>onverting the production gas to barrel of oil equivalent (BOE)</a:t>
            </a:r>
            <a:r>
              <a:rPr kumimoji="0" lang="en-US" altLang="en-US" sz="1400" b="0" i="0" u="sng" strike="noStrike" cap="none" normalizeH="0" baseline="0" dirty="0" smtClean="0">
                <a:ln>
                  <a:noFill/>
                </a:ln>
                <a:effectLst/>
                <a:latin typeface="Arial" pitchFamily="34" charset="0"/>
                <a:ea typeface="Times New Roman" pitchFamily="18" charset="0"/>
                <a:cs typeface="Calibri" pitchFamily="34" charset="0"/>
              </a:rPr>
              <a:t>:</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The barrel of oil equivalent (BOE) is a unit of energy based on the approximate energy released by burning one barrel (42 U.S. gallons or 158.9873 </a:t>
            </a:r>
            <a:r>
              <a:rPr kumimoji="0" lang="en-US" altLang="en-US" sz="1400" b="0" i="0" u="none" strike="noStrike" cap="none" normalizeH="0" baseline="0" dirty="0" err="1" smtClean="0">
                <a:ln>
                  <a:noFill/>
                </a:ln>
                <a:solidFill>
                  <a:srgbClr val="000000"/>
                </a:solidFill>
                <a:effectLst/>
                <a:latin typeface="Arial" pitchFamily="34" charset="0"/>
                <a:ea typeface="Times New Roman" pitchFamily="18" charset="0"/>
                <a:cs typeface="Calibri" pitchFamily="34" charset="0"/>
              </a:rPr>
              <a:t>litres</a:t>
            </a: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 of crude oil</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The USGS gives a figure of 6,000 cubic feet (170 cubic meters) of typical natural gas are equivalent to one BOE</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5361" name="image2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2514600"/>
            <a:ext cx="5791200" cy="39386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52400" y="2997875"/>
            <a:ext cx="3200400" cy="2031325"/>
          </a:xfrm>
          <a:prstGeom prst="rect">
            <a:avLst/>
          </a:prstGeom>
        </p:spPr>
        <p:txBody>
          <a:bodyPr wrap="square">
            <a:spAutoFit/>
          </a:bodyPr>
          <a:lstStyle/>
          <a:p>
            <a:pPr marL="285750" lvl="0" indent="-285750" eaLnBrk="0" fontAlgn="base" hangingPunct="0">
              <a:spcBef>
                <a:spcPct val="0"/>
              </a:spcBef>
              <a:spcAft>
                <a:spcPct val="0"/>
              </a:spcAft>
              <a:buFont typeface="Wingdings" panose="05000000000000000000" pitchFamily="2" charset="2"/>
              <a:buChar char="§"/>
            </a:pPr>
            <a:r>
              <a:rPr lang="en-US" altLang="en-US" sz="1400" dirty="0" smtClean="0">
                <a:latin typeface="Arial" pitchFamily="34" charset="0"/>
                <a:ea typeface="Calibri" pitchFamily="34" charset="0"/>
                <a:cs typeface="Calibri" pitchFamily="34" charset="0"/>
              </a:rPr>
              <a:t>Vertical </a:t>
            </a:r>
            <a:r>
              <a:rPr lang="en-US" altLang="en-US" sz="1400" dirty="0">
                <a:latin typeface="Arial" pitchFamily="34" charset="0"/>
                <a:ea typeface="Calibri" pitchFamily="34" charset="0"/>
                <a:cs typeface="Calibri" pitchFamily="34" charset="0"/>
              </a:rPr>
              <a:t>wells lead both oil/gas (5e3 MMBL) and water (2e4 MMBL) </a:t>
            </a:r>
            <a:r>
              <a:rPr lang="en-US" altLang="en-US" sz="1400" dirty="0" smtClean="0">
                <a:latin typeface="Arial" pitchFamily="34" charset="0"/>
                <a:ea typeface="Calibri" pitchFamily="34" charset="0"/>
                <a:cs typeface="Calibri" pitchFamily="34" charset="0"/>
              </a:rPr>
              <a:t>production</a:t>
            </a:r>
          </a:p>
          <a:p>
            <a:pPr marL="285750" lvl="0" indent="-285750" eaLnBrk="0" fontAlgn="base" hangingPunct="0">
              <a:spcBef>
                <a:spcPct val="0"/>
              </a:spcBef>
              <a:spcAft>
                <a:spcPct val="0"/>
              </a:spcAft>
              <a:buFont typeface="Wingdings" panose="05000000000000000000" pitchFamily="2" charset="2"/>
              <a:buChar char="§"/>
            </a:pPr>
            <a:r>
              <a:rPr lang="en-US" altLang="en-US" sz="1400" dirty="0" smtClean="0">
                <a:latin typeface="Arial" pitchFamily="34" charset="0"/>
                <a:ea typeface="Calibri" pitchFamily="34" charset="0"/>
                <a:cs typeface="Calibri" pitchFamily="34" charset="0"/>
              </a:rPr>
              <a:t>total </a:t>
            </a:r>
            <a:r>
              <a:rPr lang="en-US" altLang="en-US" sz="1400" dirty="0">
                <a:latin typeface="Arial" pitchFamily="34" charset="0"/>
                <a:ea typeface="Calibri" pitchFamily="34" charset="0"/>
                <a:cs typeface="Calibri" pitchFamily="34" charset="0"/>
              </a:rPr>
              <a:t>7e2 MMBL oil and gas, and 1.8e3 MMBL water are produced from horizontal </a:t>
            </a:r>
            <a:r>
              <a:rPr lang="en-US" altLang="en-US" sz="1400" dirty="0" smtClean="0">
                <a:latin typeface="Arial" pitchFamily="34" charset="0"/>
                <a:ea typeface="Calibri" pitchFamily="34" charset="0"/>
                <a:cs typeface="Calibri" pitchFamily="34" charset="0"/>
              </a:rPr>
              <a:t>wells</a:t>
            </a:r>
          </a:p>
          <a:p>
            <a:pPr marL="285750" lvl="0" indent="-285750" eaLnBrk="0" fontAlgn="base" hangingPunct="0">
              <a:spcBef>
                <a:spcPct val="0"/>
              </a:spcBef>
              <a:spcAft>
                <a:spcPct val="0"/>
              </a:spcAft>
              <a:buFont typeface="Wingdings" panose="05000000000000000000" pitchFamily="2" charset="2"/>
              <a:buChar char="§"/>
            </a:pPr>
            <a:r>
              <a:rPr lang="en-US" altLang="en-US" sz="1400" dirty="0" smtClean="0">
                <a:latin typeface="Arial" pitchFamily="34" charset="0"/>
                <a:ea typeface="Calibri" pitchFamily="34" charset="0"/>
                <a:cs typeface="Calibri" pitchFamily="34" charset="0"/>
              </a:rPr>
              <a:t>total </a:t>
            </a:r>
            <a:r>
              <a:rPr lang="en-US" altLang="en-US" sz="1400" dirty="0">
                <a:latin typeface="Arial" pitchFamily="34" charset="0"/>
                <a:ea typeface="Calibri" pitchFamily="34" charset="0"/>
                <a:cs typeface="Calibri" pitchFamily="34" charset="0"/>
              </a:rPr>
              <a:t>56 MMBL oil and gas, and 7e2 MMBL water are produced from directional </a:t>
            </a:r>
            <a:r>
              <a:rPr lang="en-US" altLang="en-US" sz="1400" dirty="0" smtClean="0">
                <a:latin typeface="Arial" pitchFamily="34" charset="0"/>
                <a:ea typeface="Calibri" pitchFamily="34" charset="0"/>
                <a:cs typeface="Calibri" pitchFamily="34" charset="0"/>
              </a:rPr>
              <a:t>wells</a:t>
            </a:r>
            <a:endParaRPr lang="en-US" sz="14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20133639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image3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59549"/>
            <a:ext cx="9128760" cy="479845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748605"/>
            <a:ext cx="913825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There </a:t>
            </a: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is a high correlation between production and injection generally, meaning more injection and more production, </a:t>
            </a:r>
            <a:r>
              <a:rPr kumimoji="0" lang="en-US" altLang="en-US" sz="1400" b="0" i="1"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HOBBS;GRAYBURG-SANANDRES</a:t>
            </a:r>
            <a:endParaRPr lang="en-US" altLang="en-US" sz="1400" dirty="0">
              <a:solidFill>
                <a:srgbClr val="000000"/>
              </a:solidFill>
              <a:latin typeface="Arial" pitchFamily="34" charset="0"/>
              <a:ea typeface="Times New Roman" pitchFamily="18" charset="0"/>
              <a:cs typeface="Arial"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zh-CN" sz="1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The </a:t>
            </a:r>
            <a:r>
              <a:rPr kumimoji="0" lang="en-US" altLang="zh-CN" sz="1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No.2 water injection formation </a:t>
            </a:r>
            <a:r>
              <a:rPr kumimoji="0" lang="en-US" altLang="zh-CN" sz="1400" b="0" i="1"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SWD;DEVONIAN</a:t>
            </a:r>
            <a:r>
              <a:rPr kumimoji="0" lang="en-US" altLang="zh-CN" sz="1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doesn't production corresponding oil and gas, which is out of top 10 oil and </a:t>
            </a:r>
            <a:r>
              <a:rPr kumimoji="0" lang="en-US" altLang="zh-CN" sz="1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gas</a:t>
            </a:r>
            <a:r>
              <a:rPr kumimoji="0" lang="en-US" altLang="zh-CN" sz="1400" b="0" i="0" u="none" strike="noStrike" cap="none" normalizeH="0" dirty="0" smtClean="0">
                <a:ln>
                  <a:noFill/>
                </a:ln>
                <a:solidFill>
                  <a:srgbClr val="000000"/>
                </a:solidFill>
                <a:effectLst/>
                <a:latin typeface="Arial" pitchFamily="34" charset="0"/>
                <a:ea typeface="Times New Roman" pitchFamily="18" charset="0"/>
                <a:cs typeface="Arial" pitchFamily="34" charset="0"/>
              </a:rPr>
              <a:t> and water </a:t>
            </a:r>
            <a:r>
              <a:rPr kumimoji="0" lang="en-US" altLang="zh-CN" sz="1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production formations</a:t>
            </a:r>
            <a:r>
              <a:rPr kumimoji="0" lang="en-US" altLang="zh-CN" sz="1400" b="0" i="0" u="none" strike="noStrike" cap="none" normalizeH="0" dirty="0" smtClean="0">
                <a:ln>
                  <a:noFill/>
                </a:ln>
                <a:solidFill>
                  <a:srgbClr val="000000"/>
                </a:solidFill>
                <a:effectLst/>
                <a:latin typeface="Arial" pitchFamily="34" charset="0"/>
                <a:ea typeface="Times New Roman" pitchFamily="18" charset="0"/>
                <a:cs typeface="Arial" pitchFamily="34" charset="0"/>
              </a:rPr>
              <a:t>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zh-CN" sz="1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The </a:t>
            </a:r>
            <a:r>
              <a:rPr kumimoji="0" lang="en-US" altLang="zh-CN" sz="1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No.4 oil and gas production formation </a:t>
            </a:r>
            <a:r>
              <a:rPr kumimoji="0" lang="en-US" altLang="zh-CN" sz="1400" b="0" i="1"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EMPIRE;ABO</a:t>
            </a:r>
            <a:r>
              <a:rPr kumimoji="0" lang="en-US" altLang="zh-CN" sz="1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is out of the top 10 water production and injection, which is a signal of high water flooding efficiency. </a:t>
            </a:r>
            <a:endParaRPr kumimoji="0" lang="en-US" altLang="zh-CN"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7412428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599" y="2057400"/>
            <a:ext cx="7315201" cy="3170099"/>
          </a:xfrm>
          <a:prstGeom prst="rect">
            <a:avLst/>
          </a:prstGeom>
        </p:spPr>
        <p:txBody>
          <a:bodyPr wrap="square">
            <a:spAutoFit/>
          </a:bodyPr>
          <a:lstStyle/>
          <a:p>
            <a:pPr marL="285750" indent="-285750">
              <a:buFont typeface="Wingdings" panose="05000000000000000000" pitchFamily="2" charset="2"/>
              <a:buChar char="§"/>
            </a:pPr>
            <a:r>
              <a:rPr lang="en-US" sz="2000" dirty="0"/>
              <a:t>A</a:t>
            </a:r>
            <a:r>
              <a:rPr lang="en-US" sz="2000" dirty="0" smtClean="0"/>
              <a:t>nalyze </a:t>
            </a:r>
            <a:r>
              <a:rPr lang="en-US" sz="2000" dirty="0"/>
              <a:t>the oil, gas, water and CO2 production and injection patterns from various formations and </a:t>
            </a:r>
            <a:r>
              <a:rPr lang="en-US" sz="2000" dirty="0" smtClean="0"/>
              <a:t>well </a:t>
            </a:r>
            <a:r>
              <a:rPr lang="en-US" sz="2000" dirty="0" smtClean="0"/>
              <a:t> types</a:t>
            </a:r>
            <a:r>
              <a:rPr lang="en-US" sz="2000" dirty="0" smtClean="0"/>
              <a:t> </a:t>
            </a:r>
            <a:r>
              <a:rPr lang="en-US" sz="2000" dirty="0"/>
              <a:t>in New Mexico. </a:t>
            </a:r>
            <a:endParaRPr lang="en-US" sz="2000" dirty="0" smtClean="0"/>
          </a:p>
          <a:p>
            <a:pPr marL="285750" indent="-285750">
              <a:buFont typeface="Wingdings" panose="05000000000000000000" pitchFamily="2" charset="2"/>
              <a:buChar char="§"/>
            </a:pPr>
            <a:endParaRPr lang="en-US" sz="2000" dirty="0" smtClean="0"/>
          </a:p>
          <a:p>
            <a:pPr marL="285750" indent="-285750">
              <a:buFont typeface="Wingdings" panose="05000000000000000000" pitchFamily="2" charset="2"/>
              <a:buChar char="§"/>
            </a:pPr>
            <a:r>
              <a:rPr lang="en-US" sz="2000" dirty="0" smtClean="0"/>
              <a:t>The </a:t>
            </a:r>
            <a:r>
              <a:rPr lang="en-US" sz="2000" dirty="0"/>
              <a:t>spill incidents are analyzed through inferential statistics and machine learning skills. </a:t>
            </a:r>
            <a:endParaRPr lang="en-US" sz="2000" dirty="0" smtClean="0"/>
          </a:p>
          <a:p>
            <a:pPr marL="285750" indent="-285750">
              <a:buFont typeface="Wingdings" panose="05000000000000000000" pitchFamily="2" charset="2"/>
              <a:buChar char="§"/>
            </a:pPr>
            <a:endParaRPr lang="en-US" sz="2000" dirty="0" smtClean="0"/>
          </a:p>
          <a:p>
            <a:pPr marL="285750" indent="-285750">
              <a:buFont typeface="Wingdings" panose="05000000000000000000" pitchFamily="2" charset="2"/>
              <a:buChar char="§"/>
            </a:pPr>
            <a:r>
              <a:rPr lang="en-US" sz="2000" dirty="0" smtClean="0"/>
              <a:t>The </a:t>
            </a:r>
            <a:r>
              <a:rPr lang="en-US" sz="2000" dirty="0"/>
              <a:t>goal of this project is to provide oil and gas companies with useful </a:t>
            </a:r>
            <a:r>
              <a:rPr lang="en-US" sz="2000" dirty="0" smtClean="0"/>
              <a:t>information for further research on </a:t>
            </a:r>
            <a:r>
              <a:rPr lang="en-US" sz="2000" dirty="0"/>
              <a:t>water flooding and well type design to enhance oil and gas recovery, and how to avoid major spill incidents. </a:t>
            </a:r>
          </a:p>
        </p:txBody>
      </p:sp>
      <p:sp>
        <p:nvSpPr>
          <p:cNvPr id="4" name="Rectangle 3"/>
          <p:cNvSpPr/>
          <p:nvPr/>
        </p:nvSpPr>
        <p:spPr>
          <a:xfrm>
            <a:off x="609600" y="990600"/>
            <a:ext cx="2021451" cy="369332"/>
          </a:xfrm>
          <a:prstGeom prst="rect">
            <a:avLst/>
          </a:prstGeom>
        </p:spPr>
        <p:txBody>
          <a:bodyPr wrap="none">
            <a:spAutoFit/>
          </a:bodyPr>
          <a:lstStyle/>
          <a:p>
            <a:r>
              <a:rPr lang="en-US" b="1" dirty="0"/>
              <a:t>Problem statement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5024054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image3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 y="1676400"/>
            <a:ext cx="9159240" cy="30090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28600" y="1076980"/>
            <a:ext cx="8382000" cy="523220"/>
          </a:xfrm>
          <a:prstGeom prst="rect">
            <a:avLst/>
          </a:prstGeom>
          <a:noFill/>
        </p:spPr>
        <p:txBody>
          <a:bodyPr wrap="square" rtlCol="0">
            <a:spAutoFit/>
          </a:bodyPr>
          <a:lstStyle/>
          <a:p>
            <a:pPr lvl="0"/>
            <a:r>
              <a:rPr lang="en-US" altLang="en-US" sz="1400" dirty="0">
                <a:solidFill>
                  <a:srgbClr val="000000"/>
                </a:solidFill>
                <a:ea typeface="Times New Roman" pitchFamily="18" charset="0"/>
                <a:cs typeface="Calibri" pitchFamily="34" charset="0"/>
              </a:rPr>
              <a:t>P</a:t>
            </a:r>
            <a:r>
              <a:rPr lang="en-US" altLang="en-US" sz="1400" dirty="0">
                <a:solidFill>
                  <a:srgbClr val="000000"/>
                </a:solidFill>
                <a:latin typeface="Arial" pitchFamily="34" charset="0"/>
                <a:ea typeface="Times New Roman" pitchFamily="18" charset="0"/>
                <a:cs typeface="Calibri" pitchFamily="34" charset="0"/>
              </a:rPr>
              <a:t>ositive linear relationships between water production and oil/gas production, water injection and oil/gas production, and water injection and water production from various formations</a:t>
            </a:r>
            <a:r>
              <a:rPr lang="en-US" altLang="en-US" sz="1400" dirty="0" smtClean="0">
                <a:solidFill>
                  <a:srgbClr val="000000"/>
                </a:solidFill>
                <a:latin typeface="Arial" pitchFamily="34" charset="0"/>
                <a:ea typeface="Times New Roman" pitchFamily="18" charset="0"/>
                <a:cs typeface="Calibri" pitchFamily="34" charset="0"/>
              </a:rPr>
              <a:t>.</a:t>
            </a:r>
            <a:endParaRPr lang="en-US" altLang="en-US" sz="1400" dirty="0">
              <a:latin typeface="Arial" pitchFamily="34"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7388781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09600"/>
            <a:ext cx="1223412" cy="369332"/>
          </a:xfrm>
          <a:prstGeom prst="rect">
            <a:avLst/>
          </a:prstGeom>
        </p:spPr>
        <p:txBody>
          <a:bodyPr wrap="none">
            <a:spAutoFit/>
          </a:bodyPr>
          <a:lstStyle/>
          <a:p>
            <a:r>
              <a:rPr lang="en-US" b="1" dirty="0"/>
              <a:t>Conclusion</a:t>
            </a:r>
          </a:p>
        </p:txBody>
      </p:sp>
      <p:sp>
        <p:nvSpPr>
          <p:cNvPr id="3" name="Rectangle 2"/>
          <p:cNvSpPr/>
          <p:nvPr/>
        </p:nvSpPr>
        <p:spPr>
          <a:xfrm>
            <a:off x="0" y="1013520"/>
            <a:ext cx="9085006" cy="3539430"/>
          </a:xfrm>
          <a:prstGeom prst="rect">
            <a:avLst/>
          </a:prstGeom>
        </p:spPr>
        <p:txBody>
          <a:bodyPr wrap="square">
            <a:spAutoFit/>
          </a:bodyPr>
          <a:lstStyle/>
          <a:p>
            <a:pPr marL="285750" lvl="0" indent="-285750">
              <a:buFont typeface="Wingdings" panose="05000000000000000000" pitchFamily="2" charset="2"/>
              <a:buChar char="§"/>
            </a:pPr>
            <a:r>
              <a:rPr lang="en-US" sz="1400" dirty="0"/>
              <a:t>Among the total </a:t>
            </a:r>
            <a:r>
              <a:rPr lang="en-US" sz="1400" i="1" dirty="0"/>
              <a:t>4978</a:t>
            </a:r>
            <a:r>
              <a:rPr lang="en-US" sz="1400" dirty="0"/>
              <a:t> formations (pools), </a:t>
            </a:r>
            <a:r>
              <a:rPr lang="en-US" sz="1400" i="1" dirty="0"/>
              <a:t>43(1%)</a:t>
            </a:r>
            <a:r>
              <a:rPr lang="en-US" sz="1400" dirty="0"/>
              <a:t> formations are gas(prorated), </a:t>
            </a:r>
            <a:r>
              <a:rPr lang="en-US" sz="1400" i="1" dirty="0"/>
              <a:t>1993(40%)</a:t>
            </a:r>
            <a:r>
              <a:rPr lang="en-US" sz="1400" dirty="0"/>
              <a:t> are gas (non-prorated), 2761(56%)* are oil formations, </a:t>
            </a:r>
            <a:r>
              <a:rPr lang="en-US" sz="1400" i="1" dirty="0"/>
              <a:t>34(1%)</a:t>
            </a:r>
            <a:r>
              <a:rPr lang="en-US" sz="1400" dirty="0"/>
              <a:t> are associated formations, and </a:t>
            </a:r>
            <a:r>
              <a:rPr lang="en-US" sz="1400" i="1" dirty="0"/>
              <a:t>147(3%)</a:t>
            </a:r>
            <a:r>
              <a:rPr lang="en-US" sz="1400" dirty="0"/>
              <a:t> are salt water disposal </a:t>
            </a:r>
            <a:r>
              <a:rPr lang="en-US" sz="1400" dirty="0" smtClean="0"/>
              <a:t>formations.</a:t>
            </a:r>
          </a:p>
          <a:p>
            <a:pPr marL="285750" lvl="0" indent="-285750">
              <a:buFont typeface="Wingdings" panose="05000000000000000000" pitchFamily="2" charset="2"/>
              <a:buChar char="§"/>
            </a:pPr>
            <a:r>
              <a:rPr lang="en-US" sz="1400" dirty="0" smtClean="0"/>
              <a:t>The </a:t>
            </a:r>
            <a:r>
              <a:rPr lang="en-US" sz="1400" dirty="0"/>
              <a:t>number of active wells has increased linearly from around 22k to 65k, since 1970s until the year around 2010, and the number has been stable since </a:t>
            </a:r>
            <a:r>
              <a:rPr lang="en-US" sz="1400" dirty="0" smtClean="0"/>
              <a:t>2010.</a:t>
            </a:r>
          </a:p>
          <a:p>
            <a:pPr marL="285750" lvl="0" indent="-285750">
              <a:buFont typeface="Wingdings" panose="05000000000000000000" pitchFamily="2" charset="2"/>
              <a:buChar char="§"/>
            </a:pPr>
            <a:r>
              <a:rPr lang="en-US" sz="1400" dirty="0" smtClean="0"/>
              <a:t>The </a:t>
            </a:r>
            <a:r>
              <a:rPr lang="en-US" sz="1400" dirty="0"/>
              <a:t>total number of gas wells and total number of oil wells are both increasing linearly since 1980s, but the increase of active oil wells has slowed down since 2000, with current number of active oil wells around 27k. The number of active gas wells has dropped from around 34.3k to 33k since 2010. The number of active injection wells started to reduce in early 1990s, with current number of injection wells around </a:t>
            </a:r>
            <a:r>
              <a:rPr lang="en-US" sz="1400" dirty="0" smtClean="0"/>
              <a:t>3k.</a:t>
            </a:r>
          </a:p>
          <a:p>
            <a:pPr marL="285750" lvl="0" indent="-285750">
              <a:buFont typeface="Wingdings" panose="05000000000000000000" pitchFamily="2" charset="2"/>
              <a:buChar char="§"/>
            </a:pPr>
            <a:r>
              <a:rPr lang="en-US" sz="1400" dirty="0" smtClean="0"/>
              <a:t>The </a:t>
            </a:r>
            <a:r>
              <a:rPr lang="en-US" sz="1400" dirty="0"/>
              <a:t>vertical wells are dominate among both all kinds of wells and active wells in the history. The number of active vertical wells has grown linearly from 22k to 60k since 1970s, and it decreased about 3k since 2010, while the active horizontal and directional wells has increased from 0 to 5.5k and 1.5k since </a:t>
            </a:r>
            <a:r>
              <a:rPr lang="en-US" sz="1400" dirty="0" smtClean="0"/>
              <a:t>2010.</a:t>
            </a:r>
          </a:p>
          <a:p>
            <a:pPr marL="285750" lvl="0" indent="-285750">
              <a:buFont typeface="Wingdings" panose="05000000000000000000" pitchFamily="2" charset="2"/>
              <a:buChar char="§"/>
            </a:pPr>
            <a:r>
              <a:rPr lang="en-US" sz="1400" dirty="0" smtClean="0"/>
              <a:t>Flowing </a:t>
            </a:r>
            <a:r>
              <a:rPr lang="en-US" sz="1400" dirty="0"/>
              <a:t>and pumping are two dominate producing methods, and flowing has been more popular than pumping since 1970s when they started to increase linearly. The growth of active flowing producing method started to slow down since 2008, with 36k wells currently applying flowing producing method. The active pumping (current 25k well) started to drop in 2012 when gas lift was introduced </a:t>
            </a:r>
            <a:r>
              <a:rPr lang="en-US" sz="1400" dirty="0" smtClean="0"/>
              <a:t>onsite.</a:t>
            </a:r>
          </a:p>
          <a:p>
            <a:pPr marL="285750" lvl="0" indent="-285750">
              <a:buFont typeface="Wingdings" panose="05000000000000000000" pitchFamily="2" charset="2"/>
              <a:buChar char="§"/>
            </a:pPr>
            <a:r>
              <a:rPr lang="en-US" sz="1400" dirty="0" smtClean="0"/>
              <a:t>Both </a:t>
            </a:r>
            <a:r>
              <a:rPr lang="en-US" sz="1400" dirty="0"/>
              <a:t>the injection (water, gas, CO2) and production (gas, oil, water, and CO2) reach peak in </a:t>
            </a:r>
            <a:r>
              <a:rPr lang="en-US" sz="1400" dirty="0" smtClean="0"/>
              <a:t>1992.</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9351226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0723" y="670203"/>
            <a:ext cx="8817077" cy="5047536"/>
          </a:xfrm>
          <a:prstGeom prst="rect">
            <a:avLst/>
          </a:prstGeom>
        </p:spPr>
        <p:txBody>
          <a:bodyPr wrap="square">
            <a:spAutoFit/>
          </a:bodyPr>
          <a:lstStyle/>
          <a:p>
            <a:pPr marL="285750" lvl="0" indent="-285750">
              <a:buFont typeface="Wingdings" panose="05000000000000000000" pitchFamily="2" charset="2"/>
              <a:buChar char="§"/>
            </a:pPr>
            <a:r>
              <a:rPr lang="en-US" sz="1400" dirty="0"/>
              <a:t>The vertical wells dominate the production in the history until 2010s when horizontal wells started to apply in oil and gas fields. The gas production from horizontal wells is very close to the production from vertical wells in 2018, with the tendency to exceed in coming year. The oil production from horizontal wells has exceeded the production from vertical well in 2013, and the production volume from horizontal wells is about four times of the production from vertical wells. At the same time, water production from horizontal wells increases and exceeds the production from vertical wells in 2017.</a:t>
            </a:r>
          </a:p>
          <a:p>
            <a:pPr marL="285750" lvl="0" indent="-285750">
              <a:buFont typeface="Wingdings" panose="05000000000000000000" pitchFamily="2" charset="2"/>
              <a:buChar char="§"/>
            </a:pPr>
            <a:r>
              <a:rPr lang="en-US" sz="1400" dirty="0"/>
              <a:t>Converting gas to barrel of oil equivalent, the vertical wells lead both total oil/gas (5e3 MMBL) and total water (2e4 MMBL) production; total 7e2 MMBL oil and gas, and 1.8e3 MMBL are produced from horizontal wells; total 56 MMBL oil and gas, and 7e2 MMBL water are produced from directional wells.</a:t>
            </a:r>
          </a:p>
          <a:p>
            <a:pPr marL="285750" lvl="0" indent="-285750">
              <a:buFont typeface="Wingdings" panose="05000000000000000000" pitchFamily="2" charset="2"/>
              <a:buChar char="§"/>
            </a:pPr>
            <a:r>
              <a:rPr lang="en-US" sz="1400" dirty="0"/>
              <a:t>There is a positive linear relationships between water production and oil/gas production, water injection and oil/gas production, and water injection and water production from various formations. In reality, we prefer high oil and gas production and low water production with either high or low water injection, and trying to avoid the opposite. The No.2 water injection formation </a:t>
            </a:r>
            <a:r>
              <a:rPr lang="en-US" sz="1400" i="1" dirty="0"/>
              <a:t>SWD;DEVONIAN</a:t>
            </a:r>
            <a:r>
              <a:rPr lang="en-US" sz="1400" dirty="0"/>
              <a:t> doesn't production corresponding oil and gas, which is out of top 10 oil and gas production formations; and the formation is out of top 10 water production either, thus it's interesting to further study on the real formations which water injection into. The No.4 oil and gas production formation </a:t>
            </a:r>
            <a:r>
              <a:rPr lang="en-US" sz="1400" i="1" dirty="0"/>
              <a:t>EMPIRE;ABO</a:t>
            </a:r>
            <a:r>
              <a:rPr lang="en-US" sz="1400" dirty="0"/>
              <a:t> is out of the top 10 water production and injection, which is a signal of high water flooding efficiency. </a:t>
            </a:r>
          </a:p>
          <a:p>
            <a:pPr marL="285750" lvl="0" indent="-285750">
              <a:buFont typeface="Wingdings" panose="05000000000000000000" pitchFamily="2" charset="2"/>
              <a:buChar char="§"/>
            </a:pPr>
            <a:r>
              <a:rPr lang="en-US" sz="1400" dirty="0"/>
              <a:t>The efficiency of water flooding is good in some formations which have high oil and gas production, such as</a:t>
            </a:r>
          </a:p>
          <a:p>
            <a:pPr lvl="1"/>
            <a:r>
              <a:rPr lang="en-US" sz="1400" dirty="0"/>
              <a:t>HOBBS;GRAYBURG-SANANDRES, </a:t>
            </a:r>
          </a:p>
          <a:p>
            <a:pPr lvl="1"/>
            <a:r>
              <a:rPr lang="en-US" sz="1400" dirty="0"/>
              <a:t>VACUUM;GRAYBURG-SANANDRES, </a:t>
            </a:r>
          </a:p>
          <a:p>
            <a:pPr lvl="1"/>
            <a:r>
              <a:rPr lang="en-US" sz="1400" dirty="0"/>
              <a:t>EUNICEMONUMENT;GRAYBURG-SANANDRES, </a:t>
            </a:r>
          </a:p>
          <a:p>
            <a:pPr lvl="1"/>
            <a:r>
              <a:rPr lang="en-US" sz="1400" dirty="0"/>
              <a:t>EMPIRE;ABO, </a:t>
            </a:r>
          </a:p>
          <a:p>
            <a:pPr lvl="1"/>
            <a:r>
              <a:rPr lang="en-US" sz="1400" dirty="0"/>
              <a:t>MALJAMAR;GRAYBURG-SANANDRES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457252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09600"/>
            <a:ext cx="1445845" cy="369332"/>
          </a:xfrm>
          <a:prstGeom prst="rect">
            <a:avLst/>
          </a:prstGeom>
        </p:spPr>
        <p:txBody>
          <a:bodyPr wrap="none">
            <a:spAutoFit/>
          </a:bodyPr>
          <a:lstStyle/>
          <a:p>
            <a:r>
              <a:rPr lang="en-US" b="1" dirty="0"/>
              <a:t>Future Work:</a:t>
            </a:r>
          </a:p>
        </p:txBody>
      </p:sp>
      <p:sp>
        <p:nvSpPr>
          <p:cNvPr id="3" name="Rectangle 2"/>
          <p:cNvSpPr/>
          <p:nvPr/>
        </p:nvSpPr>
        <p:spPr>
          <a:xfrm>
            <a:off x="533400" y="1852790"/>
            <a:ext cx="7467600" cy="1384995"/>
          </a:xfrm>
          <a:prstGeom prst="rect">
            <a:avLst/>
          </a:prstGeom>
        </p:spPr>
        <p:txBody>
          <a:bodyPr wrap="square">
            <a:spAutoFit/>
          </a:bodyPr>
          <a:lstStyle/>
          <a:p>
            <a:pPr marL="285750" lvl="0" indent="-285750">
              <a:buFont typeface="Wingdings" panose="05000000000000000000" pitchFamily="2" charset="2"/>
              <a:buChar char="§"/>
            </a:pPr>
            <a:r>
              <a:rPr lang="en-US" sz="1400" dirty="0"/>
              <a:t>The influence of production methods on production;</a:t>
            </a:r>
          </a:p>
          <a:p>
            <a:pPr marL="285750" lvl="0" indent="-285750">
              <a:buFont typeface="Wingdings" panose="05000000000000000000" pitchFamily="2" charset="2"/>
              <a:buChar char="§"/>
            </a:pPr>
            <a:r>
              <a:rPr lang="en-US" sz="1400" dirty="0"/>
              <a:t>Further water, gas and CO2 flooding efficiency study on certain formations;</a:t>
            </a:r>
          </a:p>
          <a:p>
            <a:pPr marL="285750" lvl="0" indent="-285750">
              <a:buFont typeface="Wingdings" panose="05000000000000000000" pitchFamily="2" charset="2"/>
              <a:buChar char="§"/>
            </a:pPr>
            <a:r>
              <a:rPr lang="en-US" sz="1400" dirty="0"/>
              <a:t>As the horizontal well starts to dominate production in the past 5 years, it's interesting to further study on horizontal well completion methods, such as hydraulic fracturing</a:t>
            </a:r>
            <a:r>
              <a:rPr lang="en-US" sz="1400" dirty="0" smtClean="0"/>
              <a:t>.</a:t>
            </a:r>
          </a:p>
          <a:p>
            <a:pPr lvl="0"/>
            <a:endParaRPr lang="en-US" sz="1400" dirty="0" smtClean="0"/>
          </a:p>
          <a:p>
            <a:pPr marL="285750" lvl="0" indent="-285750">
              <a:buFont typeface="Wingdings" panose="05000000000000000000" pitchFamily="2" charset="2"/>
              <a:buChar char="§"/>
            </a:pPr>
            <a:r>
              <a:rPr lang="en-US" sz="1400" dirty="0" smtClean="0"/>
              <a:t>The time </a:t>
            </a:r>
            <a:r>
              <a:rPr lang="en-US" sz="1400" dirty="0"/>
              <a:t>schedule </a:t>
            </a:r>
            <a:r>
              <a:rPr lang="en-US" sz="1400" dirty="0" smtClean="0"/>
              <a:t> study  from drilling, completion to start production to optimize well planning</a:t>
            </a:r>
            <a:endParaRPr lang="en-US" sz="1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691050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609600"/>
            <a:ext cx="2861617" cy="369332"/>
          </a:xfrm>
          <a:prstGeom prst="rect">
            <a:avLst/>
          </a:prstGeom>
        </p:spPr>
        <p:txBody>
          <a:bodyPr wrap="none">
            <a:spAutoFit/>
          </a:bodyPr>
          <a:lstStyle/>
          <a:p>
            <a:r>
              <a:rPr lang="en-US" b="1" dirty="0"/>
              <a:t>Inferential statistics analysis</a:t>
            </a:r>
          </a:p>
        </p:txBody>
      </p:sp>
      <p:pic>
        <p:nvPicPr>
          <p:cNvPr id="3" name="image39.png"/>
          <p:cNvPicPr/>
          <p:nvPr/>
        </p:nvPicPr>
        <p:blipFill>
          <a:blip r:embed="rId2"/>
          <a:srcRect/>
          <a:stretch>
            <a:fillRect/>
          </a:stretch>
        </p:blipFill>
        <p:spPr>
          <a:xfrm>
            <a:off x="0" y="3505201"/>
            <a:ext cx="9144000" cy="2666999"/>
          </a:xfrm>
          <a:prstGeom prst="rect">
            <a:avLst/>
          </a:prstGeom>
          <a:ln/>
        </p:spPr>
      </p:pic>
      <p:sp>
        <p:nvSpPr>
          <p:cNvPr id="4" name="Rectangle 3"/>
          <p:cNvSpPr/>
          <p:nvPr/>
        </p:nvSpPr>
        <p:spPr>
          <a:xfrm>
            <a:off x="159774" y="1371600"/>
            <a:ext cx="5943600" cy="2031325"/>
          </a:xfrm>
          <a:prstGeom prst="rect">
            <a:avLst/>
          </a:prstGeom>
        </p:spPr>
        <p:txBody>
          <a:bodyPr wrap="square">
            <a:spAutoFit/>
          </a:bodyPr>
          <a:lstStyle/>
          <a:p>
            <a:pPr marL="285750" indent="-285750">
              <a:buFont typeface="Wingdings" panose="05000000000000000000" pitchFamily="2" charset="2"/>
              <a:buChar char="§"/>
            </a:pPr>
            <a:r>
              <a:rPr lang="en-US" sz="1400" dirty="0" smtClean="0"/>
              <a:t>There </a:t>
            </a:r>
            <a:r>
              <a:rPr lang="en-US" sz="1400" dirty="0"/>
              <a:t>are more major incidents in the </a:t>
            </a:r>
            <a:r>
              <a:rPr lang="en-US" sz="1400" dirty="0" smtClean="0"/>
              <a:t>history.</a:t>
            </a:r>
          </a:p>
          <a:p>
            <a:pPr marL="285750" indent="-285750">
              <a:buFont typeface="Wingdings" panose="05000000000000000000" pitchFamily="2" charset="2"/>
              <a:buChar char="§"/>
            </a:pPr>
            <a:r>
              <a:rPr lang="en-US" sz="1400" dirty="0" smtClean="0"/>
              <a:t>The </a:t>
            </a:r>
            <a:r>
              <a:rPr lang="en-US" sz="1400" dirty="0"/>
              <a:t>monthly number of incidents is stable around 20/month from 1986 to </a:t>
            </a:r>
            <a:r>
              <a:rPr lang="en-US" sz="1400" dirty="0" smtClean="0"/>
              <a:t>1995</a:t>
            </a:r>
          </a:p>
          <a:p>
            <a:pPr marL="285750" indent="-285750">
              <a:buFont typeface="Wingdings" panose="05000000000000000000" pitchFamily="2" charset="2"/>
              <a:buChar char="§"/>
            </a:pPr>
            <a:r>
              <a:rPr lang="en-US" sz="1400" dirty="0" smtClean="0"/>
              <a:t>goes </a:t>
            </a:r>
            <a:r>
              <a:rPr lang="en-US" sz="1400" dirty="0"/>
              <a:t>down to below 10/month from 1996 to </a:t>
            </a:r>
            <a:r>
              <a:rPr lang="en-US" sz="1400" dirty="0" smtClean="0"/>
              <a:t>1998</a:t>
            </a:r>
          </a:p>
          <a:p>
            <a:pPr marL="285750" indent="-285750">
              <a:buFont typeface="Wingdings" panose="05000000000000000000" pitchFamily="2" charset="2"/>
              <a:buChar char="§"/>
            </a:pPr>
            <a:r>
              <a:rPr lang="en-US" sz="1400" dirty="0" smtClean="0"/>
              <a:t>goes </a:t>
            </a:r>
            <a:r>
              <a:rPr lang="en-US" sz="1400" dirty="0"/>
              <a:t>up to around 20/month in </a:t>
            </a:r>
            <a:r>
              <a:rPr lang="en-US" sz="1400" dirty="0" smtClean="0"/>
              <a:t>1999</a:t>
            </a:r>
          </a:p>
          <a:p>
            <a:pPr marL="285750" indent="-285750">
              <a:buFont typeface="Wingdings" panose="05000000000000000000" pitchFamily="2" charset="2"/>
              <a:buChar char="§"/>
            </a:pPr>
            <a:r>
              <a:rPr lang="en-US" sz="1400" dirty="0" smtClean="0"/>
              <a:t>then </a:t>
            </a:r>
            <a:r>
              <a:rPr lang="en-US" sz="1400" dirty="0"/>
              <a:t>goes down to below 10/month in </a:t>
            </a:r>
            <a:r>
              <a:rPr lang="en-US" sz="1400" dirty="0" smtClean="0"/>
              <a:t>2000</a:t>
            </a:r>
          </a:p>
          <a:p>
            <a:pPr marL="285750" indent="-285750">
              <a:buFont typeface="Wingdings" panose="05000000000000000000" pitchFamily="2" charset="2"/>
              <a:buChar char="§"/>
            </a:pPr>
            <a:r>
              <a:rPr lang="en-US" sz="1400" dirty="0" smtClean="0"/>
              <a:t>after </a:t>
            </a:r>
            <a:r>
              <a:rPr lang="en-US" sz="1400" dirty="0"/>
              <a:t>that it keeps increasing to around 60/month in </a:t>
            </a:r>
            <a:r>
              <a:rPr lang="en-US" sz="1400" dirty="0" smtClean="0"/>
              <a:t>2018</a:t>
            </a:r>
          </a:p>
          <a:p>
            <a:pPr marL="285750" indent="-285750">
              <a:buFont typeface="Wingdings" panose="05000000000000000000" pitchFamily="2" charset="2"/>
              <a:buChar char="§"/>
            </a:pPr>
            <a:r>
              <a:rPr lang="en-US" sz="1400" dirty="0" smtClean="0"/>
              <a:t>and </a:t>
            </a:r>
            <a:r>
              <a:rPr lang="en-US" sz="1400" dirty="0"/>
              <a:t>the maximum number of major and minor incident happens in 2016 which is more than 100/month.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41236114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31.png"/>
          <p:cNvPicPr/>
          <p:nvPr/>
        </p:nvPicPr>
        <p:blipFill>
          <a:blip r:embed="rId2"/>
          <a:srcRect/>
          <a:stretch>
            <a:fillRect/>
          </a:stretch>
        </p:blipFill>
        <p:spPr>
          <a:xfrm>
            <a:off x="0" y="2667000"/>
            <a:ext cx="9144000" cy="2743199"/>
          </a:xfrm>
          <a:prstGeom prst="rect">
            <a:avLst/>
          </a:prstGeom>
          <a:ln/>
        </p:spPr>
      </p:pic>
      <p:sp>
        <p:nvSpPr>
          <p:cNvPr id="3" name="Rectangle 2"/>
          <p:cNvSpPr/>
          <p:nvPr/>
        </p:nvSpPr>
        <p:spPr>
          <a:xfrm>
            <a:off x="381000" y="990600"/>
            <a:ext cx="5737122" cy="1384995"/>
          </a:xfrm>
          <a:prstGeom prst="rect">
            <a:avLst/>
          </a:prstGeom>
        </p:spPr>
        <p:txBody>
          <a:bodyPr wrap="square">
            <a:spAutoFit/>
          </a:bodyPr>
          <a:lstStyle/>
          <a:p>
            <a:pPr marL="285750" indent="-285750">
              <a:buFont typeface="Wingdings" panose="05000000000000000000" pitchFamily="2" charset="2"/>
              <a:buChar char="§"/>
            </a:pPr>
            <a:r>
              <a:rPr lang="en-US" sz="1400" dirty="0" smtClean="0"/>
              <a:t>the </a:t>
            </a:r>
            <a:r>
              <a:rPr lang="en-US" sz="1400" dirty="0"/>
              <a:t>volume spilled in minor incidents is below 50 barrels with few </a:t>
            </a:r>
            <a:r>
              <a:rPr lang="en-US" sz="1400" dirty="0" smtClean="0"/>
              <a:t>exceptions</a:t>
            </a:r>
          </a:p>
          <a:p>
            <a:pPr marL="285750" indent="-285750">
              <a:buFont typeface="Wingdings" panose="05000000000000000000" pitchFamily="2" charset="2"/>
              <a:buChar char="§"/>
            </a:pPr>
            <a:r>
              <a:rPr lang="en-US" sz="1400" dirty="0" smtClean="0"/>
              <a:t>and </a:t>
            </a:r>
            <a:r>
              <a:rPr lang="en-US" sz="1400" dirty="0"/>
              <a:t>the volume spilled in major incidents ranges widely up to 60,000 barrels. </a:t>
            </a:r>
            <a:endParaRPr lang="en-US" sz="1400" dirty="0" smtClean="0"/>
          </a:p>
          <a:p>
            <a:pPr marL="285750" indent="-285750">
              <a:buFont typeface="Wingdings" panose="05000000000000000000" pitchFamily="2" charset="2"/>
              <a:buChar char="§"/>
            </a:pPr>
            <a:r>
              <a:rPr lang="en-US" sz="1400" dirty="0" smtClean="0"/>
              <a:t>The </a:t>
            </a:r>
            <a:r>
              <a:rPr lang="en-US" sz="1400" dirty="0"/>
              <a:t>volume recovered is less or equal to the volume spilled with few exceptions.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23769341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69649" y="914400"/>
            <a:ext cx="609109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a positive linearly relationship between major and minor incidents</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To reduce the number of incidents, we should try to avoid both of them</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049" name="image3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7199655" cy="3962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33718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6920800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2.png"/>
          <p:cNvPicPr/>
          <p:nvPr/>
        </p:nvPicPr>
        <p:blipFill>
          <a:blip r:embed="rId2"/>
          <a:srcRect/>
          <a:stretch>
            <a:fillRect/>
          </a:stretch>
        </p:blipFill>
        <p:spPr>
          <a:xfrm>
            <a:off x="2667000" y="115529"/>
            <a:ext cx="6477000" cy="3429000"/>
          </a:xfrm>
          <a:prstGeom prst="rect">
            <a:avLst/>
          </a:prstGeom>
          <a:ln/>
        </p:spPr>
      </p:pic>
      <p:pic>
        <p:nvPicPr>
          <p:cNvPr id="3" name="image9.png"/>
          <p:cNvPicPr/>
          <p:nvPr/>
        </p:nvPicPr>
        <p:blipFill>
          <a:blip r:embed="rId3"/>
          <a:srcRect/>
          <a:stretch>
            <a:fillRect/>
          </a:stretch>
        </p:blipFill>
        <p:spPr>
          <a:xfrm>
            <a:off x="2888227" y="3703391"/>
            <a:ext cx="6132872" cy="3161983"/>
          </a:xfrm>
          <a:prstGeom prst="rect">
            <a:avLst/>
          </a:prstGeom>
          <a:ln/>
        </p:spPr>
      </p:pic>
      <p:sp>
        <p:nvSpPr>
          <p:cNvPr id="4" name="Rectangle 3"/>
          <p:cNvSpPr/>
          <p:nvPr/>
        </p:nvSpPr>
        <p:spPr>
          <a:xfrm>
            <a:off x="228600" y="1859340"/>
            <a:ext cx="2057400" cy="1600438"/>
          </a:xfrm>
          <a:prstGeom prst="rect">
            <a:avLst/>
          </a:prstGeom>
        </p:spPr>
        <p:txBody>
          <a:bodyPr wrap="square">
            <a:spAutoFit/>
          </a:bodyPr>
          <a:lstStyle/>
          <a:p>
            <a:r>
              <a:rPr lang="en-US" sz="1400" dirty="0"/>
              <a:t>The top three incident types are produced water release, oil release and natural gas release which is corresponding to the top three spilled materials;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4598475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3.png"/>
          <p:cNvPicPr/>
          <p:nvPr/>
        </p:nvPicPr>
        <p:blipFill>
          <a:blip r:embed="rId2"/>
          <a:srcRect/>
          <a:stretch>
            <a:fillRect/>
          </a:stretch>
        </p:blipFill>
        <p:spPr>
          <a:xfrm>
            <a:off x="3581400" y="52706"/>
            <a:ext cx="5395594" cy="3097776"/>
          </a:xfrm>
          <a:prstGeom prst="rect">
            <a:avLst/>
          </a:prstGeom>
          <a:ln/>
        </p:spPr>
      </p:pic>
      <p:pic>
        <p:nvPicPr>
          <p:cNvPr id="3" name="image7.png"/>
          <p:cNvPicPr/>
          <p:nvPr/>
        </p:nvPicPr>
        <p:blipFill>
          <a:blip r:embed="rId3"/>
          <a:srcRect b="39183"/>
          <a:stretch>
            <a:fillRect/>
          </a:stretch>
        </p:blipFill>
        <p:spPr>
          <a:xfrm>
            <a:off x="2433955" y="3135733"/>
            <a:ext cx="6710045" cy="3700145"/>
          </a:xfrm>
          <a:prstGeom prst="rect">
            <a:avLst/>
          </a:prstGeom>
          <a:ln/>
        </p:spPr>
      </p:pic>
      <p:sp>
        <p:nvSpPr>
          <p:cNvPr id="4" name="Rectangle 3"/>
          <p:cNvSpPr/>
          <p:nvPr/>
        </p:nvSpPr>
        <p:spPr>
          <a:xfrm>
            <a:off x="0" y="762000"/>
            <a:ext cx="3581400" cy="2031325"/>
          </a:xfrm>
          <a:prstGeom prst="rect">
            <a:avLst/>
          </a:prstGeom>
        </p:spPr>
        <p:txBody>
          <a:bodyPr wrap="square">
            <a:spAutoFit/>
          </a:bodyPr>
          <a:lstStyle/>
          <a:p>
            <a:pPr marL="285750" indent="-285750">
              <a:buFont typeface="Wingdings" panose="05000000000000000000" pitchFamily="2" charset="2"/>
              <a:buChar char="§"/>
            </a:pPr>
            <a:r>
              <a:rPr lang="en-US" sz="1400" dirty="0"/>
              <a:t>The top three spill causes are equipment failure, corrosion and human error; </a:t>
            </a:r>
            <a:endParaRPr lang="en-US" sz="1400" dirty="0" smtClean="0"/>
          </a:p>
          <a:p>
            <a:pPr marL="285750" indent="-285750">
              <a:buFont typeface="Wingdings" panose="05000000000000000000" pitchFamily="2" charset="2"/>
              <a:buChar char="§"/>
            </a:pPr>
            <a:r>
              <a:rPr lang="en-US" sz="1400" dirty="0" smtClean="0"/>
              <a:t>and </a:t>
            </a:r>
            <a:r>
              <a:rPr lang="en-US" sz="1400" dirty="0"/>
              <a:t>the top three spilled sources are tank (any), flow line - production, and pipeline (any). </a:t>
            </a:r>
            <a:endParaRPr lang="en-US" sz="1400" dirty="0" smtClean="0"/>
          </a:p>
          <a:p>
            <a:pPr marL="285750" indent="-285750">
              <a:buFont typeface="Wingdings" panose="05000000000000000000" pitchFamily="2" charset="2"/>
              <a:buChar char="§"/>
            </a:pPr>
            <a:r>
              <a:rPr lang="en-US" sz="1400" dirty="0" smtClean="0"/>
              <a:t>We </a:t>
            </a:r>
            <a:r>
              <a:rPr lang="en-US" sz="1400" dirty="0"/>
              <a:t>need to pay special attention to </a:t>
            </a:r>
            <a:r>
              <a:rPr lang="en-US" sz="1400" dirty="0">
                <a:solidFill>
                  <a:srgbClr val="FF0000"/>
                </a:solidFill>
              </a:rPr>
              <a:t>fire, </a:t>
            </a:r>
            <a:r>
              <a:rPr lang="en-US" sz="1400" dirty="0" err="1">
                <a:solidFill>
                  <a:srgbClr val="FF0000"/>
                </a:solidFill>
              </a:rPr>
              <a:t>triethylene</a:t>
            </a:r>
            <a:r>
              <a:rPr lang="en-US" sz="1400" dirty="0">
                <a:solidFill>
                  <a:srgbClr val="FF0000"/>
                </a:solidFill>
              </a:rPr>
              <a:t> and </a:t>
            </a:r>
            <a:r>
              <a:rPr lang="en-US" sz="1400" dirty="0" err="1">
                <a:solidFill>
                  <a:srgbClr val="FF0000"/>
                </a:solidFill>
              </a:rPr>
              <a:t>sulphuric</a:t>
            </a:r>
            <a:r>
              <a:rPr lang="en-US" sz="1400" dirty="0">
                <a:solidFill>
                  <a:srgbClr val="FF0000"/>
                </a:solidFill>
              </a:rPr>
              <a:t> acid</a:t>
            </a:r>
            <a:r>
              <a:rPr lang="en-US" sz="1400" dirty="0"/>
              <a:t> spill, and generator, since they are related to major incident only</a:t>
            </a:r>
            <a:r>
              <a:rPr lang="en-US" sz="1400" dirty="0" smtClean="0"/>
              <a:t>.</a:t>
            </a:r>
            <a:endParaRPr lang="en-US" sz="14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40795603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7.png"/>
          <p:cNvPicPr/>
          <p:nvPr/>
        </p:nvPicPr>
        <p:blipFill>
          <a:blip r:embed="rId2"/>
          <a:srcRect t="61796" b="1"/>
          <a:stretch>
            <a:fillRect/>
          </a:stretch>
        </p:blipFill>
        <p:spPr>
          <a:xfrm>
            <a:off x="3084668" y="838200"/>
            <a:ext cx="5489257" cy="2439987"/>
          </a:xfrm>
          <a:prstGeom prst="rect">
            <a:avLst/>
          </a:prstGeom>
          <a:ln/>
        </p:spPr>
      </p:pic>
      <p:pic>
        <p:nvPicPr>
          <p:cNvPr id="3" name="image6.png"/>
          <p:cNvPicPr/>
          <p:nvPr/>
        </p:nvPicPr>
        <p:blipFill>
          <a:blip r:embed="rId3"/>
          <a:srcRect/>
          <a:stretch>
            <a:fillRect/>
          </a:stretch>
        </p:blipFill>
        <p:spPr>
          <a:xfrm>
            <a:off x="2971800" y="3810000"/>
            <a:ext cx="5715000" cy="2438400"/>
          </a:xfrm>
          <a:prstGeom prst="rect">
            <a:avLst/>
          </a:prstGeom>
          <a:ln/>
        </p:spPr>
      </p:pic>
      <p:sp>
        <p:nvSpPr>
          <p:cNvPr id="4" name="Rectangle 3"/>
          <p:cNvSpPr/>
          <p:nvPr/>
        </p:nvSpPr>
        <p:spPr>
          <a:xfrm>
            <a:off x="304800" y="2551837"/>
            <a:ext cx="2667000" cy="1815882"/>
          </a:xfrm>
          <a:prstGeom prst="rect">
            <a:avLst/>
          </a:prstGeom>
        </p:spPr>
        <p:txBody>
          <a:bodyPr wrap="square">
            <a:spAutoFit/>
          </a:bodyPr>
          <a:lstStyle/>
          <a:p>
            <a:pPr marL="285750" indent="-285750">
              <a:buFont typeface="Wingdings" panose="05000000000000000000" pitchFamily="2" charset="2"/>
              <a:buChar char="§"/>
            </a:pPr>
            <a:r>
              <a:rPr lang="en-US" sz="1400" dirty="0" smtClean="0"/>
              <a:t>groundwater </a:t>
            </a:r>
            <a:r>
              <a:rPr lang="en-US" sz="1400" dirty="0"/>
              <a:t>is more likely impacted by major incidents, </a:t>
            </a:r>
            <a:endParaRPr lang="en-US" sz="1400" dirty="0" smtClean="0"/>
          </a:p>
          <a:p>
            <a:pPr marL="285750" indent="-285750">
              <a:buFont typeface="Wingdings" panose="05000000000000000000" pitchFamily="2" charset="2"/>
              <a:buChar char="§"/>
            </a:pPr>
            <a:r>
              <a:rPr lang="en-US" sz="1400" dirty="0" smtClean="0"/>
              <a:t>and </a:t>
            </a:r>
            <a:r>
              <a:rPr lang="en-US" sz="1400" dirty="0"/>
              <a:t>the waterway are 100% affected by major incidents. </a:t>
            </a:r>
            <a:endParaRPr lang="en-US" sz="1400" dirty="0" smtClean="0"/>
          </a:p>
          <a:p>
            <a:pPr marL="285750" indent="-285750">
              <a:buFont typeface="Wingdings" panose="05000000000000000000" pitchFamily="2" charset="2"/>
              <a:buChar char="§"/>
            </a:pPr>
            <a:r>
              <a:rPr lang="en-US" sz="1400" dirty="0" smtClean="0"/>
              <a:t>There </a:t>
            </a:r>
            <a:r>
              <a:rPr lang="en-US" sz="1400" dirty="0"/>
              <a:t>is a loose correlation (0.7%) between groundwater impact and waterway affected.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26865719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nagit_PPT77E5"/>
          <p:cNvPicPr>
            <a:picLocks noChangeAspect="1"/>
          </p:cNvPicPr>
          <p:nvPr/>
        </p:nvPicPr>
        <p:blipFill rotWithShape="1">
          <a:blip r:embed="rId2">
            <a:extLst>
              <a:ext uri="{28A0092B-C50C-407E-A947-70E740481C1C}">
                <a14:useLocalDpi xmlns:a14="http://schemas.microsoft.com/office/drawing/2010/main" val="0"/>
              </a:ext>
            </a:extLst>
          </a:blip>
          <a:srcRect l="-846" t="-1469" r="846" b="39951"/>
          <a:stretch/>
        </p:blipFill>
        <p:spPr>
          <a:xfrm>
            <a:off x="69403" y="990601"/>
            <a:ext cx="6678997" cy="2438400"/>
          </a:xfrm>
          <a:prstGeom prst="rect">
            <a:avLst/>
          </a:prstGeom>
        </p:spPr>
      </p:pic>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05124" y="3084596"/>
            <a:ext cx="5038876" cy="25542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28600" y="6008362"/>
            <a:ext cx="8229600" cy="307777"/>
          </a:xfrm>
          <a:prstGeom prst="rect">
            <a:avLst/>
          </a:prstGeom>
        </p:spPr>
        <p:txBody>
          <a:bodyPr wrap="square">
            <a:spAutoFit/>
          </a:bodyPr>
          <a:lstStyle/>
          <a:p>
            <a:r>
              <a:rPr lang="en-US" sz="1400" u="sng" dirty="0">
                <a:hlinkClick r:id="rId4"/>
              </a:rPr>
              <a:t>https://wwwapps.emnrd.state.nm.us/ocd/ocdpermitting/Data/Spills/Spills.aspx</a:t>
            </a:r>
            <a:endParaRPr lang="en-US" sz="1400" dirty="0"/>
          </a:p>
        </p:txBody>
      </p:sp>
      <p:sp>
        <p:nvSpPr>
          <p:cNvPr id="5" name="Rectangle 4"/>
          <p:cNvSpPr/>
          <p:nvPr/>
        </p:nvSpPr>
        <p:spPr>
          <a:xfrm>
            <a:off x="249382" y="5726668"/>
            <a:ext cx="6075218" cy="307777"/>
          </a:xfrm>
          <a:prstGeom prst="rect">
            <a:avLst/>
          </a:prstGeom>
        </p:spPr>
        <p:txBody>
          <a:bodyPr wrap="square">
            <a:spAutoFit/>
          </a:bodyPr>
          <a:lstStyle/>
          <a:p>
            <a:r>
              <a:rPr lang="en-US" sz="1400" u="sng" dirty="0">
                <a:hlinkClick r:id="rId5" invalidUrl="ftp://164.64.106.6/Public/OCD/OCD Interface v1.1/"/>
              </a:rPr>
              <a:t>ftp://164.64.106.6/Public/OCD/OCD%20Interface%20v1.1</a:t>
            </a:r>
            <a:r>
              <a:rPr lang="en-US" sz="1400" u="sng" dirty="0" smtClean="0">
                <a:hlinkClick r:id="rId6" invalidUrl="ftp://164.64.106.6/Public/OCD/OCD Interface v1.1/"/>
              </a:rPr>
              <a:t>/</a:t>
            </a:r>
            <a:r>
              <a:rPr lang="en-US" sz="1400" dirty="0" smtClean="0"/>
              <a:t> </a:t>
            </a:r>
            <a:endParaRPr lang="en-US" sz="1400" dirty="0"/>
          </a:p>
        </p:txBody>
      </p:sp>
      <p:sp>
        <p:nvSpPr>
          <p:cNvPr id="8" name="Rectangle 7"/>
          <p:cNvSpPr/>
          <p:nvPr/>
        </p:nvSpPr>
        <p:spPr>
          <a:xfrm>
            <a:off x="228600" y="457200"/>
            <a:ext cx="1010661" cy="369332"/>
          </a:xfrm>
          <a:prstGeom prst="rect">
            <a:avLst/>
          </a:prstGeom>
        </p:spPr>
        <p:txBody>
          <a:bodyPr wrap="none">
            <a:spAutoFit/>
          </a:bodyPr>
          <a:lstStyle/>
          <a:p>
            <a:r>
              <a:rPr lang="en-US" b="1" dirty="0" smtClean="0"/>
              <a:t>Datasets</a:t>
            </a:r>
            <a:endParaRPr lang="en-US" b="1" dirty="0"/>
          </a:p>
        </p:txBody>
      </p:sp>
      <p:sp>
        <p:nvSpPr>
          <p:cNvPr id="6" name="Rectangle 5"/>
          <p:cNvSpPr/>
          <p:nvPr/>
        </p:nvSpPr>
        <p:spPr>
          <a:xfrm>
            <a:off x="228600" y="3676289"/>
            <a:ext cx="3636818" cy="646331"/>
          </a:xfrm>
          <a:prstGeom prst="rect">
            <a:avLst/>
          </a:prstGeom>
        </p:spPr>
        <p:txBody>
          <a:bodyPr wrap="square">
            <a:spAutoFit/>
          </a:bodyPr>
          <a:lstStyle/>
          <a:p>
            <a:r>
              <a:rPr lang="en-US" dirty="0"/>
              <a:t>convert </a:t>
            </a:r>
            <a:r>
              <a:rPr lang="en-US" dirty="0" smtClean="0"/>
              <a:t>XML </a:t>
            </a:r>
            <a:r>
              <a:rPr lang="en-US" dirty="0"/>
              <a:t>files (about 65GB) to flat files (CSVs)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4917232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6.png"/>
          <p:cNvPicPr/>
          <p:nvPr/>
        </p:nvPicPr>
        <p:blipFill>
          <a:blip r:embed="rId2"/>
          <a:srcRect/>
          <a:stretch>
            <a:fillRect/>
          </a:stretch>
        </p:blipFill>
        <p:spPr>
          <a:xfrm>
            <a:off x="2010410" y="1124267"/>
            <a:ext cx="7133590" cy="5733733"/>
          </a:xfrm>
          <a:prstGeom prst="rect">
            <a:avLst/>
          </a:prstGeom>
          <a:ln/>
        </p:spPr>
      </p:pic>
      <p:sp>
        <p:nvSpPr>
          <p:cNvPr id="3" name="Rectangle 2"/>
          <p:cNvSpPr/>
          <p:nvPr/>
        </p:nvSpPr>
        <p:spPr>
          <a:xfrm>
            <a:off x="152400" y="1277064"/>
            <a:ext cx="1705610" cy="5047536"/>
          </a:xfrm>
          <a:prstGeom prst="rect">
            <a:avLst/>
          </a:prstGeom>
        </p:spPr>
        <p:txBody>
          <a:bodyPr wrap="square">
            <a:spAutoFit/>
          </a:bodyPr>
          <a:lstStyle/>
          <a:p>
            <a:pPr marL="285750" indent="-285750">
              <a:buFont typeface="Wingdings" panose="05000000000000000000" pitchFamily="2" charset="2"/>
              <a:buChar char="§"/>
            </a:pPr>
            <a:r>
              <a:rPr lang="en-US" sz="1400" dirty="0"/>
              <a:t>The most of major and minor incidents happens in county Lea in Hobbs, Eddy in Artesia, San Juan in Aztec, and 0 (missing county name probably) in Santa Fe. </a:t>
            </a:r>
            <a:endParaRPr lang="en-US" sz="1400" dirty="0" smtClean="0"/>
          </a:p>
          <a:p>
            <a:pPr marL="285750" indent="-285750">
              <a:buFont typeface="Wingdings" panose="05000000000000000000" pitchFamily="2" charset="2"/>
              <a:buChar char="§"/>
            </a:pPr>
            <a:r>
              <a:rPr lang="en-US" sz="1400" dirty="0" smtClean="0"/>
              <a:t>The </a:t>
            </a:r>
            <a:r>
              <a:rPr lang="en-US" sz="1400" dirty="0"/>
              <a:t>following </a:t>
            </a:r>
            <a:r>
              <a:rPr lang="en-US" sz="1400" dirty="0">
                <a:solidFill>
                  <a:srgbClr val="FF0000"/>
                </a:solidFill>
              </a:rPr>
              <a:t>counties have major incidents happened only:</a:t>
            </a:r>
            <a:r>
              <a:rPr lang="en-US" sz="1400" dirty="0"/>
              <a:t> Eddy in Aztec, county Rio Arriba, Lea, Socorro, Torrance, Bernalillo, Cibola and Valencia in Santa Fe.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34033454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 y="1066800"/>
            <a:ext cx="883920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positive linear relationship between the total number of major and minor incidents from each operator. </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top 10 operators which have the most major and minor incidents are marked out in the plot. </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COG OPERATING LLC and EOG Y RESOURCES,INC. are the first two operators cause most of incidents in New Mexico.</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073" name="image15.png"/>
          <p:cNvPicPr>
            <a:picLocks noChangeAspect="1" noChangeArrowheads="1"/>
          </p:cNvPicPr>
          <p:nvPr/>
        </p:nvPicPr>
        <p:blipFill>
          <a:blip r:embed="rId2">
            <a:extLst>
              <a:ext uri="{28A0092B-C50C-407E-A947-70E740481C1C}">
                <a14:useLocalDpi xmlns:a14="http://schemas.microsoft.com/office/drawing/2010/main" val="0"/>
              </a:ext>
            </a:extLst>
          </a:blip>
          <a:srcRect t="4819"/>
          <a:stretch>
            <a:fillRect/>
          </a:stretch>
        </p:blipFill>
        <p:spPr bwMode="auto">
          <a:xfrm>
            <a:off x="914400" y="2514600"/>
            <a:ext cx="7455387" cy="34290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11556388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0"/>
            <a:ext cx="7696200" cy="1600438"/>
          </a:xfrm>
          <a:prstGeom prst="rect">
            <a:avLst/>
          </a:prstGeom>
        </p:spPr>
        <p:txBody>
          <a:bodyPr wrap="square">
            <a:spAutoFit/>
          </a:bodyPr>
          <a:lstStyle/>
          <a:p>
            <a:r>
              <a:rPr lang="en-US" sz="1400" dirty="0"/>
              <a:t>Assumption: </a:t>
            </a:r>
            <a:endParaRPr lang="en-US" sz="1400" dirty="0" smtClean="0"/>
          </a:p>
          <a:p>
            <a:endParaRPr lang="en-US" sz="1400" dirty="0"/>
          </a:p>
          <a:p>
            <a:pPr lvl="0"/>
            <a:r>
              <a:rPr lang="en-US" sz="1400" dirty="0"/>
              <a:t>Null hypothesis: the probability of an incident is a major incident is equal in facilities and wells;</a:t>
            </a:r>
          </a:p>
          <a:p>
            <a:pPr lvl="0"/>
            <a:r>
              <a:rPr lang="en-US" sz="1400" dirty="0"/>
              <a:t>Alternative hypothesis: the probability of an incident is a major incident in wells is larger than in facilities</a:t>
            </a:r>
            <a:r>
              <a:rPr lang="en-US" sz="1400" dirty="0" smtClean="0"/>
              <a:t>.</a:t>
            </a:r>
          </a:p>
          <a:p>
            <a:pPr lvl="0"/>
            <a:endParaRPr lang="en-US" sz="1400" dirty="0"/>
          </a:p>
          <a:p>
            <a:r>
              <a:rPr lang="en-US" sz="1400" dirty="0"/>
              <a:t>Assume significance level </a:t>
            </a:r>
            <a:r>
              <a:rPr lang="en-US" sz="1400" i="1" dirty="0"/>
              <a:t>𝑎𝑙𝑝ℎ𝑎</a:t>
            </a:r>
            <a:r>
              <a:rPr lang="en-US" sz="1400" dirty="0"/>
              <a:t>= 5%. </a:t>
            </a:r>
          </a:p>
        </p:txBody>
      </p:sp>
      <p:sp>
        <p:nvSpPr>
          <p:cNvPr id="3" name="Rectangle 2"/>
          <p:cNvSpPr/>
          <p:nvPr/>
        </p:nvSpPr>
        <p:spPr>
          <a:xfrm>
            <a:off x="152400" y="2667000"/>
            <a:ext cx="8229600" cy="3323987"/>
          </a:xfrm>
          <a:prstGeom prst="rect">
            <a:avLst/>
          </a:prstGeom>
        </p:spPr>
        <p:txBody>
          <a:bodyPr wrap="square">
            <a:spAutoFit/>
          </a:bodyPr>
          <a:lstStyle/>
          <a:p>
            <a:r>
              <a:rPr lang="en-US" sz="1400" dirty="0"/>
              <a:t>In the bootstrap </a:t>
            </a:r>
            <a:r>
              <a:rPr lang="en-US" sz="1400" dirty="0" smtClean="0"/>
              <a:t>test: </a:t>
            </a:r>
          </a:p>
          <a:p>
            <a:pPr marL="285750" indent="-285750">
              <a:buFont typeface="Wingdings" panose="05000000000000000000" pitchFamily="2" charset="2"/>
              <a:buChar char="§"/>
            </a:pPr>
            <a:r>
              <a:rPr lang="en-US" sz="1400" dirty="0" smtClean="0"/>
              <a:t>the </a:t>
            </a:r>
            <a:r>
              <a:rPr lang="en-US" sz="1400" dirty="0"/>
              <a:t>differences between the number of major incidents and minor incidents in the sample is </a:t>
            </a:r>
            <a:r>
              <a:rPr lang="en-US" sz="1400" dirty="0" smtClean="0"/>
              <a:t>calculated;</a:t>
            </a:r>
          </a:p>
          <a:p>
            <a:pPr marL="285750" indent="-285750">
              <a:buFont typeface="Wingdings" panose="05000000000000000000" pitchFamily="2" charset="2"/>
              <a:buChar char="§"/>
            </a:pPr>
            <a:r>
              <a:rPr lang="en-US" sz="1400" dirty="0" smtClean="0"/>
              <a:t>then </a:t>
            </a:r>
            <a:r>
              <a:rPr lang="en-US" sz="1400" dirty="0"/>
              <a:t>conduct the bootstrap test 10000 times, reorganize the severity data, calculate the difference between the number of major incidents and minor incidents each time. </a:t>
            </a:r>
          </a:p>
          <a:p>
            <a:pPr marL="285750" indent="-285750">
              <a:buFont typeface="Wingdings" panose="05000000000000000000" pitchFamily="2" charset="2"/>
              <a:buChar char="§"/>
            </a:pPr>
            <a:r>
              <a:rPr lang="en-US" sz="1400" dirty="0" smtClean="0"/>
              <a:t>The </a:t>
            </a:r>
            <a:r>
              <a:rPr lang="en-US" sz="1400" dirty="0"/>
              <a:t>p value of the bootstrap difference is large than the sample difference is 0.5% assuming 5% significance. </a:t>
            </a:r>
          </a:p>
          <a:p>
            <a:pPr marL="285750" indent="-285750">
              <a:buFont typeface="Wingdings" panose="05000000000000000000" pitchFamily="2" charset="2"/>
              <a:buChar char="§"/>
            </a:pPr>
            <a:r>
              <a:rPr lang="en-US" sz="1400" dirty="0" smtClean="0"/>
              <a:t>So </a:t>
            </a:r>
            <a:r>
              <a:rPr lang="en-US" sz="1400" dirty="0"/>
              <a:t>we reject the null hypothesis that since p value is less than 5%, and accept the alternative hypothesis that the probability that an incident is a major incident in wells is larger than in facilities. </a:t>
            </a:r>
            <a:endParaRPr lang="en-US" sz="1400" dirty="0" smtClean="0"/>
          </a:p>
          <a:p>
            <a:endParaRPr lang="en-US" sz="1400" dirty="0"/>
          </a:p>
          <a:p>
            <a:r>
              <a:rPr lang="en-US" sz="1400" i="1" dirty="0"/>
              <a:t>In the z</a:t>
            </a:r>
            <a:r>
              <a:rPr lang="en-US" sz="1400" dirty="0"/>
              <a:t> proportion </a:t>
            </a:r>
            <a:r>
              <a:rPr lang="en-US" sz="1400" dirty="0" smtClean="0"/>
              <a:t>test:</a:t>
            </a:r>
          </a:p>
          <a:p>
            <a:pPr marL="285750" indent="-285750">
              <a:buFont typeface="Wingdings" panose="05000000000000000000" pitchFamily="2" charset="2"/>
              <a:buChar char="§"/>
            </a:pPr>
            <a:r>
              <a:rPr lang="en-US" sz="1400" dirty="0" smtClean="0"/>
              <a:t>the </a:t>
            </a:r>
            <a:r>
              <a:rPr lang="en-US" sz="1400" dirty="0"/>
              <a:t>probabilities of major incidents happen in facility and well are calculated, </a:t>
            </a:r>
            <a:endParaRPr lang="en-US" sz="1400" dirty="0" smtClean="0"/>
          </a:p>
          <a:p>
            <a:pPr marL="285750" indent="-285750">
              <a:buFont typeface="Wingdings" panose="05000000000000000000" pitchFamily="2" charset="2"/>
              <a:buChar char="§"/>
            </a:pPr>
            <a:r>
              <a:rPr lang="en-US" sz="1400" dirty="0" smtClean="0"/>
              <a:t>and </a:t>
            </a:r>
            <a:r>
              <a:rPr lang="en-US" sz="1400" dirty="0"/>
              <a:t>the probability of major incidents of the sample is </a:t>
            </a:r>
            <a:r>
              <a:rPr lang="en-US" sz="1400" i="1" dirty="0"/>
              <a:t>p</a:t>
            </a:r>
            <a:r>
              <a:rPr lang="en-US" sz="1400" dirty="0"/>
              <a:t>, and then the standard error, </a:t>
            </a:r>
            <a:r>
              <a:rPr lang="en-US" sz="1400" i="1" dirty="0"/>
              <a:t>z</a:t>
            </a:r>
            <a:r>
              <a:rPr lang="en-US" sz="1400" dirty="0"/>
              <a:t> score, and </a:t>
            </a:r>
            <a:r>
              <a:rPr lang="en-US" sz="1400" i="1" dirty="0"/>
              <a:t>p</a:t>
            </a:r>
            <a:r>
              <a:rPr lang="en-US" sz="1400" dirty="0"/>
              <a:t> value are calculated. </a:t>
            </a:r>
            <a:endParaRPr lang="en-US" sz="1400" dirty="0" smtClean="0"/>
          </a:p>
          <a:p>
            <a:pPr marL="285750" indent="-285750">
              <a:buFont typeface="Wingdings" panose="05000000000000000000" pitchFamily="2" charset="2"/>
              <a:buChar char="§"/>
            </a:pPr>
            <a:r>
              <a:rPr lang="en-US" sz="1400" i="1" dirty="0" smtClean="0"/>
              <a:t>p</a:t>
            </a:r>
            <a:r>
              <a:rPr lang="en-US" sz="1400" dirty="0" smtClean="0"/>
              <a:t> </a:t>
            </a:r>
            <a:r>
              <a:rPr lang="en-US" sz="1400" dirty="0"/>
              <a:t>value 0.2% which is less than 5</a:t>
            </a:r>
            <a:r>
              <a:rPr lang="en-US" sz="1400" dirty="0" smtClean="0"/>
              <a:t>%,</a:t>
            </a:r>
          </a:p>
          <a:p>
            <a:pPr marL="285750" indent="-285750">
              <a:buFont typeface="Wingdings" panose="05000000000000000000" pitchFamily="2" charset="2"/>
              <a:buChar char="§"/>
            </a:pPr>
            <a:r>
              <a:rPr lang="en-US" sz="1400" dirty="0" smtClean="0"/>
              <a:t>so </a:t>
            </a:r>
            <a:r>
              <a:rPr lang="en-US" sz="1400" dirty="0"/>
              <a:t>the null hypothesis is rejected and alternative hypothesis is accepted.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42418383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198" y="1453039"/>
            <a:ext cx="8153401" cy="4185761"/>
          </a:xfrm>
          <a:prstGeom prst="rect">
            <a:avLst/>
          </a:prstGeom>
        </p:spPr>
        <p:txBody>
          <a:bodyPr wrap="square">
            <a:spAutoFit/>
          </a:bodyPr>
          <a:lstStyle/>
          <a:p>
            <a:pPr marL="285750" lvl="0" indent="-285750">
              <a:buFont typeface="Wingdings" panose="05000000000000000000" pitchFamily="2" charset="2"/>
              <a:buChar char="§"/>
            </a:pPr>
            <a:r>
              <a:rPr lang="en-US" sz="1400" dirty="0"/>
              <a:t>The probability that an incident is a major incident in wells is larger than in </a:t>
            </a:r>
            <a:r>
              <a:rPr lang="en-US" sz="1400" dirty="0" smtClean="0"/>
              <a:t>facilities.</a:t>
            </a:r>
          </a:p>
          <a:p>
            <a:pPr marL="285750" lvl="0" indent="-285750">
              <a:buFont typeface="Wingdings" panose="05000000000000000000" pitchFamily="2" charset="2"/>
              <a:buChar char="§"/>
            </a:pPr>
            <a:r>
              <a:rPr lang="en-US" sz="1400" dirty="0" smtClean="0"/>
              <a:t>There </a:t>
            </a:r>
            <a:r>
              <a:rPr lang="en-US" sz="1400" dirty="0"/>
              <a:t>are more major incidents in the history since 1980s. The monthly number of incidents has increased to around 60/month in 2018. </a:t>
            </a:r>
            <a:endParaRPr lang="en-US" sz="1400" dirty="0" smtClean="0"/>
          </a:p>
          <a:p>
            <a:pPr marL="285750" lvl="0" indent="-285750">
              <a:buFont typeface="Wingdings" panose="05000000000000000000" pitchFamily="2" charset="2"/>
              <a:buChar char="§"/>
            </a:pPr>
            <a:r>
              <a:rPr lang="en-US" sz="1400" dirty="0" smtClean="0"/>
              <a:t>The </a:t>
            </a:r>
            <a:r>
              <a:rPr lang="en-US" sz="1400" dirty="0"/>
              <a:t>volume spilled in minor incidents (below 50 barrels) is much less than the volume spilled in major incidents (up to 100,000 barrels</a:t>
            </a:r>
            <a:r>
              <a:rPr lang="en-US" sz="1400" dirty="0" smtClean="0"/>
              <a:t>).</a:t>
            </a:r>
          </a:p>
          <a:p>
            <a:pPr marL="285750" lvl="0" indent="-285750">
              <a:buFont typeface="Wingdings" panose="05000000000000000000" pitchFamily="2" charset="2"/>
              <a:buChar char="§"/>
            </a:pPr>
            <a:r>
              <a:rPr lang="en-US" sz="1400" dirty="0" smtClean="0"/>
              <a:t>The </a:t>
            </a:r>
            <a:r>
              <a:rPr lang="en-US" sz="1400" dirty="0"/>
              <a:t>correlation between monthly major and minor incidents indicates a positive linearly relationship between major and minor </a:t>
            </a:r>
            <a:r>
              <a:rPr lang="en-US" sz="1400" dirty="0" smtClean="0"/>
              <a:t>incidents.</a:t>
            </a:r>
          </a:p>
          <a:p>
            <a:pPr marL="285750" lvl="0" indent="-285750">
              <a:buFont typeface="Wingdings" panose="05000000000000000000" pitchFamily="2" charset="2"/>
              <a:buChar char="§"/>
            </a:pPr>
            <a:r>
              <a:rPr lang="en-US" sz="1400" dirty="0" smtClean="0"/>
              <a:t>The </a:t>
            </a:r>
            <a:r>
              <a:rPr lang="en-US" sz="1400" dirty="0"/>
              <a:t>top three incident types are produced water release, oil release and natural gas release which is corresponding to the top three spilled materials; The top three spill causes are equipment failure, corrosion and human error; and the top three spilled sources are tank (any), flow line - production, and pipeline (any). Fire, </a:t>
            </a:r>
            <a:r>
              <a:rPr lang="en-US" sz="1400" dirty="0" err="1"/>
              <a:t>triethylene</a:t>
            </a:r>
            <a:r>
              <a:rPr lang="en-US" sz="1400" dirty="0"/>
              <a:t> and </a:t>
            </a:r>
            <a:r>
              <a:rPr lang="en-US" sz="1400" dirty="0" err="1"/>
              <a:t>sulphuric</a:t>
            </a:r>
            <a:r>
              <a:rPr lang="en-US" sz="1400" dirty="0"/>
              <a:t> acid spill, and generator have 100% probability to cause major </a:t>
            </a:r>
            <a:r>
              <a:rPr lang="en-US" sz="1400" dirty="0" smtClean="0"/>
              <a:t>incident.</a:t>
            </a:r>
          </a:p>
          <a:p>
            <a:pPr marL="285750" lvl="0" indent="-285750">
              <a:buFont typeface="Wingdings" panose="05000000000000000000" pitchFamily="2" charset="2"/>
              <a:buChar char="§"/>
            </a:pPr>
            <a:r>
              <a:rPr lang="en-US" sz="1400" dirty="0" smtClean="0"/>
              <a:t>The </a:t>
            </a:r>
            <a:r>
              <a:rPr lang="en-US" sz="1400" dirty="0"/>
              <a:t>groundwater is more likely impacted by major incidents than minor incidents, and the waterway are 100% affected by major incidents. </a:t>
            </a:r>
            <a:endParaRPr lang="en-US" sz="1400" dirty="0" smtClean="0"/>
          </a:p>
          <a:p>
            <a:pPr marL="285750" lvl="0" indent="-285750">
              <a:buFont typeface="Wingdings" panose="05000000000000000000" pitchFamily="2" charset="2"/>
              <a:buChar char="§"/>
            </a:pPr>
            <a:r>
              <a:rPr lang="en-US" sz="1400" dirty="0" smtClean="0"/>
              <a:t>The </a:t>
            </a:r>
            <a:r>
              <a:rPr lang="en-US" sz="1400" dirty="0"/>
              <a:t>most of major and minor incidents happens in county Lea in Hobbs, Eddy in Artesia, San Juan in Aztec, and 0 (missing county name probably) in Santa Fe. </a:t>
            </a:r>
            <a:endParaRPr lang="en-US" sz="1400" dirty="0" smtClean="0"/>
          </a:p>
          <a:p>
            <a:pPr marL="285750" lvl="0" indent="-285750">
              <a:buFont typeface="Wingdings" panose="05000000000000000000" pitchFamily="2" charset="2"/>
              <a:buChar char="§"/>
            </a:pPr>
            <a:r>
              <a:rPr lang="en-US" sz="1400" dirty="0" smtClean="0"/>
              <a:t>There </a:t>
            </a:r>
            <a:r>
              <a:rPr lang="en-US" sz="1400" dirty="0"/>
              <a:t>is a positive linear relationship between the total number of major and minor incidents from each operator. COG OPERATING LLC and EOG Y RESOURCES,INC. are the first two operators cause most of incidents in New Mexico.</a:t>
            </a:r>
            <a:endParaRPr lang="en-US" sz="1400" dirty="0"/>
          </a:p>
        </p:txBody>
      </p:sp>
      <p:sp>
        <p:nvSpPr>
          <p:cNvPr id="3" name="Rectangle 2"/>
          <p:cNvSpPr/>
          <p:nvPr/>
        </p:nvSpPr>
        <p:spPr>
          <a:xfrm>
            <a:off x="452988" y="762000"/>
            <a:ext cx="1223412" cy="369332"/>
          </a:xfrm>
          <a:prstGeom prst="rect">
            <a:avLst/>
          </a:prstGeom>
        </p:spPr>
        <p:txBody>
          <a:bodyPr wrap="none">
            <a:spAutoFit/>
          </a:bodyPr>
          <a:lstStyle/>
          <a:p>
            <a:r>
              <a:rPr lang="en-US" b="1" dirty="0"/>
              <a:t>Conclusion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31021309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849868"/>
            <a:ext cx="1941557" cy="369332"/>
          </a:xfrm>
          <a:prstGeom prst="rect">
            <a:avLst/>
          </a:prstGeom>
        </p:spPr>
        <p:txBody>
          <a:bodyPr wrap="none">
            <a:spAutoFit/>
          </a:bodyPr>
          <a:lstStyle/>
          <a:p>
            <a:r>
              <a:rPr lang="en-US" b="1" dirty="0"/>
              <a:t>Machine Learning </a:t>
            </a:r>
            <a:endParaRPr lang="en-US" b="1" dirty="0"/>
          </a:p>
        </p:txBody>
      </p:sp>
      <p:sp>
        <p:nvSpPr>
          <p:cNvPr id="3" name="Rectangle 2"/>
          <p:cNvSpPr/>
          <p:nvPr/>
        </p:nvSpPr>
        <p:spPr>
          <a:xfrm>
            <a:off x="381000" y="1676400"/>
            <a:ext cx="6096000" cy="1169551"/>
          </a:xfrm>
          <a:prstGeom prst="rect">
            <a:avLst/>
          </a:prstGeom>
        </p:spPr>
        <p:txBody>
          <a:bodyPr wrap="square">
            <a:spAutoFit/>
          </a:bodyPr>
          <a:lstStyle/>
          <a:p>
            <a:r>
              <a:rPr lang="en-US" sz="1400" dirty="0"/>
              <a:t>4183 the missing values of incident severity out of 26454 </a:t>
            </a:r>
            <a:r>
              <a:rPr lang="en-US" sz="1400" dirty="0" smtClean="0"/>
              <a:t>rows</a:t>
            </a:r>
          </a:p>
          <a:p>
            <a:endParaRPr lang="en-US" sz="1400" dirty="0" smtClean="0"/>
          </a:p>
          <a:p>
            <a:r>
              <a:rPr lang="en-US" sz="1400" dirty="0" err="1"/>
              <a:t>KNeighborsClassifier</a:t>
            </a:r>
            <a:r>
              <a:rPr lang="en-US" sz="1400" dirty="0"/>
              <a:t> to conduct the supervised classification machine </a:t>
            </a:r>
            <a:r>
              <a:rPr lang="en-US" sz="1400" dirty="0" smtClean="0"/>
              <a:t>learning</a:t>
            </a:r>
          </a:p>
          <a:p>
            <a:r>
              <a:rPr lang="en-US" sz="1400" dirty="0" err="1" smtClean="0"/>
              <a:t>train_test_split</a:t>
            </a:r>
            <a:endParaRPr lang="en-US" sz="1400" dirty="0" smtClean="0"/>
          </a:p>
          <a:p>
            <a:r>
              <a:rPr lang="en-US" sz="1400" dirty="0" err="1"/>
              <a:t>GridSearchCV</a:t>
            </a:r>
            <a:endParaRPr lang="en-US" sz="1400" dirty="0"/>
          </a:p>
        </p:txBody>
      </p:sp>
      <p:sp>
        <p:nvSpPr>
          <p:cNvPr id="4" name="Rectangle 3"/>
          <p:cNvSpPr/>
          <p:nvPr/>
        </p:nvSpPr>
        <p:spPr>
          <a:xfrm>
            <a:off x="381000" y="3074075"/>
            <a:ext cx="4572000" cy="2031325"/>
          </a:xfrm>
          <a:prstGeom prst="rect">
            <a:avLst/>
          </a:prstGeom>
        </p:spPr>
        <p:txBody>
          <a:bodyPr>
            <a:spAutoFit/>
          </a:bodyPr>
          <a:lstStyle/>
          <a:p>
            <a:r>
              <a:rPr lang="en-US" sz="1400" dirty="0" smtClean="0"/>
              <a:t>Features: </a:t>
            </a:r>
          </a:p>
          <a:p>
            <a:r>
              <a:rPr lang="en-US" sz="1400" dirty="0" smtClean="0"/>
              <a:t>whether </a:t>
            </a:r>
            <a:r>
              <a:rPr lang="en-US" sz="1400" dirty="0"/>
              <a:t>the incident happened in a facility or well, </a:t>
            </a:r>
            <a:endParaRPr lang="en-US" sz="1400" dirty="0" smtClean="0"/>
          </a:p>
          <a:p>
            <a:r>
              <a:rPr lang="en-US" sz="1400" dirty="0" smtClean="0"/>
              <a:t>the </a:t>
            </a:r>
            <a:r>
              <a:rPr lang="en-US" sz="1400" dirty="0"/>
              <a:t>incident type, </a:t>
            </a:r>
            <a:endParaRPr lang="en-US" sz="1400" dirty="0" smtClean="0"/>
          </a:p>
          <a:p>
            <a:r>
              <a:rPr lang="en-US" sz="1400" dirty="0" smtClean="0"/>
              <a:t>material </a:t>
            </a:r>
            <a:r>
              <a:rPr lang="en-US" sz="1400" dirty="0"/>
              <a:t>spilled, </a:t>
            </a:r>
            <a:endParaRPr lang="en-US" sz="1400" dirty="0" smtClean="0"/>
          </a:p>
          <a:p>
            <a:r>
              <a:rPr lang="en-US" sz="1400" dirty="0" smtClean="0"/>
              <a:t>volume </a:t>
            </a:r>
            <a:r>
              <a:rPr lang="en-US" sz="1400" dirty="0"/>
              <a:t>spilled, </a:t>
            </a:r>
            <a:endParaRPr lang="en-US" sz="1400" dirty="0" smtClean="0"/>
          </a:p>
          <a:p>
            <a:r>
              <a:rPr lang="en-US" sz="1400" dirty="0" smtClean="0"/>
              <a:t>spill </a:t>
            </a:r>
            <a:r>
              <a:rPr lang="en-US" sz="1400" dirty="0"/>
              <a:t>cause, </a:t>
            </a:r>
            <a:endParaRPr lang="en-US" sz="1400" dirty="0" smtClean="0"/>
          </a:p>
          <a:p>
            <a:r>
              <a:rPr lang="en-US" sz="1400" dirty="0" smtClean="0"/>
              <a:t>spill </a:t>
            </a:r>
            <a:r>
              <a:rPr lang="en-US" sz="1400" dirty="0"/>
              <a:t>source, </a:t>
            </a:r>
            <a:endParaRPr lang="en-US" sz="1400" dirty="0" smtClean="0"/>
          </a:p>
          <a:p>
            <a:r>
              <a:rPr lang="en-US" sz="1400" dirty="0" smtClean="0"/>
              <a:t>waterway </a:t>
            </a:r>
            <a:r>
              <a:rPr lang="en-US" sz="1400" dirty="0"/>
              <a:t>affected or not, </a:t>
            </a:r>
            <a:endParaRPr lang="en-US" sz="1400" dirty="0" smtClean="0"/>
          </a:p>
          <a:p>
            <a:r>
              <a:rPr lang="en-US" sz="1400" dirty="0" smtClean="0"/>
              <a:t>groundwater </a:t>
            </a:r>
            <a:r>
              <a:rPr lang="en-US" sz="1400" dirty="0"/>
              <a:t>impacted or not.</a:t>
            </a:r>
            <a:endParaRPr lang="en-US" sz="14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21959053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22.png"/>
          <p:cNvPicPr/>
          <p:nvPr/>
        </p:nvPicPr>
        <p:blipFill>
          <a:blip r:embed="rId2"/>
          <a:srcRect/>
          <a:stretch>
            <a:fillRect/>
          </a:stretch>
        </p:blipFill>
        <p:spPr>
          <a:xfrm>
            <a:off x="990601" y="533400"/>
            <a:ext cx="7391400" cy="6019800"/>
          </a:xfrm>
          <a:prstGeom prst="rect">
            <a:avLst/>
          </a:prstGeom>
          <a:ln/>
        </p:spPr>
      </p:pic>
      <p:sp>
        <p:nvSpPr>
          <p:cNvPr id="3" name="Slide Number Placeholder 2"/>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40743901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123787"/>
            <a:ext cx="5943600" cy="523220"/>
          </a:xfrm>
          <a:prstGeom prst="rect">
            <a:avLst/>
          </a:prstGeom>
        </p:spPr>
        <p:txBody>
          <a:bodyPr wrap="square">
            <a:spAutoFit/>
          </a:bodyPr>
          <a:lstStyle/>
          <a:p>
            <a:r>
              <a:rPr lang="en-US" sz="1400" dirty="0"/>
              <a:t>86.6% accuracy score for train data and 79.9% accuracy score for test </a:t>
            </a:r>
            <a:r>
              <a:rPr lang="en-US" sz="1400" dirty="0" smtClean="0"/>
              <a:t>data</a:t>
            </a:r>
          </a:p>
          <a:p>
            <a:r>
              <a:rPr lang="en-US" sz="1400" dirty="0" smtClean="0"/>
              <a:t>with </a:t>
            </a:r>
            <a:r>
              <a:rPr lang="en-US" sz="1400" dirty="0"/>
              <a:t>the best </a:t>
            </a:r>
            <a:r>
              <a:rPr lang="en-US" sz="1400" dirty="0" err="1"/>
              <a:t>n_neighbors</a:t>
            </a:r>
            <a:r>
              <a:rPr lang="en-US" sz="1400" dirty="0"/>
              <a:t>=5</a:t>
            </a:r>
            <a:endParaRPr lang="en-US" sz="1400" dirty="0"/>
          </a:p>
        </p:txBody>
      </p:sp>
      <p:pic>
        <p:nvPicPr>
          <p:cNvPr id="3" name="image18.png"/>
          <p:cNvPicPr/>
          <p:nvPr/>
        </p:nvPicPr>
        <p:blipFill>
          <a:blip r:embed="rId3"/>
          <a:srcRect/>
          <a:stretch>
            <a:fillRect/>
          </a:stretch>
        </p:blipFill>
        <p:spPr>
          <a:xfrm>
            <a:off x="609600" y="1828800"/>
            <a:ext cx="8229600" cy="4343400"/>
          </a:xfrm>
          <a:prstGeom prst="rect">
            <a:avLst/>
          </a:prstGeom>
          <a:ln/>
        </p:spPr>
      </p:pic>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28937633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b="50111"/>
          <a:stretch>
            <a:fillRect/>
          </a:stretch>
        </p:blipFill>
        <p:spPr bwMode="auto">
          <a:xfrm>
            <a:off x="0" y="1676400"/>
            <a:ext cx="9144000" cy="2417884"/>
          </a:xfrm>
          <a:prstGeom prst="rect">
            <a:avLst/>
          </a:prstGeom>
          <a:noFill/>
          <a:extLst>
            <a:ext uri="{909E8E84-426E-40DD-AFC4-6F175D3DCCD1}">
              <a14:hiddenFill xmlns:a14="http://schemas.microsoft.com/office/drawing/2010/main">
                <a:solidFill>
                  <a:srgbClr val="FFFFFF"/>
                </a:solidFill>
              </a14:hiddenFill>
            </a:ext>
          </a:extLst>
        </p:spPr>
      </p:pic>
      <p:pic>
        <p:nvPicPr>
          <p:cNvPr id="4097" name="image25.png"/>
          <p:cNvPicPr>
            <a:picLocks noChangeAspect="1" noChangeArrowheads="1"/>
          </p:cNvPicPr>
          <p:nvPr/>
        </p:nvPicPr>
        <p:blipFill>
          <a:blip r:embed="rId2">
            <a:extLst>
              <a:ext uri="{28A0092B-C50C-407E-A947-70E740481C1C}">
                <a14:useLocalDpi xmlns:a14="http://schemas.microsoft.com/office/drawing/2010/main" val="0"/>
              </a:ext>
            </a:extLst>
          </a:blip>
          <a:srcRect t="49614" b="4385"/>
          <a:stretch>
            <a:fillRect/>
          </a:stretch>
        </p:blipFill>
        <p:spPr bwMode="auto">
          <a:xfrm>
            <a:off x="0" y="4267200"/>
            <a:ext cx="9189118" cy="22383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p:cNvSpPr>
            <a:spLocks noChangeArrowheads="1"/>
          </p:cNvSpPr>
          <p:nvPr/>
        </p:nvSpPr>
        <p:spPr bwMode="auto">
          <a:xfrm>
            <a:off x="1" y="762000"/>
            <a:ext cx="831809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lang="en-US" altLang="en-US" sz="1400" dirty="0">
                <a:latin typeface="Arial" pitchFamily="34" charset="0"/>
                <a:ea typeface="Calibri" pitchFamily="34" charset="0"/>
                <a:cs typeface="Calibri" pitchFamily="34" charset="0"/>
              </a:rPr>
              <a:t>T</a:t>
            </a: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he monthly number of incidents increases by 10 to 20/month after 2008</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and maximum number of major and minor incidents is more than 120/month in 2016 with more minor incidents than major incidents.</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9827445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838200"/>
            <a:ext cx="747352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the maximum monthly number of minor incidents is more than major incidents after updating</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121" name="image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600200"/>
            <a:ext cx="8071556" cy="4191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29997193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image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1723" y="3352800"/>
            <a:ext cx="6162780" cy="3471989"/>
          </a:xfrm>
          <a:prstGeom prst="rect">
            <a:avLst/>
          </a:prstGeom>
          <a:noFill/>
          <a:extLst>
            <a:ext uri="{909E8E84-426E-40DD-AFC4-6F175D3DCCD1}">
              <a14:hiddenFill xmlns:a14="http://schemas.microsoft.com/office/drawing/2010/main">
                <a:solidFill>
                  <a:srgbClr val="FFFFFF"/>
                </a:solidFill>
              </a14:hiddenFill>
            </a:ext>
          </a:extLst>
        </p:spPr>
      </p:pic>
      <p:pic>
        <p:nvPicPr>
          <p:cNvPr id="6148" name="imag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0323" y="348010"/>
            <a:ext cx="5963677" cy="315783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5"/>
          <p:cNvSpPr>
            <a:spLocks noChangeArrowheads="1"/>
          </p:cNvSpPr>
          <p:nvPr/>
        </p:nvSpPr>
        <p:spPr bwMode="auto">
          <a:xfrm>
            <a:off x="1" y="2506414"/>
            <a:ext cx="295172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the number of minor and major incidents of each category is adjusted slightly and reordered.</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9"/>
          <p:cNvSpPr>
            <a:spLocks noChangeArrowheads="1"/>
          </p:cNvSpPr>
          <p:nvPr/>
        </p:nvSpPr>
        <p:spPr bwMode="auto">
          <a:xfrm>
            <a:off x="0" y="107918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20528537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216222"/>
            <a:ext cx="4572000" cy="307777"/>
          </a:xfrm>
          <a:prstGeom prst="rect">
            <a:avLst/>
          </a:prstGeom>
        </p:spPr>
        <p:txBody>
          <a:bodyPr>
            <a:spAutoFit/>
          </a:bodyPr>
          <a:lstStyle/>
          <a:p>
            <a:r>
              <a:rPr lang="en-US" sz="1400" i="1" dirty="0"/>
              <a:t>pool, </a:t>
            </a:r>
            <a:r>
              <a:rPr lang="en-US" sz="1400" i="1" dirty="0" err="1"/>
              <a:t>wchistory</a:t>
            </a:r>
            <a:r>
              <a:rPr lang="en-US" sz="1400" i="1" dirty="0"/>
              <a:t>, </a:t>
            </a:r>
            <a:r>
              <a:rPr lang="en-US" sz="1400" i="1" dirty="0" err="1"/>
              <a:t>wellhistory</a:t>
            </a:r>
            <a:r>
              <a:rPr lang="en-US" sz="1400" i="1" dirty="0"/>
              <a:t>, </a:t>
            </a:r>
            <a:r>
              <a:rPr lang="en-US" sz="1400" i="1" dirty="0" err="1"/>
              <a:t>wcinjection</a:t>
            </a:r>
            <a:r>
              <a:rPr lang="en-US" sz="1400" i="1" dirty="0"/>
              <a:t>, </a:t>
            </a:r>
            <a:r>
              <a:rPr lang="en-US" sz="1400" i="1" dirty="0" err="1" smtClean="0"/>
              <a:t>wcproduction</a:t>
            </a:r>
            <a:r>
              <a:rPr lang="en-US" sz="1400" dirty="0" smtClean="0"/>
              <a:t>, </a:t>
            </a:r>
            <a:r>
              <a:rPr lang="en-US" sz="1400" i="1" dirty="0"/>
              <a:t>spills</a:t>
            </a:r>
            <a:endParaRPr lang="en-US" sz="1400" dirty="0"/>
          </a:p>
        </p:txBody>
      </p:sp>
      <p:sp>
        <p:nvSpPr>
          <p:cNvPr id="3" name="Rectangle 2"/>
          <p:cNvSpPr/>
          <p:nvPr/>
        </p:nvSpPr>
        <p:spPr>
          <a:xfrm>
            <a:off x="990600" y="1676400"/>
            <a:ext cx="4572000" cy="1384995"/>
          </a:xfrm>
          <a:prstGeom prst="rect">
            <a:avLst/>
          </a:prstGeom>
        </p:spPr>
        <p:txBody>
          <a:bodyPr>
            <a:spAutoFit/>
          </a:bodyPr>
          <a:lstStyle/>
          <a:p>
            <a:pPr marL="285750" indent="-285750">
              <a:buFont typeface="Wingdings" panose="05000000000000000000" pitchFamily="2" charset="2"/>
              <a:buChar char="§"/>
            </a:pPr>
            <a:r>
              <a:rPr lang="en-US" sz="1400" dirty="0"/>
              <a:t>C</a:t>
            </a:r>
            <a:r>
              <a:rPr lang="en-US" sz="1400" dirty="0" smtClean="0"/>
              <a:t>ombine </a:t>
            </a:r>
            <a:r>
              <a:rPr lang="en-US" sz="1400" dirty="0"/>
              <a:t>related columns into one </a:t>
            </a:r>
            <a:r>
              <a:rPr lang="en-US" sz="1400" dirty="0" smtClean="0"/>
              <a:t>column, </a:t>
            </a:r>
            <a:r>
              <a:rPr lang="en-US" sz="1400" dirty="0" err="1" smtClean="0"/>
              <a:t>api</a:t>
            </a:r>
            <a:endParaRPr lang="en-US" sz="1400" dirty="0" smtClean="0"/>
          </a:p>
          <a:p>
            <a:pPr marL="285750" indent="-285750">
              <a:buFont typeface="Wingdings" panose="05000000000000000000" pitchFamily="2" charset="2"/>
              <a:buChar char="§"/>
            </a:pPr>
            <a:r>
              <a:rPr lang="en-US" sz="1400" dirty="0" smtClean="0"/>
              <a:t>Convert date to </a:t>
            </a:r>
            <a:r>
              <a:rPr lang="en-US" sz="1400" dirty="0" err="1" smtClean="0"/>
              <a:t>datetimeindex</a:t>
            </a:r>
            <a:endParaRPr lang="en-US" sz="1400" dirty="0" smtClean="0"/>
          </a:p>
          <a:p>
            <a:pPr marL="285750" indent="-285750">
              <a:buFont typeface="Wingdings" panose="05000000000000000000" pitchFamily="2" charset="2"/>
              <a:buChar char="§"/>
            </a:pPr>
            <a:r>
              <a:rPr lang="en-US" sz="1400" dirty="0" smtClean="0"/>
              <a:t>Select columns </a:t>
            </a:r>
            <a:r>
              <a:rPr lang="en-US" sz="1400" dirty="0"/>
              <a:t>for further </a:t>
            </a:r>
            <a:r>
              <a:rPr lang="en-US" sz="1400" dirty="0" smtClean="0"/>
              <a:t>analysis</a:t>
            </a:r>
          </a:p>
          <a:p>
            <a:pPr marL="285750" indent="-285750">
              <a:buFont typeface="Wingdings" panose="05000000000000000000" pitchFamily="2" charset="2"/>
              <a:buChar char="§"/>
            </a:pPr>
            <a:r>
              <a:rPr lang="en-US" sz="1400" dirty="0"/>
              <a:t>R</a:t>
            </a:r>
            <a:r>
              <a:rPr lang="en-US" sz="1400" dirty="0" smtClean="0"/>
              <a:t>emove </a:t>
            </a:r>
            <a:r>
              <a:rPr lang="en-US" sz="1400" dirty="0"/>
              <a:t>trailing </a:t>
            </a:r>
            <a:r>
              <a:rPr lang="en-US" sz="1400" dirty="0" smtClean="0"/>
              <a:t>spaces</a:t>
            </a:r>
          </a:p>
          <a:p>
            <a:pPr marL="285750" indent="-285750">
              <a:buFont typeface="Wingdings" panose="05000000000000000000" pitchFamily="2" charset="2"/>
              <a:buChar char="§"/>
            </a:pPr>
            <a:r>
              <a:rPr lang="en-US" sz="1400" dirty="0"/>
              <a:t>R</a:t>
            </a:r>
            <a:r>
              <a:rPr lang="en-US" sz="1400" dirty="0" smtClean="0"/>
              <a:t>eplace </a:t>
            </a:r>
            <a:r>
              <a:rPr lang="en-US" sz="1400" dirty="0"/>
              <a:t>missing values as </a:t>
            </a:r>
            <a:r>
              <a:rPr lang="en-US" sz="1400" dirty="0"/>
              <a:t> </a:t>
            </a:r>
            <a:r>
              <a:rPr lang="en-US" sz="1400" dirty="0" err="1" smtClean="0"/>
              <a:t>NaNs</a:t>
            </a:r>
            <a:r>
              <a:rPr lang="en-US" sz="1400" dirty="0"/>
              <a:t>, and fill the </a:t>
            </a:r>
            <a:r>
              <a:rPr lang="en-US" sz="1400" dirty="0" err="1" smtClean="0"/>
              <a:t>NaNs</a:t>
            </a:r>
            <a:endParaRPr lang="en-US" sz="1400" dirty="0"/>
          </a:p>
          <a:p>
            <a:pPr marL="285750" indent="-285750">
              <a:buFont typeface="Wingdings" panose="05000000000000000000" pitchFamily="2" charset="2"/>
              <a:buChar char="§"/>
            </a:pPr>
            <a:r>
              <a:rPr lang="en-US" sz="1400" dirty="0" smtClean="0"/>
              <a:t>Check ‘outliers</a:t>
            </a:r>
            <a:r>
              <a:rPr lang="en-US" sz="1400" dirty="0"/>
              <a:t>’ </a:t>
            </a:r>
          </a:p>
        </p:txBody>
      </p:sp>
      <p:sp>
        <p:nvSpPr>
          <p:cNvPr id="4" name="Rectangle 3"/>
          <p:cNvSpPr/>
          <p:nvPr/>
        </p:nvSpPr>
        <p:spPr>
          <a:xfrm>
            <a:off x="228600" y="457200"/>
            <a:ext cx="1658146" cy="369332"/>
          </a:xfrm>
          <a:prstGeom prst="rect">
            <a:avLst/>
          </a:prstGeom>
        </p:spPr>
        <p:txBody>
          <a:bodyPr wrap="none">
            <a:spAutoFit/>
          </a:bodyPr>
          <a:lstStyle/>
          <a:p>
            <a:r>
              <a:rPr lang="en-US" b="1" dirty="0" smtClean="0"/>
              <a:t>Data Wrangling</a:t>
            </a:r>
            <a:endParaRPr lang="en-US" b="1" dirty="0"/>
          </a:p>
        </p:txBody>
      </p:sp>
      <p:pic>
        <p:nvPicPr>
          <p:cNvPr id="5" name="image17.png"/>
          <p:cNvPicPr/>
          <p:nvPr/>
        </p:nvPicPr>
        <p:blipFill>
          <a:blip r:embed="rId2"/>
          <a:srcRect/>
          <a:stretch>
            <a:fillRect/>
          </a:stretch>
        </p:blipFill>
        <p:spPr>
          <a:xfrm>
            <a:off x="1247775" y="2971800"/>
            <a:ext cx="5000625" cy="3733800"/>
          </a:xfrm>
          <a:prstGeom prst="rect">
            <a:avLst/>
          </a:prstGeom>
          <a:ln/>
        </p:spPr>
      </p:pic>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0285025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409882"/>
            <a:ext cx="5419725" cy="2924175"/>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3962" y="3933825"/>
            <a:ext cx="5380038" cy="29241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p:cNvSpPr>
            <a:spLocks noChangeArrowheads="1"/>
          </p:cNvSpPr>
          <p:nvPr/>
        </p:nvSpPr>
        <p:spPr bwMode="auto">
          <a:xfrm>
            <a:off x="1" y="2506414"/>
            <a:ext cx="295172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the number of minor and major incidents of each category is adjusted slightly and reordered.</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29560506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4.png"/>
          <p:cNvPicPr/>
          <p:nvPr/>
        </p:nvPicPr>
        <p:blipFill>
          <a:blip r:embed="rId2"/>
          <a:srcRect/>
          <a:stretch>
            <a:fillRect/>
          </a:stretch>
        </p:blipFill>
        <p:spPr>
          <a:xfrm>
            <a:off x="1728368" y="1477010"/>
            <a:ext cx="5437505" cy="1951990"/>
          </a:xfrm>
          <a:prstGeom prst="rect">
            <a:avLst/>
          </a:prstGeom>
          <a:ln/>
        </p:spPr>
      </p:pic>
      <p:pic>
        <p:nvPicPr>
          <p:cNvPr id="3" name="image10.png"/>
          <p:cNvPicPr/>
          <p:nvPr/>
        </p:nvPicPr>
        <p:blipFill>
          <a:blip r:embed="rId3"/>
          <a:srcRect/>
          <a:stretch>
            <a:fillRect/>
          </a:stretch>
        </p:blipFill>
        <p:spPr>
          <a:xfrm>
            <a:off x="1752600" y="4020460"/>
            <a:ext cx="5380355" cy="1866265"/>
          </a:xfrm>
          <a:prstGeom prst="rect">
            <a:avLst/>
          </a:prstGeom>
          <a:ln/>
        </p:spPr>
      </p:pic>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6153388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8.png"/>
          <p:cNvPicPr/>
          <p:nvPr/>
        </p:nvPicPr>
        <p:blipFill>
          <a:blip r:embed="rId2"/>
          <a:srcRect/>
          <a:stretch>
            <a:fillRect/>
          </a:stretch>
        </p:blipFill>
        <p:spPr>
          <a:xfrm>
            <a:off x="914400" y="533401"/>
            <a:ext cx="7315200" cy="6172200"/>
          </a:xfrm>
          <a:prstGeom prst="rect">
            <a:avLst/>
          </a:prstGeom>
          <a:ln/>
        </p:spPr>
      </p:pic>
      <p:sp>
        <p:nvSpPr>
          <p:cNvPr id="3" name="Slide Number Placeholder 2"/>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9037022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28600" y="838200"/>
            <a:ext cx="81534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The total number of minor incidents caused by operator increases after updating the data, for example, COG OPERATING LLC, ENTERPRISE PRODUCTS OPERATING LLC, BP AMERICA PRODUCTION COMPANY</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7169" name="imag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849" y="2133600"/>
            <a:ext cx="8220301" cy="38862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324104245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744682"/>
            <a:ext cx="8382000" cy="3970318"/>
          </a:xfrm>
          <a:prstGeom prst="rect">
            <a:avLst/>
          </a:prstGeom>
        </p:spPr>
        <p:txBody>
          <a:bodyPr wrap="square">
            <a:spAutoFit/>
          </a:bodyPr>
          <a:lstStyle/>
          <a:p>
            <a:pPr marL="285750" lvl="0" indent="-285750">
              <a:buFont typeface="Wingdings" panose="05000000000000000000" pitchFamily="2" charset="2"/>
              <a:buChar char="§"/>
            </a:pPr>
            <a:r>
              <a:rPr lang="en-US" sz="1400" dirty="0"/>
              <a:t>Assuming independent features of the incidents, the </a:t>
            </a:r>
            <a:r>
              <a:rPr lang="en-US" sz="1400" dirty="0" err="1"/>
              <a:t>KNeighborsClassifier</a:t>
            </a:r>
            <a:r>
              <a:rPr lang="en-US" sz="1400" dirty="0"/>
              <a:t> model is applied to conduct the supervised classification machine learning. After tuning and cross validating the parameter </a:t>
            </a:r>
            <a:r>
              <a:rPr lang="en-US" sz="1400" dirty="0" err="1"/>
              <a:t>n_neighbors</a:t>
            </a:r>
            <a:r>
              <a:rPr lang="en-US" sz="1400" dirty="0"/>
              <a:t>, I get 86.6% accuracy score for train data and 79.9% accuracy score for test data, with the best </a:t>
            </a:r>
            <a:r>
              <a:rPr lang="en-US" sz="1400" dirty="0" err="1"/>
              <a:t>n_neighbors</a:t>
            </a:r>
            <a:r>
              <a:rPr lang="en-US" sz="1400" dirty="0"/>
              <a:t>=5. </a:t>
            </a:r>
            <a:endParaRPr lang="en-US" sz="1400" dirty="0" smtClean="0"/>
          </a:p>
          <a:p>
            <a:pPr marL="285750" lvl="0" indent="-285750">
              <a:buFont typeface="Wingdings" panose="05000000000000000000" pitchFamily="2" charset="2"/>
              <a:buChar char="§"/>
            </a:pPr>
            <a:r>
              <a:rPr lang="en-US" sz="1400" dirty="0" smtClean="0"/>
              <a:t>From </a:t>
            </a:r>
            <a:r>
              <a:rPr lang="en-US" sz="1400" dirty="0"/>
              <a:t>the plots of the train data residual distribution and the test data residual distribution, we can see the residual distribution uniformly in 1 and -1 around 0, which further validates the model. </a:t>
            </a:r>
            <a:endParaRPr lang="en-US" sz="1400" dirty="0" smtClean="0"/>
          </a:p>
          <a:p>
            <a:pPr marL="285750" lvl="0" indent="-285750">
              <a:buFont typeface="Wingdings" panose="05000000000000000000" pitchFamily="2" charset="2"/>
              <a:buChar char="§"/>
            </a:pPr>
            <a:r>
              <a:rPr lang="en-US" sz="1400" dirty="0" smtClean="0"/>
              <a:t>Then </a:t>
            </a:r>
            <a:r>
              <a:rPr lang="en-US" sz="1400" dirty="0"/>
              <a:t>apply the trained model to predict the missing incident severity data, and update the initial spills table, and the correlations are re-evaluated among the monthly number of incidents, volume spilled and recovered, severity, incident type, material spilled, cause, source, waterway and groundwater impacted, location distribution, and </a:t>
            </a:r>
            <a:r>
              <a:rPr lang="en-US" sz="1400" dirty="0" smtClean="0"/>
              <a:t>operators.</a:t>
            </a:r>
          </a:p>
          <a:p>
            <a:pPr marL="285750" lvl="0" indent="-285750">
              <a:buFont typeface="Wingdings" panose="05000000000000000000" pitchFamily="2" charset="2"/>
              <a:buChar char="§"/>
            </a:pPr>
            <a:r>
              <a:rPr lang="en-US" sz="1400" dirty="0" smtClean="0"/>
              <a:t>After </a:t>
            </a:r>
            <a:r>
              <a:rPr lang="en-US" sz="1400" dirty="0"/>
              <a:t>updating, there monthly number of incidents increases by 10 to 20/month after 2008, and maximum number of major and minor incidents is more than 120/month in 2016 with more minor incidents than major </a:t>
            </a:r>
            <a:r>
              <a:rPr lang="en-US" sz="1400" dirty="0" smtClean="0"/>
              <a:t>incidents.</a:t>
            </a:r>
          </a:p>
          <a:p>
            <a:pPr marL="285750" lvl="0" indent="-285750">
              <a:buFont typeface="Wingdings" panose="05000000000000000000" pitchFamily="2" charset="2"/>
              <a:buChar char="§"/>
            </a:pPr>
            <a:r>
              <a:rPr lang="en-US" sz="1400" dirty="0" smtClean="0"/>
              <a:t>The </a:t>
            </a:r>
            <a:r>
              <a:rPr lang="en-US" sz="1400" dirty="0"/>
              <a:t>maximum monthly number of minor incidents is more than major incidents after updating the </a:t>
            </a:r>
            <a:r>
              <a:rPr lang="en-US" sz="1400" dirty="0" smtClean="0"/>
              <a:t>table.</a:t>
            </a:r>
          </a:p>
          <a:p>
            <a:pPr marL="285750" lvl="0" indent="-285750">
              <a:buFont typeface="Wingdings" panose="05000000000000000000" pitchFamily="2" charset="2"/>
              <a:buChar char="§"/>
            </a:pPr>
            <a:r>
              <a:rPr lang="en-US" sz="1400" dirty="0" smtClean="0"/>
              <a:t>The </a:t>
            </a:r>
            <a:r>
              <a:rPr lang="en-US" sz="1400" dirty="0"/>
              <a:t>correlation between the number of major and minor incidents and incident type, material spilled, spill cause and spill source is adjusted slightly and reordered on each category. </a:t>
            </a:r>
            <a:endParaRPr lang="en-US" sz="1400" dirty="0" smtClean="0"/>
          </a:p>
          <a:p>
            <a:pPr marL="285750" lvl="0" indent="-285750">
              <a:buFont typeface="Wingdings" panose="05000000000000000000" pitchFamily="2" charset="2"/>
              <a:buChar char="§"/>
            </a:pPr>
            <a:r>
              <a:rPr lang="en-US" sz="1400" dirty="0" smtClean="0"/>
              <a:t>The </a:t>
            </a:r>
            <a:r>
              <a:rPr lang="en-US" sz="1400" dirty="0"/>
              <a:t>number of incidents in each district and county is adjusted slightly. </a:t>
            </a:r>
            <a:endParaRPr lang="en-US" sz="1400" dirty="0" smtClean="0"/>
          </a:p>
          <a:p>
            <a:pPr marL="285750" lvl="0" indent="-285750">
              <a:buFont typeface="Wingdings" panose="05000000000000000000" pitchFamily="2" charset="2"/>
              <a:buChar char="§"/>
            </a:pPr>
            <a:r>
              <a:rPr lang="en-US" sz="1400" dirty="0" smtClean="0"/>
              <a:t>The </a:t>
            </a:r>
            <a:r>
              <a:rPr lang="en-US" sz="1400" dirty="0"/>
              <a:t>total number of minor incidents caused by operator increases after updating the data, for example, COG OPERATING LLC, ENTERPRISE PRODUCTS OPERATING LLC, BP AMERICA PRODUCTION COMPANY.</a:t>
            </a:r>
          </a:p>
        </p:txBody>
      </p:sp>
      <p:sp>
        <p:nvSpPr>
          <p:cNvPr id="3" name="Rectangle 2"/>
          <p:cNvSpPr/>
          <p:nvPr/>
        </p:nvSpPr>
        <p:spPr>
          <a:xfrm>
            <a:off x="300588" y="1066800"/>
            <a:ext cx="1223412" cy="369332"/>
          </a:xfrm>
          <a:prstGeom prst="rect">
            <a:avLst/>
          </a:prstGeom>
        </p:spPr>
        <p:txBody>
          <a:bodyPr wrap="none">
            <a:spAutoFit/>
          </a:bodyPr>
          <a:lstStyle/>
          <a:p>
            <a:r>
              <a:rPr lang="en-US" b="1" dirty="0"/>
              <a:t>Conclusion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73976797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26068"/>
            <a:ext cx="1445845" cy="369332"/>
          </a:xfrm>
          <a:prstGeom prst="rect">
            <a:avLst/>
          </a:prstGeom>
        </p:spPr>
        <p:txBody>
          <a:bodyPr wrap="none">
            <a:spAutoFit/>
          </a:bodyPr>
          <a:lstStyle/>
          <a:p>
            <a:r>
              <a:rPr lang="en-US" b="1" dirty="0"/>
              <a:t>Future Work:</a:t>
            </a:r>
          </a:p>
        </p:txBody>
      </p:sp>
      <p:sp>
        <p:nvSpPr>
          <p:cNvPr id="4" name="TextBox 3"/>
          <p:cNvSpPr txBox="1"/>
          <p:nvPr/>
        </p:nvSpPr>
        <p:spPr>
          <a:xfrm>
            <a:off x="762000" y="1905000"/>
            <a:ext cx="5871231" cy="738664"/>
          </a:xfrm>
          <a:prstGeom prst="rect">
            <a:avLst/>
          </a:prstGeom>
          <a:noFill/>
        </p:spPr>
        <p:txBody>
          <a:bodyPr wrap="square" rtlCol="0">
            <a:spAutoFit/>
          </a:bodyPr>
          <a:lstStyle/>
          <a:p>
            <a:pPr marL="285750" indent="-285750">
              <a:buFont typeface="Wingdings" panose="05000000000000000000" pitchFamily="2" charset="2"/>
              <a:buChar char="§"/>
            </a:pPr>
            <a:r>
              <a:rPr lang="en-US" sz="1400" dirty="0" smtClean="0"/>
              <a:t>Study the features importance to cause major incident</a:t>
            </a:r>
          </a:p>
          <a:p>
            <a:pPr marL="285750" indent="-285750">
              <a:buFont typeface="Wingdings" panose="05000000000000000000" pitchFamily="2" charset="2"/>
              <a:buChar char="§"/>
            </a:pPr>
            <a:r>
              <a:rPr lang="en-US" sz="1400" dirty="0" smtClean="0"/>
              <a:t>Does minor incident tends to lead major incident without correction</a:t>
            </a:r>
          </a:p>
          <a:p>
            <a:pPr marL="285750" indent="-285750">
              <a:buFont typeface="Wingdings" panose="05000000000000000000" pitchFamily="2" charset="2"/>
              <a:buChar char="§"/>
            </a:pPr>
            <a:r>
              <a:rPr lang="en-US" sz="1400" dirty="0" smtClean="0"/>
              <a:t>Incident per </a:t>
            </a:r>
            <a:r>
              <a:rPr lang="en-US" sz="1400" dirty="0" err="1" smtClean="0"/>
              <a:t>bbl</a:t>
            </a:r>
            <a:r>
              <a:rPr lang="en-US" sz="1400" dirty="0" smtClean="0"/>
              <a:t> or MFC oil /gas production</a:t>
            </a:r>
            <a:endParaRPr lang="en-US" sz="14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25868391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39996" y="2455369"/>
            <a:ext cx="3626314"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pitchFamily="34" charset="0"/>
                <a:ea typeface="Calibri" pitchFamily="34" charset="0"/>
                <a:cs typeface="Calibri" pitchFamily="34" charset="0"/>
              </a:rPr>
              <a:t>T</a:t>
            </a: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otal </a:t>
            </a:r>
            <a:r>
              <a:rPr kumimoji="0" lang="en-US" altLang="en-US" sz="1400" b="0" i="1" u="none" strike="noStrike" cap="none" normalizeH="0" baseline="0" dirty="0" smtClean="0">
                <a:ln>
                  <a:noFill/>
                </a:ln>
                <a:solidFill>
                  <a:schemeClr val="tx1"/>
                </a:solidFill>
                <a:effectLst/>
                <a:latin typeface="Arial" pitchFamily="34" charset="0"/>
                <a:ea typeface="Calibri" pitchFamily="34" charset="0"/>
                <a:cs typeface="Calibri" pitchFamily="34" charset="0"/>
              </a:rPr>
              <a:t>4978</a:t>
            </a: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 formations (pools):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endParaRPr>
          </a:p>
          <a:p>
            <a:pPr fontAlgn="base">
              <a:spcBef>
                <a:spcPct val="0"/>
              </a:spcBef>
              <a:spcAft>
                <a:spcPct val="0"/>
              </a:spcAft>
            </a:pPr>
            <a:r>
              <a:rPr lang="en-US" altLang="en-US" sz="1400" dirty="0">
                <a:latin typeface="Arial" pitchFamily="34" charset="0"/>
                <a:ea typeface="Calibri" pitchFamily="34" charset="0"/>
                <a:cs typeface="Calibri" pitchFamily="34" charset="0"/>
              </a:rPr>
              <a:t>2761(56%) are oil </a:t>
            </a:r>
            <a:r>
              <a:rPr lang="en-US" altLang="en-US" sz="1400" dirty="0" smtClean="0">
                <a:latin typeface="Arial" pitchFamily="34" charset="0"/>
                <a:ea typeface="Calibri" pitchFamily="34" charset="0"/>
                <a:cs typeface="Calibri" pitchFamily="34" charset="0"/>
              </a:rPr>
              <a:t>formations</a:t>
            </a:r>
          </a:p>
          <a:p>
            <a:pPr lvl="0" fontAlgn="base">
              <a:spcBef>
                <a:spcPct val="0"/>
              </a:spcBef>
              <a:spcAft>
                <a:spcPct val="0"/>
              </a:spcAft>
            </a:pPr>
            <a:r>
              <a:rPr lang="en-US" altLang="en-US" sz="1400" i="1" dirty="0">
                <a:latin typeface="Arial" pitchFamily="34" charset="0"/>
                <a:ea typeface="Calibri" pitchFamily="34" charset="0"/>
                <a:cs typeface="Calibri" pitchFamily="34" charset="0"/>
              </a:rPr>
              <a:t>1993(40%)</a:t>
            </a:r>
            <a:r>
              <a:rPr lang="en-US" altLang="en-US" sz="1400" dirty="0">
                <a:latin typeface="Arial" pitchFamily="34" charset="0"/>
                <a:ea typeface="Calibri" pitchFamily="34" charset="0"/>
                <a:cs typeface="Calibri" pitchFamily="34" charset="0"/>
              </a:rPr>
              <a:t> are gas (non-prorated</a:t>
            </a:r>
            <a:r>
              <a:rPr lang="en-US" altLang="en-US" sz="1400" dirty="0" smtClean="0">
                <a:latin typeface="Arial" pitchFamily="34" charset="0"/>
                <a:ea typeface="Calibri" pitchFamily="34" charset="0"/>
                <a:cs typeface="Calibri" pitchFamily="34" charset="0"/>
              </a:rPr>
              <a:t>)</a:t>
            </a:r>
          </a:p>
          <a:p>
            <a:pPr fontAlgn="base">
              <a:spcBef>
                <a:spcPct val="0"/>
              </a:spcBef>
              <a:spcAft>
                <a:spcPct val="0"/>
              </a:spcAft>
            </a:pPr>
            <a:r>
              <a:rPr lang="en-US" altLang="en-US" sz="1400" i="1" dirty="0">
                <a:latin typeface="Arial" pitchFamily="34" charset="0"/>
                <a:ea typeface="Calibri" pitchFamily="34" charset="0"/>
                <a:cs typeface="Calibri" pitchFamily="34" charset="0"/>
              </a:rPr>
              <a:t>147(3%)</a:t>
            </a:r>
            <a:r>
              <a:rPr lang="en-US" altLang="en-US" sz="1400" dirty="0">
                <a:latin typeface="Arial" pitchFamily="34" charset="0"/>
                <a:ea typeface="Calibri" pitchFamily="34" charset="0"/>
                <a:cs typeface="Calibri" pitchFamily="34" charset="0"/>
              </a:rPr>
              <a:t> are salt water disposal formations</a:t>
            </a:r>
            <a:r>
              <a:rPr lang="en-US" altLang="en-US" sz="1400" dirty="0" smtClean="0">
                <a:latin typeface="Arial" pitchFamily="34" charset="0"/>
                <a:ea typeface="Calibri" pitchFamily="34" charset="0"/>
                <a:cs typeface="Calibri" pitchFamily="34" charset="0"/>
              </a:rPr>
              <a:t>.</a:t>
            </a:r>
            <a:endParaRPr lang="en-US" altLang="en-US" sz="1400" dirty="0">
              <a:latin typeface="Arial" pitchFamily="34" charset="0"/>
              <a:ea typeface="Calibri" pitchFamily="34"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1" u="none" strike="noStrike" cap="none" normalizeH="0" baseline="0" dirty="0" smtClean="0">
                <a:ln>
                  <a:noFill/>
                </a:ln>
                <a:solidFill>
                  <a:schemeClr val="tx1"/>
                </a:solidFill>
                <a:effectLst/>
                <a:latin typeface="Arial" pitchFamily="34" charset="0"/>
                <a:ea typeface="Calibri" pitchFamily="34" charset="0"/>
                <a:cs typeface="Calibri" pitchFamily="34" charset="0"/>
              </a:rPr>
              <a:t>43(1%)</a:t>
            </a: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 formations are gas(prorated)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1" u="none" strike="noStrike" cap="none" normalizeH="0" baseline="0" dirty="0" smtClean="0">
                <a:ln>
                  <a:noFill/>
                </a:ln>
                <a:solidFill>
                  <a:schemeClr val="tx1"/>
                </a:solidFill>
                <a:effectLst/>
                <a:latin typeface="Arial" pitchFamily="34" charset="0"/>
                <a:ea typeface="Calibri" pitchFamily="34" charset="0"/>
                <a:cs typeface="Calibri" pitchFamily="34" charset="0"/>
              </a:rPr>
              <a:t>34(1%)</a:t>
            </a: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 are associated formations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049" name="image19.png"/>
          <p:cNvPicPr>
            <a:picLocks noChangeAspect="1" noChangeArrowheads="1"/>
          </p:cNvPicPr>
          <p:nvPr/>
        </p:nvPicPr>
        <p:blipFill>
          <a:blip r:embed="rId3">
            <a:extLst>
              <a:ext uri="{28A0092B-C50C-407E-A947-70E740481C1C}">
                <a14:useLocalDpi xmlns:a14="http://schemas.microsoft.com/office/drawing/2010/main" val="0"/>
              </a:ext>
            </a:extLst>
          </a:blip>
          <a:srcRect b="8585"/>
          <a:stretch>
            <a:fillRect/>
          </a:stretch>
        </p:blipFill>
        <p:spPr bwMode="auto">
          <a:xfrm>
            <a:off x="4200396" y="1752600"/>
            <a:ext cx="4943604" cy="317164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81000" y="849868"/>
            <a:ext cx="2621423" cy="369332"/>
          </a:xfrm>
          <a:prstGeom prst="rect">
            <a:avLst/>
          </a:prstGeom>
        </p:spPr>
        <p:txBody>
          <a:bodyPr wrap="none">
            <a:spAutoFit/>
          </a:bodyPr>
          <a:lstStyle/>
          <a:p>
            <a:r>
              <a:rPr lang="en-US" b="1" dirty="0"/>
              <a:t>Exploratory Data Analysis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8407400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76200" y="1828800"/>
            <a:ext cx="36576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The number of active wells has increased linearly from around 22k to 65k, since 1970s until the year around 2010, and the number has been stable since 2010.</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097" name="image2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719" y="1676400"/>
            <a:ext cx="5559499" cy="348306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14400" y="2971800"/>
            <a:ext cx="4191000" cy="1815882"/>
          </a:xfrm>
          <a:prstGeom prst="rect">
            <a:avLst/>
          </a:prstGeom>
        </p:spPr>
        <p:txBody>
          <a:bodyPr wrap="square">
            <a:spAutoFit/>
          </a:bodyPr>
          <a:lstStyle/>
          <a:p>
            <a:pPr lvl="3"/>
            <a:r>
              <a:rPr lang="en-US" sz="1400" dirty="0" smtClean="0"/>
              <a:t>A</a:t>
            </a:r>
            <a:r>
              <a:rPr lang="en-US" sz="1400" dirty="0"/>
              <a:t>: Active</a:t>
            </a:r>
          </a:p>
          <a:p>
            <a:pPr lvl="3"/>
            <a:r>
              <a:rPr lang="en-US" sz="1400" dirty="0"/>
              <a:t>C: Cancelled</a:t>
            </a:r>
          </a:p>
          <a:p>
            <a:pPr lvl="3"/>
            <a:r>
              <a:rPr lang="en-US" sz="1400" dirty="0"/>
              <a:t>D: Dry Hole</a:t>
            </a:r>
          </a:p>
          <a:p>
            <a:pPr lvl="3"/>
            <a:r>
              <a:rPr lang="en-US" sz="1400" dirty="0"/>
              <a:t>N: New, Not Drilled</a:t>
            </a:r>
          </a:p>
          <a:p>
            <a:pPr lvl="3"/>
            <a:r>
              <a:rPr lang="en-US" sz="1400" dirty="0"/>
              <a:t>X: Never Drilled</a:t>
            </a:r>
          </a:p>
          <a:p>
            <a:pPr lvl="3"/>
            <a:r>
              <a:rPr lang="en-US" sz="1400" dirty="0"/>
              <a:t>T: Temporary Abandonment</a:t>
            </a:r>
          </a:p>
          <a:p>
            <a:pPr lvl="3"/>
            <a:r>
              <a:rPr lang="en-US" sz="1400" dirty="0"/>
              <a:t>P: Zone Permanently Plugged</a:t>
            </a:r>
          </a:p>
          <a:p>
            <a:pPr lvl="3"/>
            <a:r>
              <a:rPr lang="en-US" sz="1400" dirty="0"/>
              <a:t>Z: Zones Temporarily Plugged</a:t>
            </a:r>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5214518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57200" y="670917"/>
            <a:ext cx="8534400"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lang="en-US" altLang="en-US" sz="1400" dirty="0">
                <a:solidFill>
                  <a:srgbClr val="000000"/>
                </a:solidFill>
                <a:latin typeface="Arial" pitchFamily="34" charset="0"/>
                <a:ea typeface="Times New Roman" pitchFamily="18" charset="0"/>
                <a:cs typeface="Calibri" pitchFamily="34" charset="0"/>
              </a:rPr>
              <a:t>T</a:t>
            </a: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he total number</a:t>
            </a:r>
            <a:r>
              <a:rPr kumimoji="0" lang="en-US" altLang="en-US" sz="1400" b="0" i="0" u="none" strike="noStrike" cap="none" normalizeH="0" dirty="0" smtClean="0">
                <a:ln>
                  <a:noFill/>
                </a:ln>
                <a:solidFill>
                  <a:srgbClr val="000000"/>
                </a:solidFill>
                <a:effectLst/>
                <a:latin typeface="Arial" pitchFamily="34" charset="0"/>
                <a:ea typeface="Times New Roman" pitchFamily="18" charset="0"/>
                <a:cs typeface="Calibri" pitchFamily="34" charset="0"/>
              </a:rPr>
              <a:t> </a:t>
            </a: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of gas wells and total number of oil wells are both increasing linearly since 1980s</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lang="en-US" altLang="en-US" sz="1400" dirty="0" smtClean="0">
                <a:solidFill>
                  <a:srgbClr val="000000"/>
                </a:solidFill>
                <a:latin typeface="Arial" pitchFamily="34" charset="0"/>
                <a:ea typeface="Times New Roman" pitchFamily="18" charset="0"/>
                <a:cs typeface="Calibri" pitchFamily="34" charset="0"/>
              </a:rPr>
              <a:t>T</a:t>
            </a: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he </a:t>
            </a:r>
            <a:r>
              <a:rPr lang="en-US" altLang="en-US" sz="1400" dirty="0" smtClean="0">
                <a:solidFill>
                  <a:srgbClr val="000000"/>
                </a:solidFill>
                <a:latin typeface="Arial" pitchFamily="34" charset="0"/>
                <a:ea typeface="Times New Roman" pitchFamily="18" charset="0"/>
                <a:cs typeface="Calibri" pitchFamily="34" charset="0"/>
              </a:rPr>
              <a:t>number</a:t>
            </a: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 </a:t>
            </a: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of active oil wells </a:t>
            </a:r>
            <a:r>
              <a:rPr lang="en-US" altLang="en-US" sz="1400" dirty="0" smtClean="0">
                <a:solidFill>
                  <a:srgbClr val="000000"/>
                </a:solidFill>
                <a:latin typeface="Arial" pitchFamily="34" charset="0"/>
                <a:ea typeface="Times New Roman" pitchFamily="18" charset="0"/>
                <a:cs typeface="Calibri" pitchFamily="34" charset="0"/>
              </a:rPr>
              <a:t>keeps constant</a:t>
            </a: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 </a:t>
            </a: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since </a:t>
            </a: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2012</a:t>
            </a:r>
            <a:endPar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endParaRP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lang="en-US" altLang="en-US" sz="1400" dirty="0">
                <a:solidFill>
                  <a:srgbClr val="000000"/>
                </a:solidFill>
                <a:latin typeface="Arial" pitchFamily="34" charset="0"/>
                <a:ea typeface="Times New Roman" pitchFamily="18" charset="0"/>
                <a:cs typeface="Calibri" pitchFamily="34" charset="0"/>
              </a:rPr>
              <a:t>C</a:t>
            </a: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urrent number of active oil wells around 27k</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The number of active gas wells has </a:t>
            </a: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dropped</a:t>
            </a: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 from around 34.3k to 33k since 2010</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The number of active injection wells started to reduce in early 1990s</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lang="en-US" altLang="en-US" sz="1400" dirty="0">
                <a:solidFill>
                  <a:srgbClr val="000000"/>
                </a:solidFill>
                <a:latin typeface="Arial" pitchFamily="34" charset="0"/>
                <a:ea typeface="Times New Roman" pitchFamily="18" charset="0"/>
                <a:cs typeface="Calibri" pitchFamily="34" charset="0"/>
              </a:rPr>
              <a:t>C</a:t>
            </a: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urrent number of injection wells around 3k.</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121" name="image2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209800"/>
            <a:ext cx="7620000" cy="377336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34004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Rectangle 3"/>
          <p:cNvSpPr/>
          <p:nvPr/>
        </p:nvSpPr>
        <p:spPr>
          <a:xfrm>
            <a:off x="2581741" y="5903893"/>
            <a:ext cx="3352801" cy="738664"/>
          </a:xfrm>
          <a:prstGeom prst="rect">
            <a:avLst/>
          </a:prstGeom>
        </p:spPr>
        <p:txBody>
          <a:bodyPr wrap="square">
            <a:spAutoFit/>
          </a:bodyPr>
          <a:lstStyle/>
          <a:p>
            <a:pPr lvl="3"/>
            <a:r>
              <a:rPr lang="en-US" sz="1400" dirty="0" smtClean="0"/>
              <a:t>M</a:t>
            </a:r>
            <a:r>
              <a:rPr lang="en-US" sz="1400" dirty="0"/>
              <a:t>: Miscellaneous</a:t>
            </a:r>
          </a:p>
          <a:p>
            <a:pPr lvl="3"/>
            <a:r>
              <a:rPr lang="en-US" sz="1400" dirty="0" smtClean="0"/>
              <a:t>O</a:t>
            </a:r>
            <a:r>
              <a:rPr lang="en-US" sz="1400" dirty="0"/>
              <a:t>: </a:t>
            </a:r>
            <a:r>
              <a:rPr lang="en-US" sz="1400" dirty="0" smtClean="0"/>
              <a:t>Oil</a:t>
            </a:r>
          </a:p>
          <a:p>
            <a:pPr lvl="3"/>
            <a:r>
              <a:rPr lang="en-US" sz="1400" dirty="0" smtClean="0"/>
              <a:t>S</a:t>
            </a:r>
            <a:r>
              <a:rPr lang="en-US" sz="1400" dirty="0"/>
              <a:t>: Salt Water </a:t>
            </a:r>
            <a:r>
              <a:rPr lang="en-US" sz="1400" dirty="0" smtClean="0"/>
              <a:t>Disposal</a:t>
            </a:r>
            <a:endParaRPr lang="en-US" sz="1400" dirty="0"/>
          </a:p>
        </p:txBody>
      </p:sp>
      <p:sp>
        <p:nvSpPr>
          <p:cNvPr id="5" name="Rectangle 4"/>
          <p:cNvSpPr/>
          <p:nvPr/>
        </p:nvSpPr>
        <p:spPr>
          <a:xfrm>
            <a:off x="1143000" y="5890736"/>
            <a:ext cx="2438400" cy="738664"/>
          </a:xfrm>
          <a:prstGeom prst="rect">
            <a:avLst/>
          </a:prstGeom>
        </p:spPr>
        <p:txBody>
          <a:bodyPr wrap="square">
            <a:spAutoFit/>
          </a:bodyPr>
          <a:lstStyle/>
          <a:p>
            <a:pPr lvl="3"/>
            <a:r>
              <a:rPr lang="en-US" sz="1400" dirty="0"/>
              <a:t>C: CO2</a:t>
            </a:r>
          </a:p>
          <a:p>
            <a:pPr lvl="3"/>
            <a:r>
              <a:rPr lang="en-US" sz="1400" dirty="0"/>
              <a:t>G: Gas</a:t>
            </a:r>
          </a:p>
          <a:p>
            <a:pPr lvl="3"/>
            <a:r>
              <a:rPr lang="en-US" sz="1400" dirty="0"/>
              <a:t>I: Injection</a:t>
            </a:r>
          </a:p>
        </p:txBody>
      </p:sp>
      <p:sp>
        <p:nvSpPr>
          <p:cNvPr id="6" name="Rectangle 5"/>
          <p:cNvSpPr/>
          <p:nvPr/>
        </p:nvSpPr>
        <p:spPr>
          <a:xfrm>
            <a:off x="5934542" y="5908306"/>
            <a:ext cx="923458" cy="372411"/>
          </a:xfrm>
          <a:prstGeom prst="rect">
            <a:avLst/>
          </a:prstGeom>
        </p:spPr>
        <p:txBody>
          <a:bodyPr wrap="none">
            <a:spAutoFit/>
          </a:bodyPr>
          <a:lstStyle/>
          <a:p>
            <a:r>
              <a:rPr lang="en-US" sz="1400" dirty="0"/>
              <a:t> W: Water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0859992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04800" y="551527"/>
            <a:ext cx="883920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lang="en-US" altLang="en-US" sz="1400" dirty="0" smtClean="0">
                <a:latin typeface="Arial" pitchFamily="34" charset="0"/>
                <a:ea typeface="Calibri" pitchFamily="34" charset="0"/>
                <a:cs typeface="Calibri" pitchFamily="34" charset="0"/>
              </a:rPr>
              <a:t>T</a:t>
            </a: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he vertical wells are dominate among both all kinds of wells and active wells in the history</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The number of active vertical wells has grown linearly from 22k to 60k since 1970s, and it decreased about 3k since 2010</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while the active horizontal wells</a:t>
            </a:r>
            <a:r>
              <a:rPr kumimoji="0" lang="en-US" altLang="en-US" sz="1400" b="0" i="0" u="none" strike="noStrike" cap="none" normalizeH="0" dirty="0" smtClean="0">
                <a:ln>
                  <a:noFill/>
                </a:ln>
                <a:solidFill>
                  <a:schemeClr val="tx1"/>
                </a:solidFill>
                <a:effectLst/>
                <a:latin typeface="Arial" pitchFamily="34" charset="0"/>
                <a:ea typeface="Calibri" pitchFamily="34" charset="0"/>
                <a:cs typeface="Calibri" pitchFamily="34" charset="0"/>
              </a:rPr>
              <a:t> have</a:t>
            </a: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 increased from 0 to 5.5k since </a:t>
            </a: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2000</a:t>
            </a: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a:t>
            </a:r>
            <a:endParaRPr lang="en-US" altLang="en-US" sz="1400" dirty="0">
              <a:latin typeface="Arial" pitchFamily="34" charset="0"/>
              <a:cs typeface="Arial" pitchFamily="34" charset="0"/>
            </a:endParaRP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lang="en-US" altLang="en-US" sz="1400" dirty="0" smtClean="0">
                <a:latin typeface="Arial" pitchFamily="34" charset="0"/>
                <a:ea typeface="Calibri" pitchFamily="34" charset="0"/>
                <a:cs typeface="Calibri" pitchFamily="34" charset="0"/>
              </a:rPr>
              <a:t>while </a:t>
            </a:r>
            <a:r>
              <a:rPr lang="en-US" altLang="en-US" sz="1400" dirty="0">
                <a:latin typeface="Arial" pitchFamily="34" charset="0"/>
                <a:ea typeface="Calibri" pitchFamily="34" charset="0"/>
                <a:cs typeface="Calibri" pitchFamily="34" charset="0"/>
              </a:rPr>
              <a:t>the active </a:t>
            </a:r>
            <a:r>
              <a:rPr lang="en-US" altLang="en-US" sz="1400" dirty="0" smtClean="0">
                <a:latin typeface="Arial" pitchFamily="34" charset="0"/>
                <a:ea typeface="Calibri" pitchFamily="34" charset="0"/>
                <a:cs typeface="Calibri" pitchFamily="34" charset="0"/>
              </a:rPr>
              <a:t>directional </a:t>
            </a:r>
            <a:r>
              <a:rPr lang="en-US" altLang="en-US" sz="1400" dirty="0">
                <a:latin typeface="Arial" pitchFamily="34" charset="0"/>
                <a:ea typeface="Calibri" pitchFamily="34" charset="0"/>
                <a:cs typeface="Calibri" pitchFamily="34" charset="0"/>
              </a:rPr>
              <a:t>wells have increased from 0 </a:t>
            </a:r>
            <a:r>
              <a:rPr lang="en-US" altLang="en-US" sz="1400" dirty="0" smtClean="0">
                <a:latin typeface="Arial" pitchFamily="34" charset="0"/>
                <a:ea typeface="Calibri" pitchFamily="34" charset="0"/>
                <a:cs typeface="Calibri" pitchFamily="34" charset="0"/>
              </a:rPr>
              <a:t>to 1.5k </a:t>
            </a:r>
            <a:r>
              <a:rPr lang="en-US" altLang="en-US" sz="1400" dirty="0">
                <a:latin typeface="Arial" pitchFamily="34" charset="0"/>
                <a:ea typeface="Calibri" pitchFamily="34" charset="0"/>
                <a:cs typeface="Calibri" pitchFamily="34" charset="0"/>
              </a:rPr>
              <a:t>since </a:t>
            </a:r>
            <a:r>
              <a:rPr lang="en-US" altLang="en-US" sz="1400" dirty="0" smtClean="0">
                <a:latin typeface="Arial" pitchFamily="34" charset="0"/>
                <a:ea typeface="Calibri" pitchFamily="34" charset="0"/>
                <a:cs typeface="Calibri" pitchFamily="34" charset="0"/>
              </a:rPr>
              <a:t>2000.</a:t>
            </a:r>
            <a:endParaRPr lang="en-US" altLang="en-US" sz="1400" dirty="0">
              <a:latin typeface="Arial" pitchFamily="34" charset="0"/>
              <a:cs typeface="Arial" pitchFamily="34" charset="0"/>
            </a:endParaRPr>
          </a:p>
        </p:txBody>
      </p:sp>
      <p:pic>
        <p:nvPicPr>
          <p:cNvPr id="6145" name="image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992" y="1752600"/>
            <a:ext cx="8212008" cy="409284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981200" y="5791200"/>
            <a:ext cx="3352801" cy="738664"/>
          </a:xfrm>
          <a:prstGeom prst="rect">
            <a:avLst/>
          </a:prstGeom>
        </p:spPr>
        <p:txBody>
          <a:bodyPr wrap="square">
            <a:spAutoFit/>
          </a:bodyPr>
          <a:lstStyle/>
          <a:p>
            <a:pPr lvl="3"/>
            <a:r>
              <a:rPr lang="en-US" sz="1400" dirty="0"/>
              <a:t>D</a:t>
            </a:r>
            <a:r>
              <a:rPr lang="en-US" sz="1400" dirty="0" smtClean="0"/>
              <a:t>: Directional</a:t>
            </a:r>
            <a:endParaRPr lang="en-US" sz="1400" dirty="0"/>
          </a:p>
          <a:p>
            <a:pPr lvl="3"/>
            <a:r>
              <a:rPr lang="en-US" sz="1400" dirty="0"/>
              <a:t>H</a:t>
            </a:r>
            <a:r>
              <a:rPr lang="en-US" sz="1400" dirty="0" smtClean="0"/>
              <a:t>: Horizontal</a:t>
            </a:r>
          </a:p>
          <a:p>
            <a:pPr lvl="3"/>
            <a:r>
              <a:rPr lang="en-US" sz="1400" dirty="0"/>
              <a:t>V</a:t>
            </a:r>
            <a:r>
              <a:rPr lang="en-US" sz="1400" dirty="0" smtClean="0"/>
              <a:t>: Vertical</a:t>
            </a:r>
            <a:endParaRPr lang="en-US" sz="14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3894607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04799" y="659249"/>
            <a:ext cx="8839201"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lang="en-US" altLang="en-US" sz="1400" dirty="0">
                <a:latin typeface="Arial" pitchFamily="34" charset="0"/>
                <a:ea typeface="Calibri" pitchFamily="34" charset="0"/>
                <a:cs typeface="Calibri" pitchFamily="34" charset="0"/>
              </a:rPr>
              <a:t>T</a:t>
            </a: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he Flowing and pumping are two dominate producing methods</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lang="en-US" altLang="en-US" sz="1400" dirty="0">
                <a:latin typeface="Arial" pitchFamily="34" charset="0"/>
                <a:ea typeface="Calibri" pitchFamily="34" charset="0"/>
                <a:cs typeface="Calibri" pitchFamily="34" charset="0"/>
              </a:rPr>
              <a:t>F</a:t>
            </a: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lowing has been more popular than pumping since 1970s when they started to increase linearly</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The growth of active flowing producing method started to slow down since 2008, with 36k wells currently </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The active pumping (current 25k well) started to drop in 2012 when gas lift was introduced onsite.</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7169" name="image2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828800"/>
            <a:ext cx="8255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Rectangle 3"/>
          <p:cNvSpPr/>
          <p:nvPr/>
        </p:nvSpPr>
        <p:spPr>
          <a:xfrm>
            <a:off x="-228600" y="5715000"/>
            <a:ext cx="4572000" cy="738664"/>
          </a:xfrm>
          <a:prstGeom prst="rect">
            <a:avLst/>
          </a:prstGeom>
        </p:spPr>
        <p:txBody>
          <a:bodyPr>
            <a:spAutoFit/>
          </a:bodyPr>
          <a:lstStyle/>
          <a:p>
            <a:pPr lvl="3"/>
            <a:r>
              <a:rPr lang="en-US" sz="1400" dirty="0"/>
              <a:t>P: Pumping</a:t>
            </a:r>
          </a:p>
          <a:p>
            <a:pPr lvl="3"/>
            <a:r>
              <a:rPr lang="en-US" sz="1400" dirty="0"/>
              <a:t>F: Flowing</a:t>
            </a:r>
          </a:p>
          <a:p>
            <a:pPr lvl="3"/>
            <a:r>
              <a:rPr lang="en-US" sz="1400" dirty="0"/>
              <a:t>G: Gas Lift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9011398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3706</TotalTime>
  <Words>3567</Words>
  <Application>Microsoft Office PowerPoint</Application>
  <PresentationFormat>On-screen Show (4:3)</PresentationFormat>
  <Paragraphs>304</Paragraphs>
  <Slides>45</Slides>
  <Notes>3</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Jing</cp:lastModifiedBy>
  <cp:revision>46</cp:revision>
  <dcterms:created xsi:type="dcterms:W3CDTF">2006-08-16T00:00:00Z</dcterms:created>
  <dcterms:modified xsi:type="dcterms:W3CDTF">2019-03-19T20:53:07Z</dcterms:modified>
</cp:coreProperties>
</file>