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verag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4edc76fdf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4edc76fd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4edc76fdf_0_1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4edc76fd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4cd83c7a3_2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4cd83c7a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4edc76fdf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4edc76f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edc76fd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edc76f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cd83c7a3_2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cd83c7a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edc76fdf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edc76fd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edc76fdf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4edc76fd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4cd83c7a3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4cd83c7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f8f1f810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f8f1f8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09 Project Proposal:</a:t>
            </a:r>
            <a:endParaRPr/>
          </a:p>
          <a:p>
            <a:pPr indent="0" lvl="0" marL="0" rtl="0" algn="l">
              <a:spcBef>
                <a:spcPts val="0"/>
              </a:spcBef>
              <a:spcAft>
                <a:spcPts val="0"/>
              </a:spcAft>
              <a:buNone/>
            </a:pPr>
            <a:r>
              <a:rPr lang="en"/>
              <a:t>Twitter Sentiment Analysis</a:t>
            </a:r>
            <a:endParaRPr/>
          </a:p>
        </p:txBody>
      </p:sp>
      <p:sp>
        <p:nvSpPr>
          <p:cNvPr id="86" name="Google Shape;86;p13"/>
          <p:cNvSpPr txBox="1"/>
          <p:nvPr/>
        </p:nvSpPr>
        <p:spPr>
          <a:xfrm>
            <a:off x="778275" y="2787525"/>
            <a:ext cx="4004400" cy="21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Jingxin Zhou - jz4031</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Yuyue Hua - yh3061</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Xuechun Shen - xs1065</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Jenna Eubank - jke261</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Emma Marie Muhleman - </a:t>
            </a:r>
            <a:r>
              <a:rPr lang="en" sz="1600">
                <a:solidFill>
                  <a:srgbClr val="FFFFFF"/>
                </a:solidFill>
                <a:latin typeface="Roboto"/>
                <a:ea typeface="Roboto"/>
                <a:cs typeface="Roboto"/>
                <a:sym typeface="Roboto"/>
              </a:rPr>
              <a:t>emm10005</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pic>
        <p:nvPicPr>
          <p:cNvPr id="234" name="Google Shape;234;p22"/>
          <p:cNvPicPr preferRelativeResize="0"/>
          <p:nvPr/>
        </p:nvPicPr>
        <p:blipFill>
          <a:blip r:embed="rId3">
            <a:alphaModFix/>
          </a:blip>
          <a:stretch>
            <a:fillRect/>
          </a:stretch>
        </p:blipFill>
        <p:spPr>
          <a:xfrm>
            <a:off x="4614450" y="339988"/>
            <a:ext cx="3785102" cy="917625"/>
          </a:xfrm>
          <a:prstGeom prst="rect">
            <a:avLst/>
          </a:prstGeom>
          <a:noFill/>
          <a:ln>
            <a:noFill/>
          </a:ln>
        </p:spPr>
      </p:pic>
      <p:sp>
        <p:nvSpPr>
          <p:cNvPr id="235" name="Google Shape;235;p22"/>
          <p:cNvSpPr txBox="1"/>
          <p:nvPr>
            <p:ph idx="4294967295" type="body"/>
          </p:nvPr>
        </p:nvSpPr>
        <p:spPr>
          <a:xfrm>
            <a:off x="579075" y="1626350"/>
            <a:ext cx="8080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highlight>
                  <a:srgbClr val="FFFFFF"/>
                </a:highlight>
              </a:rPr>
              <a:t>Talkwalker</a:t>
            </a:r>
            <a:r>
              <a:rPr lang="en" sz="1600">
                <a:solidFill>
                  <a:srgbClr val="000000"/>
                </a:solidFill>
                <a:highlight>
                  <a:srgbClr val="FFFFFF"/>
                </a:highlight>
              </a:rPr>
              <a:t> is a social media analytics tool &amp; social media monitoring tool used worldwide.</a:t>
            </a:r>
            <a:endParaRPr sz="1600">
              <a:solidFill>
                <a:srgbClr val="000000"/>
              </a:solidFill>
              <a:highlight>
                <a:srgbClr val="FFFFFF"/>
              </a:highlight>
            </a:endParaRPr>
          </a:p>
          <a:p>
            <a:pPr indent="-330200" lvl="0" marL="457200" rtl="0" algn="l">
              <a:spcBef>
                <a:spcPts val="1600"/>
              </a:spcBef>
              <a:spcAft>
                <a:spcPts val="0"/>
              </a:spcAft>
              <a:buClr>
                <a:srgbClr val="000000"/>
              </a:buClr>
              <a:buSzPts val="1600"/>
              <a:buChar char="●"/>
            </a:pPr>
            <a:r>
              <a:rPr lang="en" sz="1600">
                <a:solidFill>
                  <a:srgbClr val="000000"/>
                </a:solidFill>
                <a:highlight>
                  <a:srgbClr val="FFFFFF"/>
                </a:highlight>
              </a:rPr>
              <a:t>Query based searching will allow our team to collect tweets relevant to our project.</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en" sz="1600">
                <a:solidFill>
                  <a:srgbClr val="000000"/>
                </a:solidFill>
                <a:highlight>
                  <a:srgbClr val="FFFFFF"/>
                </a:highlight>
              </a:rPr>
              <a:t>CSV exports include full post text and a sentiment score which will be used for analysis.</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en" sz="1600">
                <a:solidFill>
                  <a:srgbClr val="000000"/>
                </a:solidFill>
                <a:highlight>
                  <a:srgbClr val="FFFFFF"/>
                </a:highlight>
              </a:rPr>
              <a:t>Location data collected from Twitter  will require preparation for location mapping.</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en" sz="1600">
                <a:solidFill>
                  <a:srgbClr val="000000"/>
                </a:solidFill>
                <a:highlight>
                  <a:srgbClr val="FFFFFF"/>
                </a:highlight>
              </a:rPr>
              <a:t>Data will include Tweets from the US in English only.</a:t>
            </a:r>
            <a:endParaRPr sz="160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Outputs</a:t>
            </a:r>
            <a:endParaRPr/>
          </a:p>
        </p:txBody>
      </p:sp>
      <p:pic>
        <p:nvPicPr>
          <p:cNvPr id="241" name="Google Shape;241;p23"/>
          <p:cNvPicPr preferRelativeResize="0"/>
          <p:nvPr/>
        </p:nvPicPr>
        <p:blipFill>
          <a:blip r:embed="rId3">
            <a:alphaModFix/>
          </a:blip>
          <a:stretch>
            <a:fillRect/>
          </a:stretch>
        </p:blipFill>
        <p:spPr>
          <a:xfrm>
            <a:off x="4614450" y="339988"/>
            <a:ext cx="3785102" cy="917625"/>
          </a:xfrm>
          <a:prstGeom prst="rect">
            <a:avLst/>
          </a:prstGeom>
          <a:noFill/>
          <a:ln>
            <a:noFill/>
          </a:ln>
        </p:spPr>
      </p:pic>
      <p:sp>
        <p:nvSpPr>
          <p:cNvPr id="242" name="Google Shape;242;p23"/>
          <p:cNvSpPr txBox="1"/>
          <p:nvPr>
            <p:ph idx="4294967295" type="body"/>
          </p:nvPr>
        </p:nvSpPr>
        <p:spPr>
          <a:xfrm>
            <a:off x="600300" y="1109875"/>
            <a:ext cx="8080800" cy="2794800"/>
          </a:xfrm>
          <a:prstGeom prst="rect">
            <a:avLst/>
          </a:prstGeom>
        </p:spPr>
        <p:txBody>
          <a:bodyPr anchorCtr="0" anchor="t" bIns="91425" lIns="91425" spcFirstLastPara="1" rIns="91425" wrap="square" tIns="91425">
            <a:noAutofit/>
          </a:bodyPr>
          <a:lstStyle/>
          <a:p>
            <a:pPr indent="0" lvl="0" marL="0" rtl="0" algn="l">
              <a:lnSpc>
                <a:spcPct val="124137"/>
              </a:lnSpc>
              <a:spcBef>
                <a:spcPts val="1500"/>
              </a:spcBef>
              <a:spcAft>
                <a:spcPts val="0"/>
              </a:spcAft>
              <a:buNone/>
            </a:pPr>
            <a:r>
              <a:rPr lang="en" sz="1450">
                <a:solidFill>
                  <a:srgbClr val="000000"/>
                </a:solidFill>
              </a:rPr>
              <a:t>Talkwalker uses deep learning models that simulate the cognitive functions of the human brain, the technology can understand complex language patterns and entire sentences, and even deal with basic forms of sarcasm and irony.</a:t>
            </a:r>
            <a:endParaRPr sz="1450">
              <a:solidFill>
                <a:srgbClr val="000000"/>
              </a:solidFill>
            </a:endParaRPr>
          </a:p>
          <a:p>
            <a:pPr indent="0" lvl="0" marL="0" rtl="0" algn="l">
              <a:lnSpc>
                <a:spcPct val="124137"/>
              </a:lnSpc>
              <a:spcBef>
                <a:spcPts val="2300"/>
              </a:spcBef>
              <a:spcAft>
                <a:spcPts val="0"/>
              </a:spcAft>
              <a:buNone/>
            </a:pPr>
            <a:r>
              <a:rPr lang="en" sz="1450">
                <a:solidFill>
                  <a:srgbClr val="000000"/>
                </a:solidFill>
              </a:rPr>
              <a:t>While developing the algorithms that are being used now, Talkwalker researched accuracy for the posts. Accuracy of AI-Powered Sentiment scales with the size of the training set from which the algorithm “learns”.</a:t>
            </a:r>
            <a:endParaRPr sz="1450">
              <a:solidFill>
                <a:srgbClr val="000000"/>
              </a:solidFill>
            </a:endParaRPr>
          </a:p>
          <a:p>
            <a:pPr indent="0" lvl="0" marL="0" rtl="0" algn="l">
              <a:lnSpc>
                <a:spcPct val="124137"/>
              </a:lnSpc>
              <a:spcBef>
                <a:spcPts val="2300"/>
              </a:spcBef>
              <a:spcAft>
                <a:spcPts val="0"/>
              </a:spcAft>
              <a:buNone/>
            </a:pPr>
            <a:r>
              <a:rPr lang="en" sz="1450">
                <a:solidFill>
                  <a:srgbClr val="000000"/>
                </a:solidFill>
              </a:rPr>
              <a:t>Talkwalker had to classified tens of millions of results to ensure the 90% accuracy rate the algorithm now delivers.</a:t>
            </a:r>
            <a:endParaRPr sz="1450">
              <a:solidFill>
                <a:srgbClr val="000000"/>
              </a:solidFill>
            </a:endParaRPr>
          </a:p>
          <a:p>
            <a:pPr indent="0" lvl="0" marL="0" rtl="0" algn="l">
              <a:lnSpc>
                <a:spcPct val="124137"/>
              </a:lnSpc>
              <a:spcBef>
                <a:spcPts val="2300"/>
              </a:spcBef>
              <a:spcAft>
                <a:spcPts val="0"/>
              </a:spcAft>
              <a:buNone/>
            </a:pPr>
            <a:r>
              <a:rPr lang="en" sz="800">
                <a:solidFill>
                  <a:srgbClr val="000000"/>
                </a:solidFill>
              </a:rPr>
              <a:t>Source: Talkwalker</a:t>
            </a:r>
            <a:endParaRPr sz="800">
              <a:solidFill>
                <a:srgbClr val="000000"/>
              </a:solidFill>
            </a:endParaRPr>
          </a:p>
          <a:p>
            <a:pPr indent="0" lvl="0" marL="457200" rtl="0" algn="l">
              <a:spcBef>
                <a:spcPts val="2300"/>
              </a:spcBef>
              <a:spcAft>
                <a:spcPts val="1600"/>
              </a:spcAft>
              <a:buNone/>
            </a:pPr>
            <a:r>
              <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a:t>
            </a:r>
            <a:r>
              <a:rPr lang="en"/>
              <a:t>Outputs</a:t>
            </a:r>
            <a:endParaRPr/>
          </a:p>
        </p:txBody>
      </p:sp>
      <p:pic>
        <p:nvPicPr>
          <p:cNvPr id="248" name="Google Shape;248;p24"/>
          <p:cNvPicPr preferRelativeResize="0"/>
          <p:nvPr/>
        </p:nvPicPr>
        <p:blipFill>
          <a:blip r:embed="rId3">
            <a:alphaModFix/>
          </a:blip>
          <a:stretch>
            <a:fillRect/>
          </a:stretch>
        </p:blipFill>
        <p:spPr>
          <a:xfrm>
            <a:off x="4614450" y="339988"/>
            <a:ext cx="3785102" cy="917625"/>
          </a:xfrm>
          <a:prstGeom prst="rect">
            <a:avLst/>
          </a:prstGeom>
          <a:noFill/>
          <a:ln>
            <a:noFill/>
          </a:ln>
        </p:spPr>
      </p:pic>
      <p:sp>
        <p:nvSpPr>
          <p:cNvPr id="249" name="Google Shape;249;p24"/>
          <p:cNvSpPr txBox="1"/>
          <p:nvPr>
            <p:ph idx="4294967295" type="body"/>
          </p:nvPr>
        </p:nvSpPr>
        <p:spPr>
          <a:xfrm>
            <a:off x="531600" y="1392875"/>
            <a:ext cx="8080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34495E"/>
                </a:solidFill>
                <a:highlight>
                  <a:srgbClr val="FFFFFF"/>
                </a:highlight>
              </a:rPr>
              <a:t>In order to get the exact location of a result (latitude and longitude), the author needs to have location services enabled on their device. </a:t>
            </a:r>
            <a:endParaRPr sz="1450">
              <a:solidFill>
                <a:srgbClr val="34495E"/>
              </a:solidFill>
              <a:highlight>
                <a:srgbClr val="FFFFFF"/>
              </a:highlight>
            </a:endParaRPr>
          </a:p>
          <a:p>
            <a:pPr indent="0" lvl="0" marL="0" rtl="0" algn="l">
              <a:spcBef>
                <a:spcPts val="1600"/>
              </a:spcBef>
              <a:spcAft>
                <a:spcPts val="0"/>
              </a:spcAft>
              <a:buNone/>
            </a:pPr>
            <a:r>
              <a:rPr lang="en" sz="1450">
                <a:solidFill>
                  <a:srgbClr val="34495E"/>
                </a:solidFill>
                <a:highlight>
                  <a:srgbClr val="FFFFFF"/>
                </a:highlight>
              </a:rPr>
              <a:t>If the location services are disabled on the device, then Talkwalker will analyze the language in order to assign a location. It can be collected from stated locations such as within the author bio.</a:t>
            </a:r>
            <a:endParaRPr sz="1450">
              <a:solidFill>
                <a:srgbClr val="34495E"/>
              </a:solidFill>
              <a:highlight>
                <a:srgbClr val="FFFFFF"/>
              </a:highlight>
            </a:endParaRPr>
          </a:p>
          <a:p>
            <a:pPr indent="0" lvl="0" marL="0" rtl="0" algn="l">
              <a:spcBef>
                <a:spcPts val="1600"/>
              </a:spcBef>
              <a:spcAft>
                <a:spcPts val="0"/>
              </a:spcAft>
              <a:buNone/>
            </a:pPr>
            <a:r>
              <a:rPr lang="en" sz="1450">
                <a:solidFill>
                  <a:srgbClr val="34495E"/>
                </a:solidFill>
                <a:highlight>
                  <a:srgbClr val="FFFFFF"/>
                </a:highlight>
              </a:rPr>
              <a:t>Since location data can come in the format of city, state, or latitude and longitude it will need to be standardized into a single usable format.</a:t>
            </a:r>
            <a:endParaRPr sz="1450">
              <a:solidFill>
                <a:srgbClr val="34495E"/>
              </a:solidFill>
              <a:highlight>
                <a:srgbClr val="FFFFFF"/>
              </a:highlight>
            </a:endParaRPr>
          </a:p>
          <a:p>
            <a:pPr indent="0" lvl="0" marL="0" rtl="0" algn="l">
              <a:spcBef>
                <a:spcPts val="1600"/>
              </a:spcBef>
              <a:spcAft>
                <a:spcPts val="0"/>
              </a:spcAft>
              <a:buNone/>
            </a:pPr>
            <a:r>
              <a:t/>
            </a:r>
            <a:endParaRPr sz="1450">
              <a:solidFill>
                <a:srgbClr val="34495E"/>
              </a:solidFill>
              <a:highlight>
                <a:srgbClr val="FFFFFF"/>
              </a:highlight>
            </a:endParaRPr>
          </a:p>
          <a:p>
            <a:pPr indent="0" lvl="0" marL="0" rtl="0" algn="l">
              <a:lnSpc>
                <a:spcPct val="124137"/>
              </a:lnSpc>
              <a:spcBef>
                <a:spcPts val="1600"/>
              </a:spcBef>
              <a:spcAft>
                <a:spcPts val="2300"/>
              </a:spcAft>
              <a:buNone/>
            </a:pPr>
            <a:r>
              <a:rPr lang="en" sz="800">
                <a:solidFill>
                  <a:srgbClr val="000000"/>
                </a:solidFill>
              </a:rPr>
              <a:t>Source: Talkwalker</a:t>
            </a:r>
            <a:endParaRPr sz="1450">
              <a:solidFill>
                <a:srgbClr val="34495E"/>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55" name="Google Shape;255;p25"/>
          <p:cNvSpPr txBox="1"/>
          <p:nvPr/>
        </p:nvSpPr>
        <p:spPr>
          <a:xfrm>
            <a:off x="5391800" y="4023450"/>
            <a:ext cx="6894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CACACA"/>
              </a:solidFill>
              <a:latin typeface="Average"/>
              <a:ea typeface="Average"/>
              <a:cs typeface="Average"/>
              <a:sym typeface="Average"/>
            </a:endParaRPr>
          </a:p>
        </p:txBody>
      </p:sp>
      <p:sp>
        <p:nvSpPr>
          <p:cNvPr id="256" name="Google Shape;256;p25"/>
          <p:cNvSpPr txBox="1"/>
          <p:nvPr/>
        </p:nvSpPr>
        <p:spPr>
          <a:xfrm>
            <a:off x="5391925" y="2224600"/>
            <a:ext cx="689400" cy="3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latin typeface="Average"/>
              <a:ea typeface="Average"/>
              <a:cs typeface="Average"/>
              <a:sym typeface="Average"/>
            </a:endParaRPr>
          </a:p>
        </p:txBody>
      </p:sp>
      <p:sp>
        <p:nvSpPr>
          <p:cNvPr id="257" name="Google Shape;257;p25"/>
          <p:cNvSpPr/>
          <p:nvPr/>
        </p:nvSpPr>
        <p:spPr>
          <a:xfrm>
            <a:off x="5391638" y="2539006"/>
            <a:ext cx="689700" cy="37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5391650" y="2910750"/>
            <a:ext cx="689700" cy="1112700"/>
          </a:xfrm>
          <a:prstGeom prst="rect">
            <a:avLst/>
          </a:pr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txBox="1"/>
          <p:nvPr/>
        </p:nvSpPr>
        <p:spPr>
          <a:xfrm>
            <a:off x="6237688" y="4023450"/>
            <a:ext cx="6894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CACACA"/>
              </a:solidFill>
              <a:latin typeface="Average"/>
              <a:ea typeface="Average"/>
              <a:cs typeface="Average"/>
              <a:sym typeface="Average"/>
            </a:endParaRPr>
          </a:p>
        </p:txBody>
      </p:sp>
      <p:sp>
        <p:nvSpPr>
          <p:cNvPr id="260" name="Google Shape;260;p25"/>
          <p:cNvSpPr/>
          <p:nvPr/>
        </p:nvSpPr>
        <p:spPr>
          <a:xfrm>
            <a:off x="6237750" y="1862257"/>
            <a:ext cx="689400" cy="30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txBox="1"/>
          <p:nvPr/>
        </p:nvSpPr>
        <p:spPr>
          <a:xfrm>
            <a:off x="6237750" y="1859263"/>
            <a:ext cx="6894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7474F"/>
              </a:solidFill>
              <a:latin typeface="Average"/>
              <a:ea typeface="Average"/>
              <a:cs typeface="Average"/>
              <a:sym typeface="Average"/>
            </a:endParaRPr>
          </a:p>
        </p:txBody>
      </p:sp>
      <p:sp>
        <p:nvSpPr>
          <p:cNvPr id="262" name="Google Shape;262;p25"/>
          <p:cNvSpPr/>
          <p:nvPr/>
        </p:nvSpPr>
        <p:spPr>
          <a:xfrm>
            <a:off x="6237750" y="2168550"/>
            <a:ext cx="689400" cy="1855800"/>
          </a:xfrm>
          <a:prstGeom prst="rect">
            <a:avLst/>
          </a:pr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txBox="1"/>
          <p:nvPr/>
        </p:nvSpPr>
        <p:spPr>
          <a:xfrm>
            <a:off x="6237725" y="2862100"/>
            <a:ext cx="6894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7474F"/>
              </a:solidFill>
              <a:latin typeface="Average"/>
              <a:ea typeface="Average"/>
              <a:cs typeface="Average"/>
              <a:sym typeface="Average"/>
            </a:endParaRPr>
          </a:p>
        </p:txBody>
      </p:sp>
      <p:sp>
        <p:nvSpPr>
          <p:cNvPr id="264" name="Google Shape;264;p25"/>
          <p:cNvSpPr txBox="1"/>
          <p:nvPr/>
        </p:nvSpPr>
        <p:spPr>
          <a:xfrm>
            <a:off x="7083675" y="4023450"/>
            <a:ext cx="6894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CACACA"/>
              </a:solidFill>
              <a:latin typeface="Average"/>
              <a:ea typeface="Average"/>
              <a:cs typeface="Average"/>
              <a:sym typeface="Average"/>
            </a:endParaRPr>
          </a:p>
        </p:txBody>
      </p:sp>
      <p:sp>
        <p:nvSpPr>
          <p:cNvPr id="265" name="Google Shape;265;p25"/>
          <p:cNvSpPr/>
          <p:nvPr/>
        </p:nvSpPr>
        <p:spPr>
          <a:xfrm>
            <a:off x="7083575" y="1120057"/>
            <a:ext cx="689400" cy="30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7083575" y="1426351"/>
            <a:ext cx="689400" cy="2597700"/>
          </a:xfrm>
          <a:prstGeom prst="rect">
            <a:avLst/>
          </a:pr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txBox="1"/>
          <p:nvPr/>
        </p:nvSpPr>
        <p:spPr>
          <a:xfrm>
            <a:off x="7929650" y="4023450"/>
            <a:ext cx="6894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CACACA"/>
              </a:solidFill>
              <a:latin typeface="Average"/>
              <a:ea typeface="Average"/>
              <a:cs typeface="Average"/>
              <a:sym typeface="Average"/>
            </a:endParaRPr>
          </a:p>
        </p:txBody>
      </p:sp>
      <p:sp>
        <p:nvSpPr>
          <p:cNvPr id="268" name="Google Shape;268;p25"/>
          <p:cNvSpPr/>
          <p:nvPr/>
        </p:nvSpPr>
        <p:spPr>
          <a:xfrm>
            <a:off x="7917888" y="2014456"/>
            <a:ext cx="689700" cy="37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7918050" y="2385550"/>
            <a:ext cx="689400" cy="1638600"/>
          </a:xfrm>
          <a:prstGeom prst="rect">
            <a:avLst/>
          </a:pr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2" name="Google Shape;92;p14"/>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CEO</a:t>
            </a:r>
            <a:endParaRPr sz="1100">
              <a:solidFill>
                <a:schemeClr val="lt1"/>
              </a:solidFill>
            </a:endParaRPr>
          </a:p>
        </p:txBody>
      </p:sp>
      <p:sp>
        <p:nvSpPr>
          <p:cNvPr id="93" name="Google Shape;93;p14"/>
          <p:cNvSpPr txBox="1"/>
          <p:nvPr/>
        </p:nvSpPr>
        <p:spPr>
          <a:xfrm>
            <a:off x="389125" y="1174450"/>
            <a:ext cx="8093700" cy="3502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Project Objectives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Workflow</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Companies for analysis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Components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Sentiment visualization</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Sentiment mapping by location</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Text analysis and categorization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Data Source</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Sentiment outputs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Location outputs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Questions</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5"/>
          <p:cNvGrpSpPr/>
          <p:nvPr/>
        </p:nvGrpSpPr>
        <p:grpSpPr>
          <a:xfrm>
            <a:off x="4939500" y="1219611"/>
            <a:ext cx="3837000" cy="2704200"/>
            <a:chOff x="4939500" y="1219611"/>
            <a:chExt cx="3837000" cy="2704200"/>
          </a:xfrm>
        </p:grpSpPr>
        <p:cxnSp>
          <p:nvCxnSpPr>
            <p:cNvPr id="99" name="Google Shape;99;p1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0" name="Google Shape;100;p1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1" name="Google Shape;101;p1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 name="Google Shape;102;p1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3" name="Google Shape;103;p1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4" name="Google Shape;104;p1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5" name="Google Shape;105;p1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6" name="Google Shape;106;p1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7" name="Google Shape;107;p1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8" name="Google Shape;108;p1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09" name="Google Shape;109;p15"/>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ph type="title"/>
          </p:nvPr>
        </p:nvSpPr>
        <p:spPr>
          <a:xfrm>
            <a:off x="265500" y="41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Twitter Sentiment Analysis</a:t>
            </a:r>
            <a:endParaRPr sz="2800"/>
          </a:p>
        </p:txBody>
      </p:sp>
      <p:sp>
        <p:nvSpPr>
          <p:cNvPr id="111" name="Google Shape;111;p15"/>
          <p:cNvSpPr txBox="1"/>
          <p:nvPr>
            <p:ph idx="1" type="subTitle"/>
          </p:nvPr>
        </p:nvSpPr>
        <p:spPr>
          <a:xfrm>
            <a:off x="265500" y="1676774"/>
            <a:ext cx="4045200" cy="2361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00"/>
                </a:solidFill>
              </a:rPr>
              <a:t>Compare the sentiment of Twitter conversation across competitive companies using python data visualization techniques and analysis. </a:t>
            </a:r>
            <a:endParaRPr sz="1800"/>
          </a:p>
        </p:txBody>
      </p:sp>
      <p:grpSp>
        <p:nvGrpSpPr>
          <p:cNvPr id="112" name="Google Shape;112;p15"/>
          <p:cNvGrpSpPr/>
          <p:nvPr/>
        </p:nvGrpSpPr>
        <p:grpSpPr>
          <a:xfrm>
            <a:off x="4939534" y="2017046"/>
            <a:ext cx="3825543" cy="1573620"/>
            <a:chOff x="1000000" y="2393988"/>
            <a:chExt cx="4144235" cy="1704713"/>
          </a:xfrm>
        </p:grpSpPr>
        <p:sp>
          <p:nvSpPr>
            <p:cNvPr id="113" name="Google Shape;113;p15"/>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14" name="Google Shape;114;p1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5"/>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4939557" y="1778136"/>
            <a:ext cx="3836911" cy="1503799"/>
            <a:chOff x="1000025" y="2059300"/>
            <a:chExt cx="4156550" cy="1629075"/>
          </a:xfrm>
        </p:grpSpPr>
        <p:sp>
          <p:nvSpPr>
            <p:cNvPr id="124" name="Google Shape;124;p1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25" name="Google Shape;125;p1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5"/>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grpSp>
        <p:nvGrpSpPr>
          <p:cNvPr id="139" name="Google Shape;139;p16"/>
          <p:cNvGrpSpPr/>
          <p:nvPr/>
        </p:nvGrpSpPr>
        <p:grpSpPr>
          <a:xfrm>
            <a:off x="431925" y="1304875"/>
            <a:ext cx="2628925" cy="3416400"/>
            <a:chOff x="431925" y="1304875"/>
            <a:chExt cx="2628925" cy="3416400"/>
          </a:xfrm>
        </p:grpSpPr>
        <p:sp>
          <p:nvSpPr>
            <p:cNvPr id="140" name="Google Shape;140;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Visualize</a:t>
            </a:r>
            <a:endParaRPr>
              <a:solidFill>
                <a:schemeClr val="lt1"/>
              </a:solidFill>
            </a:endParaRPr>
          </a:p>
        </p:txBody>
      </p:sp>
      <p:sp>
        <p:nvSpPr>
          <p:cNvPr id="143" name="Google Shape;143;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4495E"/>
                </a:solidFill>
              </a:rPr>
              <a:t>Use python to create data visualizations comparing a variety of sentiment breakouts by:</a:t>
            </a:r>
            <a:endParaRPr sz="1400">
              <a:solidFill>
                <a:srgbClr val="34495E"/>
              </a:solidFill>
            </a:endParaRPr>
          </a:p>
          <a:p>
            <a:pPr indent="-317500" lvl="0" marL="457200" rtl="0" algn="l">
              <a:spcBef>
                <a:spcPts val="1600"/>
              </a:spcBef>
              <a:spcAft>
                <a:spcPts val="0"/>
              </a:spcAft>
              <a:buClr>
                <a:srgbClr val="34495E"/>
              </a:buClr>
              <a:buSzPts val="1400"/>
              <a:buChar char="-"/>
            </a:pPr>
            <a:r>
              <a:rPr lang="en" sz="1400">
                <a:solidFill>
                  <a:srgbClr val="34495E"/>
                </a:solidFill>
              </a:rPr>
              <a:t>Company</a:t>
            </a:r>
            <a:endParaRPr sz="1400">
              <a:solidFill>
                <a:srgbClr val="34495E"/>
              </a:solidFill>
            </a:endParaRPr>
          </a:p>
          <a:p>
            <a:pPr indent="-317500" lvl="0" marL="457200" rtl="0" algn="l">
              <a:spcBef>
                <a:spcPts val="0"/>
              </a:spcBef>
              <a:spcAft>
                <a:spcPts val="0"/>
              </a:spcAft>
              <a:buClr>
                <a:srgbClr val="34495E"/>
              </a:buClr>
              <a:buSzPts val="1400"/>
              <a:buChar char="-"/>
            </a:pPr>
            <a:r>
              <a:rPr lang="en" sz="1400">
                <a:solidFill>
                  <a:srgbClr val="34495E"/>
                </a:solidFill>
              </a:rPr>
              <a:t>Over time</a:t>
            </a:r>
            <a:endParaRPr sz="1400">
              <a:solidFill>
                <a:srgbClr val="34495E"/>
              </a:solidFill>
            </a:endParaRPr>
          </a:p>
          <a:p>
            <a:pPr indent="-317500" lvl="0" marL="457200" rtl="0" algn="l">
              <a:spcBef>
                <a:spcPts val="0"/>
              </a:spcBef>
              <a:spcAft>
                <a:spcPts val="0"/>
              </a:spcAft>
              <a:buClr>
                <a:srgbClr val="34495E"/>
              </a:buClr>
              <a:buSzPts val="1400"/>
              <a:buChar char="-"/>
            </a:pPr>
            <a:r>
              <a:rPr lang="en" sz="1400">
                <a:solidFill>
                  <a:srgbClr val="34495E"/>
                </a:solidFill>
              </a:rPr>
              <a:t>Pre/post-COVID time periods</a:t>
            </a:r>
            <a:endParaRPr sz="1400">
              <a:solidFill>
                <a:srgbClr val="34495E"/>
              </a:solidFill>
            </a:endParaRPr>
          </a:p>
          <a:p>
            <a:pPr indent="0" lvl="0" marL="0" rtl="0" algn="l">
              <a:spcBef>
                <a:spcPts val="1600"/>
              </a:spcBef>
              <a:spcAft>
                <a:spcPts val="1600"/>
              </a:spcAft>
              <a:buNone/>
            </a:pPr>
            <a:r>
              <a:rPr lang="en" sz="1000">
                <a:solidFill>
                  <a:srgbClr val="34495E"/>
                </a:solidFill>
              </a:rPr>
              <a:t>Could potentially include more visualizations based on data</a:t>
            </a:r>
            <a:endParaRPr sz="1000">
              <a:solidFill>
                <a:srgbClr val="34495E"/>
              </a:solidFill>
            </a:endParaRPr>
          </a:p>
        </p:txBody>
      </p:sp>
      <p:grpSp>
        <p:nvGrpSpPr>
          <p:cNvPr id="144" name="Google Shape;144;p16"/>
          <p:cNvGrpSpPr/>
          <p:nvPr/>
        </p:nvGrpSpPr>
        <p:grpSpPr>
          <a:xfrm>
            <a:off x="3320450" y="1304875"/>
            <a:ext cx="2632500" cy="3416400"/>
            <a:chOff x="3320450" y="1304875"/>
            <a:chExt cx="2632500" cy="3416400"/>
          </a:xfrm>
        </p:grpSpPr>
        <p:sp>
          <p:nvSpPr>
            <p:cNvPr id="145" name="Google Shape;145;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Map	</a:t>
            </a:r>
            <a:endParaRPr>
              <a:solidFill>
                <a:schemeClr val="lt1"/>
              </a:solidFill>
            </a:endParaRPr>
          </a:p>
        </p:txBody>
      </p:sp>
      <p:sp>
        <p:nvSpPr>
          <p:cNvPr id="148" name="Google Shape;148;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37474F"/>
                </a:solidFill>
              </a:rPr>
              <a:t>Transform location data for use in a heat map of the United States using sentiment scales as degrees.</a:t>
            </a:r>
            <a:endParaRPr sz="1600">
              <a:solidFill>
                <a:srgbClr val="37474F"/>
              </a:solidFill>
            </a:endParaRPr>
          </a:p>
        </p:txBody>
      </p:sp>
      <p:grpSp>
        <p:nvGrpSpPr>
          <p:cNvPr id="149" name="Google Shape;149;p16"/>
          <p:cNvGrpSpPr/>
          <p:nvPr/>
        </p:nvGrpSpPr>
        <p:grpSpPr>
          <a:xfrm>
            <a:off x="6212550" y="1304875"/>
            <a:ext cx="2632500" cy="3416400"/>
            <a:chOff x="6212550" y="1304875"/>
            <a:chExt cx="2632500" cy="3416400"/>
          </a:xfrm>
        </p:grpSpPr>
        <p:sp>
          <p:nvSpPr>
            <p:cNvPr id="150" name="Google Shape;150;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Text Analysis</a:t>
            </a:r>
            <a:endParaRPr>
              <a:solidFill>
                <a:schemeClr val="lt1"/>
              </a:solidFill>
            </a:endParaRPr>
          </a:p>
        </p:txBody>
      </p:sp>
      <p:sp>
        <p:nvSpPr>
          <p:cNvPr id="153" name="Google Shape;153;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37474F"/>
                </a:solidFill>
              </a:rPr>
              <a:t>Classify and extract meaningful information from unstructured text data.</a:t>
            </a:r>
            <a:endParaRPr sz="1600">
              <a:solidFill>
                <a:srgbClr val="3747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4294967295" type="body"/>
          </p:nvPr>
        </p:nvSpPr>
        <p:spPr>
          <a:xfrm>
            <a:off x="736925" y="3221900"/>
            <a:ext cx="1265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rgbClr val="37474F"/>
                </a:solidFill>
              </a:rPr>
              <a:t>Haagen-Dazs</a:t>
            </a:r>
            <a:endParaRPr b="1" sz="1400">
              <a:solidFill>
                <a:srgbClr val="37474F"/>
              </a:solidFill>
            </a:endParaRPr>
          </a:p>
        </p:txBody>
      </p:sp>
      <p:sp>
        <p:nvSpPr>
          <p:cNvPr id="159" name="Google Shape;159;p17"/>
          <p:cNvSpPr txBox="1"/>
          <p:nvPr>
            <p:ph idx="4294967295" type="body"/>
          </p:nvPr>
        </p:nvSpPr>
        <p:spPr>
          <a:xfrm>
            <a:off x="2884742" y="3221900"/>
            <a:ext cx="1265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rgbClr val="37474F"/>
                </a:solidFill>
              </a:rPr>
              <a:t>Ben &amp; Jerry’s</a:t>
            </a:r>
            <a:endParaRPr b="1" sz="1400">
              <a:solidFill>
                <a:srgbClr val="37474F"/>
              </a:solidFill>
            </a:endParaRPr>
          </a:p>
        </p:txBody>
      </p:sp>
      <p:sp>
        <p:nvSpPr>
          <p:cNvPr id="160" name="Google Shape;160;p17"/>
          <p:cNvSpPr txBox="1"/>
          <p:nvPr>
            <p:ph idx="4294967295" type="body"/>
          </p:nvPr>
        </p:nvSpPr>
        <p:spPr>
          <a:xfrm>
            <a:off x="5184958" y="3221900"/>
            <a:ext cx="1265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rgbClr val="37474F"/>
                </a:solidFill>
              </a:rPr>
              <a:t>Breyers</a:t>
            </a:r>
            <a:endParaRPr b="1" sz="1400">
              <a:solidFill>
                <a:srgbClr val="37474F"/>
              </a:solidFill>
            </a:endParaRPr>
          </a:p>
        </p:txBody>
      </p:sp>
      <p:sp>
        <p:nvSpPr>
          <p:cNvPr id="161" name="Google Shape;161;p17"/>
          <p:cNvSpPr txBox="1"/>
          <p:nvPr>
            <p:ph idx="4294967295" type="body"/>
          </p:nvPr>
        </p:nvSpPr>
        <p:spPr>
          <a:xfrm>
            <a:off x="7027975" y="3221900"/>
            <a:ext cx="1265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rgbClr val="37474F"/>
                </a:solidFill>
              </a:rPr>
              <a:t>Talenti</a:t>
            </a:r>
            <a:endParaRPr b="1" sz="1400">
              <a:solidFill>
                <a:srgbClr val="37474F"/>
              </a:solidFill>
            </a:endParaRPr>
          </a:p>
        </p:txBody>
      </p:sp>
      <p:sp>
        <p:nvSpPr>
          <p:cNvPr id="162" name="Google Shape;16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Companies for Analysis</a:t>
            </a:r>
            <a:endParaRPr/>
          </a:p>
        </p:txBody>
      </p:sp>
      <p:pic>
        <p:nvPicPr>
          <p:cNvPr id="163" name="Google Shape;163;p17"/>
          <p:cNvPicPr preferRelativeResize="0"/>
          <p:nvPr/>
        </p:nvPicPr>
        <p:blipFill>
          <a:blip r:embed="rId3">
            <a:alphaModFix/>
          </a:blip>
          <a:stretch>
            <a:fillRect/>
          </a:stretch>
        </p:blipFill>
        <p:spPr>
          <a:xfrm>
            <a:off x="650700" y="1757750"/>
            <a:ext cx="1766975" cy="1087375"/>
          </a:xfrm>
          <a:prstGeom prst="rect">
            <a:avLst/>
          </a:prstGeom>
          <a:noFill/>
          <a:ln>
            <a:noFill/>
          </a:ln>
        </p:spPr>
      </p:pic>
      <p:pic>
        <p:nvPicPr>
          <p:cNvPr id="164" name="Google Shape;164;p17"/>
          <p:cNvPicPr preferRelativeResize="0"/>
          <p:nvPr/>
        </p:nvPicPr>
        <p:blipFill>
          <a:blip r:embed="rId4">
            <a:alphaModFix/>
          </a:blip>
          <a:stretch>
            <a:fillRect/>
          </a:stretch>
        </p:blipFill>
        <p:spPr>
          <a:xfrm>
            <a:off x="2603922" y="1997525"/>
            <a:ext cx="2052604" cy="607800"/>
          </a:xfrm>
          <a:prstGeom prst="rect">
            <a:avLst/>
          </a:prstGeom>
          <a:noFill/>
          <a:ln>
            <a:noFill/>
          </a:ln>
        </p:spPr>
      </p:pic>
      <p:pic>
        <p:nvPicPr>
          <p:cNvPr id="165" name="Google Shape;165;p17"/>
          <p:cNvPicPr preferRelativeResize="0"/>
          <p:nvPr/>
        </p:nvPicPr>
        <p:blipFill>
          <a:blip r:embed="rId5">
            <a:alphaModFix/>
          </a:blip>
          <a:stretch>
            <a:fillRect/>
          </a:stretch>
        </p:blipFill>
        <p:spPr>
          <a:xfrm>
            <a:off x="4995175" y="1847225"/>
            <a:ext cx="1601825" cy="908425"/>
          </a:xfrm>
          <a:prstGeom prst="rect">
            <a:avLst/>
          </a:prstGeom>
          <a:noFill/>
          <a:ln>
            <a:noFill/>
          </a:ln>
        </p:spPr>
      </p:pic>
      <p:pic>
        <p:nvPicPr>
          <p:cNvPr id="166" name="Google Shape;166;p17"/>
          <p:cNvPicPr preferRelativeResize="0"/>
          <p:nvPr/>
        </p:nvPicPr>
        <p:blipFill rotWithShape="1">
          <a:blip r:embed="rId6">
            <a:alphaModFix/>
          </a:blip>
          <a:srcRect b="0" l="20120" r="21878" t="0"/>
          <a:stretch/>
        </p:blipFill>
        <p:spPr>
          <a:xfrm>
            <a:off x="6801449" y="1525138"/>
            <a:ext cx="1707150"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4294967295" type="body"/>
          </p:nvPr>
        </p:nvSpPr>
        <p:spPr>
          <a:xfrm>
            <a:off x="6901204" y="1357092"/>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Map sentiment by available locations</a:t>
            </a:r>
            <a:endParaRPr sz="1600"/>
          </a:p>
          <a:p>
            <a:pPr indent="0" lvl="0" marL="0" rtl="0" algn="l">
              <a:spcBef>
                <a:spcPts val="1600"/>
              </a:spcBef>
              <a:spcAft>
                <a:spcPts val="1600"/>
              </a:spcAft>
              <a:buNone/>
            </a:pPr>
            <a:r>
              <a:t/>
            </a:r>
            <a:endParaRPr sz="1600"/>
          </a:p>
        </p:txBody>
      </p:sp>
      <p:sp>
        <p:nvSpPr>
          <p:cNvPr descr="Background pointer shape in timeline graphic" id="172" name="Google Shape;172;p18"/>
          <p:cNvSpPr/>
          <p:nvPr/>
        </p:nvSpPr>
        <p:spPr>
          <a:xfrm>
            <a:off x="340934" y="27324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3" name="Google Shape;173;p18"/>
          <p:cNvSpPr txBox="1"/>
          <p:nvPr>
            <p:ph idx="4294967295" type="body"/>
          </p:nvPr>
        </p:nvSpPr>
        <p:spPr>
          <a:xfrm>
            <a:off x="1721212" y="40660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Cleanse and prepare individual competitor datasets</a:t>
            </a:r>
            <a:endParaRPr sz="1600"/>
          </a:p>
        </p:txBody>
      </p:sp>
      <p:sp>
        <p:nvSpPr>
          <p:cNvPr id="174" name="Google Shape;174;p18"/>
          <p:cNvSpPr txBox="1"/>
          <p:nvPr>
            <p:ph idx="4294967295" type="body"/>
          </p:nvPr>
        </p:nvSpPr>
        <p:spPr>
          <a:xfrm>
            <a:off x="340923" y="28699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 1</a:t>
            </a:r>
            <a:endParaRPr sz="1600">
              <a:solidFill>
                <a:schemeClr val="lt1"/>
              </a:solidFill>
            </a:endParaRPr>
          </a:p>
        </p:txBody>
      </p:sp>
      <p:grpSp>
        <p:nvGrpSpPr>
          <p:cNvPr id="175" name="Google Shape;175;p18"/>
          <p:cNvGrpSpPr/>
          <p:nvPr/>
        </p:nvGrpSpPr>
        <p:grpSpPr>
          <a:xfrm>
            <a:off x="969270" y="2143615"/>
            <a:ext cx="198900" cy="593656"/>
            <a:chOff x="777447" y="1610215"/>
            <a:chExt cx="198900" cy="593656"/>
          </a:xfrm>
        </p:grpSpPr>
        <p:cxnSp>
          <p:nvCxnSpPr>
            <p:cNvPr id="176" name="Google Shape;176;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7" name="Google Shape;177;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8"/>
          <p:cNvSpPr txBox="1"/>
          <p:nvPr>
            <p:ph idx="4294967295" type="body"/>
          </p:nvPr>
        </p:nvSpPr>
        <p:spPr>
          <a:xfrm>
            <a:off x="304225" y="12782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Gather data from Talkwalker</a:t>
            </a:r>
            <a:endParaRPr sz="1600"/>
          </a:p>
        </p:txBody>
      </p:sp>
      <p:sp>
        <p:nvSpPr>
          <p:cNvPr descr="Background pointer shape in timeline graphic" id="179" name="Google Shape;179;p18"/>
          <p:cNvSpPr/>
          <p:nvPr/>
        </p:nvSpPr>
        <p:spPr>
          <a:xfrm>
            <a:off x="1817054" y="2732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0" name="Google Shape;180;p18"/>
          <p:cNvSpPr txBox="1"/>
          <p:nvPr>
            <p:ph idx="4294967295" type="body"/>
          </p:nvPr>
        </p:nvSpPr>
        <p:spPr>
          <a:xfrm>
            <a:off x="2126317" y="2869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 2</a:t>
            </a:r>
            <a:endParaRPr sz="1600">
              <a:solidFill>
                <a:schemeClr val="lt1"/>
              </a:solidFill>
            </a:endParaRPr>
          </a:p>
        </p:txBody>
      </p:sp>
      <p:grpSp>
        <p:nvGrpSpPr>
          <p:cNvPr id="181" name="Google Shape;181;p18"/>
          <p:cNvGrpSpPr/>
          <p:nvPr/>
        </p:nvGrpSpPr>
        <p:grpSpPr>
          <a:xfrm>
            <a:off x="2684632" y="3472358"/>
            <a:ext cx="198900" cy="593656"/>
            <a:chOff x="2223534" y="2938958"/>
            <a:chExt cx="198900" cy="593656"/>
          </a:xfrm>
        </p:grpSpPr>
        <p:cxnSp>
          <p:nvCxnSpPr>
            <p:cNvPr id="182" name="Google Shape;182;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3" name="Google Shape;183;p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84" name="Google Shape;184;p18"/>
          <p:cNvSpPr/>
          <p:nvPr/>
        </p:nvSpPr>
        <p:spPr>
          <a:xfrm>
            <a:off x="3471973" y="2732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5" name="Google Shape;185;p18"/>
          <p:cNvSpPr txBox="1"/>
          <p:nvPr>
            <p:ph idx="4294967295" type="body"/>
          </p:nvPr>
        </p:nvSpPr>
        <p:spPr>
          <a:xfrm>
            <a:off x="3767755" y="2869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 3</a:t>
            </a:r>
            <a:endParaRPr sz="1600">
              <a:solidFill>
                <a:schemeClr val="lt1"/>
              </a:solidFill>
            </a:endParaRPr>
          </a:p>
        </p:txBody>
      </p:sp>
      <p:grpSp>
        <p:nvGrpSpPr>
          <p:cNvPr id="186" name="Google Shape;186;p18"/>
          <p:cNvGrpSpPr/>
          <p:nvPr/>
        </p:nvGrpSpPr>
        <p:grpSpPr>
          <a:xfrm>
            <a:off x="4319545" y="2143615"/>
            <a:ext cx="198900" cy="593656"/>
            <a:chOff x="3918084" y="1610215"/>
            <a:chExt cx="198900" cy="593656"/>
          </a:xfrm>
        </p:grpSpPr>
        <p:cxnSp>
          <p:nvCxnSpPr>
            <p:cNvPr id="187" name="Google Shape;187;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8" name="Google Shape;188;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txBox="1"/>
          <p:nvPr>
            <p:ph idx="4294967295" type="body"/>
          </p:nvPr>
        </p:nvSpPr>
        <p:spPr>
          <a:xfrm>
            <a:off x="3105800" y="1127563"/>
            <a:ext cx="26394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Visualize sentiment  breakouts (by company, time, etc.) </a:t>
            </a:r>
            <a:endParaRPr sz="1600"/>
          </a:p>
        </p:txBody>
      </p:sp>
      <p:sp>
        <p:nvSpPr>
          <p:cNvPr descr="Background pointer shape in timeline graphic" id="190" name="Google Shape;190;p18"/>
          <p:cNvSpPr/>
          <p:nvPr/>
        </p:nvSpPr>
        <p:spPr>
          <a:xfrm>
            <a:off x="5126893" y="2732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18"/>
          <p:cNvSpPr txBox="1"/>
          <p:nvPr>
            <p:ph idx="4294967295" type="body"/>
          </p:nvPr>
        </p:nvSpPr>
        <p:spPr>
          <a:xfrm>
            <a:off x="5416699" y="2869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 4</a:t>
            </a:r>
            <a:endParaRPr sz="1600">
              <a:solidFill>
                <a:schemeClr val="lt1"/>
              </a:solidFill>
            </a:endParaRPr>
          </a:p>
        </p:txBody>
      </p:sp>
      <p:grpSp>
        <p:nvGrpSpPr>
          <p:cNvPr id="192" name="Google Shape;192;p18"/>
          <p:cNvGrpSpPr/>
          <p:nvPr/>
        </p:nvGrpSpPr>
        <p:grpSpPr>
          <a:xfrm>
            <a:off x="5973070" y="3472358"/>
            <a:ext cx="198900" cy="593656"/>
            <a:chOff x="5958946" y="2938958"/>
            <a:chExt cx="198900" cy="593656"/>
          </a:xfrm>
        </p:grpSpPr>
        <p:cxnSp>
          <p:nvCxnSpPr>
            <p:cNvPr id="193" name="Google Shape;193;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4" name="Google Shape;194;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8"/>
          <p:cNvSpPr txBox="1"/>
          <p:nvPr>
            <p:ph idx="4294967295" type="body"/>
          </p:nvPr>
        </p:nvSpPr>
        <p:spPr>
          <a:xfrm>
            <a:off x="4761800" y="4156700"/>
            <a:ext cx="26841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Create text classification algorithm and visualize results</a:t>
            </a:r>
            <a:endParaRPr sz="1600"/>
          </a:p>
        </p:txBody>
      </p:sp>
      <p:sp>
        <p:nvSpPr>
          <p:cNvPr descr="Background pointer shape in timeline graphic" id="196" name="Google Shape;196;p18"/>
          <p:cNvSpPr/>
          <p:nvPr/>
        </p:nvSpPr>
        <p:spPr>
          <a:xfrm>
            <a:off x="6781813" y="2732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18"/>
          <p:cNvSpPr txBox="1"/>
          <p:nvPr>
            <p:ph idx="4294967295" type="body"/>
          </p:nvPr>
        </p:nvSpPr>
        <p:spPr>
          <a:xfrm>
            <a:off x="7111512" y="2869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 5</a:t>
            </a:r>
            <a:endParaRPr sz="1600">
              <a:solidFill>
                <a:schemeClr val="lt1"/>
              </a:solidFill>
            </a:endParaRPr>
          </a:p>
        </p:txBody>
      </p:sp>
      <p:grpSp>
        <p:nvGrpSpPr>
          <p:cNvPr id="198" name="Google Shape;198;p18"/>
          <p:cNvGrpSpPr/>
          <p:nvPr/>
        </p:nvGrpSpPr>
        <p:grpSpPr>
          <a:xfrm>
            <a:off x="7669807" y="2143615"/>
            <a:ext cx="198900" cy="593656"/>
            <a:chOff x="3918084" y="1610215"/>
            <a:chExt cx="198900" cy="593656"/>
          </a:xfrm>
        </p:grpSpPr>
        <p:cxnSp>
          <p:nvCxnSpPr>
            <p:cNvPr id="199" name="Google Shape;199;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0" name="Google Shape;200;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8"/>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265500" y="780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Project Components:</a:t>
            </a:r>
            <a:endParaRPr sz="2600"/>
          </a:p>
          <a:p>
            <a:pPr indent="0" lvl="0" marL="0" rtl="0" algn="ctr">
              <a:spcBef>
                <a:spcPts val="0"/>
              </a:spcBef>
              <a:spcAft>
                <a:spcPts val="0"/>
              </a:spcAft>
              <a:buNone/>
            </a:pPr>
            <a:r>
              <a:rPr lang="en" sz="2600"/>
              <a:t>Sentiment Visualization</a:t>
            </a:r>
            <a:endParaRPr sz="2600"/>
          </a:p>
        </p:txBody>
      </p:sp>
      <p:sp>
        <p:nvSpPr>
          <p:cNvPr id="207" name="Google Shape;207;p19"/>
          <p:cNvSpPr txBox="1"/>
          <p:nvPr>
            <p:ph idx="1" type="subTitle"/>
          </p:nvPr>
        </p:nvSpPr>
        <p:spPr>
          <a:xfrm>
            <a:off x="265500" y="20340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matplotlib graphs to view cuts of the data by different dimensions such as:</a:t>
            </a:r>
            <a:endParaRPr/>
          </a:p>
          <a:p>
            <a:pPr indent="-330200" lvl="0" marL="457200" rtl="0" algn="ctr">
              <a:lnSpc>
                <a:spcPct val="115000"/>
              </a:lnSpc>
              <a:spcBef>
                <a:spcPts val="0"/>
              </a:spcBef>
              <a:spcAft>
                <a:spcPts val="0"/>
              </a:spcAft>
              <a:buSzPts val="1600"/>
              <a:buChar char="-"/>
            </a:pPr>
            <a:r>
              <a:rPr lang="en" sz="1600"/>
              <a:t>Company</a:t>
            </a:r>
            <a:endParaRPr sz="1600"/>
          </a:p>
          <a:p>
            <a:pPr indent="-330200" lvl="0" marL="457200" rtl="0" algn="ctr">
              <a:lnSpc>
                <a:spcPct val="115000"/>
              </a:lnSpc>
              <a:spcBef>
                <a:spcPts val="0"/>
              </a:spcBef>
              <a:spcAft>
                <a:spcPts val="0"/>
              </a:spcAft>
              <a:buSzPts val="1600"/>
              <a:buChar char="-"/>
            </a:pPr>
            <a:r>
              <a:rPr lang="en" sz="1600"/>
              <a:t>Over time</a:t>
            </a:r>
            <a:endParaRPr sz="1600"/>
          </a:p>
          <a:p>
            <a:pPr indent="-330200" lvl="0" marL="457200" rtl="0" algn="ctr">
              <a:lnSpc>
                <a:spcPct val="115000"/>
              </a:lnSpc>
              <a:spcBef>
                <a:spcPts val="0"/>
              </a:spcBef>
              <a:spcAft>
                <a:spcPts val="0"/>
              </a:spcAft>
              <a:buSzPts val="1600"/>
              <a:buChar char="-"/>
            </a:pPr>
            <a:r>
              <a:rPr lang="en" sz="1600"/>
              <a:t>Pre/post-Covid time periods</a:t>
            </a:r>
            <a:endParaRPr/>
          </a:p>
          <a:p>
            <a:pPr indent="0" lvl="0" marL="0" rtl="0" algn="ctr">
              <a:spcBef>
                <a:spcPts val="1600"/>
              </a:spcBef>
              <a:spcAft>
                <a:spcPts val="0"/>
              </a:spcAft>
              <a:buNone/>
            </a:pPr>
            <a:r>
              <a:t/>
            </a:r>
            <a:endParaRPr/>
          </a:p>
        </p:txBody>
      </p:sp>
      <p:pic>
        <p:nvPicPr>
          <p:cNvPr id="208" name="Google Shape;208;p19" title="Chart"/>
          <p:cNvPicPr preferRelativeResize="0"/>
          <p:nvPr/>
        </p:nvPicPr>
        <p:blipFill>
          <a:blip r:embed="rId3">
            <a:alphaModFix/>
          </a:blip>
          <a:stretch>
            <a:fillRect/>
          </a:stretch>
        </p:blipFill>
        <p:spPr>
          <a:xfrm>
            <a:off x="5129375" y="576900"/>
            <a:ext cx="2530173" cy="1564500"/>
          </a:xfrm>
          <a:prstGeom prst="rect">
            <a:avLst/>
          </a:prstGeom>
          <a:noFill/>
          <a:ln>
            <a:noFill/>
          </a:ln>
        </p:spPr>
      </p:pic>
      <p:pic>
        <p:nvPicPr>
          <p:cNvPr id="209" name="Google Shape;209;p19" title="Chart"/>
          <p:cNvPicPr preferRelativeResize="0"/>
          <p:nvPr/>
        </p:nvPicPr>
        <p:blipFill>
          <a:blip r:embed="rId4">
            <a:alphaModFix/>
          </a:blip>
          <a:stretch>
            <a:fillRect/>
          </a:stretch>
        </p:blipFill>
        <p:spPr>
          <a:xfrm>
            <a:off x="5695350" y="2493400"/>
            <a:ext cx="2963124" cy="1645700"/>
          </a:xfrm>
          <a:prstGeom prst="rect">
            <a:avLst/>
          </a:prstGeom>
          <a:noFill/>
          <a:ln>
            <a:noFill/>
          </a:ln>
        </p:spPr>
      </p:pic>
      <p:sp>
        <p:nvSpPr>
          <p:cNvPr id="210" name="Google Shape;210;p19"/>
          <p:cNvSpPr txBox="1"/>
          <p:nvPr>
            <p:ph idx="1" type="subTitle"/>
          </p:nvPr>
        </p:nvSpPr>
        <p:spPr>
          <a:xfrm>
            <a:off x="4902950" y="4491101"/>
            <a:ext cx="1866600" cy="4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Sample Graphs</a:t>
            </a:r>
            <a:endParaRPr i="1" sz="1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293800" y="494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Project Components:</a:t>
            </a:r>
            <a:endParaRPr sz="2600"/>
          </a:p>
          <a:p>
            <a:pPr indent="0" lvl="0" marL="0" rtl="0" algn="ctr">
              <a:spcBef>
                <a:spcPts val="0"/>
              </a:spcBef>
              <a:spcAft>
                <a:spcPts val="0"/>
              </a:spcAft>
              <a:buNone/>
            </a:pPr>
            <a:r>
              <a:rPr lang="en" sz="2600"/>
              <a:t>Sentiment Mapping by Location</a:t>
            </a:r>
            <a:endParaRPr sz="2600"/>
          </a:p>
        </p:txBody>
      </p:sp>
      <p:sp>
        <p:nvSpPr>
          <p:cNvPr id="216" name="Google Shape;216;p20"/>
          <p:cNvSpPr txBox="1"/>
          <p:nvPr>
            <p:ph idx="1" type="subTitle"/>
          </p:nvPr>
        </p:nvSpPr>
        <p:spPr>
          <a:xfrm>
            <a:off x="265500" y="257175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Visualize and analyze differences in sentiment by location using python libraries (e.g. gmaps)</a:t>
            </a:r>
            <a:endParaRPr/>
          </a:p>
        </p:txBody>
      </p:sp>
      <p:pic>
        <p:nvPicPr>
          <p:cNvPr id="217" name="Google Shape;217;p20"/>
          <p:cNvPicPr preferRelativeResize="0"/>
          <p:nvPr/>
        </p:nvPicPr>
        <p:blipFill>
          <a:blip r:embed="rId3">
            <a:alphaModFix/>
          </a:blip>
          <a:stretch>
            <a:fillRect/>
          </a:stretch>
        </p:blipFill>
        <p:spPr>
          <a:xfrm>
            <a:off x="6006652" y="494100"/>
            <a:ext cx="3023650" cy="1991825"/>
          </a:xfrm>
          <a:prstGeom prst="rect">
            <a:avLst/>
          </a:prstGeom>
          <a:noFill/>
          <a:ln>
            <a:noFill/>
          </a:ln>
        </p:spPr>
      </p:pic>
      <p:pic>
        <p:nvPicPr>
          <p:cNvPr id="218" name="Google Shape;218;p20"/>
          <p:cNvPicPr preferRelativeResize="0"/>
          <p:nvPr/>
        </p:nvPicPr>
        <p:blipFill>
          <a:blip r:embed="rId4">
            <a:alphaModFix/>
          </a:blip>
          <a:stretch>
            <a:fillRect/>
          </a:stretch>
        </p:blipFill>
        <p:spPr>
          <a:xfrm>
            <a:off x="4945125" y="2669950"/>
            <a:ext cx="3023650" cy="1560281"/>
          </a:xfrm>
          <a:prstGeom prst="rect">
            <a:avLst/>
          </a:prstGeom>
          <a:noFill/>
          <a:ln>
            <a:noFill/>
          </a:ln>
        </p:spPr>
      </p:pic>
      <p:sp>
        <p:nvSpPr>
          <p:cNvPr id="219" name="Google Shape;219;p20"/>
          <p:cNvSpPr/>
          <p:nvPr/>
        </p:nvSpPr>
        <p:spPr>
          <a:xfrm>
            <a:off x="6056175" y="1924400"/>
            <a:ext cx="728700" cy="43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txBox="1"/>
          <p:nvPr>
            <p:ph idx="1" type="subTitle"/>
          </p:nvPr>
        </p:nvSpPr>
        <p:spPr>
          <a:xfrm>
            <a:off x="4902950" y="4491101"/>
            <a:ext cx="1866600" cy="4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Sample Graphs</a:t>
            </a:r>
            <a:endParaRPr i="1" sz="1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293800" y="494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Project Components:</a:t>
            </a:r>
            <a:endParaRPr sz="2600"/>
          </a:p>
          <a:p>
            <a:pPr indent="0" lvl="0" marL="0" rtl="0" algn="ctr">
              <a:spcBef>
                <a:spcPts val="0"/>
              </a:spcBef>
              <a:spcAft>
                <a:spcPts val="0"/>
              </a:spcAft>
              <a:buNone/>
            </a:pPr>
            <a:r>
              <a:rPr lang="en" sz="2600"/>
              <a:t>Text Analysis</a:t>
            </a:r>
            <a:endParaRPr sz="2600"/>
          </a:p>
        </p:txBody>
      </p:sp>
      <p:sp>
        <p:nvSpPr>
          <p:cNvPr id="226" name="Google Shape;226;p21"/>
          <p:cNvSpPr txBox="1"/>
          <p:nvPr>
            <p:ph idx="1" type="subTitle"/>
          </p:nvPr>
        </p:nvSpPr>
        <p:spPr>
          <a:xfrm>
            <a:off x="265500" y="257175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 an </a:t>
            </a:r>
            <a:r>
              <a:rPr lang="en"/>
              <a:t>algorithm</a:t>
            </a:r>
            <a:r>
              <a:rPr lang="en"/>
              <a:t> to categorize text data and extract insights about post sentiment by classification</a:t>
            </a:r>
            <a:endParaRPr/>
          </a:p>
        </p:txBody>
      </p:sp>
      <p:sp>
        <p:nvSpPr>
          <p:cNvPr id="227" name="Google Shape;227;p21"/>
          <p:cNvSpPr txBox="1"/>
          <p:nvPr>
            <p:ph idx="1" type="subTitle"/>
          </p:nvPr>
        </p:nvSpPr>
        <p:spPr>
          <a:xfrm>
            <a:off x="4902950" y="4491101"/>
            <a:ext cx="1866600" cy="4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Sample Graphs</a:t>
            </a:r>
            <a:endParaRPr i="1" sz="1000">
              <a:solidFill>
                <a:srgbClr val="FFFFFF"/>
              </a:solidFill>
            </a:endParaRPr>
          </a:p>
        </p:txBody>
      </p:sp>
      <p:pic>
        <p:nvPicPr>
          <p:cNvPr id="228" name="Google Shape;228;p21"/>
          <p:cNvPicPr preferRelativeResize="0"/>
          <p:nvPr/>
        </p:nvPicPr>
        <p:blipFill>
          <a:blip r:embed="rId3">
            <a:alphaModFix/>
          </a:blip>
          <a:stretch>
            <a:fillRect/>
          </a:stretch>
        </p:blipFill>
        <p:spPr>
          <a:xfrm>
            <a:off x="4785800" y="1309074"/>
            <a:ext cx="4095449" cy="17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