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3" r:id="rId5"/>
    <p:sldId id="261" r:id="rId6"/>
    <p:sldId id="271" r:id="rId7"/>
    <p:sldId id="264" r:id="rId8"/>
    <p:sldId id="257" r:id="rId9"/>
    <p:sldId id="262" r:id="rId10"/>
    <p:sldId id="265" r:id="rId11"/>
    <p:sldId id="270" r:id="rId12"/>
    <p:sldId id="266" r:id="rId13"/>
    <p:sldId id="267" r:id="rId14"/>
    <p:sldId id="268" r:id="rId15"/>
    <p:sldId id="25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/>
    <p:restoredTop sz="94719"/>
  </p:normalViewPr>
  <p:slideViewPr>
    <p:cSldViewPr snapToGrid="0">
      <p:cViewPr varScale="1">
        <p:scale>
          <a:sx n="148" d="100"/>
          <a:sy n="148" d="100"/>
        </p:scale>
        <p:origin x="1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E34D2-C1D4-2C46-B56D-11F190C8C04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A4F32-D78C-1641-9AC5-17632B90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3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A4F32-D78C-1641-9AC5-17632B9054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2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A4F32-D78C-1641-9AC5-17632B9054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7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F16E-C259-FAFE-DFD8-E6F715DF7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FB4C7-3439-2643-2B43-00842A200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554FB-38D9-600A-C54E-A56BB219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DD054-ADF3-A710-73A6-10405C72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F8A3A-4D40-EF59-4CE4-94219DAE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2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EAFF-19D8-6CF5-7F3C-3987F511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F9374-CF9F-4B1C-A2A4-7EFAF52C2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EED98-234B-8CC5-CE51-50220DDD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3A5D8-6D5F-DFBA-FBBB-5B39D1FD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8471-AAF2-E37D-927C-597C187D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08F4F-62F3-8307-DB00-D80092AE3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0A5EA-57F2-FB4D-5F9C-E53DF53D9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5177-2110-BDBD-2C53-8902C5BA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0DFE-8ECB-D86B-A181-78E14DA3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75816-E826-ACFC-A6C1-3D538D5E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2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3BFE-5B7D-6F59-C03B-266D8DFB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5BD2-F0FA-7020-A0EB-56EDC1482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BAB00-5FE8-6FFA-3675-CEA26932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01216-1E12-99FC-EFCD-645A8A43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629A8-EE0C-4EFD-245F-E78BF2FF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4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256F-D83C-01E9-6681-D6F97BEC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B008D-17B2-7AEB-EFC8-84BD2008D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EA9D0-5C42-2720-B2B7-904CF95B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8961-E3AE-7ADC-6531-EE3CD01A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DF1B8-F33C-3E39-6335-599B23B3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3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F7FC-C614-BE2F-F179-16279CC5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88E5-797C-89FA-549F-008EC25FF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97BC4-D0E5-2A00-86C7-7312CA2E8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26D35-AA92-0E5A-52D4-BE0B7A69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C8515-142C-974A-083C-CADFE462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4A04B-1B94-CF11-83BA-6D8061A0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9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F7D4-88F1-CAB6-477D-D7C16064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CA2DA-44C4-BD1D-8C94-8D417A5BF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CDDA7-B433-5835-5335-3E160B353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E0344-EEF6-CA11-D31C-33FB4C50C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B72B1C-C9A0-D052-0A30-9DF280CA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DFB8D-0FEC-C758-B4B7-CED29570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6DDE4-2DF0-6CEF-FAF2-40B219C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6BCF4-A8E9-1F0E-597F-40212152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1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EC7F-1119-DE5C-B73E-EE69AD34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B3105-6326-A022-418C-91F2D8A9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8CFF8-BD17-BE0E-9F47-4B835D58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7252B-767A-C87F-391E-ECC39958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6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5951B-233D-256C-FBDF-0EB69CDD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1DEE8-38ED-11BA-5015-81EE3F5E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650F4-C049-5865-EBC3-523A4254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1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F31C-836B-2245-367A-3556FAF2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157DC-0099-232C-024F-381759610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FBB0F-C5F5-3161-6B08-23AA65E0B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1521A-2951-47EA-4BF9-9CC6669C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F2974-64D1-95E4-FCAA-067DC129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2CF68-A755-7230-B299-7B0EFD50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37B2-A32D-FB81-8D04-2F08F587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765DE-A3BB-DA02-570A-11F758EC1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325BF-18D9-A34A-19F6-3167DBFD6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6EDEE-EEF9-1D12-A5EF-4EF8D624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DEB0-3080-54C7-1EEF-4DB18CE4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3A26E-85D1-B71E-7A4A-FB9A5C55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3C3C2-52DB-7B1A-C62B-6345EB2E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13959-2D41-B30A-4DB0-3E046A7E4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4299-7670-205C-A6C0-6B04B8FF3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C8253-21D9-F941-8CE5-39B2D0EEE14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315D-9DB3-C434-97D1-8EC89D73E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2B4B9-B681-F439-7D6A-4A0078B4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1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31B1-8F9D-B13C-F67B-32556C002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on Breed Prediction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5A09F-0A4F-80F0-D3DD-7238D6E61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Jingxuan Chen</a:t>
            </a:r>
          </a:p>
          <a:p>
            <a:r>
              <a:rPr lang="en-US" dirty="0"/>
              <a:t>Dec 1, 2023</a:t>
            </a:r>
          </a:p>
        </p:txBody>
      </p:sp>
    </p:spTree>
    <p:extLst>
      <p:ext uri="{BB962C8B-B14F-4D97-AF65-F5344CB8AC3E}">
        <p14:creationId xmlns:p14="http://schemas.microsoft.com/office/powerpoint/2010/main" val="68708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9036ED-EDF5-8F64-9FFF-D8186487D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F3AA68-1F1F-6E33-C9F7-BB6962B2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70" y="-12526"/>
            <a:ext cx="6068447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Clustering of all variants in CDS 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2146F-46FA-065A-F292-408BDA348A46}"/>
              </a:ext>
            </a:extLst>
          </p:cNvPr>
          <p:cNvSpPr txBox="1"/>
          <p:nvPr/>
        </p:nvSpPr>
        <p:spPr>
          <a:xfrm>
            <a:off x="463463" y="1427967"/>
            <a:ext cx="46722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Samples for 12 breeds.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Rooted with Shih Tzu.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Essentially all 12 breeds cluster as expected, except for Poodle.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“Doodle”: An extremely long branch of several “Poodle” and “Golden Retriever” dogs.</a:t>
            </a:r>
          </a:p>
        </p:txBody>
      </p:sp>
    </p:spTree>
    <p:extLst>
      <p:ext uri="{BB962C8B-B14F-4D97-AF65-F5344CB8AC3E}">
        <p14:creationId xmlns:p14="http://schemas.microsoft.com/office/powerpoint/2010/main" val="8636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AF3AA68-1F1F-6E33-C9F7-BB6962B2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1" y="44939"/>
            <a:ext cx="6068447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Clustering of all variants in CDS region </a:t>
            </a:r>
            <a:r>
              <a:rPr lang="en-US" sz="3200" dirty="0">
                <a:sym typeface="Wingdings" pitchFamily="2" charset="2"/>
              </a:rPr>
              <a:t>(</a:t>
            </a:r>
            <a:r>
              <a:rPr lang="en-US" sz="3200" dirty="0"/>
              <a:t>Consensus of 100 subsamples)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2146F-46FA-065A-F292-408BDA348A46}"/>
              </a:ext>
            </a:extLst>
          </p:cNvPr>
          <p:cNvSpPr txBox="1"/>
          <p:nvPr/>
        </p:nvSpPr>
        <p:spPr>
          <a:xfrm>
            <a:off x="463463" y="1427967"/>
            <a:ext cx="56325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Samples for 12 breeds.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Rooted with Shih Tzu.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10% variants are randomly selected for 100 times. A consensus tree is computed for 100 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Branch lengths are removed.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BC306A-45D1-F002-1421-BC7EBC34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875" y="-12526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49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44FC03-474D-0491-6159-B80A5EEB2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497" y="650255"/>
            <a:ext cx="5793233" cy="579323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0E7FE91-291D-7F85-72BA-D632428CC157}"/>
              </a:ext>
            </a:extLst>
          </p:cNvPr>
          <p:cNvSpPr txBox="1">
            <a:spLocks/>
          </p:cNvSpPr>
          <p:nvPr/>
        </p:nvSpPr>
        <p:spPr>
          <a:xfrm>
            <a:off x="248270" y="-12526"/>
            <a:ext cx="61525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Clustering of breed specific variants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6C549-C12A-31E4-5EC0-0DF0CA4DAAA8}"/>
              </a:ext>
            </a:extLst>
          </p:cNvPr>
          <p:cNvSpPr txBox="1"/>
          <p:nvPr/>
        </p:nvSpPr>
        <p:spPr>
          <a:xfrm>
            <a:off x="463462" y="1427967"/>
            <a:ext cx="490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Samples for 12 breeds.</a:t>
            </a:r>
          </a:p>
        </p:txBody>
      </p:sp>
    </p:spTree>
    <p:extLst>
      <p:ext uri="{BB962C8B-B14F-4D97-AF65-F5344CB8AC3E}">
        <p14:creationId xmlns:p14="http://schemas.microsoft.com/office/powerpoint/2010/main" val="373390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AF3AA68-1F1F-6E33-C9F7-BB6962B2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71" y="-12526"/>
            <a:ext cx="5006902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Clustering of breed specific variants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E0872-E35D-FB57-AEF5-747416CC0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00335"/>
            <a:ext cx="6457330" cy="6457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90B5C4-1B3C-E98B-4948-9BBD10E2E16A}"/>
              </a:ext>
            </a:extLst>
          </p:cNvPr>
          <p:cNvSpPr txBox="1"/>
          <p:nvPr/>
        </p:nvSpPr>
        <p:spPr>
          <a:xfrm>
            <a:off x="463462" y="1427967"/>
            <a:ext cx="4907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Samples for 12 breeds + unknown.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Cross-validation with breed validation/prediction results from VAF heatmap.</a:t>
            </a:r>
          </a:p>
        </p:txBody>
      </p:sp>
    </p:spTree>
    <p:extLst>
      <p:ext uri="{BB962C8B-B14F-4D97-AF65-F5344CB8AC3E}">
        <p14:creationId xmlns:p14="http://schemas.microsoft.com/office/powerpoint/2010/main" val="850361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AEA3-D74F-910A-2C3C-66C48276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51" y="-257718"/>
            <a:ext cx="10943897" cy="1325563"/>
          </a:xfrm>
        </p:spPr>
        <p:txBody>
          <a:bodyPr>
            <a:normAutofit/>
          </a:bodyPr>
          <a:lstStyle/>
          <a:p>
            <a:r>
              <a:rPr lang="en-US" sz="3200" dirty="0"/>
              <a:t>Identify breed specific variants from WGS SNPs (Dog10K)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26D6A-4D0C-8F37-0072-E33453B5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360" y="769967"/>
            <a:ext cx="5632012" cy="53235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A3DD67-75A8-C511-6DEA-4D5E435DCD5A}"/>
              </a:ext>
            </a:extLst>
          </p:cNvPr>
          <p:cNvSpPr txBox="1"/>
          <p:nvPr/>
        </p:nvSpPr>
        <p:spPr>
          <a:xfrm>
            <a:off x="7618466" y="5640609"/>
            <a:ext cx="201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Currently CDS-only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C2209-5A77-5C42-DA5A-D07767925E13}"/>
              </a:ext>
            </a:extLst>
          </p:cNvPr>
          <p:cNvSpPr txBox="1"/>
          <p:nvPr/>
        </p:nvSpPr>
        <p:spPr>
          <a:xfrm>
            <a:off x="7008429" y="4505208"/>
            <a:ext cx="369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effectLst/>
                <a:latin typeface="Helvetica Neue" panose="02000503000000020004" pitchFamily="2" charset="0"/>
              </a:rPr>
              <a:t>Breed specific n=639,848</a:t>
            </a:r>
          </a:p>
          <a:p>
            <a:r>
              <a:rPr lang="en-US" dirty="0">
                <a:solidFill>
                  <a:srgbClr val="C00000"/>
                </a:solidFill>
                <a:effectLst/>
                <a:latin typeface="Helvetica Neue" panose="02000503000000020004" pitchFamily="2" charset="0"/>
              </a:rPr>
              <a:t>Breed unique n=249,455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8B7B06-9563-8409-D399-C6951E09B85E}"/>
              </a:ext>
            </a:extLst>
          </p:cNvPr>
          <p:cNvSpPr txBox="1"/>
          <p:nvPr/>
        </p:nvSpPr>
        <p:spPr>
          <a:xfrm>
            <a:off x="108074" y="6133964"/>
            <a:ext cx="1145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Result files under </a:t>
            </a:r>
            <a:r>
              <a:rPr lang="en-US" u="sng" dirty="0"/>
              <a:t>results/WGS</a:t>
            </a:r>
            <a:r>
              <a:rPr lang="en-US" dirty="0"/>
              <a:t>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Codes under </a:t>
            </a:r>
            <a:r>
              <a:rPr lang="en-US" u="sng" dirty="0"/>
              <a:t>scripts/</a:t>
            </a:r>
            <a:r>
              <a:rPr lang="en-US" u="sng" dirty="0" err="1"/>
              <a:t>wgs</a:t>
            </a:r>
            <a:endParaRPr 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6C8786-D022-579F-607B-C9A15AF6927D}"/>
              </a:ext>
            </a:extLst>
          </p:cNvPr>
          <p:cNvSpPr txBox="1"/>
          <p:nvPr/>
        </p:nvSpPr>
        <p:spPr>
          <a:xfrm>
            <a:off x="5158172" y="3193883"/>
            <a:ext cx="290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Select breeds with &gt;10 dogs</a:t>
            </a:r>
          </a:p>
        </p:txBody>
      </p:sp>
    </p:spTree>
    <p:extLst>
      <p:ext uri="{BB962C8B-B14F-4D97-AF65-F5344CB8AC3E}">
        <p14:creationId xmlns:p14="http://schemas.microsoft.com/office/powerpoint/2010/main" val="2738581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70D5-6CC1-716C-627F-5215B212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24"/>
            <a:ext cx="10515600" cy="1325563"/>
          </a:xfrm>
        </p:spPr>
        <p:txBody>
          <a:bodyPr/>
          <a:lstStyle/>
          <a:p>
            <a:r>
              <a:rPr lang="en-US" dirty="0"/>
              <a:t>Breed specific variants from WGS-CDS only</a:t>
            </a:r>
          </a:p>
        </p:txBody>
      </p:sp>
      <p:pic>
        <p:nvPicPr>
          <p:cNvPr id="5" name="Content Placeholder 4" descr="A chart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BEFF4870-94BC-6122-31EF-EB349238F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927" y="1177159"/>
            <a:ext cx="7575546" cy="55993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6F461-98B4-E2EC-21F0-ED6771AE786F}"/>
              </a:ext>
            </a:extLst>
          </p:cNvPr>
          <p:cNvSpPr txBox="1"/>
          <p:nvPr/>
        </p:nvSpPr>
        <p:spPr>
          <a:xfrm>
            <a:off x="8489092" y="2866768"/>
            <a:ext cx="3052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Dogs n=272</a:t>
            </a:r>
          </a:p>
          <a:p>
            <a:r>
              <a:rPr lang="en-US" dirty="0"/>
              <a:t>Variants n=6,364</a:t>
            </a:r>
          </a:p>
          <a:p>
            <a:r>
              <a:rPr lang="en-US" dirty="0"/>
              <a:t>Breeds n=23</a:t>
            </a:r>
          </a:p>
        </p:txBody>
      </p:sp>
    </p:spTree>
    <p:extLst>
      <p:ext uri="{BB962C8B-B14F-4D97-AF65-F5344CB8AC3E}">
        <p14:creationId xmlns:p14="http://schemas.microsoft.com/office/powerpoint/2010/main" val="3404486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7F5D-00E2-63F7-B6E8-E18E9051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7C08-7073-53FC-C281-08373BFF1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Long-term goal: Conduct breed prediction/validation on as much dog breeds as possible.</a:t>
            </a:r>
          </a:p>
          <a:p>
            <a:r>
              <a:rPr lang="en-US" dirty="0"/>
              <a:t>Keep adding future WES datasets to the breed prediction pipeline.</a:t>
            </a:r>
          </a:p>
          <a:p>
            <a:r>
              <a:rPr lang="en-US" dirty="0"/>
              <a:t>Use breed specific variants identified from Dog10K WGS data to classify unknown breed dogs in WES dataset.</a:t>
            </a:r>
          </a:p>
          <a:p>
            <a:r>
              <a:rPr lang="en-US" dirty="0"/>
              <a:t>Perform germline variant calling and </a:t>
            </a:r>
            <a:r>
              <a:rPr lang="en-US" dirty="0" err="1"/>
              <a:t>DepthOfCoverage</a:t>
            </a:r>
            <a:r>
              <a:rPr lang="en-US" dirty="0"/>
              <a:t> on WGS data (Time consuming).</a:t>
            </a:r>
          </a:p>
        </p:txBody>
      </p:sp>
    </p:spTree>
    <p:extLst>
      <p:ext uri="{BB962C8B-B14F-4D97-AF65-F5344CB8AC3E}">
        <p14:creationId xmlns:p14="http://schemas.microsoft.com/office/powerpoint/2010/main" val="6515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E222-71AD-C5DE-3C6B-A3B9CAC2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32CE2-8EDF-BBD0-531C-24D2E805F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sections:</a:t>
            </a:r>
          </a:p>
          <a:p>
            <a:pPr lvl="1"/>
            <a:r>
              <a:rPr lang="en-US" dirty="0"/>
              <a:t>Expand WES datasets for breed prediction pipeline.</a:t>
            </a:r>
          </a:p>
          <a:p>
            <a:pPr lvl="1"/>
            <a:r>
              <a:rPr lang="en-US" dirty="0"/>
              <a:t>Apply phylogenetic methods using germline variants from WES data.</a:t>
            </a:r>
          </a:p>
          <a:p>
            <a:pPr lvl="1"/>
            <a:r>
              <a:rPr lang="en-US" dirty="0"/>
              <a:t>Identify breed specific variants from WGS SNPs (Dog10K data).</a:t>
            </a:r>
          </a:p>
          <a:p>
            <a:r>
              <a:rPr lang="en-US" dirty="0"/>
              <a:t>All codes/results are available on </a:t>
            </a:r>
            <a:r>
              <a:rPr lang="en-US" dirty="0" err="1"/>
              <a:t>Github</a:t>
            </a:r>
            <a:r>
              <a:rPr lang="en-US" dirty="0"/>
              <a:t>/Google drive.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/JingxuanChen7/</a:t>
            </a:r>
            <a:r>
              <a:rPr lang="en-US" dirty="0" err="1"/>
              <a:t>canine_tumor_wes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drive.google.com</a:t>
            </a:r>
            <a:r>
              <a:rPr lang="en-US" dirty="0"/>
              <a:t>/drive/folders/1--zGLInuDFIIvo7c6-6qVdu9Rp0qwulQ?usp=sharing</a:t>
            </a:r>
          </a:p>
          <a:p>
            <a:r>
              <a:rPr lang="en-US" dirty="0"/>
              <a:t>Future directions.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8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B5A0-A635-09B5-A57C-CEC2CC95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Published breed prediction pipeline</a:t>
            </a:r>
          </a:p>
        </p:txBody>
      </p:sp>
      <p:pic>
        <p:nvPicPr>
          <p:cNvPr id="5" name="Content Placeholder 4" descr="A close-up of a data chart&#10;&#10;Description automatically generated">
            <a:extLst>
              <a:ext uri="{FF2B5EF4-FFF2-40B4-BE49-F238E27FC236}">
                <a16:creationId xmlns:a16="http://schemas.microsoft.com/office/drawing/2014/main" id="{FA06C22F-5A2C-3A74-2BE3-21866BC99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22" y="1827734"/>
            <a:ext cx="7039761" cy="5030266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607E9F9-BDE2-6A4E-698C-C0A76B2A1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279" y="1690688"/>
            <a:ext cx="4773299" cy="24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1D3718-C559-22B2-6930-0CE30FFE9CEE}"/>
              </a:ext>
            </a:extLst>
          </p:cNvPr>
          <p:cNvSpPr txBox="1"/>
          <p:nvPr/>
        </p:nvSpPr>
        <p:spPr>
          <a:xfrm>
            <a:off x="7262183" y="4342867"/>
            <a:ext cx="3435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Dogs n=505 (107 unknown)</a:t>
            </a:r>
          </a:p>
          <a:p>
            <a:r>
              <a:rPr lang="en-US" dirty="0"/>
              <a:t>Variants n=5,363</a:t>
            </a:r>
          </a:p>
          <a:p>
            <a:r>
              <a:rPr lang="en-US" dirty="0"/>
              <a:t>Breeds n=10</a:t>
            </a:r>
          </a:p>
        </p:txBody>
      </p:sp>
    </p:spTree>
    <p:extLst>
      <p:ext uri="{BB962C8B-B14F-4D97-AF65-F5344CB8AC3E}">
        <p14:creationId xmlns:p14="http://schemas.microsoft.com/office/powerpoint/2010/main" val="169960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5CB224E-A0AD-25F6-B3F0-0586FED5A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969" y="314564"/>
            <a:ext cx="6375203" cy="58715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A38127-B1D1-34DD-4006-CB32E6347149}"/>
              </a:ext>
            </a:extLst>
          </p:cNvPr>
          <p:cNvSpPr txBox="1"/>
          <p:nvPr/>
        </p:nvSpPr>
        <p:spPr>
          <a:xfrm>
            <a:off x="3890319" y="6358770"/>
            <a:ext cx="44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 retrieved from </a:t>
            </a:r>
            <a:r>
              <a:rPr lang="en-US" dirty="0" err="1"/>
              <a:t>Github</a:t>
            </a:r>
            <a:r>
              <a:rPr lang="en-US" dirty="0"/>
              <a:t> &amp; </a:t>
            </a:r>
            <a:r>
              <a:rPr lang="en-US" dirty="0" err="1"/>
              <a:t>Kunlin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1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D9EE-1135-5548-F089-777A1C36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707" y="-13378"/>
            <a:ext cx="1123435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Expand WES datasets for breed prediction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18ED-C12B-16CC-B14B-A2174CEA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718" y="1606744"/>
            <a:ext cx="5656159" cy="4351338"/>
          </a:xfrm>
        </p:spPr>
        <p:txBody>
          <a:bodyPr/>
          <a:lstStyle/>
          <a:p>
            <a:r>
              <a:rPr lang="en-US" dirty="0"/>
              <a:t>Re-engineer computation-intensive parts with </a:t>
            </a:r>
            <a:r>
              <a:rPr lang="en-US" dirty="0" err="1"/>
              <a:t>Snakemake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Add dogs:</a:t>
            </a:r>
          </a:p>
          <a:p>
            <a:pPr lvl="1"/>
            <a:r>
              <a:rPr lang="en-US" dirty="0"/>
              <a:t>Newly published datasets (after 2021).</a:t>
            </a:r>
          </a:p>
          <a:p>
            <a:pPr lvl="1"/>
            <a:r>
              <a:rPr lang="en-US" dirty="0"/>
              <a:t>Expand number of dogs by including unpaired samples.</a:t>
            </a:r>
          </a:p>
          <a:p>
            <a:pPr lvl="1"/>
            <a:r>
              <a:rPr lang="en-US" dirty="0"/>
              <a:t>Expand number of dogs by including non-Tumor study.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B1F71-68CF-AB06-188A-743533F3A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83" y="1488153"/>
            <a:ext cx="5498849" cy="5064403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33FBB19D-EF4B-2891-E02A-3021BD86047F}"/>
              </a:ext>
            </a:extLst>
          </p:cNvPr>
          <p:cNvSpPr/>
          <p:nvPr/>
        </p:nvSpPr>
        <p:spPr>
          <a:xfrm>
            <a:off x="5906469" y="1488153"/>
            <a:ext cx="484166" cy="48943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4E44B91-D475-9A18-D9C8-251AA5EED74B}"/>
              </a:ext>
            </a:extLst>
          </p:cNvPr>
          <p:cNvSpPr/>
          <p:nvPr/>
        </p:nvSpPr>
        <p:spPr>
          <a:xfrm>
            <a:off x="9842593" y="1488153"/>
            <a:ext cx="484166" cy="48943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A2A6F-FD4B-E96B-088D-63E4F2FEF6D7}"/>
              </a:ext>
            </a:extLst>
          </p:cNvPr>
          <p:cNvSpPr txBox="1"/>
          <p:nvPr/>
        </p:nvSpPr>
        <p:spPr>
          <a:xfrm>
            <a:off x="6249003" y="3016448"/>
            <a:ext cx="12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Paired only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D2672-2DF3-F8BD-8864-36401F2C63B3}"/>
              </a:ext>
            </a:extLst>
          </p:cNvPr>
          <p:cNvSpPr txBox="1"/>
          <p:nvPr/>
        </p:nvSpPr>
        <p:spPr>
          <a:xfrm>
            <a:off x="6222124" y="4887311"/>
            <a:ext cx="126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Paired + unpaired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9BAB85C-FB34-0E94-CE49-596CDBDC06C6}"/>
              </a:ext>
            </a:extLst>
          </p:cNvPr>
          <p:cNvSpPr/>
          <p:nvPr/>
        </p:nvSpPr>
        <p:spPr>
          <a:xfrm>
            <a:off x="7210097" y="4120055"/>
            <a:ext cx="273613" cy="219666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DBEA1-FD67-8D09-095D-047427CDBF26}"/>
              </a:ext>
            </a:extLst>
          </p:cNvPr>
          <p:cNvSpPr txBox="1"/>
          <p:nvPr/>
        </p:nvSpPr>
        <p:spPr>
          <a:xfrm>
            <a:off x="108074" y="5615008"/>
            <a:ext cx="7000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Result files under </a:t>
            </a:r>
            <a:r>
              <a:rPr lang="en-US" u="sng" dirty="0"/>
              <a:t>results/QC</a:t>
            </a:r>
            <a:r>
              <a:rPr lang="en-US" dirty="0"/>
              <a:t> and </a:t>
            </a:r>
            <a:r>
              <a:rPr lang="en-US" u="sng" dirty="0"/>
              <a:t>results/</a:t>
            </a:r>
            <a:r>
              <a:rPr lang="en-US" u="sng" dirty="0" err="1"/>
              <a:t>breed_prediction</a:t>
            </a:r>
            <a:endParaRPr lang="en-US" u="sng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Codes under </a:t>
            </a:r>
            <a:r>
              <a:rPr lang="en-US" u="sng" dirty="0"/>
              <a:t>scripts/</a:t>
            </a:r>
            <a:r>
              <a:rPr lang="en-US" u="sng" dirty="0" err="1"/>
              <a:t>per_case</a:t>
            </a:r>
            <a:r>
              <a:rPr lang="en-US" dirty="0"/>
              <a:t>, </a:t>
            </a:r>
            <a:r>
              <a:rPr lang="en-US" u="sng" dirty="0"/>
              <a:t>scripts/</a:t>
            </a:r>
            <a:r>
              <a:rPr lang="en-US" u="sng" dirty="0" err="1"/>
              <a:t>sum_cases</a:t>
            </a:r>
            <a:r>
              <a:rPr lang="en-US" dirty="0"/>
              <a:t>, </a:t>
            </a:r>
            <a:r>
              <a:rPr lang="en-US" u="sng" dirty="0"/>
              <a:t>scripts/qc</a:t>
            </a:r>
            <a:r>
              <a:rPr lang="en-US" dirty="0"/>
              <a:t>, </a:t>
            </a:r>
            <a:r>
              <a:rPr lang="en-US" u="sng" dirty="0"/>
              <a:t>scripts/</a:t>
            </a:r>
            <a:r>
              <a:rPr lang="en-US" u="sng" dirty="0" err="1"/>
              <a:t>breed_prediction</a:t>
            </a:r>
            <a:endParaRPr lang="en-US" u="sng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Individual results backed up on cluster </a:t>
            </a:r>
            <a:r>
              <a:rPr lang="en-US" b="0" i="0" u="sng" dirty="0">
                <a:solidFill>
                  <a:srgbClr val="1F2328"/>
                </a:solidFill>
                <a:effectLst/>
              </a:rPr>
              <a:t>/project/</a:t>
            </a:r>
            <a:r>
              <a:rPr lang="en-US" b="0" i="0" u="sng" dirty="0" err="1">
                <a:solidFill>
                  <a:srgbClr val="1F2328"/>
                </a:solidFill>
                <a:effectLst/>
              </a:rPr>
              <a:t>szlab</a:t>
            </a:r>
            <a:r>
              <a:rPr lang="en-US" b="0" i="0" u="sng" dirty="0">
                <a:solidFill>
                  <a:srgbClr val="1F2328"/>
                </a:solidFill>
                <a:effectLst/>
              </a:rPr>
              <a:t>/</a:t>
            </a:r>
            <a:r>
              <a:rPr lang="en-US" b="0" i="0" u="sng" dirty="0" err="1">
                <a:solidFill>
                  <a:srgbClr val="1F2328"/>
                </a:solidFill>
                <a:effectLst/>
              </a:rPr>
              <a:t>Jingxuan_Chen</a:t>
            </a: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9CB4E-BF5B-48F3-BC7B-ECA4288A5750}"/>
              </a:ext>
            </a:extLst>
          </p:cNvPr>
          <p:cNvSpPr txBox="1"/>
          <p:nvPr/>
        </p:nvSpPr>
        <p:spPr>
          <a:xfrm>
            <a:off x="9824254" y="3247280"/>
            <a:ext cx="1913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Ensembl</a:t>
            </a:r>
            <a:r>
              <a:rPr lang="en-US" sz="1200" dirty="0"/>
              <a:t> gene annotations</a:t>
            </a:r>
          </a:p>
        </p:txBody>
      </p:sp>
    </p:spTree>
    <p:extLst>
      <p:ext uri="{BB962C8B-B14F-4D97-AF65-F5344CB8AC3E}">
        <p14:creationId xmlns:p14="http://schemas.microsoft.com/office/powerpoint/2010/main" val="391042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6CC9-5F74-0768-7EDA-89A4C2C1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Bioprojects</a:t>
            </a:r>
            <a:r>
              <a:rPr lang="en-US" dirty="0"/>
              <a:t> newly included in WES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0E9E9C-9863-59F0-6E4B-DCF07234D6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449883"/>
              </p:ext>
            </p:extLst>
          </p:nvPr>
        </p:nvGraphicFramePr>
        <p:xfrm>
          <a:off x="838200" y="1662063"/>
          <a:ext cx="10351698" cy="483081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552314">
                  <a:extLst>
                    <a:ext uri="{9D8B030D-6E8A-4147-A177-3AD203B41FA5}">
                      <a16:colId xmlns:a16="http://schemas.microsoft.com/office/drawing/2014/main" val="583083040"/>
                    </a:ext>
                  </a:extLst>
                </a:gridCol>
                <a:gridCol w="3457426">
                  <a:extLst>
                    <a:ext uri="{9D8B030D-6E8A-4147-A177-3AD203B41FA5}">
                      <a16:colId xmlns:a16="http://schemas.microsoft.com/office/drawing/2014/main" val="4247627673"/>
                    </a:ext>
                  </a:extLst>
                </a:gridCol>
                <a:gridCol w="1740472">
                  <a:extLst>
                    <a:ext uri="{9D8B030D-6E8A-4147-A177-3AD203B41FA5}">
                      <a16:colId xmlns:a16="http://schemas.microsoft.com/office/drawing/2014/main" val="1884490807"/>
                    </a:ext>
                  </a:extLst>
                </a:gridCol>
                <a:gridCol w="752637">
                  <a:extLst>
                    <a:ext uri="{9D8B030D-6E8A-4147-A177-3AD203B41FA5}">
                      <a16:colId xmlns:a16="http://schemas.microsoft.com/office/drawing/2014/main" val="3558906372"/>
                    </a:ext>
                  </a:extLst>
                </a:gridCol>
                <a:gridCol w="2848849">
                  <a:extLst>
                    <a:ext uri="{9D8B030D-6E8A-4147-A177-3AD203B41FA5}">
                      <a16:colId xmlns:a16="http://schemas.microsoft.com/office/drawing/2014/main" val="1165921951"/>
                    </a:ext>
                  </a:extLst>
                </a:gridCol>
              </a:tblGrid>
              <a:tr h="51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Bioproject 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Tumor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Paired cases (matched normal &amp; tumor samples)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Submitter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extLst>
                  <a:ext uri="{0D108BD9-81ED-4DB2-BD59-A6C34878D82A}">
                    <a16:rowId xmlns:a16="http://schemas.microsoft.com/office/drawing/2014/main" val="2545124"/>
                  </a:ext>
                </a:extLst>
              </a:tr>
              <a:tr h="302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PRJEB53653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Mammary neoplasia (MT)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53(106); 5 unpaired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Uppsala Uuniversity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extLst>
                  <a:ext uri="{0D108BD9-81ED-4DB2-BD59-A6C34878D82A}">
                    <a16:rowId xmlns:a16="http://schemas.microsoft.com/office/drawing/2014/main" val="2955786193"/>
                  </a:ext>
                </a:extLst>
              </a:tr>
              <a:tr h="302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PRJDB10211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Histiocytic sarcoma (HS)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5(10)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The University of Tokyo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extLst>
                  <a:ext uri="{0D108BD9-81ED-4DB2-BD59-A6C34878D82A}">
                    <a16:rowId xmlns:a16="http://schemas.microsoft.com/office/drawing/2014/main" val="1504051553"/>
                  </a:ext>
                </a:extLst>
              </a:tr>
              <a:tr h="302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PRJNA786469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oral melanoma (OM)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72(144); 1 unpaired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CNRS - University Rennes1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extLst>
                  <a:ext uri="{0D108BD9-81ED-4DB2-BD59-A6C34878D82A}">
                    <a16:rowId xmlns:a16="http://schemas.microsoft.com/office/drawing/2014/main" val="1695928051"/>
                  </a:ext>
                </a:extLst>
              </a:tr>
              <a:tr h="302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PRJNA752630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diffuse large B-cell lymphoma (DLBCL)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77(154)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University of Padua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extLst>
                  <a:ext uri="{0D108BD9-81ED-4DB2-BD59-A6C34878D82A}">
                    <a16:rowId xmlns:a16="http://schemas.microsoft.com/office/drawing/2014/main" val="606453522"/>
                  </a:ext>
                </a:extLst>
              </a:tr>
              <a:tr h="302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PRJNA701141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Osteosarcoma (OSA)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1(2)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University of Padua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extLst>
                  <a:ext uri="{0D108BD9-81ED-4DB2-BD59-A6C34878D82A}">
                    <a16:rowId xmlns:a16="http://schemas.microsoft.com/office/drawing/2014/main" val="2003141311"/>
                  </a:ext>
                </a:extLst>
              </a:tr>
              <a:tr h="302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PRJNA695534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B-Cell Lymphoma (BCL)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71(142)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Cornell University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extLst>
                  <a:ext uri="{0D108BD9-81ED-4DB2-BD59-A6C34878D82A}">
                    <a16:rowId xmlns:a16="http://schemas.microsoft.com/office/drawing/2014/main" val="1434832074"/>
                  </a:ext>
                </a:extLst>
              </a:tr>
              <a:tr h="302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PRJNA680382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Osteosarcoma (OSA)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4(8)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University of Missouri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extLst>
                  <a:ext uri="{0D108BD9-81ED-4DB2-BD59-A6C34878D82A}">
                    <a16:rowId xmlns:a16="http://schemas.microsoft.com/office/drawing/2014/main" val="699164773"/>
                  </a:ext>
                </a:extLst>
              </a:tr>
              <a:tr h="34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PRJNA677995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splenic angiosarcoma (hemangiosarcoma) (HSA)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4(8)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Translational Genomics Research Institute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extLst>
                  <a:ext uri="{0D108BD9-81ED-4DB2-BD59-A6C34878D82A}">
                    <a16:rowId xmlns:a16="http://schemas.microsoft.com/office/drawing/2014/main" val="3665570435"/>
                  </a:ext>
                </a:extLst>
              </a:tr>
              <a:tr h="34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PRJDB16014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inflammatory colorectal polyp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 unpaired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National Institute for Physiological Sciences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extLst>
                  <a:ext uri="{0D108BD9-81ED-4DB2-BD59-A6C34878D82A}">
                    <a16:rowId xmlns:a16="http://schemas.microsoft.com/office/drawing/2014/main" val="3853521791"/>
                  </a:ext>
                </a:extLst>
              </a:tr>
              <a:tr h="302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PRJNA891496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Multiple non-tumor diseases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49 unpaired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Ghent University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extLst>
                  <a:ext uri="{0D108BD9-81ED-4DB2-BD59-A6C34878D82A}">
                    <a16:rowId xmlns:a16="http://schemas.microsoft.com/office/drawing/2014/main" val="2513784657"/>
                  </a:ext>
                </a:extLst>
              </a:tr>
              <a:tr h="302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PRJNA630029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fearfulness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16 unpaired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University of Helsinki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extLst>
                  <a:ext uri="{0D108BD9-81ED-4DB2-BD59-A6C34878D82A}">
                    <a16:rowId xmlns:a16="http://schemas.microsoft.com/office/drawing/2014/main" val="3314832525"/>
                  </a:ext>
                </a:extLst>
              </a:tr>
              <a:tr h="302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PRJNA616374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Primary bladder tumor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 unpaired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Colorado State University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extLst>
                  <a:ext uri="{0D108BD9-81ED-4DB2-BD59-A6C34878D82A}">
                    <a16:rowId xmlns:a16="http://schemas.microsoft.com/office/drawing/2014/main" val="3829918654"/>
                  </a:ext>
                </a:extLst>
              </a:tr>
              <a:tr h="302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PRJNA613479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Osteosarcoma (OSA)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27 unpaired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Colorado State University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extLst>
                  <a:ext uri="{0D108BD9-81ED-4DB2-BD59-A6C34878D82A}">
                    <a16:rowId xmlns:a16="http://schemas.microsoft.com/office/drawing/2014/main" val="851699490"/>
                  </a:ext>
                </a:extLst>
              </a:tr>
              <a:tr h="302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PRJEB57227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Urothelial carcinoma (UC)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87(174)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Wellcome</a:t>
                      </a:r>
                      <a:r>
                        <a:rPr lang="en-US" sz="1200" u="none" strike="noStrike" dirty="0">
                          <a:effectLst/>
                        </a:rPr>
                        <a:t> Sanger Institute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1" marR="6051" marT="6051" marB="0" anchor="ctr"/>
                </a:tc>
                <a:extLst>
                  <a:ext uri="{0D108BD9-81ED-4DB2-BD59-A6C34878D82A}">
                    <a16:rowId xmlns:a16="http://schemas.microsoft.com/office/drawing/2014/main" val="4088729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13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F149C0F-EDDE-0C87-FBC0-F24B21E35BE7}"/>
              </a:ext>
            </a:extLst>
          </p:cNvPr>
          <p:cNvGrpSpPr/>
          <p:nvPr/>
        </p:nvGrpSpPr>
        <p:grpSpPr>
          <a:xfrm>
            <a:off x="1166648" y="780496"/>
            <a:ext cx="9651371" cy="6183028"/>
            <a:chOff x="1166648" y="780496"/>
            <a:chExt cx="9651371" cy="61830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D02697F-9C06-5634-DD00-5D47D3C46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501" y="3818888"/>
              <a:ext cx="3144636" cy="3144636"/>
            </a:xfrm>
            <a:prstGeom prst="rect">
              <a:avLst/>
            </a:prstGeom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7702BCA-75CE-C90C-AE51-49E6B946C9EC}"/>
                </a:ext>
              </a:extLst>
            </p:cNvPr>
            <p:cNvGrpSpPr/>
            <p:nvPr/>
          </p:nvGrpSpPr>
          <p:grpSpPr>
            <a:xfrm>
              <a:off x="1166648" y="780496"/>
              <a:ext cx="9651371" cy="6183028"/>
              <a:chOff x="635262" y="-2804"/>
              <a:chExt cx="10918481" cy="6994786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006424D-F304-1CC1-49D6-999849633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90" y="-1"/>
                <a:ext cx="3594944" cy="3594944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46ED0DE-2ABC-7255-43F0-402F1A4AEF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19515" y="-4"/>
                <a:ext cx="3594947" cy="3594947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869AC20-CD7F-634D-9BB3-1AB2C1E3E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752" y="0"/>
                <a:ext cx="3621419" cy="3621419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7FB249A4-F429-48DB-35A7-8790183A0E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58800" y="3347140"/>
                <a:ext cx="3594943" cy="3594943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A644AC2-7E82-2FEA-EABD-868206DC94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40263" y="3397039"/>
                <a:ext cx="3594943" cy="3594943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E35AD5-FAEA-3493-5FDA-C8C0B3FFD0A5}"/>
                  </a:ext>
                </a:extLst>
              </p:cNvPr>
              <p:cNvSpPr txBox="1"/>
              <p:nvPr/>
            </p:nvSpPr>
            <p:spPr>
              <a:xfrm>
                <a:off x="639633" y="26476"/>
                <a:ext cx="536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4EF10F6-A3C3-94BB-A1D9-042EA4E46F97}"/>
                  </a:ext>
                </a:extLst>
              </p:cNvPr>
              <p:cNvSpPr txBox="1"/>
              <p:nvPr/>
            </p:nvSpPr>
            <p:spPr>
              <a:xfrm>
                <a:off x="4273171" y="27411"/>
                <a:ext cx="536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0F646F-0670-2429-D08B-B4498D5DE262}"/>
                  </a:ext>
                </a:extLst>
              </p:cNvPr>
              <p:cNvSpPr txBox="1"/>
              <p:nvPr/>
            </p:nvSpPr>
            <p:spPr>
              <a:xfrm>
                <a:off x="7894590" y="-2804"/>
                <a:ext cx="536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88D753-3332-DBF9-454A-03E9E0366F71}"/>
                  </a:ext>
                </a:extLst>
              </p:cNvPr>
              <p:cNvSpPr txBox="1"/>
              <p:nvPr/>
            </p:nvSpPr>
            <p:spPr>
              <a:xfrm>
                <a:off x="635262" y="3471948"/>
                <a:ext cx="536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A043D5-711E-8F35-E464-66E5E1B9A438}"/>
                  </a:ext>
                </a:extLst>
              </p:cNvPr>
              <p:cNvSpPr txBox="1"/>
              <p:nvPr/>
            </p:nvSpPr>
            <p:spPr>
              <a:xfrm>
                <a:off x="4281606" y="3379606"/>
                <a:ext cx="536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8AC799-82F3-A573-4E4B-969FDCD7AE53}"/>
                  </a:ext>
                </a:extLst>
              </p:cNvPr>
              <p:cNvSpPr txBox="1"/>
              <p:nvPr/>
            </p:nvSpPr>
            <p:spPr>
              <a:xfrm>
                <a:off x="7994476" y="3347140"/>
                <a:ext cx="536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C6DA445E-3CA3-28FD-C3D3-ABFBE4B7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196" y="-218597"/>
            <a:ext cx="1123435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Quality control for WES datasets</a:t>
            </a:r>
          </a:p>
        </p:txBody>
      </p:sp>
    </p:spTree>
    <p:extLst>
      <p:ext uri="{BB962C8B-B14F-4D97-AF65-F5344CB8AC3E}">
        <p14:creationId xmlns:p14="http://schemas.microsoft.com/office/powerpoint/2010/main" val="313546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5683-387C-441C-6A0E-9A72F7E4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007"/>
            <a:ext cx="10796752" cy="1325563"/>
          </a:xfrm>
        </p:spPr>
        <p:txBody>
          <a:bodyPr/>
          <a:lstStyle/>
          <a:p>
            <a:r>
              <a:rPr lang="en-US" dirty="0"/>
              <a:t>Breed prediction with expanded WES datasets</a:t>
            </a:r>
          </a:p>
        </p:txBody>
      </p:sp>
      <p:pic>
        <p:nvPicPr>
          <p:cNvPr id="5" name="Picture 4" descr="A close-up of a test&#10;&#10;Description automatically generated">
            <a:extLst>
              <a:ext uri="{FF2B5EF4-FFF2-40B4-BE49-F238E27FC236}">
                <a16:creationId xmlns:a16="http://schemas.microsoft.com/office/drawing/2014/main" id="{96586FDF-DD10-5E09-8699-9AA50481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7772400" cy="5744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D83E81-C2D2-35F1-D092-78950931A447}"/>
              </a:ext>
            </a:extLst>
          </p:cNvPr>
          <p:cNvSpPr txBox="1"/>
          <p:nvPr/>
        </p:nvSpPr>
        <p:spPr>
          <a:xfrm>
            <a:off x="8489092" y="2866768"/>
            <a:ext cx="3052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Dogs n=680 (182 unknown)</a:t>
            </a:r>
          </a:p>
          <a:p>
            <a:r>
              <a:rPr lang="en-US" dirty="0"/>
              <a:t>Variants n=2,783</a:t>
            </a:r>
          </a:p>
          <a:p>
            <a:r>
              <a:rPr lang="en-US" dirty="0"/>
              <a:t>Breeds n=12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948A4-E9DC-50E3-A118-16E4290BB87D}"/>
              </a:ext>
            </a:extLst>
          </p:cNvPr>
          <p:cNvSpPr txBox="1"/>
          <p:nvPr/>
        </p:nvSpPr>
        <p:spPr>
          <a:xfrm>
            <a:off x="7861738" y="4535845"/>
            <a:ext cx="377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Breed clustering based on </a:t>
            </a:r>
            <a:r>
              <a:rPr lang="en-US" u="sng" dirty="0">
                <a:solidFill>
                  <a:srgbClr val="C00000"/>
                </a:solidFill>
              </a:rPr>
              <a:t>VAF values</a:t>
            </a:r>
            <a:r>
              <a:rPr lang="en-US" dirty="0">
                <a:solidFill>
                  <a:srgbClr val="C00000"/>
                </a:solidFill>
              </a:rPr>
              <a:t> of </a:t>
            </a:r>
            <a:r>
              <a:rPr lang="en-US" u="sng" dirty="0">
                <a:solidFill>
                  <a:srgbClr val="C00000"/>
                </a:solidFill>
              </a:rPr>
              <a:t>selected variants</a:t>
            </a:r>
          </a:p>
        </p:txBody>
      </p:sp>
    </p:spTree>
    <p:extLst>
      <p:ext uri="{BB962C8B-B14F-4D97-AF65-F5344CB8AC3E}">
        <p14:creationId xmlns:p14="http://schemas.microsoft.com/office/powerpoint/2010/main" val="66999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AEA3-D74F-910A-2C3C-66C48276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51" y="-340791"/>
            <a:ext cx="10943897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Apply phylogenetic methods on WES germline variants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D7B19-F8C2-A9AE-4698-83888F89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22" y="733791"/>
            <a:ext cx="7252563" cy="5390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36320-931F-EEA5-6F4A-B9EFAD5441BD}"/>
              </a:ext>
            </a:extLst>
          </p:cNvPr>
          <p:cNvSpPr txBox="1"/>
          <p:nvPr/>
        </p:nvSpPr>
        <p:spPr>
          <a:xfrm>
            <a:off x="278854" y="3687344"/>
            <a:ext cx="420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Breed clustering based on </a:t>
            </a:r>
            <a:r>
              <a:rPr lang="en-US" u="sng" dirty="0">
                <a:solidFill>
                  <a:srgbClr val="C00000"/>
                </a:solidFill>
              </a:rPr>
              <a:t>nucleotide sequences</a:t>
            </a:r>
            <a:r>
              <a:rPr lang="en-US" dirty="0">
                <a:solidFill>
                  <a:srgbClr val="C00000"/>
                </a:solidFill>
              </a:rPr>
              <a:t> of </a:t>
            </a:r>
            <a:r>
              <a:rPr lang="en-US" u="sng" dirty="0">
                <a:solidFill>
                  <a:srgbClr val="C00000"/>
                </a:solidFill>
              </a:rPr>
              <a:t>all variants in CDS regions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1741C-1B26-485E-FDC2-64871C72AADB}"/>
              </a:ext>
            </a:extLst>
          </p:cNvPr>
          <p:cNvSpPr txBox="1"/>
          <p:nvPr/>
        </p:nvSpPr>
        <p:spPr>
          <a:xfrm>
            <a:off x="8292988" y="3685199"/>
            <a:ext cx="420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Breed clustering based on </a:t>
            </a:r>
            <a:r>
              <a:rPr lang="en-US" u="sng" dirty="0">
                <a:solidFill>
                  <a:srgbClr val="C00000"/>
                </a:solidFill>
              </a:rPr>
              <a:t>nucleotide sequences</a:t>
            </a:r>
            <a:r>
              <a:rPr lang="en-US" dirty="0">
                <a:solidFill>
                  <a:srgbClr val="C00000"/>
                </a:solidFill>
              </a:rPr>
              <a:t> of </a:t>
            </a:r>
            <a:r>
              <a:rPr lang="en-US" u="sng" dirty="0">
                <a:solidFill>
                  <a:srgbClr val="C00000"/>
                </a:solidFill>
              </a:rPr>
              <a:t>selected variants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D57386-8638-15B5-CF2D-41739AC95A45}"/>
              </a:ext>
            </a:extLst>
          </p:cNvPr>
          <p:cNvCxnSpPr/>
          <p:nvPr/>
        </p:nvCxnSpPr>
        <p:spPr>
          <a:xfrm flipH="1" flipV="1">
            <a:off x="1760483" y="4339123"/>
            <a:ext cx="512381" cy="4682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A5E93A-8CD5-FFEA-B630-69AEDC10DDE4}"/>
              </a:ext>
            </a:extLst>
          </p:cNvPr>
          <p:cNvCxnSpPr>
            <a:cxnSpLocks/>
          </p:cNvCxnSpPr>
          <p:nvPr/>
        </p:nvCxnSpPr>
        <p:spPr>
          <a:xfrm flipV="1">
            <a:off x="9746143" y="4339123"/>
            <a:ext cx="388883" cy="3789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4ADDB7-48AE-5BC1-C51C-B50D7B0AEE80}"/>
              </a:ext>
            </a:extLst>
          </p:cNvPr>
          <p:cNvSpPr txBox="1"/>
          <p:nvPr/>
        </p:nvSpPr>
        <p:spPr>
          <a:xfrm>
            <a:off x="108074" y="6133964"/>
            <a:ext cx="1145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Result files under </a:t>
            </a:r>
            <a:r>
              <a:rPr lang="en-US" u="sng" dirty="0"/>
              <a:t>results/phylogenetics</a:t>
            </a:r>
            <a:r>
              <a:rPr lang="en-US" dirty="0"/>
              <a:t>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Codes under </a:t>
            </a:r>
            <a:r>
              <a:rPr lang="en-US" u="sng" dirty="0"/>
              <a:t>scripts/phylogenetic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0DB33-F86B-A6F1-55A6-B188B29A88C9}"/>
              </a:ext>
            </a:extLst>
          </p:cNvPr>
          <p:cNvSpPr txBox="1"/>
          <p:nvPr/>
        </p:nvSpPr>
        <p:spPr>
          <a:xfrm>
            <a:off x="8397446" y="2923233"/>
            <a:ext cx="247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* Only Normal samples</a:t>
            </a:r>
          </a:p>
        </p:txBody>
      </p:sp>
    </p:spTree>
    <p:extLst>
      <p:ext uri="{BB962C8B-B14F-4D97-AF65-F5344CB8AC3E}">
        <p14:creationId xmlns:p14="http://schemas.microsoft.com/office/powerpoint/2010/main" val="267746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3735</TotalTime>
  <Words>735</Words>
  <Application>Microsoft Macintosh PowerPoint</Application>
  <PresentationFormat>Widescreen</PresentationFormat>
  <Paragraphs>157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Wingdings</vt:lpstr>
      <vt:lpstr>Office Theme</vt:lpstr>
      <vt:lpstr>Progress on Breed Prediction Pipelines</vt:lpstr>
      <vt:lpstr>Overview</vt:lpstr>
      <vt:lpstr>Published breed prediction pipeline</vt:lpstr>
      <vt:lpstr>PowerPoint Presentation</vt:lpstr>
      <vt:lpstr>Expand WES datasets for breed prediction pipeline</vt:lpstr>
      <vt:lpstr>Bioprojects newly included in WES analysis</vt:lpstr>
      <vt:lpstr>Quality control for WES datasets</vt:lpstr>
      <vt:lpstr>Breed prediction with expanded WES datasets</vt:lpstr>
      <vt:lpstr>Apply phylogenetic methods on WES germline variants</vt:lpstr>
      <vt:lpstr>Clustering of all variants in CDS region</vt:lpstr>
      <vt:lpstr>Clustering of all variants in CDS region (Consensus of 100 subsamples)</vt:lpstr>
      <vt:lpstr>PowerPoint Presentation</vt:lpstr>
      <vt:lpstr>Clustering of breed specific variants</vt:lpstr>
      <vt:lpstr>Identify breed specific variants from WGS SNPs (Dog10K) </vt:lpstr>
      <vt:lpstr>Breed specific variants from WGS-CDS only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on Breed Prediction</dc:title>
  <dc:creator>Jingxuan Chen</dc:creator>
  <cp:lastModifiedBy>Jingxuan Chen</cp:lastModifiedBy>
  <cp:revision>17</cp:revision>
  <dcterms:created xsi:type="dcterms:W3CDTF">2023-11-27T18:40:03Z</dcterms:created>
  <dcterms:modified xsi:type="dcterms:W3CDTF">2023-12-01T20:07:01Z</dcterms:modified>
</cp:coreProperties>
</file>