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Roboto Slab"/>
      <p:regular r:id="rId20"/>
      <p:bold r:id="rId21"/>
    </p:embeddedFont>
    <p:embeddedFont>
      <p:font typeface="Roboto"/>
      <p:regular r:id="rId22"/>
      <p:bold r:id="rId23"/>
      <p:italic r:id="rId24"/>
      <p:boldItalic r:id="rId25"/>
    </p:embeddedFont>
    <p:embeddedFont>
      <p:font typeface="Tahom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14F47FB-9F9A-4955-83E5-33507FA6EEA1}">
  <a:tblStyle styleId="{514F47FB-9F9A-4955-83E5-33507FA6EEA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Tahoma-regular.fntdata"/><Relationship Id="rId25" Type="http://schemas.openxmlformats.org/officeDocument/2006/relationships/font" Target="fonts/Roboto-boldItalic.fntdata"/><Relationship Id="rId27" Type="http://schemas.openxmlformats.org/officeDocument/2006/relationships/font" Target="fonts/Tahom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49e023aca8_3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49e023aca8_3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just">
              <a:lnSpc>
                <a:spcPct val="130000"/>
              </a:lnSpc>
              <a:spcBef>
                <a:spcPts val="1000"/>
              </a:spcBef>
              <a:spcAft>
                <a:spcPts val="0"/>
              </a:spcAft>
              <a:buNone/>
            </a:pPr>
            <a:r>
              <a:rPr lang="en-US">
                <a:solidFill>
                  <a:srgbClr val="63A600"/>
                </a:solidFill>
                <a:latin typeface="Roboto Slab"/>
                <a:ea typeface="Roboto Slab"/>
                <a:cs typeface="Roboto Slab"/>
                <a:sym typeface="Roboto Slab"/>
              </a:rPr>
              <a:t>We want to </a:t>
            </a:r>
            <a:r>
              <a:rPr lang="en-US">
                <a:solidFill>
                  <a:srgbClr val="63A600"/>
                </a:solidFill>
                <a:latin typeface="Roboto Slab"/>
                <a:ea typeface="Roboto Slab"/>
                <a:cs typeface="Roboto Slab"/>
                <a:sym typeface="Roboto Slab"/>
              </a:rPr>
              <a:t> identify influential users as the advertiser. </a:t>
            </a:r>
            <a:r>
              <a:rPr lang="en-US">
                <a:latin typeface="Roboto"/>
                <a:ea typeface="Roboto"/>
                <a:cs typeface="Roboto"/>
                <a:sym typeface="Roboto"/>
              </a:rPr>
              <a:t> </a:t>
            </a:r>
            <a:r>
              <a:rPr lang="en-US">
                <a:latin typeface="Arial"/>
                <a:ea typeface="Arial"/>
                <a:cs typeface="Arial"/>
                <a:sym typeface="Arial"/>
              </a:rPr>
              <a:t>tweets with retweet count &gt;1000 , people, hashtags, and URLs are drawn in a graph to show important actors in the tweet set, and any relationship they have to one another. </a:t>
            </a:r>
            <a:r>
              <a:rPr lang="en-US">
                <a:latin typeface="Roboto"/>
                <a:ea typeface="Roboto"/>
                <a:cs typeface="Roboto"/>
                <a:sym typeface="Roboto"/>
              </a:rPr>
              <a:t>We then </a:t>
            </a:r>
            <a:r>
              <a:rPr lang="en-US">
                <a:solidFill>
                  <a:srgbClr val="323232"/>
                </a:solidFill>
                <a:highlight>
                  <a:srgbClr val="FFFFFF"/>
                </a:highlight>
                <a:latin typeface="Arial"/>
                <a:ea typeface="Arial"/>
                <a:cs typeface="Arial"/>
                <a:sym typeface="Arial"/>
              </a:rPr>
              <a:t>calculates betweenness, closeness, degree centrality measures to provide different perspectives on the social relationships within the network。</a:t>
            </a:r>
            <a:r>
              <a:rPr lang="en-US">
                <a:latin typeface="Roboto"/>
                <a:ea typeface="Roboto"/>
                <a:cs typeface="Roboto"/>
                <a:sym typeface="Roboto"/>
              </a:rPr>
              <a:t> We should be able to find the important nodes help us engage with the target audience</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rPr lang="en-US">
                <a:solidFill>
                  <a:srgbClr val="5A5A5A"/>
                </a:solidFill>
                <a:latin typeface="Roboto"/>
                <a:ea typeface="Roboto"/>
                <a:cs typeface="Roboto"/>
                <a:sym typeface="Roboto"/>
              </a:rPr>
              <a:t>Nodes: Green - Users who created the most retweeted tweets</a:t>
            </a:r>
            <a:endParaRPr>
              <a:solidFill>
                <a:srgbClr val="5A5A5A"/>
              </a:solidFill>
              <a:latin typeface="Roboto"/>
              <a:ea typeface="Roboto"/>
              <a:cs typeface="Roboto"/>
              <a:sym typeface="Roboto"/>
            </a:endParaRPr>
          </a:p>
          <a:p>
            <a:pPr indent="0" lvl="0" marL="0" rtl="0" algn="l">
              <a:lnSpc>
                <a:spcPct val="115000"/>
              </a:lnSpc>
              <a:spcBef>
                <a:spcPts val="0"/>
              </a:spcBef>
              <a:spcAft>
                <a:spcPts val="0"/>
              </a:spcAft>
              <a:buNone/>
            </a:pPr>
            <a:r>
              <a:rPr lang="en-US">
                <a:solidFill>
                  <a:srgbClr val="5A5A5A"/>
                </a:solidFill>
                <a:latin typeface="Roboto"/>
                <a:ea typeface="Roboto"/>
                <a:cs typeface="Roboto"/>
                <a:sym typeface="Roboto"/>
              </a:rPr>
              <a:t>Entities: Purple - Important URLs; Orange - Hashtags; Yellow - The user commonly mentioned</a:t>
            </a:r>
            <a:endParaRPr>
              <a:solidFill>
                <a:srgbClr val="5A5A5A"/>
              </a:solidFill>
              <a:latin typeface="Roboto"/>
              <a:ea typeface="Roboto"/>
              <a:cs typeface="Roboto"/>
              <a:sym typeface="Roboto"/>
            </a:endParaRPr>
          </a:p>
          <a:p>
            <a:pPr indent="0" lvl="0" marL="0" rtl="0" algn="l">
              <a:lnSpc>
                <a:spcPct val="115000"/>
              </a:lnSpc>
              <a:spcBef>
                <a:spcPts val="0"/>
              </a:spcBef>
              <a:spcAft>
                <a:spcPts val="0"/>
              </a:spcAft>
              <a:buNone/>
            </a:pPr>
            <a:r>
              <a:rPr lang="en-US">
                <a:solidFill>
                  <a:srgbClr val="5A5A5A"/>
                </a:solidFill>
                <a:latin typeface="Roboto"/>
                <a:ea typeface="Roboto"/>
                <a:cs typeface="Roboto"/>
                <a:sym typeface="Roboto"/>
              </a:rPr>
              <a:t>Edges: Entities are connected to green nodes if they are mentioned in the tweets </a:t>
            </a:r>
            <a:endParaRPr>
              <a:solidFill>
                <a:srgbClr val="5A5A5A"/>
              </a:solidFill>
              <a:latin typeface="Roboto"/>
              <a:ea typeface="Roboto"/>
              <a:cs typeface="Roboto"/>
              <a:sym typeface="Roboto"/>
            </a:endParaRPr>
          </a:p>
          <a:p>
            <a:pPr indent="0" lvl="0" marL="0" rtl="0" algn="l">
              <a:lnSpc>
                <a:spcPct val="115000"/>
              </a:lnSpc>
              <a:spcBef>
                <a:spcPts val="0"/>
              </a:spcBef>
              <a:spcAft>
                <a:spcPts val="0"/>
              </a:spcAft>
              <a:buNone/>
            </a:pPr>
            <a:r>
              <a:rPr lang="en-US">
                <a:solidFill>
                  <a:srgbClr val="5A5A5A"/>
                </a:solidFill>
                <a:latin typeface="Roboto"/>
                <a:ea typeface="Roboto"/>
                <a:cs typeface="Roboto"/>
                <a:sym typeface="Roboto"/>
              </a:rPr>
              <a:t>Nodes size: proportional to the retweeted count of the tweets the nodes is related to.</a:t>
            </a:r>
            <a:endParaRPr>
              <a:solidFill>
                <a:srgbClr val="5A5A5A"/>
              </a:solidFill>
              <a:latin typeface="Roboto"/>
              <a:ea typeface="Roboto"/>
              <a:cs typeface="Roboto"/>
              <a:sym typeface="Roboto"/>
            </a:endParaRPr>
          </a:p>
          <a:p>
            <a:pPr indent="0" lvl="0" marL="0" rtl="0" algn="just">
              <a:lnSpc>
                <a:spcPct val="130000"/>
              </a:lnSpc>
              <a:spcBef>
                <a:spcPts val="1000"/>
              </a:spcBef>
              <a:spcAft>
                <a:spcPts val="0"/>
              </a:spcAft>
              <a:buNone/>
            </a:pPr>
            <a:r>
              <a:t/>
            </a:r>
            <a:endParaRPr>
              <a:latin typeface="Roboto"/>
              <a:ea typeface="Roboto"/>
              <a:cs typeface="Roboto"/>
              <a:sym typeface="Roboto"/>
            </a:endParaRPr>
          </a:p>
        </p:txBody>
      </p:sp>
      <p:sp>
        <p:nvSpPr>
          <p:cNvPr id="356" name="Google Shape;356;g49e023aca8_3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33b14b9e37_0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3b14b9e37_0_2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g33b14b9e37_0_2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4ab6dcf1f7_2_2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4ab6dcf1f7_2_2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g4ab6dcf1f7_2_2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33b14b9e37_0_2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3b14b9e37_0_2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g33b14b9e37_0_2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33b14b9e37_0_2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33b14b9e37_0_2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g33b14b9e37_0_2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3b14b9e37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3" name="Google Shape;93;g33b14b9e37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a lot people still </a:t>
            </a:r>
            <a:r>
              <a:rPr lang="en-US"/>
              <a:t>don't</a:t>
            </a:r>
            <a:r>
              <a:rPr lang="en-US"/>
              <a:t> know know how good s</a:t>
            </a:r>
            <a:r>
              <a:rPr lang="en-US"/>
              <a:t>o</a:t>
            </a:r>
            <a:r>
              <a:rPr lang="en-US"/>
              <a:t>new apple </a:t>
            </a:r>
            <a:r>
              <a:rPr lang="en-US"/>
              <a:t>pro they are</a:t>
            </a:r>
            <a:endParaRPr/>
          </a:p>
        </p:txBody>
      </p:sp>
      <p:sp>
        <p:nvSpPr>
          <p:cNvPr id="94" name="Google Shape;94;g33b14b9e37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3b14b9e37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3b14b9e37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33b14b9e37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ab6dcf1f7_2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ab6dcf1f7_2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4ab6dcf1f7_2_1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33b14b9e37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3b14b9e37_0_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33b14b9e37_0_1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49e023aca8_2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49e023aca8_2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49e023aca8_2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49e023aca8_3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49e023aca8_3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just">
              <a:lnSpc>
                <a:spcPct val="130000"/>
              </a:lnSpc>
              <a:spcBef>
                <a:spcPts val="1000"/>
              </a:spcBef>
              <a:spcAft>
                <a:spcPts val="0"/>
              </a:spcAft>
              <a:buNone/>
            </a:pPr>
            <a:r>
              <a:rPr lang="en-US">
                <a:latin typeface="Roboto"/>
                <a:ea typeface="Roboto"/>
                <a:cs typeface="Roboto"/>
                <a:sym typeface="Roboto"/>
              </a:rPr>
              <a:t>Always Users will tweet about specific aspects of the product they are interested in.  in order to know </a:t>
            </a:r>
            <a:r>
              <a:rPr lang="en-US" sz="1800">
                <a:solidFill>
                  <a:srgbClr val="63A600"/>
                </a:solidFill>
                <a:latin typeface="Roboto Slab"/>
                <a:ea typeface="Roboto Slab"/>
                <a:cs typeface="Roboto Slab"/>
                <a:sym typeface="Roboto Slab"/>
              </a:rPr>
              <a:t>What type of advertisement we would like to focus on, </a:t>
            </a:r>
            <a:r>
              <a:rPr lang="en-US">
                <a:latin typeface="Roboto"/>
                <a:ea typeface="Roboto"/>
                <a:cs typeface="Roboto"/>
                <a:sym typeface="Roboto"/>
              </a:rPr>
              <a:t>We want to check out the topic in those tweets and find out the unique pain points of the target audience to create a carefully crafted ad.</a:t>
            </a:r>
            <a:endParaRPr/>
          </a:p>
        </p:txBody>
      </p:sp>
      <p:sp>
        <p:nvSpPr>
          <p:cNvPr id="332" name="Google Shape;332;g49e023aca8_3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33b14b9e37_0_2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3b14b9e37_0_2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精简第二段？具体讲每个 topic</a:t>
            </a:r>
            <a:endParaRPr/>
          </a:p>
        </p:txBody>
      </p:sp>
      <p:sp>
        <p:nvSpPr>
          <p:cNvPr id="341" name="Google Shape;341;g33b14b9e37_0_2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49e023aca8_3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49e023aca8_3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500"/>
              <a:t>And the reason why we are doing sentiment analysis is we want to see what twitter users think about one product, what are the positive and negative aspects of one product. By doing the sentiment analysis, we use TextBlob which is a ...  </a:t>
            </a:r>
            <a:endParaRPr sz="2500"/>
          </a:p>
        </p:txBody>
      </p:sp>
      <p:sp>
        <p:nvSpPr>
          <p:cNvPr id="347" name="Google Shape;347;g49e023aca8_3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0" Type="http://schemas.openxmlformats.org/officeDocument/2006/relationships/image" Target="../media/image26.png"/><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hyperlink" Target="http://35.196.85.28:8000/" TargetMode="External"/><Relationship Id="rId9" Type="http://schemas.openxmlformats.org/officeDocument/2006/relationships/image" Target="../media/image9.png"/><Relationship Id="rId5" Type="http://schemas.openxmlformats.org/officeDocument/2006/relationships/hyperlink" Target="http://35.196.85.28:8000/" TargetMode="External"/><Relationship Id="rId6" Type="http://schemas.openxmlformats.org/officeDocument/2006/relationships/image" Target="../media/image8.png"/><Relationship Id="rId7" Type="http://schemas.openxmlformats.org/officeDocument/2006/relationships/image" Target="../media/image15.png"/><Relationship Id="rId8"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17.png"/><Relationship Id="rId5" Type="http://schemas.openxmlformats.org/officeDocument/2006/relationships/image" Target="../media/image25.png"/><Relationship Id="rId6" Type="http://schemas.openxmlformats.org/officeDocument/2006/relationships/image" Target="../media/image8.png"/><Relationship Id="rId7" Type="http://schemas.openxmlformats.org/officeDocument/2006/relationships/hyperlink" Target="http://35.196.85.28:500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jpg"/><Relationship Id="rId4" Type="http://schemas.openxmlformats.org/officeDocument/2006/relationships/image" Target="../media/image22.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hyperlink" Target="http://35.196.85.28:5000/" TargetMode="External"/><Relationship Id="rId5" Type="http://schemas.openxmlformats.org/officeDocument/2006/relationships/hyperlink" Target="http://35.196.85.28:5000/" TargetMode="External"/><Relationship Id="rId6" Type="http://schemas.openxmlformats.org/officeDocument/2006/relationships/image" Target="../media/image2.png"/><Relationship Id="rId7"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6.png"/><Relationship Id="rId9"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12.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35.196.85.28:5000/AirPods-LDA" TargetMode="External"/><Relationship Id="rId4" Type="http://schemas.openxmlformats.org/officeDocument/2006/relationships/image" Target="../media/image8.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35.196.85.28:5000/AirPods-LDA" TargetMode="External"/><Relationship Id="rId4" Type="http://schemas.openxmlformats.org/officeDocument/2006/relationships/hyperlink" Target="http://35.196.85.28:5000/AirPods-LDA" TargetMode="External"/><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3999" y="388075"/>
            <a:ext cx="8325000" cy="1479600"/>
          </a:xfrm>
          <a:prstGeom prst="rect">
            <a:avLst/>
          </a:prstGeom>
          <a:noFill/>
          <a:ln>
            <a:noFill/>
          </a:ln>
        </p:spPr>
        <p:txBody>
          <a:bodyPr anchorCtr="0" anchor="b" bIns="46800" lIns="46800" spcFirstLastPara="1" rIns="46800" wrap="square" tIns="46800">
            <a:noAutofit/>
          </a:bodyPr>
          <a:lstStyle/>
          <a:p>
            <a:pPr indent="0" lvl="0" marL="0" marR="0" rtl="0" algn="ctr">
              <a:lnSpc>
                <a:spcPct val="90000"/>
              </a:lnSpc>
              <a:spcBef>
                <a:spcPts val="0"/>
              </a:spcBef>
              <a:spcAft>
                <a:spcPts val="0"/>
              </a:spcAft>
              <a:buClr>
                <a:schemeClr val="lt1"/>
              </a:buClr>
              <a:buSzPts val="2500"/>
              <a:buFont typeface="Times New Roman"/>
              <a:buNone/>
            </a:pPr>
            <a:r>
              <a:t/>
            </a:r>
            <a:endParaRPr b="1" i="0" sz="2500" u="none" cap="none" strike="noStrike">
              <a:solidFill>
                <a:srgbClr val="FFFFFF"/>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2500"/>
              <a:buFont typeface="Times New Roman"/>
              <a:buNone/>
            </a:pPr>
            <a:r>
              <a:rPr b="0" i="0" lang="en-US" sz="2500" u="none" cap="none" strike="noStrike">
                <a:solidFill>
                  <a:srgbClr val="000000"/>
                </a:solidFill>
                <a:latin typeface="Arial"/>
                <a:ea typeface="Arial"/>
                <a:cs typeface="Arial"/>
                <a:sym typeface="Arial"/>
              </a:rPr>
              <a:t>E6893 Big Data Analytics</a:t>
            </a:r>
            <a:r>
              <a:rPr lang="en-US" sz="2500">
                <a:solidFill>
                  <a:srgbClr val="000000"/>
                </a:solidFill>
                <a:latin typeface="Arial"/>
                <a:ea typeface="Arial"/>
                <a:cs typeface="Arial"/>
                <a:sym typeface="Arial"/>
              </a:rPr>
              <a:t>:</a:t>
            </a:r>
            <a:endParaRPr sz="2500">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500"/>
              <a:buFont typeface="Times New Roman"/>
              <a:buNone/>
            </a:pPr>
            <a:r>
              <a:t/>
            </a:r>
            <a:endParaRPr sz="2500">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FF"/>
              </a:buClr>
              <a:buSzPts val="2500"/>
              <a:buFont typeface="Times New Roman"/>
              <a:buNone/>
            </a:pPr>
            <a:r>
              <a:rPr b="1" i="1" lang="en-US" sz="2400">
                <a:solidFill>
                  <a:srgbClr val="0000FF"/>
                </a:solidFill>
                <a:latin typeface="Arial"/>
                <a:ea typeface="Arial"/>
                <a:cs typeface="Arial"/>
                <a:sym typeface="Arial"/>
              </a:rPr>
              <a:t>AD Targeting for Apple Products on Twitter</a:t>
            </a:r>
            <a:endParaRPr b="1" i="1" sz="2400">
              <a:solidFill>
                <a:srgbClr val="0000FF"/>
              </a:solidFill>
              <a:latin typeface="Arial"/>
              <a:ea typeface="Arial"/>
              <a:cs typeface="Arial"/>
              <a:sym typeface="Arial"/>
            </a:endParaRPr>
          </a:p>
        </p:txBody>
      </p:sp>
      <p:sp>
        <p:nvSpPr>
          <p:cNvPr id="89" name="Google Shape;89;p13"/>
          <p:cNvSpPr/>
          <p:nvPr/>
        </p:nvSpPr>
        <p:spPr>
          <a:xfrm>
            <a:off x="1622400" y="2142250"/>
            <a:ext cx="6156300" cy="1672800"/>
          </a:xfrm>
          <a:prstGeom prst="rect">
            <a:avLst/>
          </a:prstGeom>
          <a:noFill/>
          <a:ln>
            <a:noFill/>
          </a:ln>
        </p:spPr>
        <p:txBody>
          <a:bodyPr anchorCtr="0" anchor="t" bIns="46800" lIns="45700" spcFirstLastPara="1" rIns="45700" wrap="square" tIns="46800">
            <a:noAutofit/>
          </a:bodyPr>
          <a:lstStyle/>
          <a:p>
            <a:pPr indent="0" lvl="0" marL="0" marR="0" rtl="0" algn="l">
              <a:spcBef>
                <a:spcPts val="0"/>
              </a:spcBef>
              <a:spcAft>
                <a:spcPts val="0"/>
              </a:spcAft>
              <a:buNone/>
            </a:pPr>
            <a:r>
              <a:rPr lang="en-US" sz="2000"/>
              <a:t>Project ID: 20181-20</a:t>
            </a:r>
            <a:endParaRPr sz="2000"/>
          </a:p>
          <a:p>
            <a:pPr indent="0" lvl="0" marL="0" marR="0" rtl="0" algn="l">
              <a:spcBef>
                <a:spcPts val="0"/>
              </a:spcBef>
              <a:spcAft>
                <a:spcPts val="0"/>
              </a:spcAft>
              <a:buNone/>
            </a:pPr>
            <a:r>
              <a:rPr b="0" i="0" lang="en-US" sz="2000" u="none" cap="none" strike="noStrike">
                <a:solidFill>
                  <a:srgbClr val="000000"/>
                </a:solidFill>
                <a:latin typeface="Arial"/>
                <a:ea typeface="Arial"/>
                <a:cs typeface="Arial"/>
                <a:sym typeface="Arial"/>
              </a:rPr>
              <a:t>Team Members:</a:t>
            </a:r>
            <a:endParaRPr b="0" i="0" sz="2000" u="none" cap="none" strike="noStrike">
              <a:solidFill>
                <a:srgbClr val="000000"/>
              </a:solidFill>
              <a:latin typeface="Arial"/>
              <a:ea typeface="Arial"/>
              <a:cs typeface="Arial"/>
              <a:sym typeface="Arial"/>
            </a:endParaRPr>
          </a:p>
          <a:p>
            <a:pPr indent="-355600" lvl="0" marL="457200" marR="0" rtl="0" algn="l">
              <a:spcBef>
                <a:spcPts val="0"/>
              </a:spcBef>
              <a:spcAft>
                <a:spcPts val="0"/>
              </a:spcAft>
              <a:buSzPts val="2000"/>
              <a:buChar char="●"/>
            </a:pPr>
            <a:r>
              <a:rPr lang="en-US" sz="2000"/>
              <a:t>Yuanqing Hong: yh2866</a:t>
            </a:r>
            <a:endParaRPr sz="2000"/>
          </a:p>
          <a:p>
            <a:pPr indent="-355600" lvl="0" marL="457200" marR="0" rtl="0" algn="l">
              <a:spcBef>
                <a:spcPts val="0"/>
              </a:spcBef>
              <a:spcAft>
                <a:spcPts val="0"/>
              </a:spcAft>
              <a:buSzPts val="2000"/>
              <a:buChar char="●"/>
            </a:pPr>
            <a:r>
              <a:rPr lang="en-US" sz="2000"/>
              <a:t>Fangbing Liu: fl2476</a:t>
            </a:r>
            <a:endParaRPr sz="2000"/>
          </a:p>
          <a:p>
            <a:pPr indent="-355600" lvl="0" marL="457200" marR="0" rtl="0" algn="l">
              <a:spcBef>
                <a:spcPts val="0"/>
              </a:spcBef>
              <a:spcAft>
                <a:spcPts val="0"/>
              </a:spcAft>
              <a:buSzPts val="2000"/>
              <a:buChar char="●"/>
            </a:pPr>
            <a:r>
              <a:rPr lang="en-US" sz="2000"/>
              <a:t>Jingyi Wang: jw3592</a:t>
            </a:r>
            <a:endParaRPr sz="2000"/>
          </a:p>
          <a:p>
            <a:pPr indent="0" lvl="0" marL="0" marR="0" rtl="0" algn="l">
              <a:spcBef>
                <a:spcPts val="0"/>
              </a:spcBef>
              <a:spcAft>
                <a:spcPts val="0"/>
              </a:spcAft>
              <a:buNone/>
            </a:pPr>
            <a:r>
              <a:t/>
            </a:r>
            <a:endParaRPr sz="2000"/>
          </a:p>
        </p:txBody>
      </p:sp>
      <p:pic>
        <p:nvPicPr>
          <p:cNvPr id="90" name="Google Shape;90;p13"/>
          <p:cNvPicPr preferRelativeResize="0"/>
          <p:nvPr/>
        </p:nvPicPr>
        <p:blipFill rotWithShape="1">
          <a:blip r:embed="rId3">
            <a:alphaModFix/>
          </a:blip>
          <a:srcRect b="0" l="0" r="0" t="0"/>
          <a:stretch/>
        </p:blipFill>
        <p:spPr>
          <a:xfrm>
            <a:off x="1524000" y="3874840"/>
            <a:ext cx="9343697" cy="23427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pic>
        <p:nvPicPr>
          <p:cNvPr id="358" name="Google Shape;358;p22"/>
          <p:cNvPicPr preferRelativeResize="0"/>
          <p:nvPr/>
        </p:nvPicPr>
        <p:blipFill>
          <a:blip r:embed="rId3">
            <a:alphaModFix amt="28000"/>
          </a:blip>
          <a:stretch>
            <a:fillRect/>
          </a:stretch>
        </p:blipFill>
        <p:spPr>
          <a:xfrm flipH="1">
            <a:off x="1" y="839550"/>
            <a:ext cx="12191999" cy="5819775"/>
          </a:xfrm>
          <a:prstGeom prst="rect">
            <a:avLst/>
          </a:prstGeom>
          <a:noFill/>
          <a:ln>
            <a:noFill/>
          </a:ln>
        </p:spPr>
      </p:pic>
      <p:sp>
        <p:nvSpPr>
          <p:cNvPr id="359" name="Google Shape;359;p22"/>
          <p:cNvSpPr txBox="1"/>
          <p:nvPr/>
        </p:nvSpPr>
        <p:spPr>
          <a:xfrm>
            <a:off x="244250" y="1124200"/>
            <a:ext cx="6407100" cy="58197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1100"/>
              </a:spcBef>
              <a:spcAft>
                <a:spcPts val="0"/>
              </a:spcAft>
              <a:buNone/>
            </a:pPr>
            <a:r>
              <a:rPr b="1" lang="en-US" sz="1800">
                <a:solidFill>
                  <a:srgbClr val="434343"/>
                </a:solidFill>
              </a:rPr>
              <a:t>Centrality Measures</a:t>
            </a:r>
            <a:endParaRPr b="1" sz="1800">
              <a:solidFill>
                <a:srgbClr val="434343"/>
              </a:solidFill>
            </a:endParaRPr>
          </a:p>
          <a:p>
            <a:pPr indent="0" lvl="0" marL="457200" rtl="0" algn="just">
              <a:lnSpc>
                <a:spcPct val="130000"/>
              </a:lnSpc>
              <a:spcBef>
                <a:spcPts val="1100"/>
              </a:spcBef>
              <a:spcAft>
                <a:spcPts val="0"/>
              </a:spcAft>
              <a:buNone/>
            </a:pPr>
            <a:r>
              <a:rPr b="1" lang="en-US" sz="1700">
                <a:solidFill>
                  <a:srgbClr val="434343"/>
                </a:solidFill>
              </a:rPr>
              <a:t>Betweenness centrality:</a:t>
            </a:r>
            <a:endParaRPr b="1" sz="1700">
              <a:solidFill>
                <a:srgbClr val="434343"/>
              </a:solidFill>
            </a:endParaRPr>
          </a:p>
          <a:p>
            <a:pPr indent="0" lvl="0" marL="457200" rtl="0" algn="just">
              <a:lnSpc>
                <a:spcPct val="130000"/>
              </a:lnSpc>
              <a:spcBef>
                <a:spcPts val="1100"/>
              </a:spcBef>
              <a:spcAft>
                <a:spcPts val="0"/>
              </a:spcAft>
              <a:buNone/>
            </a:pPr>
            <a:r>
              <a:rPr lang="en-US" sz="1700">
                <a:solidFill>
                  <a:srgbClr val="434343"/>
                </a:solidFill>
              </a:rPr>
              <a:t>Assume important nodes are those who connect other nodes. Betweenness centrality quantifies the number of times a node acts as a bridge along the shortest path between two other nodes. </a:t>
            </a:r>
            <a:endParaRPr sz="1700">
              <a:solidFill>
                <a:srgbClr val="434343"/>
              </a:solidFill>
            </a:endParaRPr>
          </a:p>
          <a:p>
            <a:pPr indent="0" lvl="0" marL="457200" rtl="0" algn="just">
              <a:lnSpc>
                <a:spcPct val="130000"/>
              </a:lnSpc>
              <a:spcBef>
                <a:spcPts val="1100"/>
              </a:spcBef>
              <a:spcAft>
                <a:spcPts val="0"/>
              </a:spcAft>
              <a:buNone/>
            </a:pPr>
            <a:r>
              <a:rPr b="1" lang="en-US" sz="1700">
                <a:solidFill>
                  <a:srgbClr val="434343"/>
                </a:solidFill>
              </a:rPr>
              <a:t>Degree centrality:</a:t>
            </a:r>
            <a:endParaRPr b="1" sz="1700">
              <a:solidFill>
                <a:srgbClr val="434343"/>
              </a:solidFill>
            </a:endParaRPr>
          </a:p>
          <a:p>
            <a:pPr indent="0" lvl="0" marL="457200" rtl="0" algn="just">
              <a:lnSpc>
                <a:spcPct val="130000"/>
              </a:lnSpc>
              <a:spcBef>
                <a:spcPts val="1100"/>
              </a:spcBef>
              <a:spcAft>
                <a:spcPts val="0"/>
              </a:spcAft>
              <a:buNone/>
            </a:pPr>
            <a:r>
              <a:rPr lang="en-US" sz="1700">
                <a:solidFill>
                  <a:srgbClr val="434343"/>
                </a:solidFill>
              </a:rPr>
              <a:t>Degree is a simple centrality measure that counts how many neighbors a node has, and it assumes important nodes have many connections. </a:t>
            </a:r>
            <a:endParaRPr sz="1700">
              <a:solidFill>
                <a:srgbClr val="434343"/>
              </a:solidFill>
            </a:endParaRPr>
          </a:p>
          <a:p>
            <a:pPr indent="0" lvl="0" marL="457200" rtl="0" algn="just">
              <a:lnSpc>
                <a:spcPct val="130000"/>
              </a:lnSpc>
              <a:spcBef>
                <a:spcPts val="1100"/>
              </a:spcBef>
              <a:spcAft>
                <a:spcPts val="0"/>
              </a:spcAft>
              <a:buNone/>
            </a:pPr>
            <a:r>
              <a:rPr b="1" lang="en-US" sz="1700">
                <a:solidFill>
                  <a:srgbClr val="434343"/>
                </a:solidFill>
              </a:rPr>
              <a:t>Closeness Centrality:</a:t>
            </a:r>
            <a:endParaRPr sz="1700">
              <a:solidFill>
                <a:srgbClr val="434343"/>
              </a:solidFill>
            </a:endParaRPr>
          </a:p>
          <a:p>
            <a:pPr indent="0" lvl="0" marL="457200" rtl="0" algn="just">
              <a:lnSpc>
                <a:spcPct val="130000"/>
              </a:lnSpc>
              <a:spcBef>
                <a:spcPts val="1100"/>
              </a:spcBef>
              <a:spcAft>
                <a:spcPts val="0"/>
              </a:spcAft>
              <a:buNone/>
            </a:pPr>
            <a:r>
              <a:rPr lang="en-US" sz="1700">
                <a:solidFill>
                  <a:srgbClr val="434343"/>
                </a:solidFill>
              </a:rPr>
              <a:t>C</a:t>
            </a:r>
            <a:r>
              <a:rPr lang="en-US" sz="1700">
                <a:solidFill>
                  <a:srgbClr val="434343"/>
                </a:solidFill>
              </a:rPr>
              <a:t>loseness centrality measures the mean distance from a node to other nodes, and  it assumes important nodes are close to other nodes.  </a:t>
            </a:r>
            <a:endParaRPr sz="1200">
              <a:solidFill>
                <a:srgbClr val="434343"/>
              </a:solidFill>
              <a:latin typeface="Roboto"/>
              <a:ea typeface="Roboto"/>
              <a:cs typeface="Roboto"/>
              <a:sym typeface="Roboto"/>
            </a:endParaRPr>
          </a:p>
        </p:txBody>
      </p:sp>
      <p:sp>
        <p:nvSpPr>
          <p:cNvPr id="360" name="Google Shape;360;p22"/>
          <p:cNvSpPr txBox="1"/>
          <p:nvPr/>
        </p:nvSpPr>
        <p:spPr>
          <a:xfrm>
            <a:off x="386348" y="326207"/>
            <a:ext cx="11137200" cy="556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3733" u="sng">
                <a:solidFill>
                  <a:schemeClr val="hlink"/>
                </a:solidFill>
                <a:latin typeface="Tahoma"/>
                <a:ea typeface="Tahoma"/>
                <a:cs typeface="Tahoma"/>
                <a:sym typeface="Tahoma"/>
                <a:hlinkClick r:id="rId4"/>
              </a:rPr>
              <a:t>Social Relationships </a:t>
            </a:r>
            <a:r>
              <a:rPr b="1" lang="en-US" sz="3700" u="sng">
                <a:solidFill>
                  <a:schemeClr val="hlink"/>
                </a:solidFill>
                <a:latin typeface="Tahoma"/>
                <a:ea typeface="Tahoma"/>
                <a:cs typeface="Tahoma"/>
                <a:sym typeface="Tahoma"/>
                <a:hlinkClick r:id="rId5"/>
              </a:rPr>
              <a:t>(Find The Influencer)</a:t>
            </a:r>
            <a:endParaRPr b="1" sz="3700">
              <a:solidFill>
                <a:srgbClr val="3F3F3F"/>
              </a:solidFill>
              <a:latin typeface="Tahoma"/>
              <a:ea typeface="Tahoma"/>
              <a:cs typeface="Tahoma"/>
              <a:sym typeface="Tahoma"/>
            </a:endParaRPr>
          </a:p>
          <a:p>
            <a:pPr indent="0" lvl="0" marL="0" rtl="0" algn="l">
              <a:spcBef>
                <a:spcPts val="0"/>
              </a:spcBef>
              <a:spcAft>
                <a:spcPts val="0"/>
              </a:spcAft>
              <a:buNone/>
            </a:pPr>
            <a:r>
              <a:t/>
            </a:r>
            <a:endParaRPr b="1" sz="3733">
              <a:solidFill>
                <a:srgbClr val="3F3F3F"/>
              </a:solidFill>
              <a:latin typeface="Tahoma"/>
              <a:ea typeface="Tahoma"/>
              <a:cs typeface="Tahoma"/>
              <a:sym typeface="Tahoma"/>
            </a:endParaRPr>
          </a:p>
        </p:txBody>
      </p:sp>
      <p:pic>
        <p:nvPicPr>
          <p:cNvPr id="361" name="Google Shape;361;p22"/>
          <p:cNvPicPr preferRelativeResize="0"/>
          <p:nvPr/>
        </p:nvPicPr>
        <p:blipFill>
          <a:blip r:embed="rId6">
            <a:alphaModFix/>
          </a:blip>
          <a:stretch>
            <a:fillRect/>
          </a:stretch>
        </p:blipFill>
        <p:spPr>
          <a:xfrm>
            <a:off x="0" y="1154547"/>
            <a:ext cx="12192001" cy="112082"/>
          </a:xfrm>
          <a:prstGeom prst="rect">
            <a:avLst/>
          </a:prstGeom>
          <a:noFill/>
          <a:ln>
            <a:noFill/>
          </a:ln>
        </p:spPr>
      </p:pic>
      <p:pic>
        <p:nvPicPr>
          <p:cNvPr id="362" name="Google Shape;362;p22"/>
          <p:cNvPicPr preferRelativeResize="0"/>
          <p:nvPr/>
        </p:nvPicPr>
        <p:blipFill>
          <a:blip r:embed="rId7">
            <a:alphaModFix/>
          </a:blip>
          <a:stretch>
            <a:fillRect/>
          </a:stretch>
        </p:blipFill>
        <p:spPr>
          <a:xfrm>
            <a:off x="3637038" y="3305163"/>
            <a:ext cx="714375" cy="400050"/>
          </a:xfrm>
          <a:prstGeom prst="rect">
            <a:avLst/>
          </a:prstGeom>
          <a:noFill/>
          <a:ln>
            <a:noFill/>
          </a:ln>
        </p:spPr>
      </p:pic>
      <p:pic>
        <p:nvPicPr>
          <p:cNvPr id="363" name="Google Shape;363;p22"/>
          <p:cNvPicPr preferRelativeResize="0"/>
          <p:nvPr/>
        </p:nvPicPr>
        <p:blipFill>
          <a:blip r:embed="rId8">
            <a:alphaModFix/>
          </a:blip>
          <a:stretch>
            <a:fillRect/>
          </a:stretch>
        </p:blipFill>
        <p:spPr>
          <a:xfrm>
            <a:off x="3318013" y="5410975"/>
            <a:ext cx="1171575" cy="381000"/>
          </a:xfrm>
          <a:prstGeom prst="rect">
            <a:avLst/>
          </a:prstGeom>
          <a:noFill/>
          <a:ln>
            <a:noFill/>
          </a:ln>
        </p:spPr>
      </p:pic>
      <p:pic>
        <p:nvPicPr>
          <p:cNvPr id="364" name="Google Shape;364;p22"/>
          <p:cNvPicPr preferRelativeResize="0"/>
          <p:nvPr/>
        </p:nvPicPr>
        <p:blipFill>
          <a:blip r:embed="rId9">
            <a:alphaModFix/>
          </a:blip>
          <a:stretch>
            <a:fillRect/>
          </a:stretch>
        </p:blipFill>
        <p:spPr>
          <a:xfrm>
            <a:off x="4056275" y="4818400"/>
            <a:ext cx="771525" cy="400050"/>
          </a:xfrm>
          <a:prstGeom prst="rect">
            <a:avLst/>
          </a:prstGeom>
          <a:noFill/>
          <a:ln>
            <a:noFill/>
          </a:ln>
        </p:spPr>
      </p:pic>
      <p:pic>
        <p:nvPicPr>
          <p:cNvPr id="365" name="Google Shape;365;p22"/>
          <p:cNvPicPr preferRelativeResize="0"/>
          <p:nvPr/>
        </p:nvPicPr>
        <p:blipFill>
          <a:blip r:embed="rId10">
            <a:alphaModFix/>
          </a:blip>
          <a:stretch>
            <a:fillRect/>
          </a:stretch>
        </p:blipFill>
        <p:spPr>
          <a:xfrm>
            <a:off x="7088150" y="1910888"/>
            <a:ext cx="4913974" cy="42463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grpSp>
        <p:nvGrpSpPr>
          <p:cNvPr id="371" name="Google Shape;371;p23"/>
          <p:cNvGrpSpPr/>
          <p:nvPr/>
        </p:nvGrpSpPr>
        <p:grpSpPr>
          <a:xfrm>
            <a:off x="601489" y="1654663"/>
            <a:ext cx="873533" cy="886071"/>
            <a:chOff x="7668344" y="5495925"/>
            <a:chExt cx="1261419" cy="1279525"/>
          </a:xfrm>
        </p:grpSpPr>
        <p:sp>
          <p:nvSpPr>
            <p:cNvPr id="372" name="Google Shape;372;p23"/>
            <p:cNvSpPr/>
            <p:nvPr/>
          </p:nvSpPr>
          <p:spPr>
            <a:xfrm>
              <a:off x="8315651" y="5495925"/>
              <a:ext cx="614112" cy="614112"/>
            </a:xfrm>
            <a:custGeom>
              <a:rect b="b" l="l" r="r" t="t"/>
              <a:pathLst>
                <a:path extrusionOk="0" h="407" w="407">
                  <a:moveTo>
                    <a:pt x="0" y="0"/>
                  </a:moveTo>
                  <a:lnTo>
                    <a:pt x="0" y="407"/>
                  </a:lnTo>
                  <a:lnTo>
                    <a:pt x="407" y="407"/>
                  </a:lnTo>
                  <a:lnTo>
                    <a:pt x="0" y="0"/>
                  </a:lnTo>
                  <a:close/>
                </a:path>
              </a:pathLst>
            </a:custGeom>
            <a:solidFill>
              <a:srgbClr val="F4879C">
                <a:alpha val="200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373" name="Google Shape;373;p23"/>
            <p:cNvSpPr/>
            <p:nvPr/>
          </p:nvSpPr>
          <p:spPr>
            <a:xfrm>
              <a:off x="8315651" y="5495925"/>
              <a:ext cx="614112" cy="614112"/>
            </a:xfrm>
            <a:custGeom>
              <a:rect b="b" l="l" r="r" t="t"/>
              <a:pathLst>
                <a:path extrusionOk="0" h="407" w="407">
                  <a:moveTo>
                    <a:pt x="0" y="0"/>
                  </a:moveTo>
                  <a:lnTo>
                    <a:pt x="0" y="407"/>
                  </a:lnTo>
                  <a:lnTo>
                    <a:pt x="407" y="407"/>
                  </a:lnTo>
                  <a:lnTo>
                    <a:pt x="0" y="0"/>
                  </a:lnTo>
                </a:path>
              </a:pathLst>
            </a:custGeom>
            <a:no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374" name="Google Shape;374;p23"/>
            <p:cNvSpPr/>
            <p:nvPr/>
          </p:nvSpPr>
          <p:spPr>
            <a:xfrm>
              <a:off x="7668344" y="5495925"/>
              <a:ext cx="612603" cy="614112"/>
            </a:xfrm>
            <a:custGeom>
              <a:rect b="b" l="l" r="r" t="t"/>
              <a:pathLst>
                <a:path extrusionOk="0" h="407" w="406">
                  <a:moveTo>
                    <a:pt x="406" y="0"/>
                  </a:moveTo>
                  <a:lnTo>
                    <a:pt x="0" y="0"/>
                  </a:lnTo>
                  <a:lnTo>
                    <a:pt x="406" y="407"/>
                  </a:lnTo>
                  <a:lnTo>
                    <a:pt x="406" y="0"/>
                  </a:lnTo>
                  <a:close/>
                </a:path>
              </a:pathLst>
            </a:custGeom>
            <a:solidFill>
              <a:srgbClr val="6C4C8B">
                <a:alpha val="200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375" name="Google Shape;375;p23"/>
            <p:cNvSpPr/>
            <p:nvPr/>
          </p:nvSpPr>
          <p:spPr>
            <a:xfrm>
              <a:off x="7668344" y="5495925"/>
              <a:ext cx="612603" cy="614112"/>
            </a:xfrm>
            <a:custGeom>
              <a:rect b="b" l="l" r="r" t="t"/>
              <a:pathLst>
                <a:path extrusionOk="0" h="407" w="406">
                  <a:moveTo>
                    <a:pt x="406" y="0"/>
                  </a:moveTo>
                  <a:lnTo>
                    <a:pt x="0" y="0"/>
                  </a:lnTo>
                  <a:lnTo>
                    <a:pt x="406" y="407"/>
                  </a:lnTo>
                  <a:lnTo>
                    <a:pt x="406" y="0"/>
                  </a:lnTo>
                </a:path>
              </a:pathLst>
            </a:custGeom>
            <a:no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376" name="Google Shape;376;p23"/>
            <p:cNvSpPr/>
            <p:nvPr/>
          </p:nvSpPr>
          <p:spPr>
            <a:xfrm>
              <a:off x="8315651" y="5495925"/>
              <a:ext cx="614112" cy="614112"/>
            </a:xfrm>
            <a:custGeom>
              <a:rect b="b" l="l" r="r" t="t"/>
              <a:pathLst>
                <a:path extrusionOk="0" h="407" w="407">
                  <a:moveTo>
                    <a:pt x="407" y="0"/>
                  </a:moveTo>
                  <a:lnTo>
                    <a:pt x="0" y="0"/>
                  </a:lnTo>
                  <a:lnTo>
                    <a:pt x="0" y="407"/>
                  </a:lnTo>
                  <a:lnTo>
                    <a:pt x="407" y="0"/>
                  </a:lnTo>
                  <a:close/>
                </a:path>
              </a:pathLst>
            </a:custGeom>
            <a:solidFill>
              <a:srgbClr val="6C4C8B"/>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377" name="Google Shape;377;p23"/>
            <p:cNvSpPr/>
            <p:nvPr/>
          </p:nvSpPr>
          <p:spPr>
            <a:xfrm>
              <a:off x="8315651" y="6161338"/>
              <a:ext cx="614112" cy="614112"/>
            </a:xfrm>
            <a:custGeom>
              <a:rect b="b" l="l" r="r" t="t"/>
              <a:pathLst>
                <a:path extrusionOk="0" h="407" w="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378" name="Google Shape;378;p23"/>
            <p:cNvSpPr/>
            <p:nvPr/>
          </p:nvSpPr>
          <p:spPr>
            <a:xfrm>
              <a:off x="8315651" y="6161338"/>
              <a:ext cx="614112" cy="614112"/>
            </a:xfrm>
            <a:custGeom>
              <a:rect b="b" l="l" r="r" t="t"/>
              <a:pathLst>
                <a:path extrusionOk="0" h="407" w="407">
                  <a:moveTo>
                    <a:pt x="407" y="0"/>
                  </a:moveTo>
                  <a:lnTo>
                    <a:pt x="0" y="0"/>
                  </a:lnTo>
                  <a:lnTo>
                    <a:pt x="0" y="407"/>
                  </a:lnTo>
                  <a:lnTo>
                    <a:pt x="0" y="0"/>
                  </a:lnTo>
                  <a:lnTo>
                    <a:pt x="203" y="204"/>
                  </a:lnTo>
                  <a:lnTo>
                    <a:pt x="407" y="0"/>
                  </a:lnTo>
                </a:path>
              </a:pathLst>
            </a:custGeom>
            <a:no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379" name="Google Shape;379;p23"/>
            <p:cNvSpPr/>
            <p:nvPr/>
          </p:nvSpPr>
          <p:spPr>
            <a:xfrm>
              <a:off x="7668344" y="5495925"/>
              <a:ext cx="612603" cy="614112"/>
            </a:xfrm>
            <a:custGeom>
              <a:rect b="b" l="l" r="r" t="t"/>
              <a:pathLst>
                <a:path extrusionOk="0" h="407" w="406">
                  <a:moveTo>
                    <a:pt x="0" y="407"/>
                  </a:moveTo>
                  <a:lnTo>
                    <a:pt x="406" y="407"/>
                  </a:lnTo>
                  <a:lnTo>
                    <a:pt x="406" y="0"/>
                  </a:lnTo>
                  <a:lnTo>
                    <a:pt x="0" y="407"/>
                  </a:lnTo>
                  <a:close/>
                </a:path>
              </a:pathLst>
            </a:custGeom>
            <a:solidFill>
              <a:srgbClr val="F4879C"/>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380" name="Google Shape;380;p23"/>
            <p:cNvSpPr/>
            <p:nvPr/>
          </p:nvSpPr>
          <p:spPr>
            <a:xfrm>
              <a:off x="8280947" y="6161338"/>
              <a:ext cx="0" cy="0"/>
            </a:xfrm>
            <a:custGeom>
              <a:rect b="b" l="l" r="r" t="t"/>
              <a:pathLst>
                <a:path extrusionOk="0" h="120000" w="120000">
                  <a:moveTo>
                    <a:pt x="0" y="0"/>
                  </a:moveTo>
                  <a:lnTo>
                    <a:pt x="0" y="0"/>
                  </a:lnTo>
                  <a:lnTo>
                    <a:pt x="0" y="0"/>
                  </a:lnTo>
                  <a:lnTo>
                    <a:pt x="0" y="0"/>
                  </a:lnTo>
                </a:path>
              </a:pathLst>
            </a:custGeom>
            <a:no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381" name="Google Shape;381;p23"/>
            <p:cNvSpPr/>
            <p:nvPr/>
          </p:nvSpPr>
          <p:spPr>
            <a:xfrm>
              <a:off x="7668344" y="6161338"/>
              <a:ext cx="612603" cy="614112"/>
            </a:xfrm>
            <a:custGeom>
              <a:rect b="b" l="l" r="r" t="t"/>
              <a:pathLst>
                <a:path extrusionOk="0" h="407" w="406">
                  <a:moveTo>
                    <a:pt x="406" y="407"/>
                  </a:moveTo>
                  <a:lnTo>
                    <a:pt x="406" y="0"/>
                  </a:lnTo>
                  <a:lnTo>
                    <a:pt x="0" y="0"/>
                  </a:lnTo>
                  <a:lnTo>
                    <a:pt x="406" y="407"/>
                  </a:lnTo>
                  <a:close/>
                </a:path>
              </a:pathLst>
            </a:custGeom>
            <a:solidFill>
              <a:srgbClr val="BDA8D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382" name="Google Shape;382;p23"/>
            <p:cNvSpPr/>
            <p:nvPr/>
          </p:nvSpPr>
          <p:spPr>
            <a:xfrm>
              <a:off x="7668344" y="6161338"/>
              <a:ext cx="612603" cy="614112"/>
            </a:xfrm>
            <a:custGeom>
              <a:rect b="b" l="l" r="r" t="t"/>
              <a:pathLst>
                <a:path extrusionOk="0" h="407" w="406">
                  <a:moveTo>
                    <a:pt x="406" y="407"/>
                  </a:moveTo>
                  <a:lnTo>
                    <a:pt x="406" y="0"/>
                  </a:lnTo>
                  <a:lnTo>
                    <a:pt x="0" y="0"/>
                  </a:lnTo>
                  <a:lnTo>
                    <a:pt x="406" y="407"/>
                  </a:lnTo>
                </a:path>
              </a:pathLst>
            </a:custGeom>
            <a:no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383" name="Google Shape;383;p23"/>
            <p:cNvSpPr/>
            <p:nvPr/>
          </p:nvSpPr>
          <p:spPr>
            <a:xfrm>
              <a:off x="8315651" y="6161338"/>
              <a:ext cx="614112" cy="614112"/>
            </a:xfrm>
            <a:custGeom>
              <a:rect b="b" l="l" r="r" t="t"/>
              <a:pathLst>
                <a:path extrusionOk="0" h="407" w="407">
                  <a:moveTo>
                    <a:pt x="0" y="0"/>
                  </a:moveTo>
                  <a:lnTo>
                    <a:pt x="0" y="407"/>
                  </a:lnTo>
                  <a:lnTo>
                    <a:pt x="407" y="407"/>
                  </a:lnTo>
                  <a:lnTo>
                    <a:pt x="0" y="0"/>
                  </a:lnTo>
                  <a:close/>
                </a:path>
              </a:pathLst>
            </a:custGeom>
            <a:solidFill>
              <a:srgbClr val="B81A4D"/>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384" name="Google Shape;384;p23"/>
            <p:cNvSpPr/>
            <p:nvPr/>
          </p:nvSpPr>
          <p:spPr>
            <a:xfrm>
              <a:off x="8315651" y="6161338"/>
              <a:ext cx="614112" cy="614112"/>
            </a:xfrm>
            <a:custGeom>
              <a:rect b="b" l="l" r="r" t="t"/>
              <a:pathLst>
                <a:path extrusionOk="0" h="407" w="407">
                  <a:moveTo>
                    <a:pt x="0" y="0"/>
                  </a:moveTo>
                  <a:lnTo>
                    <a:pt x="0" y="407"/>
                  </a:lnTo>
                  <a:lnTo>
                    <a:pt x="407" y="407"/>
                  </a:lnTo>
                  <a:lnTo>
                    <a:pt x="0" y="0"/>
                  </a:lnTo>
                </a:path>
              </a:pathLst>
            </a:custGeom>
            <a:no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385" name="Google Shape;385;p23"/>
            <p:cNvSpPr/>
            <p:nvPr/>
          </p:nvSpPr>
          <p:spPr>
            <a:xfrm>
              <a:off x="8197959" y="6292610"/>
              <a:ext cx="82989" cy="203698"/>
            </a:xfrm>
            <a:custGeom>
              <a:rect b="b" l="l" r="r" t="t"/>
              <a:pathLst>
                <a:path extrusionOk="0" h="135" w="5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rgbClr val="0C0C0C">
                <a:alpha val="298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386" name="Google Shape;386;p23"/>
            <p:cNvSpPr/>
            <p:nvPr/>
          </p:nvSpPr>
          <p:spPr>
            <a:xfrm>
              <a:off x="8083285" y="6512905"/>
              <a:ext cx="197663" cy="262544"/>
            </a:xfrm>
            <a:custGeom>
              <a:rect b="b" l="l" r="r" t="t"/>
              <a:pathLst>
                <a:path extrusionOk="0" h="174" w="131">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rgbClr val="0C0C0C">
                <a:alpha val="298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387" name="Google Shape;387;p23"/>
            <p:cNvSpPr/>
            <p:nvPr/>
          </p:nvSpPr>
          <p:spPr>
            <a:xfrm>
              <a:off x="8083285" y="6512905"/>
              <a:ext cx="197663" cy="262544"/>
            </a:xfrm>
            <a:custGeom>
              <a:rect b="b" l="l" r="r" t="t"/>
              <a:pathLst>
                <a:path extrusionOk="0" h="174" w="131">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388" name="Google Shape;388;p23"/>
            <p:cNvSpPr/>
            <p:nvPr/>
          </p:nvSpPr>
          <p:spPr>
            <a:xfrm>
              <a:off x="8315651" y="6291101"/>
              <a:ext cx="92042" cy="206716"/>
            </a:xfrm>
            <a:custGeom>
              <a:rect b="b" l="l" r="r" t="t"/>
              <a:pathLst>
                <a:path extrusionOk="0" h="137" w="61">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grpSp>
          <p:nvGrpSpPr>
            <p:cNvPr id="389" name="Google Shape;389;p23"/>
            <p:cNvGrpSpPr/>
            <p:nvPr/>
          </p:nvGrpSpPr>
          <p:grpSpPr>
            <a:xfrm>
              <a:off x="8315651" y="6291101"/>
              <a:ext cx="218787" cy="484348"/>
              <a:chOff x="8315651" y="6291101"/>
              <a:chExt cx="218787" cy="484348"/>
            </a:xfrm>
          </p:grpSpPr>
          <p:sp>
            <p:nvSpPr>
              <p:cNvPr id="390" name="Google Shape;390;p23"/>
              <p:cNvSpPr/>
              <p:nvPr/>
            </p:nvSpPr>
            <p:spPr>
              <a:xfrm>
                <a:off x="8315651" y="6291101"/>
                <a:ext cx="92042" cy="206716"/>
              </a:xfrm>
              <a:custGeom>
                <a:rect b="b" l="l" r="r" t="t"/>
                <a:pathLst>
                  <a:path extrusionOk="0" h="137" w="61">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rgbClr val="0C0C0C">
                  <a:alpha val="298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391" name="Google Shape;391;p23"/>
              <p:cNvSpPr/>
              <p:nvPr/>
            </p:nvSpPr>
            <p:spPr>
              <a:xfrm>
                <a:off x="8315651" y="6512905"/>
                <a:ext cx="218787" cy="262544"/>
              </a:xfrm>
              <a:custGeom>
                <a:rect b="b" l="l" r="r" t="t"/>
                <a:pathLst>
                  <a:path extrusionOk="0" h="174" w="145">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rgbClr val="0C0C0C">
                  <a:alpha val="298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grpSp>
        <p:sp>
          <p:nvSpPr>
            <p:cNvPr id="392" name="Google Shape;392;p23"/>
            <p:cNvSpPr/>
            <p:nvPr/>
          </p:nvSpPr>
          <p:spPr>
            <a:xfrm>
              <a:off x="8315651" y="6512905"/>
              <a:ext cx="218787" cy="262544"/>
            </a:xfrm>
            <a:custGeom>
              <a:rect b="b" l="l" r="r" t="t"/>
              <a:pathLst>
                <a:path extrusionOk="0" h="174" w="145">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grpSp>
      <p:sp>
        <p:nvSpPr>
          <p:cNvPr id="393" name="Google Shape;393;p23"/>
          <p:cNvSpPr/>
          <p:nvPr/>
        </p:nvSpPr>
        <p:spPr>
          <a:xfrm>
            <a:off x="1044800" y="1512397"/>
            <a:ext cx="10619700" cy="1170600"/>
          </a:xfrm>
          <a:prstGeom prst="rect">
            <a:avLst/>
          </a:prstGeom>
          <a:solidFill>
            <a:srgbClr val="BFAAD2">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394" name="Google Shape;394;p23"/>
          <p:cNvSpPr txBox="1"/>
          <p:nvPr/>
        </p:nvSpPr>
        <p:spPr>
          <a:xfrm>
            <a:off x="335360" y="309207"/>
            <a:ext cx="11137200" cy="556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3733">
                <a:solidFill>
                  <a:srgbClr val="3F3F3F"/>
                </a:solidFill>
                <a:latin typeface="Tahoma"/>
                <a:ea typeface="Tahoma"/>
                <a:cs typeface="Tahoma"/>
                <a:sym typeface="Tahoma"/>
              </a:rPr>
              <a:t>Website Visualization </a:t>
            </a:r>
            <a:endParaRPr b="1" sz="3733">
              <a:solidFill>
                <a:srgbClr val="3F3F3F"/>
              </a:solidFill>
              <a:latin typeface="Tahoma"/>
              <a:ea typeface="Tahoma"/>
              <a:cs typeface="Tahoma"/>
              <a:sym typeface="Tahoma"/>
            </a:endParaRPr>
          </a:p>
        </p:txBody>
      </p:sp>
      <p:grpSp>
        <p:nvGrpSpPr>
          <p:cNvPr id="395" name="Google Shape;395;p23"/>
          <p:cNvGrpSpPr/>
          <p:nvPr/>
        </p:nvGrpSpPr>
        <p:grpSpPr>
          <a:xfrm>
            <a:off x="1885130" y="1572348"/>
            <a:ext cx="9794050" cy="968383"/>
            <a:chOff x="3166988" y="5509220"/>
            <a:chExt cx="7345170" cy="463918"/>
          </a:xfrm>
        </p:grpSpPr>
        <p:sp>
          <p:nvSpPr>
            <p:cNvPr id="396" name="Google Shape;396;p23"/>
            <p:cNvSpPr txBox="1"/>
            <p:nvPr/>
          </p:nvSpPr>
          <p:spPr>
            <a:xfrm>
              <a:off x="3166988" y="5509220"/>
              <a:ext cx="2910600" cy="194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b="1" lang="en-US" sz="1867">
                  <a:solidFill>
                    <a:srgbClr val="B93768"/>
                  </a:solidFill>
                  <a:latin typeface="Tahoma"/>
                  <a:ea typeface="Tahoma"/>
                  <a:cs typeface="Tahoma"/>
                  <a:sym typeface="Tahoma"/>
                </a:rPr>
                <a:t>Website Outline</a:t>
              </a:r>
              <a:endParaRPr/>
            </a:p>
          </p:txBody>
        </p:sp>
        <p:sp>
          <p:nvSpPr>
            <p:cNvPr id="397" name="Google Shape;397;p23"/>
            <p:cNvSpPr txBox="1"/>
            <p:nvPr/>
          </p:nvSpPr>
          <p:spPr>
            <a:xfrm>
              <a:off x="3177758" y="5665039"/>
              <a:ext cx="7334400" cy="308100"/>
            </a:xfrm>
            <a:prstGeom prst="rect">
              <a:avLst/>
            </a:prstGeom>
            <a:noFill/>
            <a:ln>
              <a:noFill/>
            </a:ln>
          </p:spPr>
          <p:txBody>
            <a:bodyPr anchorCtr="0" anchor="ctr" bIns="0" lIns="0" spcFirstLastPara="1" rIns="0" wrap="square" tIns="0">
              <a:noAutofit/>
            </a:bodyPr>
            <a:lstStyle/>
            <a:p>
              <a:pPr indent="-317500" lvl="0" marL="457200" rtl="0" algn="l">
                <a:spcBef>
                  <a:spcPts val="0"/>
                </a:spcBef>
                <a:spcAft>
                  <a:spcPts val="0"/>
                </a:spcAft>
                <a:buSzPts val="1400"/>
                <a:buChar char="●"/>
              </a:pPr>
              <a:r>
                <a:rPr lang="en-US"/>
                <a:t>Target customers  Visualizing timeline, location, device and interests of the twitter users.</a:t>
              </a:r>
              <a:endParaRPr/>
            </a:p>
            <a:p>
              <a:pPr indent="-317500" lvl="0" marL="457200" rtl="0" algn="l">
                <a:spcBef>
                  <a:spcPts val="0"/>
                </a:spcBef>
                <a:spcAft>
                  <a:spcPts val="0"/>
                </a:spcAft>
                <a:buSzPts val="1400"/>
                <a:buChar char="●"/>
              </a:pPr>
              <a:r>
                <a:rPr lang="en-US"/>
                <a:t>Ad Content Topic modeling and sentiment analysis of the tweets and their visualization.</a:t>
              </a:r>
              <a:endParaRPr/>
            </a:p>
            <a:p>
              <a:pPr indent="-317500" lvl="0" marL="457200" rtl="0" algn="l">
                <a:spcBef>
                  <a:spcPts val="0"/>
                </a:spcBef>
                <a:spcAft>
                  <a:spcPts val="0"/>
                </a:spcAft>
                <a:buSzPts val="1400"/>
                <a:buChar char="●"/>
              </a:pPr>
              <a:r>
                <a:rPr lang="en-US"/>
                <a:t>Influencer Social network analysis to find the influential twitter users as the advertisers.</a:t>
              </a:r>
              <a:endParaRPr/>
            </a:p>
          </p:txBody>
        </p:sp>
      </p:grpSp>
      <p:pic>
        <p:nvPicPr>
          <p:cNvPr id="398" name="Google Shape;398;p23"/>
          <p:cNvPicPr preferRelativeResize="0"/>
          <p:nvPr/>
        </p:nvPicPr>
        <p:blipFill>
          <a:blip r:embed="rId3">
            <a:alphaModFix/>
          </a:blip>
          <a:stretch>
            <a:fillRect/>
          </a:stretch>
        </p:blipFill>
        <p:spPr>
          <a:xfrm>
            <a:off x="427450" y="2834300"/>
            <a:ext cx="3634101" cy="3636850"/>
          </a:xfrm>
          <a:prstGeom prst="rect">
            <a:avLst/>
          </a:prstGeom>
          <a:noFill/>
          <a:ln>
            <a:noFill/>
          </a:ln>
        </p:spPr>
      </p:pic>
      <p:pic>
        <p:nvPicPr>
          <p:cNvPr id="399" name="Google Shape;399;p23"/>
          <p:cNvPicPr preferRelativeResize="0"/>
          <p:nvPr/>
        </p:nvPicPr>
        <p:blipFill>
          <a:blip r:embed="rId4">
            <a:alphaModFix/>
          </a:blip>
          <a:stretch>
            <a:fillRect/>
          </a:stretch>
        </p:blipFill>
        <p:spPr>
          <a:xfrm>
            <a:off x="4209700" y="2834300"/>
            <a:ext cx="3667849" cy="3636850"/>
          </a:xfrm>
          <a:prstGeom prst="rect">
            <a:avLst/>
          </a:prstGeom>
          <a:noFill/>
          <a:ln>
            <a:noFill/>
          </a:ln>
        </p:spPr>
      </p:pic>
      <p:pic>
        <p:nvPicPr>
          <p:cNvPr id="400" name="Google Shape;400;p23"/>
          <p:cNvPicPr preferRelativeResize="0"/>
          <p:nvPr/>
        </p:nvPicPr>
        <p:blipFill>
          <a:blip r:embed="rId5">
            <a:alphaModFix/>
          </a:blip>
          <a:stretch>
            <a:fillRect/>
          </a:stretch>
        </p:blipFill>
        <p:spPr>
          <a:xfrm>
            <a:off x="8025700" y="2834300"/>
            <a:ext cx="3667851" cy="3636850"/>
          </a:xfrm>
          <a:prstGeom prst="rect">
            <a:avLst/>
          </a:prstGeom>
          <a:noFill/>
          <a:ln>
            <a:noFill/>
          </a:ln>
        </p:spPr>
      </p:pic>
      <p:pic>
        <p:nvPicPr>
          <p:cNvPr id="401" name="Google Shape;401;p23"/>
          <p:cNvPicPr preferRelativeResize="0"/>
          <p:nvPr/>
        </p:nvPicPr>
        <p:blipFill>
          <a:blip r:embed="rId6">
            <a:alphaModFix/>
          </a:blip>
          <a:stretch>
            <a:fillRect/>
          </a:stretch>
        </p:blipFill>
        <p:spPr>
          <a:xfrm>
            <a:off x="0" y="1154547"/>
            <a:ext cx="12192001" cy="112082"/>
          </a:xfrm>
          <a:prstGeom prst="rect">
            <a:avLst/>
          </a:prstGeom>
          <a:noFill/>
          <a:ln>
            <a:noFill/>
          </a:ln>
        </p:spPr>
      </p:pic>
      <p:sp>
        <p:nvSpPr>
          <p:cNvPr id="402" name="Google Shape;402;p23"/>
          <p:cNvSpPr/>
          <p:nvPr/>
        </p:nvSpPr>
        <p:spPr>
          <a:xfrm>
            <a:off x="9672725" y="2038225"/>
            <a:ext cx="1799825" cy="364450"/>
          </a:xfrm>
          <a:prstGeom prst="flowChartPredefinedProcess">
            <a:avLst/>
          </a:prstGeom>
          <a:gradFill>
            <a:gsLst>
              <a:gs pos="0">
                <a:srgbClr val="D4E5F5">
                  <a:alpha val="20000"/>
                </a:srgbClr>
              </a:gs>
              <a:gs pos="81000">
                <a:srgbClr val="A2C5E5">
                  <a:alpha val="20000"/>
                </a:srgbClr>
              </a:gs>
              <a:gs pos="90000">
                <a:srgbClr val="89B5DD">
                  <a:alpha val="20000"/>
                </a:srgbClr>
              </a:gs>
              <a:gs pos="100000">
                <a:srgbClr val="70A4D5">
                  <a:alpha val="20000"/>
                </a:srgbClr>
              </a:gs>
            </a:gsLst>
            <a:path path="circle">
              <a:fillToRect b="50%" l="50%" r="50%" t="50%"/>
            </a:path>
            <a:tileRect/>
          </a:gradFill>
          <a:ln cap="flat" cmpd="sng" w="9525">
            <a:solidFill>
              <a:schemeClr val="dk2"/>
            </a:solidFill>
            <a:prstDash val="solid"/>
            <a:round/>
            <a:headEnd len="sm" w="sm" type="none"/>
            <a:tailEnd len="sm" w="sm" type="none"/>
          </a:ln>
          <a:effectLst>
            <a:reflection blurRad="0" dir="5400000" dist="19050" endA="0" endPos="22000" fadeDir="5400012" kx="0" rotWithShape="0" algn="bl" stA="58000" stPos="0" sy="-100000" ky="0"/>
          </a:effectLst>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300" u="sng">
                <a:solidFill>
                  <a:schemeClr val="hlink"/>
                </a:solidFill>
                <a:hlinkClick r:id="rId7"/>
              </a:rPr>
              <a:t>Go To Website</a:t>
            </a:r>
            <a:endParaRPr b="1" sz="1300">
              <a:solidFill>
                <a:srgbClr val="351C75"/>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24"/>
          <p:cNvSpPr txBox="1"/>
          <p:nvPr>
            <p:ph type="ctrTitle"/>
          </p:nvPr>
        </p:nvSpPr>
        <p:spPr>
          <a:xfrm>
            <a:off x="1524000" y="1122363"/>
            <a:ext cx="9144000" cy="238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409" name="Google Shape;409;p24"/>
          <p:cNvSpPr txBox="1"/>
          <p:nvPr>
            <p:ph idx="1" type="subTitle"/>
          </p:nvPr>
        </p:nvSpPr>
        <p:spPr>
          <a:xfrm>
            <a:off x="1524000" y="3602038"/>
            <a:ext cx="9144000" cy="16557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t/>
            </a:r>
            <a:endParaRPr/>
          </a:p>
        </p:txBody>
      </p:sp>
      <p:pic>
        <p:nvPicPr>
          <p:cNvPr id="410" name="Google Shape;410;p24"/>
          <p:cNvPicPr preferRelativeResize="0"/>
          <p:nvPr/>
        </p:nvPicPr>
        <p:blipFill>
          <a:blip r:embed="rId3">
            <a:alphaModFix/>
          </a:blip>
          <a:stretch>
            <a:fillRect/>
          </a:stretch>
        </p:blipFill>
        <p:spPr>
          <a:xfrm>
            <a:off x="481025" y="184300"/>
            <a:ext cx="11559800" cy="64893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25"/>
          <p:cNvSpPr txBox="1"/>
          <p:nvPr/>
        </p:nvSpPr>
        <p:spPr>
          <a:xfrm>
            <a:off x="335360" y="322407"/>
            <a:ext cx="11137200" cy="556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3733">
                <a:solidFill>
                  <a:srgbClr val="3F3F3F"/>
                </a:solidFill>
                <a:latin typeface="Tahoma"/>
                <a:ea typeface="Tahoma"/>
                <a:cs typeface="Tahoma"/>
                <a:sym typeface="Tahoma"/>
              </a:rPr>
              <a:t>Project Record</a:t>
            </a:r>
            <a:endParaRPr b="1" sz="3733">
              <a:solidFill>
                <a:srgbClr val="3F3F3F"/>
              </a:solidFill>
              <a:latin typeface="Tahoma"/>
              <a:ea typeface="Tahoma"/>
              <a:cs typeface="Tahoma"/>
              <a:sym typeface="Tahoma"/>
            </a:endParaRPr>
          </a:p>
        </p:txBody>
      </p:sp>
      <p:sp>
        <p:nvSpPr>
          <p:cNvPr id="417" name="Google Shape;417;p25"/>
          <p:cNvSpPr txBox="1"/>
          <p:nvPr/>
        </p:nvSpPr>
        <p:spPr>
          <a:xfrm>
            <a:off x="335360" y="1661474"/>
            <a:ext cx="11239200" cy="2463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Clr>
                <a:srgbClr val="3F3F3F"/>
              </a:buClr>
              <a:buSzPts val="1600"/>
              <a:buFont typeface="Arial"/>
              <a:buNone/>
            </a:pPr>
            <a:r>
              <a:rPr lang="en-US" sz="1600">
                <a:solidFill>
                  <a:srgbClr val="3F3F3F"/>
                </a:solidFill>
                <a:latin typeface="Tahoma"/>
                <a:ea typeface="Tahoma"/>
                <a:cs typeface="Tahoma"/>
                <a:sym typeface="Tahoma"/>
              </a:rPr>
              <a:t>YouTube Link: </a:t>
            </a:r>
            <a:endParaRPr/>
          </a:p>
        </p:txBody>
      </p:sp>
      <p:grpSp>
        <p:nvGrpSpPr>
          <p:cNvPr id="418" name="Google Shape;418;p25"/>
          <p:cNvGrpSpPr/>
          <p:nvPr/>
        </p:nvGrpSpPr>
        <p:grpSpPr>
          <a:xfrm>
            <a:off x="1009741" y="2302598"/>
            <a:ext cx="10387571" cy="3690045"/>
            <a:chOff x="630746" y="2790796"/>
            <a:chExt cx="7882510" cy="3683782"/>
          </a:xfrm>
        </p:grpSpPr>
        <p:grpSp>
          <p:nvGrpSpPr>
            <p:cNvPr id="419" name="Google Shape;419;p25"/>
            <p:cNvGrpSpPr/>
            <p:nvPr/>
          </p:nvGrpSpPr>
          <p:grpSpPr>
            <a:xfrm>
              <a:off x="630746" y="2790796"/>
              <a:ext cx="7882510" cy="3683782"/>
              <a:chOff x="594741" y="2790796"/>
              <a:chExt cx="7882510" cy="3683782"/>
            </a:xfrm>
          </p:grpSpPr>
          <p:pic>
            <p:nvPicPr>
              <p:cNvPr id="420" name="Google Shape;420;p25"/>
              <p:cNvPicPr preferRelativeResize="0"/>
              <p:nvPr/>
            </p:nvPicPr>
            <p:blipFill rotWithShape="1">
              <a:blip r:embed="rId3">
                <a:alphaModFix/>
              </a:blip>
              <a:srcRect b="0" l="0" r="0" t="30747"/>
              <a:stretch/>
            </p:blipFill>
            <p:spPr>
              <a:xfrm>
                <a:off x="594741" y="2790796"/>
                <a:ext cx="7882510" cy="3435608"/>
              </a:xfrm>
              <a:prstGeom prst="rect">
                <a:avLst/>
              </a:prstGeom>
              <a:noFill/>
              <a:ln>
                <a:noFill/>
              </a:ln>
            </p:spPr>
          </p:pic>
          <p:pic>
            <p:nvPicPr>
              <p:cNvPr id="421" name="Google Shape;421;p25"/>
              <p:cNvPicPr preferRelativeResize="0"/>
              <p:nvPr/>
            </p:nvPicPr>
            <p:blipFill rotWithShape="1">
              <a:blip r:embed="rId4">
                <a:alphaModFix/>
              </a:blip>
              <a:srcRect b="0" l="0" r="0" t="0"/>
              <a:stretch/>
            </p:blipFill>
            <p:spPr>
              <a:xfrm flipH="1" rot="-5400000">
                <a:off x="4411908" y="2409237"/>
                <a:ext cx="248175" cy="7882508"/>
              </a:xfrm>
              <a:prstGeom prst="rect">
                <a:avLst/>
              </a:prstGeom>
              <a:noFill/>
              <a:ln>
                <a:noFill/>
              </a:ln>
            </p:spPr>
          </p:pic>
        </p:grpSp>
        <p:sp>
          <p:nvSpPr>
            <p:cNvPr id="422" name="Google Shape;422;p25"/>
            <p:cNvSpPr/>
            <p:nvPr/>
          </p:nvSpPr>
          <p:spPr>
            <a:xfrm>
              <a:off x="630746" y="2790796"/>
              <a:ext cx="3653100" cy="3435600"/>
            </a:xfrm>
            <a:prstGeom prst="rect">
              <a:avLst/>
            </a:prstGeom>
            <a:solidFill>
              <a:srgbClr val="000000">
                <a:alpha val="4471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grpSp>
      <p:pic>
        <p:nvPicPr>
          <p:cNvPr id="423" name="Google Shape;423;p25"/>
          <p:cNvPicPr preferRelativeResize="0"/>
          <p:nvPr/>
        </p:nvPicPr>
        <p:blipFill>
          <a:blip r:embed="rId5">
            <a:alphaModFix/>
          </a:blip>
          <a:stretch>
            <a:fillRect/>
          </a:stretch>
        </p:blipFill>
        <p:spPr>
          <a:xfrm>
            <a:off x="0" y="1154547"/>
            <a:ext cx="12192001" cy="1120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26"/>
          <p:cNvSpPr txBox="1"/>
          <p:nvPr/>
        </p:nvSpPr>
        <p:spPr>
          <a:xfrm>
            <a:off x="4492487" y="4074571"/>
            <a:ext cx="3207000" cy="6300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US" sz="3733">
                <a:solidFill>
                  <a:srgbClr val="3F3F3F"/>
                </a:solidFill>
                <a:latin typeface="Tahoma"/>
                <a:ea typeface="Tahoma"/>
                <a:cs typeface="Tahoma"/>
                <a:sym typeface="Tahoma"/>
              </a:rPr>
              <a:t>Thank you</a:t>
            </a:r>
            <a:endParaRPr b="1" sz="3733">
              <a:solidFill>
                <a:srgbClr val="3F3F3F"/>
              </a:solidFill>
              <a:latin typeface="Tahoma"/>
              <a:ea typeface="Tahoma"/>
              <a:cs typeface="Tahoma"/>
              <a:sym typeface="Tahoma"/>
            </a:endParaRPr>
          </a:p>
        </p:txBody>
      </p:sp>
      <p:sp>
        <p:nvSpPr>
          <p:cNvPr id="430" name="Google Shape;430;p26"/>
          <p:cNvSpPr txBox="1"/>
          <p:nvPr/>
        </p:nvSpPr>
        <p:spPr>
          <a:xfrm>
            <a:off x="4202700" y="4704581"/>
            <a:ext cx="3786600" cy="15414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2500"/>
              <a:buFont typeface="Times New Roman"/>
              <a:buNone/>
            </a:pPr>
            <a:r>
              <a:rPr lang="en-US" sz="1300">
                <a:solidFill>
                  <a:srgbClr val="666666"/>
                </a:solidFill>
              </a:rPr>
              <a:t>E6893 Big Data Analytics</a:t>
            </a:r>
            <a:endParaRPr sz="1300">
              <a:solidFill>
                <a:srgbClr val="666666"/>
              </a:solidFill>
            </a:endParaRPr>
          </a:p>
          <a:p>
            <a:pPr indent="0" lvl="0" marL="0" rtl="0" algn="ctr">
              <a:spcBef>
                <a:spcPts val="0"/>
              </a:spcBef>
              <a:spcAft>
                <a:spcPts val="0"/>
              </a:spcAft>
              <a:buClr>
                <a:srgbClr val="0000FF"/>
              </a:buClr>
              <a:buSzPts val="2500"/>
              <a:buFont typeface="Times New Roman"/>
              <a:buNone/>
            </a:pPr>
            <a:r>
              <a:rPr lang="en-US" sz="1300">
                <a:solidFill>
                  <a:srgbClr val="666666"/>
                </a:solidFill>
              </a:rPr>
              <a:t>AD Targeting for Apple Products on Twitter</a:t>
            </a:r>
            <a:endParaRPr sz="1300">
              <a:solidFill>
                <a:srgbClr val="666666"/>
              </a:solidFill>
            </a:endParaRPr>
          </a:p>
          <a:p>
            <a:pPr indent="0" lvl="0" marL="0" rtl="0" algn="ctr">
              <a:spcBef>
                <a:spcPts val="0"/>
              </a:spcBef>
              <a:spcAft>
                <a:spcPts val="0"/>
              </a:spcAft>
              <a:buClr>
                <a:schemeClr val="dk1"/>
              </a:buClr>
              <a:buFont typeface="Arial"/>
              <a:buNone/>
            </a:pPr>
            <a:r>
              <a:rPr lang="en-US" sz="1300">
                <a:solidFill>
                  <a:srgbClr val="666666"/>
                </a:solidFill>
              </a:rPr>
              <a:t>Project ID: 20181-20</a:t>
            </a:r>
            <a:endParaRPr sz="1300">
              <a:solidFill>
                <a:srgbClr val="666666"/>
              </a:solidFill>
            </a:endParaRPr>
          </a:p>
          <a:p>
            <a:pPr indent="0" lvl="0" marL="0" rtl="0" algn="ctr">
              <a:spcBef>
                <a:spcPts val="0"/>
              </a:spcBef>
              <a:spcAft>
                <a:spcPts val="0"/>
              </a:spcAft>
              <a:buClr>
                <a:schemeClr val="dk1"/>
              </a:buClr>
              <a:buFont typeface="Arial"/>
              <a:buNone/>
            </a:pPr>
            <a:r>
              <a:rPr lang="en-US" sz="1300">
                <a:solidFill>
                  <a:srgbClr val="666666"/>
                </a:solidFill>
              </a:rPr>
              <a:t>Team Members:</a:t>
            </a:r>
            <a:endParaRPr sz="1300">
              <a:solidFill>
                <a:srgbClr val="666666"/>
              </a:solidFill>
            </a:endParaRPr>
          </a:p>
          <a:p>
            <a:pPr indent="0" lvl="0" marL="0" rtl="0" algn="ctr">
              <a:spcBef>
                <a:spcPts val="0"/>
              </a:spcBef>
              <a:spcAft>
                <a:spcPts val="0"/>
              </a:spcAft>
              <a:buClr>
                <a:schemeClr val="dk1"/>
              </a:buClr>
              <a:buFont typeface="Arial"/>
              <a:buNone/>
            </a:pPr>
            <a:r>
              <a:rPr lang="en-US" sz="1300">
                <a:solidFill>
                  <a:srgbClr val="666666"/>
                </a:solidFill>
              </a:rPr>
              <a:t>Yuanqing Hong: yh2866</a:t>
            </a:r>
            <a:endParaRPr sz="1300">
              <a:solidFill>
                <a:srgbClr val="666666"/>
              </a:solidFill>
            </a:endParaRPr>
          </a:p>
          <a:p>
            <a:pPr indent="0" lvl="0" marL="0" rtl="0" algn="ctr">
              <a:spcBef>
                <a:spcPts val="0"/>
              </a:spcBef>
              <a:spcAft>
                <a:spcPts val="0"/>
              </a:spcAft>
              <a:buClr>
                <a:schemeClr val="dk1"/>
              </a:buClr>
              <a:buFont typeface="Arial"/>
              <a:buNone/>
            </a:pPr>
            <a:r>
              <a:rPr lang="en-US" sz="1300">
                <a:solidFill>
                  <a:srgbClr val="666666"/>
                </a:solidFill>
              </a:rPr>
              <a:t>Fangbing Liu: fl2476</a:t>
            </a:r>
            <a:endParaRPr sz="1300">
              <a:solidFill>
                <a:srgbClr val="666666"/>
              </a:solidFill>
            </a:endParaRPr>
          </a:p>
          <a:p>
            <a:pPr indent="0" lvl="0" marL="0" rtl="0" algn="ctr">
              <a:spcBef>
                <a:spcPts val="0"/>
              </a:spcBef>
              <a:spcAft>
                <a:spcPts val="0"/>
              </a:spcAft>
              <a:buClr>
                <a:schemeClr val="dk1"/>
              </a:buClr>
              <a:buFont typeface="Arial"/>
              <a:buNone/>
            </a:pPr>
            <a:r>
              <a:rPr lang="en-US" sz="1300">
                <a:solidFill>
                  <a:srgbClr val="666666"/>
                </a:solidFill>
              </a:rPr>
              <a:t>Jingyi Wang: jw3592</a:t>
            </a:r>
            <a:endParaRPr sz="1300">
              <a:solidFill>
                <a:srgbClr val="666666"/>
              </a:solidFill>
            </a:endParaRPr>
          </a:p>
          <a:p>
            <a:pPr indent="0" lvl="0" marL="0" rtl="0" algn="ctr">
              <a:spcBef>
                <a:spcPts val="0"/>
              </a:spcBef>
              <a:spcAft>
                <a:spcPts val="0"/>
              </a:spcAft>
              <a:buClr>
                <a:schemeClr val="dk1"/>
              </a:buClr>
              <a:buFont typeface="Arial"/>
              <a:buNone/>
            </a:pPr>
            <a:r>
              <a:t/>
            </a:r>
            <a:endParaRPr sz="1300">
              <a:solidFill>
                <a:srgbClr val="666666"/>
              </a:solidFill>
            </a:endParaRPr>
          </a:p>
          <a:p>
            <a:pPr indent="0" lvl="0" marL="0" rtl="0" algn="ctr">
              <a:spcBef>
                <a:spcPts val="0"/>
              </a:spcBef>
              <a:spcAft>
                <a:spcPts val="0"/>
              </a:spcAft>
              <a:buClr>
                <a:srgbClr val="3F3F3F"/>
              </a:buClr>
              <a:buSzPts val="1200"/>
              <a:buFont typeface="Tahoma"/>
              <a:buNone/>
            </a:pPr>
            <a:r>
              <a:t/>
            </a:r>
            <a:endParaRPr sz="1300">
              <a:solidFill>
                <a:srgbClr val="666666"/>
              </a:solidFill>
            </a:endParaRPr>
          </a:p>
        </p:txBody>
      </p:sp>
      <p:pic>
        <p:nvPicPr>
          <p:cNvPr id="431" name="Google Shape;431;p26"/>
          <p:cNvPicPr preferRelativeResize="0"/>
          <p:nvPr/>
        </p:nvPicPr>
        <p:blipFill>
          <a:blip r:embed="rId3">
            <a:alphaModFix/>
          </a:blip>
          <a:stretch>
            <a:fillRect/>
          </a:stretch>
        </p:blipFill>
        <p:spPr>
          <a:xfrm>
            <a:off x="4660201" y="1089148"/>
            <a:ext cx="2871600" cy="2884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grpSp>
        <p:nvGrpSpPr>
          <p:cNvPr id="96" name="Google Shape;96;p14"/>
          <p:cNvGrpSpPr/>
          <p:nvPr/>
        </p:nvGrpSpPr>
        <p:grpSpPr>
          <a:xfrm>
            <a:off x="8529537" y="3639130"/>
            <a:ext cx="2546861" cy="1851768"/>
            <a:chOff x="4038090" y="2712649"/>
            <a:chExt cx="2204502" cy="1602846"/>
          </a:xfrm>
        </p:grpSpPr>
        <p:pic>
          <p:nvPicPr>
            <p:cNvPr id="97" name="Google Shape;97;p14"/>
            <p:cNvPicPr preferRelativeResize="0"/>
            <p:nvPr/>
          </p:nvPicPr>
          <p:blipFill rotWithShape="1">
            <a:blip r:embed="rId3">
              <a:alphaModFix/>
            </a:blip>
            <a:srcRect b="0" l="0" r="0" t="0"/>
            <a:stretch/>
          </p:blipFill>
          <p:spPr>
            <a:xfrm flipH="1" rot="2700000">
              <a:off x="4526597" y="2711120"/>
              <a:ext cx="377131" cy="920917"/>
            </a:xfrm>
            <a:prstGeom prst="rect">
              <a:avLst/>
            </a:prstGeom>
            <a:noFill/>
            <a:ln>
              <a:noFill/>
            </a:ln>
          </p:spPr>
        </p:pic>
        <p:pic>
          <p:nvPicPr>
            <p:cNvPr id="98" name="Google Shape;98;p14"/>
            <p:cNvPicPr preferRelativeResize="0"/>
            <p:nvPr/>
          </p:nvPicPr>
          <p:blipFill rotWithShape="1">
            <a:blip r:embed="rId3">
              <a:alphaModFix/>
            </a:blip>
            <a:srcRect b="0" l="0" r="0" t="0"/>
            <a:stretch/>
          </p:blipFill>
          <p:spPr>
            <a:xfrm rot="2700000">
              <a:off x="5396528" y="3396108"/>
              <a:ext cx="377131" cy="920917"/>
            </a:xfrm>
            <a:prstGeom prst="rect">
              <a:avLst/>
            </a:prstGeom>
            <a:noFill/>
            <a:ln>
              <a:noFill/>
            </a:ln>
          </p:spPr>
        </p:pic>
        <p:grpSp>
          <p:nvGrpSpPr>
            <p:cNvPr id="99" name="Google Shape;99;p14"/>
            <p:cNvGrpSpPr/>
            <p:nvPr/>
          </p:nvGrpSpPr>
          <p:grpSpPr>
            <a:xfrm>
              <a:off x="4038090" y="2946678"/>
              <a:ext cx="2204502" cy="1083500"/>
              <a:chOff x="4038090" y="2946678"/>
              <a:chExt cx="2204502" cy="1083500"/>
            </a:xfrm>
          </p:grpSpPr>
          <p:sp>
            <p:nvSpPr>
              <p:cNvPr id="100" name="Google Shape;100;p14"/>
              <p:cNvSpPr/>
              <p:nvPr/>
            </p:nvSpPr>
            <p:spPr>
              <a:xfrm rot="10800000">
                <a:off x="5166968" y="2954175"/>
                <a:ext cx="1074670" cy="1076003"/>
              </a:xfrm>
              <a:custGeom>
                <a:rect b="b" l="l" r="r" t="t"/>
                <a:pathLst>
                  <a:path extrusionOk="0" h="807" w="806">
                    <a:moveTo>
                      <a:pt x="806" y="807"/>
                    </a:moveTo>
                    <a:lnTo>
                      <a:pt x="0" y="0"/>
                    </a:lnTo>
                    <a:lnTo>
                      <a:pt x="806" y="0"/>
                    </a:lnTo>
                    <a:lnTo>
                      <a:pt x="806" y="807"/>
                    </a:lnTo>
                    <a:close/>
                  </a:path>
                </a:pathLst>
              </a:custGeom>
              <a:solidFill>
                <a:srgbClr val="BDA8D1">
                  <a:alpha val="200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101" name="Google Shape;101;p14"/>
              <p:cNvSpPr/>
              <p:nvPr/>
            </p:nvSpPr>
            <p:spPr>
              <a:xfrm>
                <a:off x="4038090" y="2946678"/>
                <a:ext cx="1074670" cy="1076003"/>
              </a:xfrm>
              <a:custGeom>
                <a:rect b="b" l="l" r="r" t="t"/>
                <a:pathLst>
                  <a:path extrusionOk="0" h="807" w="806">
                    <a:moveTo>
                      <a:pt x="806" y="807"/>
                    </a:moveTo>
                    <a:lnTo>
                      <a:pt x="0" y="0"/>
                    </a:lnTo>
                    <a:lnTo>
                      <a:pt x="806" y="0"/>
                    </a:lnTo>
                    <a:lnTo>
                      <a:pt x="806" y="807"/>
                    </a:lnTo>
                    <a:close/>
                  </a:path>
                </a:pathLst>
              </a:custGeom>
              <a:solidFill>
                <a:srgbClr val="6C4C8B">
                  <a:alpha val="200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102" name="Google Shape;102;p14"/>
              <p:cNvSpPr/>
              <p:nvPr/>
            </p:nvSpPr>
            <p:spPr>
              <a:xfrm>
                <a:off x="4038090" y="2946678"/>
                <a:ext cx="1074670" cy="1076003"/>
              </a:xfrm>
              <a:custGeom>
                <a:rect b="b" l="l" r="r" t="t"/>
                <a:pathLst>
                  <a:path extrusionOk="0" h="807" w="806">
                    <a:moveTo>
                      <a:pt x="806" y="0"/>
                    </a:moveTo>
                    <a:lnTo>
                      <a:pt x="0" y="807"/>
                    </a:lnTo>
                    <a:lnTo>
                      <a:pt x="806" y="807"/>
                    </a:lnTo>
                    <a:lnTo>
                      <a:pt x="806" y="0"/>
                    </a:lnTo>
                    <a:close/>
                  </a:path>
                </a:pathLst>
              </a:custGeom>
              <a:solidFill>
                <a:srgbClr val="6C4C8B"/>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103" name="Google Shape;103;p14"/>
              <p:cNvSpPr/>
              <p:nvPr/>
            </p:nvSpPr>
            <p:spPr>
              <a:xfrm>
                <a:off x="5262094" y="3084012"/>
                <a:ext cx="217334" cy="742669"/>
              </a:xfrm>
              <a:custGeom>
                <a:rect b="b" l="l" r="r" t="t"/>
                <a:pathLst>
                  <a:path extrusionOk="0" h="557" w="163">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path>
                </a:pathLst>
              </a:custGeom>
              <a:no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104" name="Google Shape;104;p14"/>
              <p:cNvSpPr/>
              <p:nvPr/>
            </p:nvSpPr>
            <p:spPr>
              <a:xfrm>
                <a:off x="5167922" y="2946678"/>
                <a:ext cx="1074670" cy="1076003"/>
              </a:xfrm>
              <a:custGeom>
                <a:rect b="b" l="l" r="r" t="t"/>
                <a:pathLst>
                  <a:path extrusionOk="0" h="807" w="806">
                    <a:moveTo>
                      <a:pt x="0" y="807"/>
                    </a:moveTo>
                    <a:lnTo>
                      <a:pt x="806" y="0"/>
                    </a:lnTo>
                    <a:lnTo>
                      <a:pt x="0" y="0"/>
                    </a:lnTo>
                    <a:lnTo>
                      <a:pt x="0" y="807"/>
                    </a:lnTo>
                    <a:close/>
                  </a:path>
                </a:pathLst>
              </a:custGeom>
              <a:solidFill>
                <a:srgbClr val="BDA8D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grpSp>
            <p:nvGrpSpPr>
              <p:cNvPr id="105" name="Google Shape;105;p14"/>
              <p:cNvGrpSpPr/>
              <p:nvPr/>
            </p:nvGrpSpPr>
            <p:grpSpPr>
              <a:xfrm>
                <a:off x="4838190" y="3123109"/>
                <a:ext cx="519985" cy="761545"/>
                <a:chOff x="549401" y="1524955"/>
                <a:chExt cx="850900" cy="1246188"/>
              </a:xfrm>
            </p:grpSpPr>
            <p:grpSp>
              <p:nvGrpSpPr>
                <p:cNvPr id="106" name="Google Shape;106;p14"/>
                <p:cNvGrpSpPr/>
                <p:nvPr/>
              </p:nvGrpSpPr>
              <p:grpSpPr>
                <a:xfrm>
                  <a:off x="1088579" y="1532892"/>
                  <a:ext cx="311722" cy="1238250"/>
                  <a:chOff x="5198491" y="3760788"/>
                  <a:chExt cx="311722" cy="1238250"/>
                </a:xfrm>
              </p:grpSpPr>
              <p:sp>
                <p:nvSpPr>
                  <p:cNvPr id="107" name="Google Shape;107;p14"/>
                  <p:cNvSpPr/>
                  <p:nvPr/>
                </p:nvSpPr>
                <p:spPr>
                  <a:xfrm>
                    <a:off x="5198491" y="4792662"/>
                    <a:ext cx="301625" cy="206376"/>
                  </a:xfrm>
                  <a:custGeom>
                    <a:rect b="b" l="l" r="r" t="t"/>
                    <a:pathLst>
                      <a:path extrusionOk="0" h="130" w="190">
                        <a:moveTo>
                          <a:pt x="143" y="0"/>
                        </a:moveTo>
                        <a:lnTo>
                          <a:pt x="0" y="0"/>
                        </a:lnTo>
                        <a:lnTo>
                          <a:pt x="0" y="130"/>
                        </a:lnTo>
                        <a:lnTo>
                          <a:pt x="138" y="130"/>
                        </a:lnTo>
                        <a:lnTo>
                          <a:pt x="190" y="78"/>
                        </a:lnTo>
                        <a:lnTo>
                          <a:pt x="190" y="32"/>
                        </a:lnTo>
                        <a:lnTo>
                          <a:pt x="190" y="32"/>
                        </a:lnTo>
                        <a:lnTo>
                          <a:pt x="189" y="22"/>
                        </a:lnTo>
                        <a:lnTo>
                          <a:pt x="187" y="15"/>
                        </a:lnTo>
                        <a:lnTo>
                          <a:pt x="184" y="10"/>
                        </a:lnTo>
                        <a:lnTo>
                          <a:pt x="179" y="6"/>
                        </a:lnTo>
                        <a:lnTo>
                          <a:pt x="179" y="6"/>
                        </a:lnTo>
                        <a:lnTo>
                          <a:pt x="173" y="4"/>
                        </a:lnTo>
                        <a:lnTo>
                          <a:pt x="164" y="1"/>
                        </a:lnTo>
                        <a:lnTo>
                          <a:pt x="155" y="0"/>
                        </a:lnTo>
                        <a:lnTo>
                          <a:pt x="143" y="0"/>
                        </a:lnTo>
                        <a:close/>
                      </a:path>
                    </a:pathLst>
                  </a:custGeom>
                  <a:solidFill>
                    <a:srgbClr val="0C0C0C">
                      <a:alpha val="298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108" name="Google Shape;108;p14"/>
                  <p:cNvSpPr/>
                  <p:nvPr/>
                </p:nvSpPr>
                <p:spPr>
                  <a:xfrm>
                    <a:off x="5208588" y="4792663"/>
                    <a:ext cx="301625" cy="206375"/>
                  </a:xfrm>
                  <a:custGeom>
                    <a:rect b="b" l="l" r="r" t="t"/>
                    <a:pathLst>
                      <a:path extrusionOk="0" h="130" w="190">
                        <a:moveTo>
                          <a:pt x="143" y="0"/>
                        </a:moveTo>
                        <a:lnTo>
                          <a:pt x="0" y="0"/>
                        </a:lnTo>
                        <a:lnTo>
                          <a:pt x="0" y="130"/>
                        </a:lnTo>
                        <a:lnTo>
                          <a:pt x="138" y="130"/>
                        </a:lnTo>
                        <a:lnTo>
                          <a:pt x="190" y="78"/>
                        </a:lnTo>
                        <a:lnTo>
                          <a:pt x="190" y="32"/>
                        </a:lnTo>
                        <a:lnTo>
                          <a:pt x="190" y="32"/>
                        </a:lnTo>
                        <a:lnTo>
                          <a:pt x="189" y="22"/>
                        </a:lnTo>
                        <a:lnTo>
                          <a:pt x="187" y="15"/>
                        </a:lnTo>
                        <a:lnTo>
                          <a:pt x="184" y="10"/>
                        </a:lnTo>
                        <a:lnTo>
                          <a:pt x="179" y="6"/>
                        </a:lnTo>
                        <a:lnTo>
                          <a:pt x="179" y="6"/>
                        </a:lnTo>
                        <a:lnTo>
                          <a:pt x="173" y="4"/>
                        </a:lnTo>
                        <a:lnTo>
                          <a:pt x="164" y="1"/>
                        </a:lnTo>
                        <a:lnTo>
                          <a:pt x="155" y="0"/>
                        </a:lnTo>
                        <a:lnTo>
                          <a:pt x="143" y="0"/>
                        </a:lnTo>
                      </a:path>
                    </a:pathLst>
                  </a:custGeom>
                  <a:no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109" name="Google Shape;109;p14"/>
                  <p:cNvSpPr/>
                  <p:nvPr/>
                </p:nvSpPr>
                <p:spPr>
                  <a:xfrm>
                    <a:off x="5198491" y="3760788"/>
                    <a:ext cx="301625" cy="693738"/>
                  </a:xfrm>
                  <a:custGeom>
                    <a:rect b="b" l="l" r="r" t="t"/>
                    <a:pathLst>
                      <a:path extrusionOk="0" h="437" w="190">
                        <a:moveTo>
                          <a:pt x="0" y="0"/>
                        </a:moveTo>
                        <a:lnTo>
                          <a:pt x="0" y="138"/>
                        </a:lnTo>
                        <a:lnTo>
                          <a:pt x="0" y="138"/>
                        </a:lnTo>
                        <a:lnTo>
                          <a:pt x="8" y="144"/>
                        </a:lnTo>
                        <a:lnTo>
                          <a:pt x="17" y="151"/>
                        </a:lnTo>
                        <a:lnTo>
                          <a:pt x="23" y="159"/>
                        </a:lnTo>
                        <a:lnTo>
                          <a:pt x="28" y="167"/>
                        </a:lnTo>
                        <a:lnTo>
                          <a:pt x="32" y="177"/>
                        </a:lnTo>
                        <a:lnTo>
                          <a:pt x="35" y="186"/>
                        </a:lnTo>
                        <a:lnTo>
                          <a:pt x="36" y="198"/>
                        </a:lnTo>
                        <a:lnTo>
                          <a:pt x="38" y="209"/>
                        </a:lnTo>
                        <a:lnTo>
                          <a:pt x="38" y="209"/>
                        </a:lnTo>
                        <a:lnTo>
                          <a:pt x="36" y="220"/>
                        </a:lnTo>
                        <a:lnTo>
                          <a:pt x="33" y="229"/>
                        </a:lnTo>
                        <a:lnTo>
                          <a:pt x="29" y="240"/>
                        </a:lnTo>
                        <a:lnTo>
                          <a:pt x="22" y="249"/>
                        </a:lnTo>
                        <a:lnTo>
                          <a:pt x="22" y="249"/>
                        </a:lnTo>
                        <a:lnTo>
                          <a:pt x="12" y="262"/>
                        </a:lnTo>
                        <a:lnTo>
                          <a:pt x="0" y="274"/>
                        </a:lnTo>
                        <a:lnTo>
                          <a:pt x="0" y="437"/>
                        </a:lnTo>
                        <a:lnTo>
                          <a:pt x="0" y="437"/>
                        </a:lnTo>
                        <a:lnTo>
                          <a:pt x="36" y="415"/>
                        </a:lnTo>
                        <a:lnTo>
                          <a:pt x="36" y="415"/>
                        </a:lnTo>
                        <a:lnTo>
                          <a:pt x="57" y="401"/>
                        </a:lnTo>
                        <a:lnTo>
                          <a:pt x="76" y="386"/>
                        </a:lnTo>
                        <a:lnTo>
                          <a:pt x="95" y="372"/>
                        </a:lnTo>
                        <a:lnTo>
                          <a:pt x="113" y="355"/>
                        </a:lnTo>
                        <a:lnTo>
                          <a:pt x="113" y="355"/>
                        </a:lnTo>
                        <a:lnTo>
                          <a:pt x="130" y="338"/>
                        </a:lnTo>
                        <a:lnTo>
                          <a:pt x="144" y="321"/>
                        </a:lnTo>
                        <a:lnTo>
                          <a:pt x="157" y="303"/>
                        </a:lnTo>
                        <a:lnTo>
                          <a:pt x="168" y="283"/>
                        </a:lnTo>
                        <a:lnTo>
                          <a:pt x="168" y="283"/>
                        </a:lnTo>
                        <a:lnTo>
                          <a:pt x="174" y="273"/>
                        </a:lnTo>
                        <a:lnTo>
                          <a:pt x="178" y="263"/>
                        </a:lnTo>
                        <a:lnTo>
                          <a:pt x="182" y="252"/>
                        </a:lnTo>
                        <a:lnTo>
                          <a:pt x="185" y="241"/>
                        </a:lnTo>
                        <a:lnTo>
                          <a:pt x="187" y="230"/>
                        </a:lnTo>
                        <a:lnTo>
                          <a:pt x="189" y="218"/>
                        </a:lnTo>
                        <a:lnTo>
                          <a:pt x="189" y="206"/>
                        </a:lnTo>
                        <a:lnTo>
                          <a:pt x="190" y="194"/>
                        </a:lnTo>
                        <a:lnTo>
                          <a:pt x="190" y="194"/>
                        </a:lnTo>
                        <a:lnTo>
                          <a:pt x="189" y="169"/>
                        </a:lnTo>
                        <a:lnTo>
                          <a:pt x="186" y="145"/>
                        </a:lnTo>
                        <a:lnTo>
                          <a:pt x="183" y="135"/>
                        </a:lnTo>
                        <a:lnTo>
                          <a:pt x="180" y="125"/>
                        </a:lnTo>
                        <a:lnTo>
                          <a:pt x="177" y="114"/>
                        </a:lnTo>
                        <a:lnTo>
                          <a:pt x="173" y="105"/>
                        </a:lnTo>
                        <a:lnTo>
                          <a:pt x="168" y="95"/>
                        </a:lnTo>
                        <a:lnTo>
                          <a:pt x="163" y="87"/>
                        </a:lnTo>
                        <a:lnTo>
                          <a:pt x="157" y="78"/>
                        </a:lnTo>
                        <a:lnTo>
                          <a:pt x="151" y="70"/>
                        </a:lnTo>
                        <a:lnTo>
                          <a:pt x="144" y="63"/>
                        </a:lnTo>
                        <a:lnTo>
                          <a:pt x="137" y="55"/>
                        </a:lnTo>
                        <a:lnTo>
                          <a:pt x="129" y="49"/>
                        </a:lnTo>
                        <a:lnTo>
                          <a:pt x="120" y="43"/>
                        </a:lnTo>
                        <a:lnTo>
                          <a:pt x="120" y="43"/>
                        </a:lnTo>
                        <a:lnTo>
                          <a:pt x="108" y="36"/>
                        </a:lnTo>
                        <a:lnTo>
                          <a:pt x="94" y="28"/>
                        </a:lnTo>
                        <a:lnTo>
                          <a:pt x="80" y="22"/>
                        </a:lnTo>
                        <a:lnTo>
                          <a:pt x="66" y="16"/>
                        </a:lnTo>
                        <a:lnTo>
                          <a:pt x="50" y="10"/>
                        </a:lnTo>
                        <a:lnTo>
                          <a:pt x="34" y="6"/>
                        </a:lnTo>
                        <a:lnTo>
                          <a:pt x="18" y="3"/>
                        </a:lnTo>
                        <a:lnTo>
                          <a:pt x="0" y="0"/>
                        </a:lnTo>
                        <a:close/>
                      </a:path>
                    </a:pathLst>
                  </a:custGeom>
                  <a:solidFill>
                    <a:srgbClr val="0C0C0C">
                      <a:alpha val="298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110" name="Google Shape;110;p14"/>
                  <p:cNvSpPr/>
                  <p:nvPr/>
                </p:nvSpPr>
                <p:spPr>
                  <a:xfrm>
                    <a:off x="5208588" y="3760788"/>
                    <a:ext cx="301625" cy="693738"/>
                  </a:xfrm>
                  <a:custGeom>
                    <a:rect b="b" l="l" r="r" t="t"/>
                    <a:pathLst>
                      <a:path extrusionOk="0" h="437" w="190">
                        <a:moveTo>
                          <a:pt x="0" y="0"/>
                        </a:moveTo>
                        <a:lnTo>
                          <a:pt x="0" y="138"/>
                        </a:lnTo>
                        <a:lnTo>
                          <a:pt x="0" y="138"/>
                        </a:lnTo>
                        <a:lnTo>
                          <a:pt x="8" y="144"/>
                        </a:lnTo>
                        <a:lnTo>
                          <a:pt x="17" y="151"/>
                        </a:lnTo>
                        <a:lnTo>
                          <a:pt x="23" y="159"/>
                        </a:lnTo>
                        <a:lnTo>
                          <a:pt x="28" y="167"/>
                        </a:lnTo>
                        <a:lnTo>
                          <a:pt x="32" y="177"/>
                        </a:lnTo>
                        <a:lnTo>
                          <a:pt x="35" y="186"/>
                        </a:lnTo>
                        <a:lnTo>
                          <a:pt x="36" y="198"/>
                        </a:lnTo>
                        <a:lnTo>
                          <a:pt x="38" y="209"/>
                        </a:lnTo>
                        <a:lnTo>
                          <a:pt x="38" y="209"/>
                        </a:lnTo>
                        <a:lnTo>
                          <a:pt x="36" y="220"/>
                        </a:lnTo>
                        <a:lnTo>
                          <a:pt x="33" y="229"/>
                        </a:lnTo>
                        <a:lnTo>
                          <a:pt x="29" y="240"/>
                        </a:lnTo>
                        <a:lnTo>
                          <a:pt x="22" y="249"/>
                        </a:lnTo>
                        <a:lnTo>
                          <a:pt x="22" y="249"/>
                        </a:lnTo>
                        <a:lnTo>
                          <a:pt x="12" y="262"/>
                        </a:lnTo>
                        <a:lnTo>
                          <a:pt x="0" y="274"/>
                        </a:lnTo>
                        <a:lnTo>
                          <a:pt x="0" y="437"/>
                        </a:lnTo>
                        <a:lnTo>
                          <a:pt x="0" y="437"/>
                        </a:lnTo>
                        <a:lnTo>
                          <a:pt x="36" y="415"/>
                        </a:lnTo>
                        <a:lnTo>
                          <a:pt x="36" y="415"/>
                        </a:lnTo>
                        <a:lnTo>
                          <a:pt x="57" y="401"/>
                        </a:lnTo>
                        <a:lnTo>
                          <a:pt x="76" y="386"/>
                        </a:lnTo>
                        <a:lnTo>
                          <a:pt x="95" y="372"/>
                        </a:lnTo>
                        <a:lnTo>
                          <a:pt x="113" y="355"/>
                        </a:lnTo>
                        <a:lnTo>
                          <a:pt x="113" y="355"/>
                        </a:lnTo>
                        <a:lnTo>
                          <a:pt x="130" y="338"/>
                        </a:lnTo>
                        <a:lnTo>
                          <a:pt x="144" y="321"/>
                        </a:lnTo>
                        <a:lnTo>
                          <a:pt x="157" y="303"/>
                        </a:lnTo>
                        <a:lnTo>
                          <a:pt x="168" y="283"/>
                        </a:lnTo>
                        <a:lnTo>
                          <a:pt x="168" y="283"/>
                        </a:lnTo>
                        <a:lnTo>
                          <a:pt x="174" y="273"/>
                        </a:lnTo>
                        <a:lnTo>
                          <a:pt x="178" y="263"/>
                        </a:lnTo>
                        <a:lnTo>
                          <a:pt x="182" y="252"/>
                        </a:lnTo>
                        <a:lnTo>
                          <a:pt x="185" y="241"/>
                        </a:lnTo>
                        <a:lnTo>
                          <a:pt x="187" y="230"/>
                        </a:lnTo>
                        <a:lnTo>
                          <a:pt x="189" y="218"/>
                        </a:lnTo>
                        <a:lnTo>
                          <a:pt x="189" y="206"/>
                        </a:lnTo>
                        <a:lnTo>
                          <a:pt x="190" y="194"/>
                        </a:lnTo>
                        <a:lnTo>
                          <a:pt x="190" y="194"/>
                        </a:lnTo>
                        <a:lnTo>
                          <a:pt x="189" y="169"/>
                        </a:lnTo>
                        <a:lnTo>
                          <a:pt x="186" y="145"/>
                        </a:lnTo>
                        <a:lnTo>
                          <a:pt x="183" y="135"/>
                        </a:lnTo>
                        <a:lnTo>
                          <a:pt x="180" y="125"/>
                        </a:lnTo>
                        <a:lnTo>
                          <a:pt x="177" y="114"/>
                        </a:lnTo>
                        <a:lnTo>
                          <a:pt x="173" y="105"/>
                        </a:lnTo>
                        <a:lnTo>
                          <a:pt x="168" y="95"/>
                        </a:lnTo>
                        <a:lnTo>
                          <a:pt x="163" y="87"/>
                        </a:lnTo>
                        <a:lnTo>
                          <a:pt x="157" y="78"/>
                        </a:lnTo>
                        <a:lnTo>
                          <a:pt x="151" y="70"/>
                        </a:lnTo>
                        <a:lnTo>
                          <a:pt x="144" y="63"/>
                        </a:lnTo>
                        <a:lnTo>
                          <a:pt x="137" y="55"/>
                        </a:lnTo>
                        <a:lnTo>
                          <a:pt x="129" y="49"/>
                        </a:lnTo>
                        <a:lnTo>
                          <a:pt x="120" y="43"/>
                        </a:lnTo>
                        <a:lnTo>
                          <a:pt x="120" y="43"/>
                        </a:lnTo>
                        <a:lnTo>
                          <a:pt x="108" y="36"/>
                        </a:lnTo>
                        <a:lnTo>
                          <a:pt x="94" y="28"/>
                        </a:lnTo>
                        <a:lnTo>
                          <a:pt x="80" y="22"/>
                        </a:lnTo>
                        <a:lnTo>
                          <a:pt x="66" y="16"/>
                        </a:lnTo>
                        <a:lnTo>
                          <a:pt x="50" y="10"/>
                        </a:lnTo>
                        <a:lnTo>
                          <a:pt x="34" y="6"/>
                        </a:lnTo>
                        <a:lnTo>
                          <a:pt x="18" y="3"/>
                        </a:lnTo>
                        <a:lnTo>
                          <a:pt x="0" y="0"/>
                        </a:lnTo>
                      </a:path>
                    </a:pathLst>
                  </a:custGeom>
                  <a:no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grpSp>
            <p:grpSp>
              <p:nvGrpSpPr>
                <p:cNvPr id="111" name="Google Shape;111;p14"/>
                <p:cNvGrpSpPr/>
                <p:nvPr/>
              </p:nvGrpSpPr>
              <p:grpSpPr>
                <a:xfrm>
                  <a:off x="549401" y="1524955"/>
                  <a:ext cx="450850" cy="1246188"/>
                  <a:chOff x="4659313" y="3752851"/>
                  <a:chExt cx="450850" cy="1246188"/>
                </a:xfrm>
              </p:grpSpPr>
              <p:sp>
                <p:nvSpPr>
                  <p:cNvPr id="112" name="Google Shape;112;p14"/>
                  <p:cNvSpPr/>
                  <p:nvPr/>
                </p:nvSpPr>
                <p:spPr>
                  <a:xfrm>
                    <a:off x="4659313" y="4270376"/>
                    <a:ext cx="450850" cy="728663"/>
                  </a:xfrm>
                  <a:custGeom>
                    <a:rect b="b" l="l" r="r" t="t"/>
                    <a:pathLst>
                      <a:path extrusionOk="0" h="459" w="284">
                        <a:moveTo>
                          <a:pt x="284" y="0"/>
                        </a:moveTo>
                        <a:lnTo>
                          <a:pt x="284" y="0"/>
                        </a:lnTo>
                        <a:lnTo>
                          <a:pt x="277" y="6"/>
                        </a:lnTo>
                        <a:lnTo>
                          <a:pt x="277" y="6"/>
                        </a:lnTo>
                        <a:lnTo>
                          <a:pt x="247" y="25"/>
                        </a:lnTo>
                        <a:lnTo>
                          <a:pt x="217" y="41"/>
                        </a:lnTo>
                        <a:lnTo>
                          <a:pt x="217" y="41"/>
                        </a:lnTo>
                        <a:lnTo>
                          <a:pt x="200" y="52"/>
                        </a:lnTo>
                        <a:lnTo>
                          <a:pt x="182" y="64"/>
                        </a:lnTo>
                        <a:lnTo>
                          <a:pt x="164" y="78"/>
                        </a:lnTo>
                        <a:lnTo>
                          <a:pt x="145" y="93"/>
                        </a:lnTo>
                        <a:lnTo>
                          <a:pt x="145" y="93"/>
                        </a:lnTo>
                        <a:lnTo>
                          <a:pt x="126" y="109"/>
                        </a:lnTo>
                        <a:lnTo>
                          <a:pt x="108" y="127"/>
                        </a:lnTo>
                        <a:lnTo>
                          <a:pt x="90" y="146"/>
                        </a:lnTo>
                        <a:lnTo>
                          <a:pt x="73" y="166"/>
                        </a:lnTo>
                        <a:lnTo>
                          <a:pt x="73" y="166"/>
                        </a:lnTo>
                        <a:lnTo>
                          <a:pt x="59" y="187"/>
                        </a:lnTo>
                        <a:lnTo>
                          <a:pt x="44" y="210"/>
                        </a:lnTo>
                        <a:lnTo>
                          <a:pt x="32" y="234"/>
                        </a:lnTo>
                        <a:lnTo>
                          <a:pt x="21" y="259"/>
                        </a:lnTo>
                        <a:lnTo>
                          <a:pt x="21" y="259"/>
                        </a:lnTo>
                        <a:lnTo>
                          <a:pt x="16" y="272"/>
                        </a:lnTo>
                        <a:lnTo>
                          <a:pt x="12" y="285"/>
                        </a:lnTo>
                        <a:lnTo>
                          <a:pt x="9" y="299"/>
                        </a:lnTo>
                        <a:lnTo>
                          <a:pt x="5" y="313"/>
                        </a:lnTo>
                        <a:lnTo>
                          <a:pt x="3" y="327"/>
                        </a:lnTo>
                        <a:lnTo>
                          <a:pt x="1" y="342"/>
                        </a:lnTo>
                        <a:lnTo>
                          <a:pt x="0" y="357"/>
                        </a:lnTo>
                        <a:lnTo>
                          <a:pt x="0" y="372"/>
                        </a:lnTo>
                        <a:lnTo>
                          <a:pt x="0" y="421"/>
                        </a:lnTo>
                        <a:lnTo>
                          <a:pt x="0" y="421"/>
                        </a:lnTo>
                        <a:lnTo>
                          <a:pt x="1" y="431"/>
                        </a:lnTo>
                        <a:lnTo>
                          <a:pt x="3" y="439"/>
                        </a:lnTo>
                        <a:lnTo>
                          <a:pt x="7" y="447"/>
                        </a:lnTo>
                        <a:lnTo>
                          <a:pt x="13" y="451"/>
                        </a:lnTo>
                        <a:lnTo>
                          <a:pt x="13" y="451"/>
                        </a:lnTo>
                        <a:lnTo>
                          <a:pt x="18" y="455"/>
                        </a:lnTo>
                        <a:lnTo>
                          <a:pt x="24" y="457"/>
                        </a:lnTo>
                        <a:lnTo>
                          <a:pt x="31" y="458"/>
                        </a:lnTo>
                        <a:lnTo>
                          <a:pt x="36" y="459"/>
                        </a:lnTo>
                        <a:lnTo>
                          <a:pt x="284" y="459"/>
                        </a:lnTo>
                        <a:lnTo>
                          <a:pt x="284" y="329"/>
                        </a:lnTo>
                        <a:lnTo>
                          <a:pt x="185" y="329"/>
                        </a:lnTo>
                        <a:lnTo>
                          <a:pt x="185" y="329"/>
                        </a:lnTo>
                        <a:lnTo>
                          <a:pt x="177" y="328"/>
                        </a:lnTo>
                        <a:lnTo>
                          <a:pt x="172" y="327"/>
                        </a:lnTo>
                        <a:lnTo>
                          <a:pt x="169" y="324"/>
                        </a:lnTo>
                        <a:lnTo>
                          <a:pt x="168" y="320"/>
                        </a:lnTo>
                        <a:lnTo>
                          <a:pt x="168" y="320"/>
                        </a:lnTo>
                        <a:lnTo>
                          <a:pt x="169" y="304"/>
                        </a:lnTo>
                        <a:lnTo>
                          <a:pt x="171" y="290"/>
                        </a:lnTo>
                        <a:lnTo>
                          <a:pt x="175" y="275"/>
                        </a:lnTo>
                        <a:lnTo>
                          <a:pt x="179" y="261"/>
                        </a:lnTo>
                        <a:lnTo>
                          <a:pt x="186" y="249"/>
                        </a:lnTo>
                        <a:lnTo>
                          <a:pt x="192" y="236"/>
                        </a:lnTo>
                        <a:lnTo>
                          <a:pt x="200" y="225"/>
                        </a:lnTo>
                        <a:lnTo>
                          <a:pt x="210" y="214"/>
                        </a:lnTo>
                        <a:lnTo>
                          <a:pt x="210" y="214"/>
                        </a:lnTo>
                        <a:lnTo>
                          <a:pt x="226" y="196"/>
                        </a:lnTo>
                        <a:lnTo>
                          <a:pt x="245" y="181"/>
                        </a:lnTo>
                        <a:lnTo>
                          <a:pt x="264" y="166"/>
                        </a:lnTo>
                        <a:lnTo>
                          <a:pt x="284" y="152"/>
                        </a:lnTo>
                        <a:lnTo>
                          <a:pt x="284" y="0"/>
                        </a:lnTo>
                        <a:close/>
                      </a:path>
                    </a:pathLst>
                  </a:custGeom>
                  <a:solidFill>
                    <a:srgbClr val="0C0C0C">
                      <a:alpha val="298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113" name="Google Shape;113;p14"/>
                  <p:cNvSpPr/>
                  <p:nvPr/>
                </p:nvSpPr>
                <p:spPr>
                  <a:xfrm>
                    <a:off x="4659313" y="4270376"/>
                    <a:ext cx="450850" cy="728663"/>
                  </a:xfrm>
                  <a:custGeom>
                    <a:rect b="b" l="l" r="r" t="t"/>
                    <a:pathLst>
                      <a:path extrusionOk="0" h="459" w="284">
                        <a:moveTo>
                          <a:pt x="284" y="0"/>
                        </a:moveTo>
                        <a:lnTo>
                          <a:pt x="284" y="0"/>
                        </a:lnTo>
                        <a:lnTo>
                          <a:pt x="277" y="6"/>
                        </a:lnTo>
                        <a:lnTo>
                          <a:pt x="277" y="6"/>
                        </a:lnTo>
                        <a:lnTo>
                          <a:pt x="247" y="25"/>
                        </a:lnTo>
                        <a:lnTo>
                          <a:pt x="217" y="41"/>
                        </a:lnTo>
                        <a:lnTo>
                          <a:pt x="217" y="41"/>
                        </a:lnTo>
                        <a:lnTo>
                          <a:pt x="200" y="52"/>
                        </a:lnTo>
                        <a:lnTo>
                          <a:pt x="182" y="64"/>
                        </a:lnTo>
                        <a:lnTo>
                          <a:pt x="164" y="78"/>
                        </a:lnTo>
                        <a:lnTo>
                          <a:pt x="145" y="93"/>
                        </a:lnTo>
                        <a:lnTo>
                          <a:pt x="145" y="93"/>
                        </a:lnTo>
                        <a:lnTo>
                          <a:pt x="126" y="109"/>
                        </a:lnTo>
                        <a:lnTo>
                          <a:pt x="108" y="127"/>
                        </a:lnTo>
                        <a:lnTo>
                          <a:pt x="90" y="146"/>
                        </a:lnTo>
                        <a:lnTo>
                          <a:pt x="73" y="166"/>
                        </a:lnTo>
                        <a:lnTo>
                          <a:pt x="73" y="166"/>
                        </a:lnTo>
                        <a:lnTo>
                          <a:pt x="59" y="187"/>
                        </a:lnTo>
                        <a:lnTo>
                          <a:pt x="44" y="210"/>
                        </a:lnTo>
                        <a:lnTo>
                          <a:pt x="32" y="234"/>
                        </a:lnTo>
                        <a:lnTo>
                          <a:pt x="21" y="259"/>
                        </a:lnTo>
                        <a:lnTo>
                          <a:pt x="21" y="259"/>
                        </a:lnTo>
                        <a:lnTo>
                          <a:pt x="16" y="272"/>
                        </a:lnTo>
                        <a:lnTo>
                          <a:pt x="12" y="285"/>
                        </a:lnTo>
                        <a:lnTo>
                          <a:pt x="9" y="299"/>
                        </a:lnTo>
                        <a:lnTo>
                          <a:pt x="5" y="313"/>
                        </a:lnTo>
                        <a:lnTo>
                          <a:pt x="3" y="327"/>
                        </a:lnTo>
                        <a:lnTo>
                          <a:pt x="1" y="342"/>
                        </a:lnTo>
                        <a:lnTo>
                          <a:pt x="0" y="357"/>
                        </a:lnTo>
                        <a:lnTo>
                          <a:pt x="0" y="372"/>
                        </a:lnTo>
                        <a:lnTo>
                          <a:pt x="0" y="421"/>
                        </a:lnTo>
                        <a:lnTo>
                          <a:pt x="0" y="421"/>
                        </a:lnTo>
                        <a:lnTo>
                          <a:pt x="1" y="431"/>
                        </a:lnTo>
                        <a:lnTo>
                          <a:pt x="3" y="439"/>
                        </a:lnTo>
                        <a:lnTo>
                          <a:pt x="7" y="447"/>
                        </a:lnTo>
                        <a:lnTo>
                          <a:pt x="13" y="451"/>
                        </a:lnTo>
                        <a:lnTo>
                          <a:pt x="13" y="451"/>
                        </a:lnTo>
                        <a:lnTo>
                          <a:pt x="18" y="455"/>
                        </a:lnTo>
                        <a:lnTo>
                          <a:pt x="24" y="457"/>
                        </a:lnTo>
                        <a:lnTo>
                          <a:pt x="31" y="458"/>
                        </a:lnTo>
                        <a:lnTo>
                          <a:pt x="36" y="459"/>
                        </a:lnTo>
                        <a:lnTo>
                          <a:pt x="284" y="459"/>
                        </a:lnTo>
                        <a:lnTo>
                          <a:pt x="284" y="329"/>
                        </a:lnTo>
                        <a:lnTo>
                          <a:pt x="185" y="329"/>
                        </a:lnTo>
                        <a:lnTo>
                          <a:pt x="185" y="329"/>
                        </a:lnTo>
                        <a:lnTo>
                          <a:pt x="177" y="328"/>
                        </a:lnTo>
                        <a:lnTo>
                          <a:pt x="172" y="327"/>
                        </a:lnTo>
                        <a:lnTo>
                          <a:pt x="169" y="324"/>
                        </a:lnTo>
                        <a:lnTo>
                          <a:pt x="168" y="320"/>
                        </a:lnTo>
                        <a:lnTo>
                          <a:pt x="168" y="320"/>
                        </a:lnTo>
                        <a:lnTo>
                          <a:pt x="169" y="304"/>
                        </a:lnTo>
                        <a:lnTo>
                          <a:pt x="171" y="290"/>
                        </a:lnTo>
                        <a:lnTo>
                          <a:pt x="175" y="275"/>
                        </a:lnTo>
                        <a:lnTo>
                          <a:pt x="179" y="261"/>
                        </a:lnTo>
                        <a:lnTo>
                          <a:pt x="186" y="249"/>
                        </a:lnTo>
                        <a:lnTo>
                          <a:pt x="192" y="236"/>
                        </a:lnTo>
                        <a:lnTo>
                          <a:pt x="200" y="225"/>
                        </a:lnTo>
                        <a:lnTo>
                          <a:pt x="210" y="214"/>
                        </a:lnTo>
                        <a:lnTo>
                          <a:pt x="210" y="214"/>
                        </a:lnTo>
                        <a:lnTo>
                          <a:pt x="226" y="196"/>
                        </a:lnTo>
                        <a:lnTo>
                          <a:pt x="245" y="181"/>
                        </a:lnTo>
                        <a:lnTo>
                          <a:pt x="264" y="166"/>
                        </a:lnTo>
                        <a:lnTo>
                          <a:pt x="284" y="152"/>
                        </a:lnTo>
                        <a:lnTo>
                          <a:pt x="284" y="0"/>
                        </a:lnTo>
                      </a:path>
                    </a:pathLst>
                  </a:custGeom>
                  <a:no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114" name="Google Shape;114;p14"/>
                  <p:cNvSpPr/>
                  <p:nvPr/>
                </p:nvSpPr>
                <p:spPr>
                  <a:xfrm>
                    <a:off x="4719638" y="3752851"/>
                    <a:ext cx="390525" cy="279400"/>
                  </a:xfrm>
                  <a:custGeom>
                    <a:rect b="b" l="l" r="r" t="t"/>
                    <a:pathLst>
                      <a:path extrusionOk="0" h="176" w="246">
                        <a:moveTo>
                          <a:pt x="240" y="0"/>
                        </a:moveTo>
                        <a:lnTo>
                          <a:pt x="240" y="0"/>
                        </a:lnTo>
                        <a:lnTo>
                          <a:pt x="215" y="1"/>
                        </a:lnTo>
                        <a:lnTo>
                          <a:pt x="192" y="2"/>
                        </a:lnTo>
                        <a:lnTo>
                          <a:pt x="170" y="4"/>
                        </a:lnTo>
                        <a:lnTo>
                          <a:pt x="150" y="6"/>
                        </a:lnTo>
                        <a:lnTo>
                          <a:pt x="150" y="6"/>
                        </a:lnTo>
                        <a:lnTo>
                          <a:pt x="114" y="12"/>
                        </a:lnTo>
                        <a:lnTo>
                          <a:pt x="84" y="20"/>
                        </a:lnTo>
                        <a:lnTo>
                          <a:pt x="84" y="20"/>
                        </a:lnTo>
                        <a:lnTo>
                          <a:pt x="59" y="28"/>
                        </a:lnTo>
                        <a:lnTo>
                          <a:pt x="38" y="36"/>
                        </a:lnTo>
                        <a:lnTo>
                          <a:pt x="38" y="36"/>
                        </a:lnTo>
                        <a:lnTo>
                          <a:pt x="11" y="50"/>
                        </a:lnTo>
                        <a:lnTo>
                          <a:pt x="1" y="60"/>
                        </a:lnTo>
                        <a:lnTo>
                          <a:pt x="1" y="60"/>
                        </a:lnTo>
                        <a:lnTo>
                          <a:pt x="0" y="67"/>
                        </a:lnTo>
                        <a:lnTo>
                          <a:pt x="2" y="76"/>
                        </a:lnTo>
                        <a:lnTo>
                          <a:pt x="2" y="76"/>
                        </a:lnTo>
                        <a:lnTo>
                          <a:pt x="6" y="97"/>
                        </a:lnTo>
                        <a:lnTo>
                          <a:pt x="12" y="118"/>
                        </a:lnTo>
                        <a:lnTo>
                          <a:pt x="12" y="118"/>
                        </a:lnTo>
                        <a:lnTo>
                          <a:pt x="22" y="139"/>
                        </a:lnTo>
                        <a:lnTo>
                          <a:pt x="31" y="158"/>
                        </a:lnTo>
                        <a:lnTo>
                          <a:pt x="31" y="158"/>
                        </a:lnTo>
                        <a:lnTo>
                          <a:pt x="37" y="166"/>
                        </a:lnTo>
                        <a:lnTo>
                          <a:pt x="42" y="171"/>
                        </a:lnTo>
                        <a:lnTo>
                          <a:pt x="46" y="175"/>
                        </a:lnTo>
                        <a:lnTo>
                          <a:pt x="49" y="176"/>
                        </a:lnTo>
                        <a:lnTo>
                          <a:pt x="49" y="176"/>
                        </a:lnTo>
                        <a:lnTo>
                          <a:pt x="65" y="167"/>
                        </a:lnTo>
                        <a:lnTo>
                          <a:pt x="82" y="158"/>
                        </a:lnTo>
                        <a:lnTo>
                          <a:pt x="99" y="149"/>
                        </a:lnTo>
                        <a:lnTo>
                          <a:pt x="118" y="140"/>
                        </a:lnTo>
                        <a:lnTo>
                          <a:pt x="118" y="140"/>
                        </a:lnTo>
                        <a:lnTo>
                          <a:pt x="128" y="136"/>
                        </a:lnTo>
                        <a:lnTo>
                          <a:pt x="138" y="133"/>
                        </a:lnTo>
                        <a:lnTo>
                          <a:pt x="150" y="130"/>
                        </a:lnTo>
                        <a:lnTo>
                          <a:pt x="162" y="127"/>
                        </a:lnTo>
                        <a:lnTo>
                          <a:pt x="188" y="124"/>
                        </a:lnTo>
                        <a:lnTo>
                          <a:pt x="217" y="123"/>
                        </a:lnTo>
                        <a:lnTo>
                          <a:pt x="217" y="123"/>
                        </a:lnTo>
                        <a:lnTo>
                          <a:pt x="232" y="123"/>
                        </a:lnTo>
                        <a:lnTo>
                          <a:pt x="246" y="124"/>
                        </a:lnTo>
                        <a:lnTo>
                          <a:pt x="246" y="1"/>
                        </a:lnTo>
                        <a:lnTo>
                          <a:pt x="246" y="1"/>
                        </a:lnTo>
                        <a:lnTo>
                          <a:pt x="240" y="0"/>
                        </a:lnTo>
                        <a:close/>
                      </a:path>
                    </a:pathLst>
                  </a:custGeom>
                  <a:solidFill>
                    <a:srgbClr val="0C0C0C">
                      <a:alpha val="298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115" name="Google Shape;115;p14"/>
                  <p:cNvSpPr/>
                  <p:nvPr/>
                </p:nvSpPr>
                <p:spPr>
                  <a:xfrm>
                    <a:off x="4719638" y="3752851"/>
                    <a:ext cx="390525" cy="279400"/>
                  </a:xfrm>
                  <a:custGeom>
                    <a:rect b="b" l="l" r="r" t="t"/>
                    <a:pathLst>
                      <a:path extrusionOk="0" h="176" w="246">
                        <a:moveTo>
                          <a:pt x="240" y="0"/>
                        </a:moveTo>
                        <a:lnTo>
                          <a:pt x="240" y="0"/>
                        </a:lnTo>
                        <a:lnTo>
                          <a:pt x="215" y="1"/>
                        </a:lnTo>
                        <a:lnTo>
                          <a:pt x="192" y="2"/>
                        </a:lnTo>
                        <a:lnTo>
                          <a:pt x="170" y="4"/>
                        </a:lnTo>
                        <a:lnTo>
                          <a:pt x="150" y="6"/>
                        </a:lnTo>
                        <a:lnTo>
                          <a:pt x="150" y="6"/>
                        </a:lnTo>
                        <a:lnTo>
                          <a:pt x="114" y="12"/>
                        </a:lnTo>
                        <a:lnTo>
                          <a:pt x="84" y="20"/>
                        </a:lnTo>
                        <a:lnTo>
                          <a:pt x="84" y="20"/>
                        </a:lnTo>
                        <a:lnTo>
                          <a:pt x="59" y="28"/>
                        </a:lnTo>
                        <a:lnTo>
                          <a:pt x="38" y="36"/>
                        </a:lnTo>
                        <a:lnTo>
                          <a:pt x="38" y="36"/>
                        </a:lnTo>
                        <a:lnTo>
                          <a:pt x="11" y="50"/>
                        </a:lnTo>
                        <a:lnTo>
                          <a:pt x="1" y="60"/>
                        </a:lnTo>
                        <a:lnTo>
                          <a:pt x="1" y="60"/>
                        </a:lnTo>
                        <a:lnTo>
                          <a:pt x="0" y="67"/>
                        </a:lnTo>
                        <a:lnTo>
                          <a:pt x="2" y="76"/>
                        </a:lnTo>
                        <a:lnTo>
                          <a:pt x="2" y="76"/>
                        </a:lnTo>
                        <a:lnTo>
                          <a:pt x="6" y="97"/>
                        </a:lnTo>
                        <a:lnTo>
                          <a:pt x="12" y="118"/>
                        </a:lnTo>
                        <a:lnTo>
                          <a:pt x="12" y="118"/>
                        </a:lnTo>
                        <a:lnTo>
                          <a:pt x="22" y="139"/>
                        </a:lnTo>
                        <a:lnTo>
                          <a:pt x="31" y="158"/>
                        </a:lnTo>
                        <a:lnTo>
                          <a:pt x="31" y="158"/>
                        </a:lnTo>
                        <a:lnTo>
                          <a:pt x="37" y="166"/>
                        </a:lnTo>
                        <a:lnTo>
                          <a:pt x="42" y="171"/>
                        </a:lnTo>
                        <a:lnTo>
                          <a:pt x="46" y="175"/>
                        </a:lnTo>
                        <a:lnTo>
                          <a:pt x="49" y="176"/>
                        </a:lnTo>
                        <a:lnTo>
                          <a:pt x="49" y="176"/>
                        </a:lnTo>
                        <a:lnTo>
                          <a:pt x="65" y="167"/>
                        </a:lnTo>
                        <a:lnTo>
                          <a:pt x="82" y="158"/>
                        </a:lnTo>
                        <a:lnTo>
                          <a:pt x="99" y="149"/>
                        </a:lnTo>
                        <a:lnTo>
                          <a:pt x="118" y="140"/>
                        </a:lnTo>
                        <a:lnTo>
                          <a:pt x="118" y="140"/>
                        </a:lnTo>
                        <a:lnTo>
                          <a:pt x="128" y="136"/>
                        </a:lnTo>
                        <a:lnTo>
                          <a:pt x="138" y="133"/>
                        </a:lnTo>
                        <a:lnTo>
                          <a:pt x="150" y="130"/>
                        </a:lnTo>
                        <a:lnTo>
                          <a:pt x="162" y="127"/>
                        </a:lnTo>
                        <a:lnTo>
                          <a:pt x="188" y="124"/>
                        </a:lnTo>
                        <a:lnTo>
                          <a:pt x="217" y="123"/>
                        </a:lnTo>
                        <a:lnTo>
                          <a:pt x="217" y="123"/>
                        </a:lnTo>
                        <a:lnTo>
                          <a:pt x="232" y="123"/>
                        </a:lnTo>
                        <a:lnTo>
                          <a:pt x="246" y="124"/>
                        </a:lnTo>
                        <a:lnTo>
                          <a:pt x="246" y="1"/>
                        </a:lnTo>
                        <a:lnTo>
                          <a:pt x="246" y="1"/>
                        </a:lnTo>
                        <a:lnTo>
                          <a:pt x="240" y="0"/>
                        </a:lnTo>
                      </a:path>
                    </a:pathLst>
                  </a:custGeom>
                  <a:no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grpSp>
          </p:grpSp>
        </p:grpSp>
      </p:grpSp>
      <p:grpSp>
        <p:nvGrpSpPr>
          <p:cNvPr id="116" name="Google Shape;116;p14"/>
          <p:cNvGrpSpPr/>
          <p:nvPr/>
        </p:nvGrpSpPr>
        <p:grpSpPr>
          <a:xfrm>
            <a:off x="673423" y="2665993"/>
            <a:ext cx="3626854" cy="1236903"/>
            <a:chOff x="-1" y="2222713"/>
            <a:chExt cx="2720208" cy="927700"/>
          </a:xfrm>
        </p:grpSpPr>
        <p:grpSp>
          <p:nvGrpSpPr>
            <p:cNvPr id="117" name="Google Shape;117;p14"/>
            <p:cNvGrpSpPr/>
            <p:nvPr/>
          </p:nvGrpSpPr>
          <p:grpSpPr>
            <a:xfrm>
              <a:off x="819912" y="2226627"/>
              <a:ext cx="1900296" cy="923786"/>
              <a:chOff x="5174093" y="1810675"/>
              <a:chExt cx="2210674" cy="1074670"/>
            </a:xfrm>
          </p:grpSpPr>
          <p:sp>
            <p:nvSpPr>
              <p:cNvPr id="118" name="Google Shape;118;p14"/>
              <p:cNvSpPr/>
              <p:nvPr/>
            </p:nvSpPr>
            <p:spPr>
              <a:xfrm rot="10800000">
                <a:off x="6310097" y="1810675"/>
                <a:ext cx="1074670" cy="1074670"/>
              </a:xfrm>
              <a:custGeom>
                <a:rect b="b" l="l" r="r" t="t"/>
                <a:pathLst>
                  <a:path extrusionOk="0" h="806" w="806">
                    <a:moveTo>
                      <a:pt x="806" y="806"/>
                    </a:moveTo>
                    <a:lnTo>
                      <a:pt x="0" y="0"/>
                    </a:lnTo>
                    <a:lnTo>
                      <a:pt x="806" y="0"/>
                    </a:lnTo>
                    <a:lnTo>
                      <a:pt x="806" y="806"/>
                    </a:lnTo>
                    <a:close/>
                  </a:path>
                </a:pathLst>
              </a:custGeom>
              <a:solidFill>
                <a:srgbClr val="A5A5A5">
                  <a:alpha val="200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119" name="Google Shape;119;p14"/>
              <p:cNvSpPr/>
              <p:nvPr/>
            </p:nvSpPr>
            <p:spPr>
              <a:xfrm>
                <a:off x="5174093" y="1810675"/>
                <a:ext cx="1074670" cy="1074670"/>
              </a:xfrm>
              <a:custGeom>
                <a:rect b="b" l="l" r="r" t="t"/>
                <a:pathLst>
                  <a:path extrusionOk="0" h="806" w="806">
                    <a:moveTo>
                      <a:pt x="806" y="806"/>
                    </a:moveTo>
                    <a:lnTo>
                      <a:pt x="0" y="0"/>
                    </a:lnTo>
                    <a:lnTo>
                      <a:pt x="806" y="0"/>
                    </a:lnTo>
                    <a:lnTo>
                      <a:pt x="806" y="806"/>
                    </a:lnTo>
                    <a:close/>
                  </a:path>
                </a:pathLst>
              </a:custGeom>
              <a:solidFill>
                <a:srgbClr val="BFBFBF">
                  <a:alpha val="200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120" name="Google Shape;120;p14"/>
              <p:cNvSpPr/>
              <p:nvPr/>
            </p:nvSpPr>
            <p:spPr>
              <a:xfrm>
                <a:off x="5174093" y="1810675"/>
                <a:ext cx="1074670" cy="1074670"/>
              </a:xfrm>
              <a:custGeom>
                <a:rect b="b" l="l" r="r" t="t"/>
                <a:pathLst>
                  <a:path extrusionOk="0" h="806" w="806">
                    <a:moveTo>
                      <a:pt x="806" y="0"/>
                    </a:moveTo>
                    <a:lnTo>
                      <a:pt x="0" y="806"/>
                    </a:lnTo>
                    <a:lnTo>
                      <a:pt x="806" y="806"/>
                    </a:lnTo>
                    <a:lnTo>
                      <a:pt x="806" y="0"/>
                    </a:lnTo>
                    <a:close/>
                  </a:path>
                </a:pathLst>
              </a:custGeom>
              <a:solidFill>
                <a:srgbClr val="BFBFBF"/>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121" name="Google Shape;121;p14"/>
              <p:cNvSpPr/>
              <p:nvPr/>
            </p:nvSpPr>
            <p:spPr>
              <a:xfrm>
                <a:off x="6310097" y="1810675"/>
                <a:ext cx="1074670" cy="1074670"/>
              </a:xfrm>
              <a:custGeom>
                <a:rect b="b" l="l" r="r" t="t"/>
                <a:pathLst>
                  <a:path extrusionOk="0" h="806" w="806">
                    <a:moveTo>
                      <a:pt x="0" y="806"/>
                    </a:moveTo>
                    <a:lnTo>
                      <a:pt x="806" y="0"/>
                    </a:lnTo>
                    <a:lnTo>
                      <a:pt x="0" y="0"/>
                    </a:lnTo>
                    <a:lnTo>
                      <a:pt x="0" y="806"/>
                    </a:lnTo>
                    <a:close/>
                  </a:path>
                </a:pathLst>
              </a:custGeom>
              <a:solidFill>
                <a:srgbClr val="A5A5A5"/>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grpSp>
            <p:nvGrpSpPr>
              <p:cNvPr id="122" name="Google Shape;122;p14"/>
              <p:cNvGrpSpPr/>
              <p:nvPr/>
            </p:nvGrpSpPr>
            <p:grpSpPr>
              <a:xfrm>
                <a:off x="6055408" y="1983275"/>
                <a:ext cx="321948" cy="843349"/>
                <a:chOff x="1797969" y="1402716"/>
                <a:chExt cx="533911" cy="1398589"/>
              </a:xfrm>
            </p:grpSpPr>
            <p:sp>
              <p:nvSpPr>
                <p:cNvPr id="123" name="Google Shape;123;p14"/>
                <p:cNvSpPr/>
                <p:nvPr/>
              </p:nvSpPr>
              <p:spPr>
                <a:xfrm>
                  <a:off x="1797969" y="1402718"/>
                  <a:ext cx="320675" cy="1398588"/>
                </a:xfrm>
                <a:custGeom>
                  <a:rect b="b" l="l" r="r" t="t"/>
                  <a:pathLst>
                    <a:path extrusionOk="0" h="881" w="202">
                      <a:moveTo>
                        <a:pt x="202" y="0"/>
                      </a:moveTo>
                      <a:lnTo>
                        <a:pt x="202" y="0"/>
                      </a:lnTo>
                      <a:lnTo>
                        <a:pt x="158" y="1"/>
                      </a:lnTo>
                      <a:lnTo>
                        <a:pt x="152" y="1"/>
                      </a:lnTo>
                      <a:lnTo>
                        <a:pt x="149" y="2"/>
                      </a:lnTo>
                      <a:lnTo>
                        <a:pt x="53" y="35"/>
                      </a:lnTo>
                      <a:lnTo>
                        <a:pt x="53" y="35"/>
                      </a:lnTo>
                      <a:lnTo>
                        <a:pt x="38" y="40"/>
                      </a:lnTo>
                      <a:lnTo>
                        <a:pt x="26" y="44"/>
                      </a:lnTo>
                      <a:lnTo>
                        <a:pt x="17" y="50"/>
                      </a:lnTo>
                      <a:lnTo>
                        <a:pt x="10" y="55"/>
                      </a:lnTo>
                      <a:lnTo>
                        <a:pt x="10" y="55"/>
                      </a:lnTo>
                      <a:lnTo>
                        <a:pt x="5" y="60"/>
                      </a:lnTo>
                      <a:lnTo>
                        <a:pt x="2" y="68"/>
                      </a:lnTo>
                      <a:lnTo>
                        <a:pt x="1" y="78"/>
                      </a:lnTo>
                      <a:lnTo>
                        <a:pt x="0" y="88"/>
                      </a:lnTo>
                      <a:lnTo>
                        <a:pt x="0" y="141"/>
                      </a:lnTo>
                      <a:lnTo>
                        <a:pt x="0" y="141"/>
                      </a:lnTo>
                      <a:lnTo>
                        <a:pt x="1" y="147"/>
                      </a:lnTo>
                      <a:lnTo>
                        <a:pt x="3" y="151"/>
                      </a:lnTo>
                      <a:lnTo>
                        <a:pt x="5" y="155"/>
                      </a:lnTo>
                      <a:lnTo>
                        <a:pt x="8" y="160"/>
                      </a:lnTo>
                      <a:lnTo>
                        <a:pt x="8" y="160"/>
                      </a:lnTo>
                      <a:lnTo>
                        <a:pt x="14" y="166"/>
                      </a:lnTo>
                      <a:lnTo>
                        <a:pt x="22" y="171"/>
                      </a:lnTo>
                      <a:lnTo>
                        <a:pt x="22" y="171"/>
                      </a:lnTo>
                      <a:lnTo>
                        <a:pt x="26" y="173"/>
                      </a:lnTo>
                      <a:lnTo>
                        <a:pt x="31" y="174"/>
                      </a:lnTo>
                      <a:lnTo>
                        <a:pt x="36" y="175"/>
                      </a:lnTo>
                      <a:lnTo>
                        <a:pt x="43" y="175"/>
                      </a:lnTo>
                      <a:lnTo>
                        <a:pt x="132" y="175"/>
                      </a:lnTo>
                      <a:lnTo>
                        <a:pt x="132" y="175"/>
                      </a:lnTo>
                      <a:lnTo>
                        <a:pt x="136" y="176"/>
                      </a:lnTo>
                      <a:lnTo>
                        <a:pt x="138" y="178"/>
                      </a:lnTo>
                      <a:lnTo>
                        <a:pt x="140" y="182"/>
                      </a:lnTo>
                      <a:lnTo>
                        <a:pt x="140" y="186"/>
                      </a:lnTo>
                      <a:lnTo>
                        <a:pt x="140" y="831"/>
                      </a:lnTo>
                      <a:lnTo>
                        <a:pt x="140" y="831"/>
                      </a:lnTo>
                      <a:lnTo>
                        <a:pt x="141" y="845"/>
                      </a:lnTo>
                      <a:lnTo>
                        <a:pt x="142" y="857"/>
                      </a:lnTo>
                      <a:lnTo>
                        <a:pt x="145" y="867"/>
                      </a:lnTo>
                      <a:lnTo>
                        <a:pt x="150" y="874"/>
                      </a:lnTo>
                      <a:lnTo>
                        <a:pt x="150" y="874"/>
                      </a:lnTo>
                      <a:lnTo>
                        <a:pt x="152" y="876"/>
                      </a:lnTo>
                      <a:lnTo>
                        <a:pt x="158" y="878"/>
                      </a:lnTo>
                      <a:lnTo>
                        <a:pt x="174" y="880"/>
                      </a:lnTo>
                      <a:lnTo>
                        <a:pt x="202" y="881"/>
                      </a:lnTo>
                      <a:lnTo>
                        <a:pt x="202" y="0"/>
                      </a:lnTo>
                      <a:close/>
                    </a:path>
                  </a:pathLst>
                </a:custGeom>
                <a:solidFill>
                  <a:srgbClr val="0C0C0C">
                    <a:alpha val="298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124" name="Google Shape;124;p14"/>
                <p:cNvSpPr/>
                <p:nvPr/>
              </p:nvSpPr>
              <p:spPr>
                <a:xfrm>
                  <a:off x="2221018" y="1402716"/>
                  <a:ext cx="110862" cy="1397487"/>
                </a:xfrm>
                <a:custGeom>
                  <a:rect b="b" l="l" r="r" t="t"/>
                  <a:pathLst>
                    <a:path extrusionOk="0" h="895" w="71">
                      <a:moveTo>
                        <a:pt x="29" y="0"/>
                      </a:moveTo>
                      <a:lnTo>
                        <a:pt x="0" y="0"/>
                      </a:lnTo>
                      <a:lnTo>
                        <a:pt x="0" y="895"/>
                      </a:lnTo>
                      <a:lnTo>
                        <a:pt x="29" y="895"/>
                      </a:lnTo>
                      <a:lnTo>
                        <a:pt x="29" y="895"/>
                      </a:lnTo>
                      <a:lnTo>
                        <a:pt x="42" y="894"/>
                      </a:lnTo>
                      <a:lnTo>
                        <a:pt x="52" y="891"/>
                      </a:lnTo>
                      <a:lnTo>
                        <a:pt x="59" y="888"/>
                      </a:lnTo>
                      <a:lnTo>
                        <a:pt x="62" y="886"/>
                      </a:lnTo>
                      <a:lnTo>
                        <a:pt x="64" y="884"/>
                      </a:lnTo>
                      <a:lnTo>
                        <a:pt x="64" y="884"/>
                      </a:lnTo>
                      <a:lnTo>
                        <a:pt x="67" y="877"/>
                      </a:lnTo>
                      <a:lnTo>
                        <a:pt x="69" y="868"/>
                      </a:lnTo>
                      <a:lnTo>
                        <a:pt x="70" y="857"/>
                      </a:lnTo>
                      <a:lnTo>
                        <a:pt x="71" y="843"/>
                      </a:lnTo>
                      <a:lnTo>
                        <a:pt x="71" y="58"/>
                      </a:lnTo>
                      <a:lnTo>
                        <a:pt x="71" y="58"/>
                      </a:lnTo>
                      <a:lnTo>
                        <a:pt x="70" y="43"/>
                      </a:lnTo>
                      <a:lnTo>
                        <a:pt x="69" y="30"/>
                      </a:lnTo>
                      <a:lnTo>
                        <a:pt x="68" y="21"/>
                      </a:lnTo>
                      <a:lnTo>
                        <a:pt x="66" y="13"/>
                      </a:lnTo>
                      <a:lnTo>
                        <a:pt x="66" y="13"/>
                      </a:lnTo>
                      <a:lnTo>
                        <a:pt x="64" y="9"/>
                      </a:lnTo>
                      <a:lnTo>
                        <a:pt x="62" y="7"/>
                      </a:lnTo>
                      <a:lnTo>
                        <a:pt x="58" y="4"/>
                      </a:lnTo>
                      <a:lnTo>
                        <a:pt x="54" y="3"/>
                      </a:lnTo>
                      <a:lnTo>
                        <a:pt x="44" y="0"/>
                      </a:lnTo>
                      <a:lnTo>
                        <a:pt x="29" y="0"/>
                      </a:lnTo>
                      <a:close/>
                    </a:path>
                  </a:pathLst>
                </a:custGeom>
                <a:solidFill>
                  <a:srgbClr val="0C0C0C">
                    <a:alpha val="298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grpSp>
        </p:grpSp>
        <p:sp>
          <p:nvSpPr>
            <p:cNvPr id="125" name="Google Shape;125;p14"/>
            <p:cNvSpPr/>
            <p:nvPr/>
          </p:nvSpPr>
          <p:spPr>
            <a:xfrm>
              <a:off x="-1" y="2222713"/>
              <a:ext cx="1227682" cy="924918"/>
            </a:xfrm>
            <a:custGeom>
              <a:rect b="b" l="l" r="r" t="t"/>
              <a:pathLst>
                <a:path extrusionOk="0" h="924918" w="1227682">
                  <a:moveTo>
                    <a:pt x="0" y="0"/>
                  </a:moveTo>
                  <a:lnTo>
                    <a:pt x="458912" y="0"/>
                  </a:lnTo>
                  <a:lnTo>
                    <a:pt x="488246" y="17668"/>
                  </a:lnTo>
                  <a:lnTo>
                    <a:pt x="488246" y="0"/>
                  </a:lnTo>
                  <a:lnTo>
                    <a:pt x="764650" y="0"/>
                  </a:lnTo>
                  <a:lnTo>
                    <a:pt x="1227682" y="463033"/>
                  </a:lnTo>
                  <a:lnTo>
                    <a:pt x="764650" y="924918"/>
                  </a:lnTo>
                  <a:lnTo>
                    <a:pt x="488246" y="924918"/>
                  </a:lnTo>
                  <a:lnTo>
                    <a:pt x="488246" y="907294"/>
                  </a:lnTo>
                  <a:lnTo>
                    <a:pt x="458912" y="924918"/>
                  </a:lnTo>
                  <a:lnTo>
                    <a:pt x="0" y="924918"/>
                  </a:lnTo>
                  <a:close/>
                </a:path>
              </a:pathLst>
            </a:custGeom>
            <a:solidFill>
              <a:srgbClr val="BFBFBF">
                <a:alpha val="200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grpSp>
      <p:sp>
        <p:nvSpPr>
          <p:cNvPr id="126" name="Google Shape;126;p14"/>
          <p:cNvSpPr txBox="1"/>
          <p:nvPr/>
        </p:nvSpPr>
        <p:spPr>
          <a:xfrm>
            <a:off x="335360" y="337432"/>
            <a:ext cx="11137200" cy="556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3733">
                <a:solidFill>
                  <a:srgbClr val="3F3F3F"/>
                </a:solidFill>
                <a:latin typeface="Tahoma"/>
                <a:ea typeface="Tahoma"/>
                <a:cs typeface="Tahoma"/>
                <a:sym typeface="Tahoma"/>
              </a:rPr>
              <a:t>Introduction</a:t>
            </a:r>
            <a:endParaRPr b="1" sz="3733">
              <a:solidFill>
                <a:srgbClr val="3F3F3F"/>
              </a:solidFill>
              <a:latin typeface="Tahoma"/>
              <a:ea typeface="Tahoma"/>
              <a:cs typeface="Tahoma"/>
              <a:sym typeface="Tahoma"/>
            </a:endParaRPr>
          </a:p>
        </p:txBody>
      </p:sp>
      <p:grpSp>
        <p:nvGrpSpPr>
          <p:cNvPr id="127" name="Google Shape;127;p14"/>
          <p:cNvGrpSpPr/>
          <p:nvPr/>
        </p:nvGrpSpPr>
        <p:grpSpPr>
          <a:xfrm>
            <a:off x="476675" y="4189750"/>
            <a:ext cx="11794595" cy="2159803"/>
            <a:chOff x="5994176" y="3440246"/>
            <a:chExt cx="6863707" cy="477600"/>
          </a:xfrm>
        </p:grpSpPr>
        <p:sp>
          <p:nvSpPr>
            <p:cNvPr id="128" name="Google Shape;128;p14"/>
            <p:cNvSpPr txBox="1"/>
            <p:nvPr/>
          </p:nvSpPr>
          <p:spPr>
            <a:xfrm>
              <a:off x="5994176" y="3440246"/>
              <a:ext cx="3899400" cy="477600"/>
            </a:xfrm>
            <a:prstGeom prst="rect">
              <a:avLst/>
            </a:prstGeom>
            <a:noFill/>
            <a:ln>
              <a:noFill/>
            </a:ln>
          </p:spPr>
          <p:txBody>
            <a:bodyPr anchorCtr="0" anchor="ctr" bIns="0" lIns="0" spcFirstLastPara="1" rIns="0" wrap="square" tIns="0">
              <a:noAutofit/>
            </a:bodyPr>
            <a:lstStyle/>
            <a:p>
              <a:pPr indent="0" lvl="0" marL="0" rtl="0" algn="just">
                <a:lnSpc>
                  <a:spcPct val="130000"/>
                </a:lnSpc>
                <a:spcBef>
                  <a:spcPts val="1000"/>
                </a:spcBef>
                <a:spcAft>
                  <a:spcPts val="0"/>
                </a:spcAft>
                <a:buClr>
                  <a:srgbClr val="000000"/>
                </a:buClr>
                <a:buSzPts val="1100"/>
                <a:buFont typeface="Arial"/>
                <a:buNone/>
              </a:pPr>
              <a:r>
                <a:rPr lang="en-US" sz="1600">
                  <a:solidFill>
                    <a:srgbClr val="434343"/>
                  </a:solidFill>
                  <a:latin typeface="Roboto"/>
                  <a:ea typeface="Roboto"/>
                  <a:cs typeface="Roboto"/>
                  <a:sym typeface="Roboto"/>
                </a:rPr>
                <a:t>Ad targeting helps a company to cut the marketing cost by reducing wasted advertising, attract new customers, and increase sells.</a:t>
              </a:r>
              <a:endParaRPr sz="1600">
                <a:solidFill>
                  <a:srgbClr val="434343"/>
                </a:solidFill>
                <a:latin typeface="Roboto"/>
                <a:ea typeface="Roboto"/>
                <a:cs typeface="Roboto"/>
                <a:sym typeface="Roboto"/>
              </a:endParaRPr>
            </a:p>
            <a:p>
              <a:pPr indent="0" lvl="0" marL="0" rtl="0" algn="just">
                <a:lnSpc>
                  <a:spcPct val="130000"/>
                </a:lnSpc>
                <a:spcBef>
                  <a:spcPts val="1000"/>
                </a:spcBef>
                <a:spcAft>
                  <a:spcPts val="0"/>
                </a:spcAft>
                <a:buClr>
                  <a:srgbClr val="000000"/>
                </a:buClr>
                <a:buSzPts val="1100"/>
                <a:buFont typeface="Arial"/>
                <a:buNone/>
              </a:pPr>
              <a:r>
                <a:rPr lang="en-US" sz="1600">
                  <a:solidFill>
                    <a:srgbClr val="434343"/>
                  </a:solidFill>
                  <a:latin typeface="Roboto"/>
                  <a:ea typeface="Roboto"/>
                  <a:cs typeface="Roboto"/>
                  <a:sym typeface="Roboto"/>
                </a:rPr>
                <a:t>Apple already have their user-portrait. By exploring tweets related to their products, we hope to discover new information and expand the current user-portrait. </a:t>
              </a:r>
              <a:endParaRPr sz="1600">
                <a:solidFill>
                  <a:srgbClr val="434343"/>
                </a:solidFill>
                <a:latin typeface="Roboto"/>
                <a:ea typeface="Roboto"/>
                <a:cs typeface="Roboto"/>
                <a:sym typeface="Roboto"/>
              </a:endParaRPr>
            </a:p>
          </p:txBody>
        </p:sp>
        <p:sp>
          <p:nvSpPr>
            <p:cNvPr id="129" name="Google Shape;129;p14"/>
            <p:cNvSpPr txBox="1"/>
            <p:nvPr/>
          </p:nvSpPr>
          <p:spPr>
            <a:xfrm>
              <a:off x="9985083" y="3727971"/>
              <a:ext cx="2872800" cy="1848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500">
                  <a:solidFill>
                    <a:srgbClr val="666666"/>
                  </a:solidFill>
                  <a:latin typeface="Tahoma"/>
                  <a:ea typeface="Tahoma"/>
                  <a:cs typeface="Tahoma"/>
                  <a:sym typeface="Tahoma"/>
                </a:rPr>
                <a:t>Motivation for this project?</a:t>
              </a:r>
              <a:endParaRPr b="1" sz="2500">
                <a:solidFill>
                  <a:srgbClr val="666666"/>
                </a:solidFill>
                <a:latin typeface="Tahoma"/>
                <a:ea typeface="Tahoma"/>
                <a:cs typeface="Tahoma"/>
                <a:sym typeface="Tahoma"/>
              </a:endParaRPr>
            </a:p>
            <a:p>
              <a:pPr indent="0" lvl="0" marL="0" marR="0" rtl="0" algn="ctr">
                <a:spcBef>
                  <a:spcPts val="0"/>
                </a:spcBef>
                <a:spcAft>
                  <a:spcPts val="0"/>
                </a:spcAft>
                <a:buNone/>
              </a:pPr>
              <a:r>
                <a:t/>
              </a:r>
              <a:endParaRPr b="1" sz="2500">
                <a:solidFill>
                  <a:srgbClr val="666666"/>
                </a:solidFill>
                <a:latin typeface="Tahoma"/>
                <a:ea typeface="Tahoma"/>
                <a:cs typeface="Tahoma"/>
                <a:sym typeface="Tahoma"/>
              </a:endParaRPr>
            </a:p>
          </p:txBody>
        </p:sp>
      </p:grpSp>
      <p:grpSp>
        <p:nvGrpSpPr>
          <p:cNvPr id="130" name="Google Shape;130;p14"/>
          <p:cNvGrpSpPr/>
          <p:nvPr/>
        </p:nvGrpSpPr>
        <p:grpSpPr>
          <a:xfrm>
            <a:off x="893082" y="1479575"/>
            <a:ext cx="10977757" cy="2159546"/>
            <a:chOff x="2191746" y="3490717"/>
            <a:chExt cx="8233523" cy="1619700"/>
          </a:xfrm>
        </p:grpSpPr>
        <p:sp>
          <p:nvSpPr>
            <p:cNvPr id="131" name="Google Shape;131;p14"/>
            <p:cNvSpPr txBox="1"/>
            <p:nvPr/>
          </p:nvSpPr>
          <p:spPr>
            <a:xfrm>
              <a:off x="5581469" y="3490717"/>
              <a:ext cx="4843800" cy="1619700"/>
            </a:xfrm>
            <a:prstGeom prst="rect">
              <a:avLst/>
            </a:prstGeom>
            <a:noFill/>
            <a:ln>
              <a:noFill/>
            </a:ln>
          </p:spPr>
          <p:txBody>
            <a:bodyPr anchorCtr="0" anchor="ctr" bIns="0" lIns="0" spcFirstLastPara="1" rIns="0" wrap="square" tIns="0">
              <a:noAutofit/>
            </a:bodyPr>
            <a:lstStyle/>
            <a:p>
              <a:pPr indent="0" lvl="0" marL="0" rtl="0" algn="just">
                <a:lnSpc>
                  <a:spcPct val="130000"/>
                </a:lnSpc>
                <a:spcBef>
                  <a:spcPts val="1000"/>
                </a:spcBef>
                <a:spcAft>
                  <a:spcPts val="0"/>
                </a:spcAft>
                <a:buClr>
                  <a:srgbClr val="000000"/>
                </a:buClr>
                <a:buSzPts val="1100"/>
                <a:buFont typeface="Arial"/>
                <a:buNone/>
              </a:pPr>
              <a:r>
                <a:rPr lang="en-US" sz="1600">
                  <a:solidFill>
                    <a:srgbClr val="351C75"/>
                  </a:solidFill>
                  <a:latin typeface="Roboto"/>
                  <a:ea typeface="Roboto"/>
                  <a:cs typeface="Roboto"/>
                  <a:sym typeface="Roboto"/>
                </a:rPr>
                <a:t>Twitter provides all of the tools business owners need to put highly tailored ads in front of the people most likely to click on them. In this project, we will discuss ways to target audience for Apple more effectively with Twitter ads. </a:t>
              </a:r>
              <a:endParaRPr sz="1600">
                <a:solidFill>
                  <a:srgbClr val="351C75"/>
                </a:solidFill>
              </a:endParaRPr>
            </a:p>
          </p:txBody>
        </p:sp>
        <p:sp>
          <p:nvSpPr>
            <p:cNvPr id="132" name="Google Shape;132;p14"/>
            <p:cNvSpPr txBox="1"/>
            <p:nvPr/>
          </p:nvSpPr>
          <p:spPr>
            <a:xfrm>
              <a:off x="2191746" y="3811287"/>
              <a:ext cx="2498700" cy="1848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500">
                  <a:solidFill>
                    <a:srgbClr val="674EA7"/>
                  </a:solidFill>
                  <a:latin typeface="Tahoma"/>
                  <a:ea typeface="Tahoma"/>
                  <a:cs typeface="Tahoma"/>
                  <a:sym typeface="Tahoma"/>
                </a:rPr>
                <a:t>What is the goal?</a:t>
              </a:r>
              <a:endParaRPr b="1" sz="2500">
                <a:solidFill>
                  <a:srgbClr val="674EA7"/>
                </a:solidFill>
              </a:endParaRPr>
            </a:p>
          </p:txBody>
        </p:sp>
      </p:grpSp>
      <p:cxnSp>
        <p:nvCxnSpPr>
          <p:cNvPr id="133" name="Google Shape;133;p14"/>
          <p:cNvCxnSpPr/>
          <p:nvPr/>
        </p:nvCxnSpPr>
        <p:spPr>
          <a:xfrm rot="10800000">
            <a:off x="3888" y="3902900"/>
            <a:ext cx="12184200" cy="0"/>
          </a:xfrm>
          <a:prstGeom prst="straightConnector1">
            <a:avLst/>
          </a:prstGeom>
          <a:noFill/>
          <a:ln cap="flat" cmpd="sng" w="9525">
            <a:solidFill>
              <a:srgbClr val="7F7F7F"/>
            </a:solidFill>
            <a:prstDash val="dash"/>
            <a:round/>
            <a:headEnd len="sm" w="sm" type="none"/>
            <a:tailEnd len="sm" w="sm" type="none"/>
          </a:ln>
        </p:spPr>
      </p:cxnSp>
      <p:pic>
        <p:nvPicPr>
          <p:cNvPr id="134" name="Google Shape;134;p14"/>
          <p:cNvPicPr preferRelativeResize="0"/>
          <p:nvPr/>
        </p:nvPicPr>
        <p:blipFill>
          <a:blip r:embed="rId4">
            <a:alphaModFix/>
          </a:blip>
          <a:stretch>
            <a:fillRect/>
          </a:stretch>
        </p:blipFill>
        <p:spPr>
          <a:xfrm>
            <a:off x="0" y="1215234"/>
            <a:ext cx="12192001" cy="11208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nvSpPr>
        <p:spPr>
          <a:xfrm>
            <a:off x="335360" y="158757"/>
            <a:ext cx="11137200" cy="556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3733">
                <a:solidFill>
                  <a:srgbClr val="3F3F3F"/>
                </a:solidFill>
                <a:latin typeface="Tahoma"/>
                <a:ea typeface="Tahoma"/>
                <a:cs typeface="Tahoma"/>
                <a:sym typeface="Tahoma"/>
              </a:rPr>
              <a:t>Agenda</a:t>
            </a:r>
            <a:endParaRPr b="1" sz="3733">
              <a:solidFill>
                <a:srgbClr val="3F3F3F"/>
              </a:solidFill>
              <a:latin typeface="Tahoma"/>
              <a:ea typeface="Tahoma"/>
              <a:cs typeface="Tahoma"/>
              <a:sym typeface="Tahoma"/>
            </a:endParaRPr>
          </a:p>
        </p:txBody>
      </p:sp>
      <p:sp>
        <p:nvSpPr>
          <p:cNvPr id="141" name="Google Shape;141;p15"/>
          <p:cNvSpPr txBox="1"/>
          <p:nvPr/>
        </p:nvSpPr>
        <p:spPr>
          <a:xfrm>
            <a:off x="354000" y="1380779"/>
            <a:ext cx="11484000" cy="1354800"/>
          </a:xfrm>
          <a:prstGeom prst="rect">
            <a:avLst/>
          </a:prstGeom>
          <a:noFill/>
          <a:ln>
            <a:noFill/>
          </a:ln>
        </p:spPr>
        <p:txBody>
          <a:bodyPr anchorCtr="0" anchor="ctr" bIns="0" lIns="0" spcFirstLastPara="1" rIns="0" wrap="square" tIns="0">
            <a:noAutofit/>
          </a:bodyPr>
          <a:lstStyle/>
          <a:p>
            <a:pPr indent="0" lvl="0" marL="0" rtl="0" algn="just">
              <a:lnSpc>
                <a:spcPct val="130000"/>
              </a:lnSpc>
              <a:spcBef>
                <a:spcPts val="1000"/>
              </a:spcBef>
              <a:spcAft>
                <a:spcPts val="0"/>
              </a:spcAft>
              <a:buClr>
                <a:srgbClr val="000000"/>
              </a:buClr>
              <a:buSzPts val="1100"/>
              <a:buFont typeface="Arial"/>
              <a:buNone/>
            </a:pPr>
            <a:r>
              <a:rPr lang="en-US" sz="1800">
                <a:solidFill>
                  <a:srgbClr val="000000"/>
                </a:solidFill>
                <a:latin typeface="Roboto"/>
                <a:ea typeface="Roboto"/>
                <a:cs typeface="Roboto"/>
                <a:sym typeface="Roboto"/>
              </a:rPr>
              <a:t>Before we dig into the tips for </a:t>
            </a:r>
            <a:r>
              <a:rPr lang="en-US" sz="1800">
                <a:latin typeface="Roboto"/>
                <a:ea typeface="Roboto"/>
                <a:cs typeface="Roboto"/>
                <a:sym typeface="Roboto"/>
              </a:rPr>
              <a:t>Twitter </a:t>
            </a:r>
            <a:r>
              <a:rPr lang="en-US" sz="1800">
                <a:solidFill>
                  <a:srgbClr val="000000"/>
                </a:solidFill>
                <a:latin typeface="Roboto"/>
                <a:ea typeface="Roboto"/>
                <a:cs typeface="Roboto"/>
                <a:sym typeface="Roboto"/>
              </a:rPr>
              <a:t>ad</a:t>
            </a:r>
            <a:r>
              <a:rPr lang="en-US" sz="1800">
                <a:latin typeface="Roboto"/>
                <a:ea typeface="Roboto"/>
                <a:cs typeface="Roboto"/>
                <a:sym typeface="Roboto"/>
              </a:rPr>
              <a:t> </a:t>
            </a:r>
            <a:r>
              <a:rPr lang="en-US" sz="1800">
                <a:solidFill>
                  <a:schemeClr val="dk1"/>
                </a:solidFill>
                <a:latin typeface="Roboto"/>
                <a:ea typeface="Roboto"/>
                <a:cs typeface="Roboto"/>
                <a:sym typeface="Roboto"/>
              </a:rPr>
              <a:t>targeting</a:t>
            </a:r>
            <a:r>
              <a:rPr lang="en-US" sz="1800">
                <a:solidFill>
                  <a:srgbClr val="000000"/>
                </a:solidFill>
                <a:latin typeface="Roboto"/>
                <a:ea typeface="Roboto"/>
                <a:cs typeface="Roboto"/>
                <a:sym typeface="Roboto"/>
              </a:rPr>
              <a:t>, we need to know the </a:t>
            </a:r>
            <a:r>
              <a:rPr lang="en-US" sz="1800">
                <a:latin typeface="Roboto"/>
                <a:ea typeface="Roboto"/>
                <a:cs typeface="Roboto"/>
                <a:sym typeface="Roboto"/>
              </a:rPr>
              <a:t>steps</a:t>
            </a:r>
            <a:r>
              <a:rPr lang="en-US" sz="1800">
                <a:solidFill>
                  <a:srgbClr val="000000"/>
                </a:solidFill>
                <a:latin typeface="Roboto"/>
                <a:ea typeface="Roboto"/>
                <a:cs typeface="Roboto"/>
                <a:sym typeface="Roboto"/>
              </a:rPr>
              <a:t> to create a new ad campaign on </a:t>
            </a:r>
            <a:r>
              <a:rPr lang="en-US" sz="1800">
                <a:latin typeface="Roboto"/>
                <a:ea typeface="Roboto"/>
                <a:cs typeface="Roboto"/>
                <a:sym typeface="Roboto"/>
              </a:rPr>
              <a:t>twitter</a:t>
            </a:r>
            <a:r>
              <a:rPr lang="en-US" sz="1800">
                <a:solidFill>
                  <a:srgbClr val="000000"/>
                </a:solidFill>
                <a:latin typeface="Roboto"/>
                <a:ea typeface="Roboto"/>
                <a:cs typeface="Roboto"/>
                <a:sym typeface="Roboto"/>
              </a:rPr>
              <a:t>. The really powerful thing about Twitter ad campaign is in our ability to layer targeting options on top of one another, gradually making the audience more and more specific.</a:t>
            </a:r>
            <a:endParaRPr sz="1800"/>
          </a:p>
        </p:txBody>
      </p:sp>
      <p:pic>
        <p:nvPicPr>
          <p:cNvPr id="142" name="Google Shape;142;p15"/>
          <p:cNvPicPr preferRelativeResize="0"/>
          <p:nvPr/>
        </p:nvPicPr>
        <p:blipFill rotWithShape="1">
          <a:blip r:embed="rId3">
            <a:alphaModFix/>
          </a:blip>
          <a:srcRect b="0" l="0" r="0" t="0"/>
          <a:stretch/>
        </p:blipFill>
        <p:spPr>
          <a:xfrm rot="2700000">
            <a:off x="5750370" y="4698894"/>
            <a:ext cx="390015" cy="952377"/>
          </a:xfrm>
          <a:prstGeom prst="rect">
            <a:avLst/>
          </a:prstGeom>
          <a:noFill/>
          <a:ln>
            <a:noFill/>
          </a:ln>
        </p:spPr>
      </p:pic>
      <p:grpSp>
        <p:nvGrpSpPr>
          <p:cNvPr id="143" name="Google Shape;143;p15"/>
          <p:cNvGrpSpPr/>
          <p:nvPr/>
        </p:nvGrpSpPr>
        <p:grpSpPr>
          <a:xfrm>
            <a:off x="7684498" y="3021857"/>
            <a:ext cx="4198125" cy="1067908"/>
            <a:chOff x="6053854" y="3140155"/>
            <a:chExt cx="4059297" cy="693357"/>
          </a:xfrm>
        </p:grpSpPr>
        <p:sp>
          <p:nvSpPr>
            <p:cNvPr id="144" name="Google Shape;144;p15"/>
            <p:cNvSpPr txBox="1"/>
            <p:nvPr/>
          </p:nvSpPr>
          <p:spPr>
            <a:xfrm>
              <a:off x="6053854" y="3476512"/>
              <a:ext cx="3849000" cy="357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Clr>
                  <a:srgbClr val="3F3F3F"/>
                </a:buClr>
                <a:buSzPts val="1200"/>
                <a:buFont typeface="Arial"/>
                <a:buNone/>
              </a:pPr>
              <a:r>
                <a:t/>
              </a:r>
              <a:endParaRPr/>
            </a:p>
          </p:txBody>
        </p:sp>
        <p:sp>
          <p:nvSpPr>
            <p:cNvPr id="145" name="Google Shape;145;p15"/>
            <p:cNvSpPr txBox="1"/>
            <p:nvPr/>
          </p:nvSpPr>
          <p:spPr>
            <a:xfrm>
              <a:off x="6194551" y="3140155"/>
              <a:ext cx="3918600" cy="2382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700" u="sng">
                  <a:solidFill>
                    <a:schemeClr val="hlink"/>
                  </a:solidFill>
                  <a:latin typeface="Tahoma"/>
                  <a:ea typeface="Tahoma"/>
                  <a:cs typeface="Tahoma"/>
                  <a:sym typeface="Tahoma"/>
                  <a:hlinkClick r:id="rId4"/>
                </a:rPr>
                <a:t>01. Twitter </a:t>
              </a:r>
              <a:r>
                <a:rPr b="1" lang="en-US" sz="1700" u="sng">
                  <a:solidFill>
                    <a:schemeClr val="hlink"/>
                  </a:solidFill>
                  <a:hlinkClick r:id="rId5"/>
                </a:rPr>
                <a:t>Advertising Channels</a:t>
              </a:r>
              <a:endParaRPr b="1" sz="1700">
                <a:solidFill>
                  <a:srgbClr val="333333"/>
                </a:solidFill>
              </a:endParaRPr>
            </a:p>
            <a:p>
              <a:pPr indent="0" lvl="0" marL="0" rtl="0" algn="just">
                <a:lnSpc>
                  <a:spcPct val="130000"/>
                </a:lnSpc>
                <a:spcBef>
                  <a:spcPts val="1000"/>
                </a:spcBef>
                <a:spcAft>
                  <a:spcPts val="0"/>
                </a:spcAft>
                <a:buSzPts val="1100"/>
                <a:buNone/>
              </a:pPr>
              <a:r>
                <a:rPr lang="en-US" sz="1500">
                  <a:solidFill>
                    <a:srgbClr val="000000"/>
                  </a:solidFill>
                  <a:latin typeface="Roboto"/>
                  <a:ea typeface="Roboto"/>
                  <a:cs typeface="Roboto"/>
                  <a:sym typeface="Roboto"/>
                </a:rPr>
                <a:t>Introducing the options have to be addressed in creating an AD campaign on Twitter</a:t>
              </a:r>
              <a:endParaRPr b="1" sz="1500">
                <a:solidFill>
                  <a:srgbClr val="3F3F3F"/>
                </a:solidFill>
                <a:latin typeface="Tahoma"/>
                <a:ea typeface="Tahoma"/>
                <a:cs typeface="Tahoma"/>
                <a:sym typeface="Tahoma"/>
              </a:endParaRPr>
            </a:p>
            <a:p>
              <a:pPr indent="0" lvl="0" marL="0" marR="0" rtl="0" algn="l">
                <a:spcBef>
                  <a:spcPts val="0"/>
                </a:spcBef>
                <a:spcAft>
                  <a:spcPts val="0"/>
                </a:spcAft>
                <a:buNone/>
              </a:pPr>
              <a:r>
                <a:t/>
              </a:r>
              <a:endParaRPr b="1">
                <a:solidFill>
                  <a:srgbClr val="3F3F3F"/>
                </a:solidFill>
                <a:latin typeface="Tahoma"/>
                <a:ea typeface="Tahoma"/>
                <a:cs typeface="Tahoma"/>
                <a:sym typeface="Tahoma"/>
              </a:endParaRPr>
            </a:p>
          </p:txBody>
        </p:sp>
      </p:grpSp>
      <p:grpSp>
        <p:nvGrpSpPr>
          <p:cNvPr id="146" name="Google Shape;146;p15"/>
          <p:cNvGrpSpPr/>
          <p:nvPr/>
        </p:nvGrpSpPr>
        <p:grpSpPr>
          <a:xfrm>
            <a:off x="5609650" y="5334294"/>
            <a:ext cx="5167071" cy="990659"/>
            <a:chOff x="6155165" y="3059204"/>
            <a:chExt cx="3761700" cy="957899"/>
          </a:xfrm>
        </p:grpSpPr>
        <p:sp>
          <p:nvSpPr>
            <p:cNvPr id="147" name="Google Shape;147;p15"/>
            <p:cNvSpPr txBox="1"/>
            <p:nvPr/>
          </p:nvSpPr>
          <p:spPr>
            <a:xfrm>
              <a:off x="6155165" y="3297403"/>
              <a:ext cx="3761700" cy="7197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Clr>
                  <a:srgbClr val="3F3F3F"/>
                </a:buClr>
                <a:buSzPts val="1200"/>
                <a:buFont typeface="Arial"/>
                <a:buNone/>
              </a:pPr>
              <a:r>
                <a:rPr lang="en-US" sz="1500">
                  <a:latin typeface="Tahoma"/>
                  <a:ea typeface="Tahoma"/>
                  <a:cs typeface="Tahoma"/>
                  <a:sym typeface="Tahoma"/>
                </a:rPr>
                <a:t>Visualizing our results on a website and </a:t>
              </a:r>
              <a:r>
                <a:rPr lang="en-US" sz="1500">
                  <a:latin typeface="Roboto"/>
                  <a:ea typeface="Roboto"/>
                  <a:cs typeface="Roboto"/>
                  <a:sym typeface="Roboto"/>
                </a:rPr>
                <a:t>show an AirPods ad campaign as an example</a:t>
              </a:r>
              <a:endParaRPr sz="1500"/>
            </a:p>
          </p:txBody>
        </p:sp>
        <p:sp>
          <p:nvSpPr>
            <p:cNvPr id="148" name="Google Shape;148;p15"/>
            <p:cNvSpPr txBox="1"/>
            <p:nvPr/>
          </p:nvSpPr>
          <p:spPr>
            <a:xfrm>
              <a:off x="6155173" y="3059204"/>
              <a:ext cx="3375000" cy="2382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700" u="sng">
                  <a:solidFill>
                    <a:srgbClr val="3F3F3F"/>
                  </a:solidFill>
                  <a:latin typeface="Tahoma"/>
                  <a:ea typeface="Tahoma"/>
                  <a:cs typeface="Tahoma"/>
                  <a:sym typeface="Tahoma"/>
                </a:rPr>
                <a:t>03. Visualization &amp; Examples</a:t>
              </a:r>
              <a:endParaRPr sz="1700" u="sng"/>
            </a:p>
          </p:txBody>
        </p:sp>
      </p:grpSp>
      <p:grpSp>
        <p:nvGrpSpPr>
          <p:cNvPr id="149" name="Google Shape;149;p15"/>
          <p:cNvGrpSpPr/>
          <p:nvPr/>
        </p:nvGrpSpPr>
        <p:grpSpPr>
          <a:xfrm>
            <a:off x="123636" y="4162207"/>
            <a:ext cx="4294767" cy="1024785"/>
            <a:chOff x="4865416" y="3078618"/>
            <a:chExt cx="3975900" cy="990896"/>
          </a:xfrm>
        </p:grpSpPr>
        <p:sp>
          <p:nvSpPr>
            <p:cNvPr id="150" name="Google Shape;150;p15"/>
            <p:cNvSpPr txBox="1"/>
            <p:nvPr/>
          </p:nvSpPr>
          <p:spPr>
            <a:xfrm>
              <a:off x="4865416" y="3197114"/>
              <a:ext cx="3975900" cy="872400"/>
            </a:xfrm>
            <a:prstGeom prst="rect">
              <a:avLst/>
            </a:prstGeom>
            <a:noFill/>
            <a:ln>
              <a:noFill/>
            </a:ln>
          </p:spPr>
          <p:txBody>
            <a:bodyPr anchorCtr="0" anchor="ctr" bIns="0" lIns="0" spcFirstLastPara="1" rIns="0" wrap="square" tIns="0">
              <a:noAutofit/>
            </a:bodyPr>
            <a:lstStyle/>
            <a:p>
              <a:pPr indent="0" lvl="0" marL="0" rtl="0" algn="just">
                <a:lnSpc>
                  <a:spcPct val="130000"/>
                </a:lnSpc>
                <a:spcBef>
                  <a:spcPts val="1000"/>
                </a:spcBef>
                <a:spcAft>
                  <a:spcPts val="0"/>
                </a:spcAft>
                <a:buClr>
                  <a:srgbClr val="000000"/>
                </a:buClr>
                <a:buSzPts val="1100"/>
                <a:buFont typeface="Arial"/>
                <a:buNone/>
              </a:pPr>
              <a:r>
                <a:rPr lang="en-US" sz="1500">
                  <a:solidFill>
                    <a:srgbClr val="000000"/>
                  </a:solidFill>
                  <a:latin typeface="Roboto"/>
                  <a:ea typeface="Roboto"/>
                  <a:cs typeface="Roboto"/>
                  <a:sym typeface="Roboto"/>
                </a:rPr>
                <a:t>Introducing the methods and algorithms  we used to collect information for each specific options</a:t>
              </a:r>
              <a:endParaRPr sz="1500"/>
            </a:p>
          </p:txBody>
        </p:sp>
        <p:sp>
          <p:nvSpPr>
            <p:cNvPr id="151" name="Google Shape;151;p15"/>
            <p:cNvSpPr txBox="1"/>
            <p:nvPr/>
          </p:nvSpPr>
          <p:spPr>
            <a:xfrm>
              <a:off x="5966412" y="3078618"/>
              <a:ext cx="2820300" cy="238200"/>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b="1" lang="en-US" sz="1700" u="sng">
                  <a:solidFill>
                    <a:srgbClr val="3F3F3F"/>
                  </a:solidFill>
                  <a:latin typeface="Tahoma"/>
                  <a:ea typeface="Tahoma"/>
                  <a:cs typeface="Tahoma"/>
                  <a:sym typeface="Tahoma"/>
                </a:rPr>
                <a:t>02. Methods &amp; Algorithms</a:t>
              </a:r>
              <a:endParaRPr sz="1700" u="sng"/>
            </a:p>
          </p:txBody>
        </p:sp>
      </p:grpSp>
      <p:pic>
        <p:nvPicPr>
          <p:cNvPr id="152" name="Google Shape;152;p15"/>
          <p:cNvPicPr preferRelativeResize="0"/>
          <p:nvPr/>
        </p:nvPicPr>
        <p:blipFill rotWithShape="1">
          <a:blip r:embed="rId3">
            <a:alphaModFix/>
          </a:blip>
          <a:srcRect b="0" l="0" r="0" t="0"/>
          <a:stretch/>
        </p:blipFill>
        <p:spPr>
          <a:xfrm rot="2700000">
            <a:off x="6948697" y="3495925"/>
            <a:ext cx="390015" cy="952377"/>
          </a:xfrm>
          <a:prstGeom prst="rect">
            <a:avLst/>
          </a:prstGeom>
          <a:noFill/>
          <a:ln>
            <a:noFill/>
          </a:ln>
        </p:spPr>
      </p:pic>
      <p:grpSp>
        <p:nvGrpSpPr>
          <p:cNvPr id="153" name="Google Shape;153;p15"/>
          <p:cNvGrpSpPr/>
          <p:nvPr/>
        </p:nvGrpSpPr>
        <p:grpSpPr>
          <a:xfrm>
            <a:off x="149" y="2639374"/>
            <a:ext cx="7829850" cy="1354752"/>
            <a:chOff x="-1" y="2091838"/>
            <a:chExt cx="5872534" cy="1016089"/>
          </a:xfrm>
        </p:grpSpPr>
        <p:sp>
          <p:nvSpPr>
            <p:cNvPr id="154" name="Google Shape;154;p15"/>
            <p:cNvSpPr/>
            <p:nvPr/>
          </p:nvSpPr>
          <p:spPr>
            <a:xfrm>
              <a:off x="4157888" y="2273356"/>
              <a:ext cx="833537" cy="834571"/>
            </a:xfrm>
            <a:custGeom>
              <a:rect b="b" l="l" r="r" t="t"/>
              <a:pathLst>
                <a:path extrusionOk="0" h="807" w="806">
                  <a:moveTo>
                    <a:pt x="806" y="807"/>
                  </a:moveTo>
                  <a:lnTo>
                    <a:pt x="0" y="0"/>
                  </a:lnTo>
                  <a:lnTo>
                    <a:pt x="806" y="0"/>
                  </a:lnTo>
                  <a:lnTo>
                    <a:pt x="806" y="807"/>
                  </a:lnTo>
                  <a:close/>
                </a:path>
              </a:pathLst>
            </a:custGeom>
            <a:solidFill>
              <a:srgbClr val="6C4C8B">
                <a:alpha val="200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pic>
          <p:nvPicPr>
            <p:cNvPr id="155" name="Google Shape;155;p15"/>
            <p:cNvPicPr preferRelativeResize="0"/>
            <p:nvPr/>
          </p:nvPicPr>
          <p:blipFill rotWithShape="1">
            <a:blip r:embed="rId3">
              <a:alphaModFix/>
            </a:blip>
            <a:srcRect b="0" l="0" r="0" t="0"/>
            <a:stretch/>
          </p:blipFill>
          <p:spPr>
            <a:xfrm flipH="1" rot="2700000">
              <a:off x="4536785" y="2090652"/>
              <a:ext cx="292511" cy="714283"/>
            </a:xfrm>
            <a:prstGeom prst="rect">
              <a:avLst/>
            </a:prstGeom>
            <a:noFill/>
            <a:ln>
              <a:noFill/>
            </a:ln>
          </p:spPr>
        </p:pic>
        <p:sp>
          <p:nvSpPr>
            <p:cNvPr id="156" name="Google Shape;156;p15"/>
            <p:cNvSpPr/>
            <p:nvPr/>
          </p:nvSpPr>
          <p:spPr>
            <a:xfrm>
              <a:off x="4157888" y="2273356"/>
              <a:ext cx="833537" cy="834571"/>
            </a:xfrm>
            <a:custGeom>
              <a:rect b="b" l="l" r="r" t="t"/>
              <a:pathLst>
                <a:path extrusionOk="0" h="807" w="806">
                  <a:moveTo>
                    <a:pt x="806" y="0"/>
                  </a:moveTo>
                  <a:lnTo>
                    <a:pt x="0" y="807"/>
                  </a:lnTo>
                  <a:lnTo>
                    <a:pt x="806" y="807"/>
                  </a:lnTo>
                  <a:lnTo>
                    <a:pt x="806" y="0"/>
                  </a:lnTo>
                  <a:close/>
                </a:path>
              </a:pathLst>
            </a:custGeom>
            <a:solidFill>
              <a:srgbClr val="6C4C8B"/>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157" name="Google Shape;157;p15"/>
            <p:cNvSpPr/>
            <p:nvPr/>
          </p:nvSpPr>
          <p:spPr>
            <a:xfrm>
              <a:off x="5107252" y="2379875"/>
              <a:ext cx="168569" cy="576030"/>
            </a:xfrm>
            <a:custGeom>
              <a:rect b="b" l="l" r="r" t="t"/>
              <a:pathLst>
                <a:path extrusionOk="0" h="557" w="163">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path>
              </a:pathLst>
            </a:custGeom>
            <a:no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133">
                <a:solidFill>
                  <a:srgbClr val="000000"/>
                </a:solidFill>
                <a:latin typeface="Arial"/>
                <a:ea typeface="Arial"/>
                <a:cs typeface="Arial"/>
                <a:sym typeface="Arial"/>
              </a:endParaRPr>
            </a:p>
          </p:txBody>
        </p:sp>
        <p:sp>
          <p:nvSpPr>
            <p:cNvPr id="158" name="Google Shape;158;p15"/>
            <p:cNvSpPr/>
            <p:nvPr/>
          </p:nvSpPr>
          <p:spPr>
            <a:xfrm>
              <a:off x="5038996" y="2273356"/>
              <a:ext cx="833537" cy="834571"/>
            </a:xfrm>
            <a:custGeom>
              <a:rect b="b" l="l" r="r" t="t"/>
              <a:pathLst>
                <a:path extrusionOk="0" h="807" w="806">
                  <a:moveTo>
                    <a:pt x="0" y="807"/>
                  </a:moveTo>
                  <a:lnTo>
                    <a:pt x="806" y="0"/>
                  </a:lnTo>
                  <a:lnTo>
                    <a:pt x="0" y="0"/>
                  </a:lnTo>
                  <a:lnTo>
                    <a:pt x="0" y="807"/>
                  </a:lnTo>
                  <a:close/>
                </a:path>
              </a:pathLst>
            </a:custGeom>
            <a:solidFill>
              <a:srgbClr val="BDA8D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159" name="Google Shape;159;p15"/>
            <p:cNvSpPr/>
            <p:nvPr/>
          </p:nvSpPr>
          <p:spPr>
            <a:xfrm>
              <a:off x="5045163" y="2381147"/>
              <a:ext cx="142715" cy="445725"/>
            </a:xfrm>
            <a:custGeom>
              <a:rect b="b" l="l" r="r" t="t"/>
              <a:pathLst>
                <a:path extrusionOk="0" h="431" w="138">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rgbClr val="0C0C0C">
                <a:alpha val="298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160" name="Google Shape;160;p15"/>
            <p:cNvSpPr/>
            <p:nvPr/>
          </p:nvSpPr>
          <p:spPr>
            <a:xfrm>
              <a:off x="4600511" y="2360882"/>
              <a:ext cx="390915" cy="569825"/>
            </a:xfrm>
            <a:custGeom>
              <a:rect b="b" l="l" r="r" t="t"/>
              <a:pathLst>
                <a:path extrusionOk="0" h="551" w="378">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rgbClr val="0C0C0C">
                <a:alpha val="298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161" name="Google Shape;161;p15"/>
            <p:cNvSpPr/>
            <p:nvPr/>
          </p:nvSpPr>
          <p:spPr>
            <a:xfrm>
              <a:off x="-1" y="2273356"/>
              <a:ext cx="4500198" cy="834571"/>
            </a:xfrm>
            <a:custGeom>
              <a:rect b="b" l="l" r="r" t="t"/>
              <a:pathLst>
                <a:path extrusionOk="0" h="834571" w="4500198">
                  <a:moveTo>
                    <a:pt x="0" y="0"/>
                  </a:moveTo>
                  <a:lnTo>
                    <a:pt x="1025861" y="0"/>
                  </a:lnTo>
                  <a:lnTo>
                    <a:pt x="1684197" y="0"/>
                  </a:lnTo>
                  <a:lnTo>
                    <a:pt x="1781267" y="0"/>
                  </a:lnTo>
                  <a:lnTo>
                    <a:pt x="2710058" y="0"/>
                  </a:lnTo>
                  <a:lnTo>
                    <a:pt x="2807128" y="0"/>
                  </a:lnTo>
                  <a:lnTo>
                    <a:pt x="3056535" y="0"/>
                  </a:lnTo>
                  <a:lnTo>
                    <a:pt x="4082396" y="0"/>
                  </a:lnTo>
                  <a:lnTo>
                    <a:pt x="4500198" y="416768"/>
                  </a:lnTo>
                  <a:lnTo>
                    <a:pt x="4082396" y="834571"/>
                  </a:lnTo>
                  <a:lnTo>
                    <a:pt x="3056535" y="834571"/>
                  </a:lnTo>
                  <a:lnTo>
                    <a:pt x="2807128" y="834571"/>
                  </a:lnTo>
                  <a:lnTo>
                    <a:pt x="2710058" y="834571"/>
                  </a:lnTo>
                  <a:lnTo>
                    <a:pt x="1781267" y="834571"/>
                  </a:lnTo>
                  <a:lnTo>
                    <a:pt x="1684197" y="834571"/>
                  </a:lnTo>
                  <a:lnTo>
                    <a:pt x="1025861" y="834571"/>
                  </a:lnTo>
                  <a:lnTo>
                    <a:pt x="0" y="834571"/>
                  </a:lnTo>
                  <a:close/>
                </a:path>
              </a:pathLst>
            </a:custGeom>
            <a:solidFill>
              <a:srgbClr val="6C4C8B">
                <a:alpha val="200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grpSp>
      <p:grpSp>
        <p:nvGrpSpPr>
          <p:cNvPr id="162" name="Google Shape;162;p15"/>
          <p:cNvGrpSpPr/>
          <p:nvPr/>
        </p:nvGrpSpPr>
        <p:grpSpPr>
          <a:xfrm>
            <a:off x="4359428" y="4056863"/>
            <a:ext cx="7832417" cy="1112734"/>
            <a:chOff x="3269540" y="3154981"/>
            <a:chExt cx="5874460" cy="834571"/>
          </a:xfrm>
        </p:grpSpPr>
        <p:sp>
          <p:nvSpPr>
            <p:cNvPr id="163" name="Google Shape;163;p15"/>
            <p:cNvSpPr/>
            <p:nvPr/>
          </p:nvSpPr>
          <p:spPr>
            <a:xfrm>
              <a:off x="3269540" y="3155498"/>
              <a:ext cx="833537" cy="833537"/>
            </a:xfrm>
            <a:custGeom>
              <a:rect b="b" l="l" r="r" t="t"/>
              <a:pathLst>
                <a:path extrusionOk="0" h="806" w="806">
                  <a:moveTo>
                    <a:pt x="806" y="806"/>
                  </a:moveTo>
                  <a:lnTo>
                    <a:pt x="0" y="0"/>
                  </a:lnTo>
                  <a:lnTo>
                    <a:pt x="806" y="0"/>
                  </a:lnTo>
                  <a:lnTo>
                    <a:pt x="806" y="806"/>
                  </a:lnTo>
                  <a:close/>
                </a:path>
              </a:pathLst>
            </a:custGeom>
            <a:solidFill>
              <a:srgbClr val="F4879C">
                <a:alpha val="200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164" name="Google Shape;164;p15"/>
            <p:cNvSpPr/>
            <p:nvPr/>
          </p:nvSpPr>
          <p:spPr>
            <a:xfrm>
              <a:off x="3269540" y="3155498"/>
              <a:ext cx="833537" cy="833537"/>
            </a:xfrm>
            <a:custGeom>
              <a:rect b="b" l="l" r="r" t="t"/>
              <a:pathLst>
                <a:path extrusionOk="0" h="806" w="806">
                  <a:moveTo>
                    <a:pt x="806" y="0"/>
                  </a:moveTo>
                  <a:lnTo>
                    <a:pt x="0" y="806"/>
                  </a:lnTo>
                  <a:lnTo>
                    <a:pt x="806" y="806"/>
                  </a:lnTo>
                  <a:lnTo>
                    <a:pt x="806" y="0"/>
                  </a:lnTo>
                  <a:close/>
                </a:path>
              </a:pathLst>
            </a:custGeom>
            <a:solidFill>
              <a:srgbClr val="F4879C"/>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165" name="Google Shape;165;p15"/>
            <p:cNvSpPr/>
            <p:nvPr/>
          </p:nvSpPr>
          <p:spPr>
            <a:xfrm>
              <a:off x="4149614" y="3155498"/>
              <a:ext cx="833537" cy="833537"/>
            </a:xfrm>
            <a:custGeom>
              <a:rect b="b" l="l" r="r" t="t"/>
              <a:pathLst>
                <a:path extrusionOk="0" h="806" w="806">
                  <a:moveTo>
                    <a:pt x="806" y="806"/>
                  </a:moveTo>
                  <a:lnTo>
                    <a:pt x="0" y="0"/>
                  </a:lnTo>
                  <a:lnTo>
                    <a:pt x="0" y="806"/>
                  </a:lnTo>
                  <a:lnTo>
                    <a:pt x="806" y="806"/>
                  </a:lnTo>
                  <a:close/>
                </a:path>
              </a:pathLst>
            </a:custGeom>
            <a:solidFill>
              <a:srgbClr val="B81A4D">
                <a:alpha val="200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166" name="Google Shape;166;p15"/>
            <p:cNvSpPr/>
            <p:nvPr/>
          </p:nvSpPr>
          <p:spPr>
            <a:xfrm>
              <a:off x="4149614" y="3155498"/>
              <a:ext cx="833537" cy="833537"/>
            </a:xfrm>
            <a:custGeom>
              <a:rect b="b" l="l" r="r" t="t"/>
              <a:pathLst>
                <a:path extrusionOk="0" h="806" w="806">
                  <a:moveTo>
                    <a:pt x="0" y="806"/>
                  </a:moveTo>
                  <a:lnTo>
                    <a:pt x="806" y="0"/>
                  </a:lnTo>
                  <a:lnTo>
                    <a:pt x="0" y="0"/>
                  </a:lnTo>
                  <a:lnTo>
                    <a:pt x="0" y="806"/>
                  </a:lnTo>
                  <a:close/>
                </a:path>
              </a:pathLst>
            </a:custGeom>
            <a:solidFill>
              <a:srgbClr val="B81A4D"/>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167" name="Google Shape;167;p15"/>
            <p:cNvSpPr/>
            <p:nvPr/>
          </p:nvSpPr>
          <p:spPr>
            <a:xfrm flipH="1">
              <a:off x="4646182" y="3154981"/>
              <a:ext cx="4497818" cy="834571"/>
            </a:xfrm>
            <a:custGeom>
              <a:rect b="b" l="l" r="r" t="t"/>
              <a:pathLst>
                <a:path extrusionOk="0" h="834571" w="4497818">
                  <a:moveTo>
                    <a:pt x="4080016" y="0"/>
                  </a:moveTo>
                  <a:lnTo>
                    <a:pt x="3054156" y="0"/>
                  </a:lnTo>
                  <a:lnTo>
                    <a:pt x="2970236" y="0"/>
                  </a:lnTo>
                  <a:lnTo>
                    <a:pt x="2707678" y="0"/>
                  </a:lnTo>
                  <a:lnTo>
                    <a:pt x="1944376" y="0"/>
                  </a:lnTo>
                  <a:lnTo>
                    <a:pt x="1681818" y="0"/>
                  </a:lnTo>
                  <a:lnTo>
                    <a:pt x="1025860" y="0"/>
                  </a:lnTo>
                  <a:lnTo>
                    <a:pt x="0" y="0"/>
                  </a:lnTo>
                  <a:lnTo>
                    <a:pt x="0" y="834571"/>
                  </a:lnTo>
                  <a:lnTo>
                    <a:pt x="1025860" y="834571"/>
                  </a:lnTo>
                  <a:lnTo>
                    <a:pt x="1681818" y="834571"/>
                  </a:lnTo>
                  <a:lnTo>
                    <a:pt x="1944376" y="834571"/>
                  </a:lnTo>
                  <a:lnTo>
                    <a:pt x="2707678" y="834571"/>
                  </a:lnTo>
                  <a:lnTo>
                    <a:pt x="2970236" y="834571"/>
                  </a:lnTo>
                  <a:lnTo>
                    <a:pt x="3054156" y="834571"/>
                  </a:lnTo>
                  <a:lnTo>
                    <a:pt x="4080016" y="834571"/>
                  </a:lnTo>
                  <a:lnTo>
                    <a:pt x="4497818" y="416769"/>
                  </a:lnTo>
                  <a:close/>
                </a:path>
              </a:pathLst>
            </a:custGeom>
            <a:solidFill>
              <a:srgbClr val="B81A4D">
                <a:alpha val="200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168" name="Google Shape;168;p15"/>
            <p:cNvSpPr/>
            <p:nvPr/>
          </p:nvSpPr>
          <p:spPr>
            <a:xfrm>
              <a:off x="3936098" y="3317447"/>
              <a:ext cx="168569" cy="576029"/>
            </a:xfrm>
            <a:custGeom>
              <a:rect b="b" l="l" r="r" t="t"/>
              <a:pathLst>
                <a:path extrusionOk="0" h="557" w="163">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rgbClr val="0C0C0C">
                <a:alpha val="298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169" name="Google Shape;169;p15"/>
            <p:cNvSpPr/>
            <p:nvPr/>
          </p:nvSpPr>
          <p:spPr>
            <a:xfrm>
              <a:off x="4158515" y="3317447"/>
              <a:ext cx="168569" cy="576029"/>
            </a:xfrm>
            <a:custGeom>
              <a:rect b="b" l="l" r="r" t="t"/>
              <a:pathLst>
                <a:path extrusionOk="0" h="557" w="163">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rgbClr val="0C0C0C">
                <a:alpha val="298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grpSp>
      <p:grpSp>
        <p:nvGrpSpPr>
          <p:cNvPr id="170" name="Google Shape;170;p15"/>
          <p:cNvGrpSpPr/>
          <p:nvPr/>
        </p:nvGrpSpPr>
        <p:grpSpPr>
          <a:xfrm>
            <a:off x="150" y="5001262"/>
            <a:ext cx="5473202" cy="1656721"/>
            <a:chOff x="0" y="3863301"/>
            <a:chExt cx="4105004" cy="1242572"/>
          </a:xfrm>
        </p:grpSpPr>
        <p:pic>
          <p:nvPicPr>
            <p:cNvPr id="171" name="Google Shape;171;p15"/>
            <p:cNvPicPr preferRelativeResize="0"/>
            <p:nvPr/>
          </p:nvPicPr>
          <p:blipFill rotWithShape="1">
            <a:blip r:embed="rId3">
              <a:alphaModFix/>
            </a:blip>
            <a:srcRect b="0" l="0" r="0" t="0"/>
            <a:stretch/>
          </p:blipFill>
          <p:spPr>
            <a:xfrm rot="2700000">
              <a:off x="3428234" y="4392775"/>
              <a:ext cx="292511" cy="714283"/>
            </a:xfrm>
            <a:prstGeom prst="rect">
              <a:avLst/>
            </a:prstGeom>
            <a:noFill/>
            <a:ln>
              <a:noFill/>
            </a:ln>
          </p:spPr>
        </p:pic>
        <p:pic>
          <p:nvPicPr>
            <p:cNvPr id="172" name="Google Shape;172;p15"/>
            <p:cNvPicPr preferRelativeResize="0"/>
            <p:nvPr/>
          </p:nvPicPr>
          <p:blipFill rotWithShape="1">
            <a:blip r:embed="rId6">
              <a:alphaModFix/>
            </a:blip>
            <a:srcRect b="0" l="0" r="0" t="0"/>
            <a:stretch/>
          </p:blipFill>
          <p:spPr>
            <a:xfrm rot="-8100000">
              <a:off x="2793540" y="3849802"/>
              <a:ext cx="257685" cy="714283"/>
            </a:xfrm>
            <a:prstGeom prst="rect">
              <a:avLst/>
            </a:prstGeom>
            <a:noFill/>
            <a:ln>
              <a:noFill/>
            </a:ln>
          </p:spPr>
        </p:pic>
        <p:grpSp>
          <p:nvGrpSpPr>
            <p:cNvPr id="173" name="Google Shape;173;p15"/>
            <p:cNvGrpSpPr/>
            <p:nvPr/>
          </p:nvGrpSpPr>
          <p:grpSpPr>
            <a:xfrm>
              <a:off x="0" y="4036607"/>
              <a:ext cx="4105004" cy="834571"/>
              <a:chOff x="0" y="4036607"/>
              <a:chExt cx="4105004" cy="834571"/>
            </a:xfrm>
          </p:grpSpPr>
          <p:sp>
            <p:nvSpPr>
              <p:cNvPr id="174" name="Google Shape;174;p15"/>
              <p:cNvSpPr/>
              <p:nvPr/>
            </p:nvSpPr>
            <p:spPr>
              <a:xfrm flipH="1">
                <a:off x="3270432" y="4037641"/>
                <a:ext cx="833537" cy="833537"/>
              </a:xfrm>
              <a:custGeom>
                <a:rect b="b" l="l" r="r" t="t"/>
                <a:pathLst>
                  <a:path extrusionOk="0" h="806" w="806">
                    <a:moveTo>
                      <a:pt x="0" y="806"/>
                    </a:moveTo>
                    <a:lnTo>
                      <a:pt x="806" y="0"/>
                    </a:lnTo>
                    <a:lnTo>
                      <a:pt x="806" y="806"/>
                    </a:lnTo>
                    <a:lnTo>
                      <a:pt x="0" y="806"/>
                    </a:lnTo>
                    <a:close/>
                  </a:path>
                </a:pathLst>
              </a:custGeom>
              <a:solidFill>
                <a:srgbClr val="BDA8D1">
                  <a:alpha val="200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175" name="Google Shape;175;p15"/>
              <p:cNvSpPr/>
              <p:nvPr/>
            </p:nvSpPr>
            <p:spPr>
              <a:xfrm flipH="1">
                <a:off x="2390358" y="4036607"/>
                <a:ext cx="833537" cy="834571"/>
              </a:xfrm>
              <a:custGeom>
                <a:rect b="b" l="l" r="r" t="t"/>
                <a:pathLst>
                  <a:path extrusionOk="0" h="807" w="806">
                    <a:moveTo>
                      <a:pt x="0" y="807"/>
                    </a:moveTo>
                    <a:lnTo>
                      <a:pt x="806" y="0"/>
                    </a:lnTo>
                    <a:lnTo>
                      <a:pt x="0" y="0"/>
                    </a:lnTo>
                    <a:lnTo>
                      <a:pt x="0" y="807"/>
                    </a:lnTo>
                    <a:close/>
                  </a:path>
                </a:pathLst>
              </a:custGeom>
              <a:solidFill>
                <a:srgbClr val="BFBFBF">
                  <a:alpha val="200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176" name="Google Shape;176;p15"/>
              <p:cNvSpPr/>
              <p:nvPr/>
            </p:nvSpPr>
            <p:spPr>
              <a:xfrm flipH="1">
                <a:off x="3270433" y="4036607"/>
                <a:ext cx="834571" cy="834571"/>
              </a:xfrm>
              <a:custGeom>
                <a:rect b="b" l="l" r="r" t="t"/>
                <a:pathLst>
                  <a:path extrusionOk="0" h="807" w="807">
                    <a:moveTo>
                      <a:pt x="807" y="807"/>
                    </a:moveTo>
                    <a:lnTo>
                      <a:pt x="0" y="0"/>
                    </a:lnTo>
                    <a:lnTo>
                      <a:pt x="807" y="0"/>
                    </a:lnTo>
                    <a:lnTo>
                      <a:pt x="807" y="807"/>
                    </a:lnTo>
                    <a:close/>
                  </a:path>
                </a:pathLst>
              </a:custGeom>
              <a:solidFill>
                <a:srgbClr val="BDA8D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177" name="Google Shape;177;p15"/>
              <p:cNvSpPr/>
              <p:nvPr/>
            </p:nvSpPr>
            <p:spPr>
              <a:xfrm flipH="1">
                <a:off x="2390358" y="4036607"/>
                <a:ext cx="833537" cy="834571"/>
              </a:xfrm>
              <a:custGeom>
                <a:rect b="b" l="l" r="r" t="t"/>
                <a:pathLst>
                  <a:path extrusionOk="0" h="807" w="806">
                    <a:moveTo>
                      <a:pt x="0" y="0"/>
                    </a:moveTo>
                    <a:lnTo>
                      <a:pt x="806" y="807"/>
                    </a:lnTo>
                    <a:lnTo>
                      <a:pt x="0" y="807"/>
                    </a:lnTo>
                    <a:lnTo>
                      <a:pt x="0" y="0"/>
                    </a:lnTo>
                    <a:close/>
                  </a:path>
                </a:pathLst>
              </a:custGeom>
              <a:solidFill>
                <a:srgbClr val="D8D8D8"/>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178" name="Google Shape;178;p15"/>
              <p:cNvSpPr/>
              <p:nvPr/>
            </p:nvSpPr>
            <p:spPr>
              <a:xfrm flipH="1">
                <a:off x="3272103" y="4539420"/>
                <a:ext cx="164049" cy="266211"/>
              </a:xfrm>
              <a:custGeom>
                <a:rect b="b" l="l" r="r" t="t"/>
                <a:pathLst>
                  <a:path extrusionOk="0" h="271" w="167">
                    <a:moveTo>
                      <a:pt x="167" y="0"/>
                    </a:moveTo>
                    <a:lnTo>
                      <a:pt x="0" y="167"/>
                    </a:lnTo>
                    <a:lnTo>
                      <a:pt x="103" y="271"/>
                    </a:lnTo>
                    <a:lnTo>
                      <a:pt x="137" y="259"/>
                    </a:lnTo>
                    <a:lnTo>
                      <a:pt x="137" y="201"/>
                    </a:lnTo>
                    <a:lnTo>
                      <a:pt x="167" y="173"/>
                    </a:lnTo>
                    <a:lnTo>
                      <a:pt x="167" y="0"/>
                    </a:lnTo>
                    <a:close/>
                  </a:path>
                </a:pathLst>
              </a:custGeom>
              <a:solidFill>
                <a:srgbClr val="0C0C0C">
                  <a:alpha val="298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179" name="Google Shape;179;p15"/>
              <p:cNvSpPr/>
              <p:nvPr/>
            </p:nvSpPr>
            <p:spPr>
              <a:xfrm flipH="1">
                <a:off x="2976647" y="4310430"/>
                <a:ext cx="246565" cy="389985"/>
              </a:xfrm>
              <a:custGeom>
                <a:rect b="b" l="l" r="r" t="t"/>
                <a:pathLst>
                  <a:path extrusionOk="0" h="397" w="251">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rgbClr val="0C0C0C">
                  <a:alpha val="298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180" name="Google Shape;180;p15"/>
              <p:cNvSpPr/>
              <p:nvPr/>
            </p:nvSpPr>
            <p:spPr>
              <a:xfrm>
                <a:off x="0" y="4036607"/>
                <a:ext cx="2730174" cy="834571"/>
              </a:xfrm>
              <a:custGeom>
                <a:rect b="b" l="l" r="r" t="t"/>
                <a:pathLst>
                  <a:path extrusionOk="0" h="834571" w="2730174">
                    <a:moveTo>
                      <a:pt x="0" y="0"/>
                    </a:moveTo>
                    <a:lnTo>
                      <a:pt x="799419" y="0"/>
                    </a:lnTo>
                    <a:lnTo>
                      <a:pt x="1025860" y="0"/>
                    </a:lnTo>
                    <a:lnTo>
                      <a:pt x="1032849" y="0"/>
                    </a:lnTo>
                    <a:lnTo>
                      <a:pt x="1286511" y="0"/>
                    </a:lnTo>
                    <a:lnTo>
                      <a:pt x="1825279" y="0"/>
                    </a:lnTo>
                    <a:lnTo>
                      <a:pt x="2058709" y="0"/>
                    </a:lnTo>
                    <a:lnTo>
                      <a:pt x="2312371" y="0"/>
                    </a:lnTo>
                    <a:lnTo>
                      <a:pt x="2730174" y="417803"/>
                    </a:lnTo>
                    <a:lnTo>
                      <a:pt x="2312371" y="834571"/>
                    </a:lnTo>
                    <a:lnTo>
                      <a:pt x="2058709" y="834571"/>
                    </a:lnTo>
                    <a:lnTo>
                      <a:pt x="1825279" y="834571"/>
                    </a:lnTo>
                    <a:lnTo>
                      <a:pt x="1286511" y="834571"/>
                    </a:lnTo>
                    <a:lnTo>
                      <a:pt x="1032849" y="834571"/>
                    </a:lnTo>
                    <a:lnTo>
                      <a:pt x="1025860" y="834571"/>
                    </a:lnTo>
                    <a:lnTo>
                      <a:pt x="799419" y="834571"/>
                    </a:lnTo>
                    <a:lnTo>
                      <a:pt x="0" y="834571"/>
                    </a:lnTo>
                    <a:close/>
                  </a:path>
                </a:pathLst>
              </a:custGeom>
              <a:solidFill>
                <a:srgbClr val="BFBFBF">
                  <a:alpha val="200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grpSp>
      </p:grpSp>
      <p:pic>
        <p:nvPicPr>
          <p:cNvPr id="181" name="Google Shape;181;p15"/>
          <p:cNvPicPr preferRelativeResize="0"/>
          <p:nvPr/>
        </p:nvPicPr>
        <p:blipFill>
          <a:blip r:embed="rId7">
            <a:alphaModFix/>
          </a:blip>
          <a:stretch>
            <a:fillRect/>
          </a:stretch>
        </p:blipFill>
        <p:spPr>
          <a:xfrm>
            <a:off x="0" y="1215234"/>
            <a:ext cx="12192001" cy="1120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16"/>
          <p:cNvSpPr txBox="1"/>
          <p:nvPr/>
        </p:nvSpPr>
        <p:spPr>
          <a:xfrm>
            <a:off x="303735" y="425307"/>
            <a:ext cx="11137200" cy="556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3733">
                <a:solidFill>
                  <a:srgbClr val="3F3F3F"/>
                </a:solidFill>
                <a:latin typeface="Tahoma"/>
                <a:ea typeface="Tahoma"/>
                <a:cs typeface="Tahoma"/>
                <a:sym typeface="Tahoma"/>
              </a:rPr>
              <a:t>Project Structure</a:t>
            </a:r>
            <a:endParaRPr b="1" sz="3733">
              <a:solidFill>
                <a:srgbClr val="3F3F3F"/>
              </a:solidFill>
              <a:latin typeface="Tahoma"/>
              <a:ea typeface="Tahoma"/>
              <a:cs typeface="Tahoma"/>
              <a:sym typeface="Tahoma"/>
            </a:endParaRPr>
          </a:p>
        </p:txBody>
      </p:sp>
      <p:sp>
        <p:nvSpPr>
          <p:cNvPr id="188" name="Google Shape;188;p16"/>
          <p:cNvSpPr txBox="1"/>
          <p:nvPr/>
        </p:nvSpPr>
        <p:spPr>
          <a:xfrm>
            <a:off x="8413248" y="4242989"/>
            <a:ext cx="3980700" cy="549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Clr>
                <a:srgbClr val="3F3F3F"/>
              </a:buClr>
              <a:buSzPts val="1200"/>
              <a:buFont typeface="Arial"/>
              <a:buNone/>
            </a:pPr>
            <a:r>
              <a:t/>
            </a:r>
            <a:endParaRPr/>
          </a:p>
        </p:txBody>
      </p:sp>
      <p:pic>
        <p:nvPicPr>
          <p:cNvPr id="189" name="Google Shape;189;p16"/>
          <p:cNvPicPr preferRelativeResize="0"/>
          <p:nvPr/>
        </p:nvPicPr>
        <p:blipFill>
          <a:blip r:embed="rId3">
            <a:alphaModFix/>
          </a:blip>
          <a:stretch>
            <a:fillRect/>
          </a:stretch>
        </p:blipFill>
        <p:spPr>
          <a:xfrm>
            <a:off x="0" y="1215234"/>
            <a:ext cx="12192001" cy="112082"/>
          </a:xfrm>
          <a:prstGeom prst="rect">
            <a:avLst/>
          </a:prstGeom>
          <a:noFill/>
          <a:ln>
            <a:noFill/>
          </a:ln>
        </p:spPr>
      </p:pic>
      <p:pic>
        <p:nvPicPr>
          <p:cNvPr id="190" name="Google Shape;190;p16"/>
          <p:cNvPicPr preferRelativeResize="0"/>
          <p:nvPr/>
        </p:nvPicPr>
        <p:blipFill>
          <a:blip r:embed="rId4">
            <a:alphaModFix/>
          </a:blip>
          <a:stretch>
            <a:fillRect/>
          </a:stretch>
        </p:blipFill>
        <p:spPr>
          <a:xfrm>
            <a:off x="6395650" y="5406925"/>
            <a:ext cx="2364151" cy="790625"/>
          </a:xfrm>
          <a:prstGeom prst="rect">
            <a:avLst/>
          </a:prstGeom>
          <a:noFill/>
          <a:ln>
            <a:noFill/>
          </a:ln>
        </p:spPr>
      </p:pic>
      <p:sp>
        <p:nvSpPr>
          <p:cNvPr id="191" name="Google Shape;191;p16"/>
          <p:cNvSpPr txBox="1"/>
          <p:nvPr/>
        </p:nvSpPr>
        <p:spPr>
          <a:xfrm>
            <a:off x="3785650" y="5182587"/>
            <a:ext cx="5418900" cy="123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txBox="1"/>
          <p:nvPr/>
        </p:nvSpPr>
        <p:spPr>
          <a:xfrm>
            <a:off x="3109425" y="1398800"/>
            <a:ext cx="6802500" cy="1399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93" name="Google Shape;193;p16"/>
          <p:cNvPicPr preferRelativeResize="0"/>
          <p:nvPr/>
        </p:nvPicPr>
        <p:blipFill>
          <a:blip r:embed="rId5">
            <a:alphaModFix/>
          </a:blip>
          <a:stretch>
            <a:fillRect/>
          </a:stretch>
        </p:blipFill>
        <p:spPr>
          <a:xfrm>
            <a:off x="3552000" y="1529725"/>
            <a:ext cx="1707550" cy="1173450"/>
          </a:xfrm>
          <a:prstGeom prst="rect">
            <a:avLst/>
          </a:prstGeom>
          <a:noFill/>
          <a:ln>
            <a:noFill/>
          </a:ln>
        </p:spPr>
      </p:pic>
      <p:pic>
        <p:nvPicPr>
          <p:cNvPr id="194" name="Google Shape;194;p16"/>
          <p:cNvPicPr preferRelativeResize="0"/>
          <p:nvPr/>
        </p:nvPicPr>
        <p:blipFill rotWithShape="1">
          <a:blip r:embed="rId6">
            <a:alphaModFix/>
          </a:blip>
          <a:srcRect b="23303" l="0" r="0" t="18028"/>
          <a:stretch/>
        </p:blipFill>
        <p:spPr>
          <a:xfrm>
            <a:off x="7210725" y="1498525"/>
            <a:ext cx="2564725" cy="1128489"/>
          </a:xfrm>
          <a:prstGeom prst="rect">
            <a:avLst/>
          </a:prstGeom>
          <a:noFill/>
          <a:ln>
            <a:noFill/>
          </a:ln>
        </p:spPr>
      </p:pic>
      <p:sp>
        <p:nvSpPr>
          <p:cNvPr id="195" name="Google Shape;195;p16"/>
          <p:cNvSpPr/>
          <p:nvPr/>
        </p:nvSpPr>
        <p:spPr>
          <a:xfrm>
            <a:off x="5144200" y="3399254"/>
            <a:ext cx="2670900" cy="44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Centrality Measures</a:t>
            </a:r>
            <a:endParaRPr b="1"/>
          </a:p>
        </p:txBody>
      </p:sp>
      <p:sp>
        <p:nvSpPr>
          <p:cNvPr id="196" name="Google Shape;196;p16"/>
          <p:cNvSpPr/>
          <p:nvPr/>
        </p:nvSpPr>
        <p:spPr>
          <a:xfrm>
            <a:off x="7617225" y="4720675"/>
            <a:ext cx="1262100" cy="381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US"/>
              <a:t>Location</a:t>
            </a:r>
            <a:endParaRPr/>
          </a:p>
        </p:txBody>
      </p:sp>
      <p:sp>
        <p:nvSpPr>
          <p:cNvPr id="197" name="Google Shape;197;p16"/>
          <p:cNvSpPr/>
          <p:nvPr/>
        </p:nvSpPr>
        <p:spPr>
          <a:xfrm>
            <a:off x="5848600" y="4720675"/>
            <a:ext cx="1504200" cy="381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Influencer</a:t>
            </a:r>
            <a:endParaRPr/>
          </a:p>
        </p:txBody>
      </p:sp>
      <p:sp>
        <p:nvSpPr>
          <p:cNvPr id="198" name="Google Shape;198;p16"/>
          <p:cNvSpPr/>
          <p:nvPr/>
        </p:nvSpPr>
        <p:spPr>
          <a:xfrm>
            <a:off x="9004850" y="4720675"/>
            <a:ext cx="1262100" cy="381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Time</a:t>
            </a:r>
            <a:endParaRPr/>
          </a:p>
        </p:txBody>
      </p:sp>
      <p:sp>
        <p:nvSpPr>
          <p:cNvPr id="199" name="Google Shape;199;p16"/>
          <p:cNvSpPr/>
          <p:nvPr/>
        </p:nvSpPr>
        <p:spPr>
          <a:xfrm>
            <a:off x="2920950" y="4720688"/>
            <a:ext cx="1262100" cy="381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Hashtag</a:t>
            </a:r>
            <a:endParaRPr/>
          </a:p>
        </p:txBody>
      </p:sp>
      <p:sp>
        <p:nvSpPr>
          <p:cNvPr id="200" name="Google Shape;200;p16"/>
          <p:cNvSpPr/>
          <p:nvPr/>
        </p:nvSpPr>
        <p:spPr>
          <a:xfrm>
            <a:off x="4384775" y="4720688"/>
            <a:ext cx="1262100" cy="381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Text</a:t>
            </a:r>
            <a:endParaRPr/>
          </a:p>
        </p:txBody>
      </p:sp>
      <p:sp>
        <p:nvSpPr>
          <p:cNvPr id="201" name="Google Shape;201;p16"/>
          <p:cNvSpPr/>
          <p:nvPr/>
        </p:nvSpPr>
        <p:spPr>
          <a:xfrm>
            <a:off x="3124975" y="3399250"/>
            <a:ext cx="1897200" cy="44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LDA &amp; Sentiment Analysis</a:t>
            </a:r>
            <a:endParaRPr b="1"/>
          </a:p>
        </p:txBody>
      </p:sp>
      <p:cxnSp>
        <p:nvCxnSpPr>
          <p:cNvPr id="202" name="Google Shape;202;p16"/>
          <p:cNvCxnSpPr>
            <a:stCxn id="200" idx="0"/>
            <a:endCxn id="201" idx="2"/>
          </p:cNvCxnSpPr>
          <p:nvPr/>
        </p:nvCxnSpPr>
        <p:spPr>
          <a:xfrm rot="10800000">
            <a:off x="4073525" y="3848588"/>
            <a:ext cx="942300" cy="872100"/>
          </a:xfrm>
          <a:prstGeom prst="straightConnector1">
            <a:avLst/>
          </a:prstGeom>
          <a:noFill/>
          <a:ln cap="flat" cmpd="sng" w="9525">
            <a:solidFill>
              <a:schemeClr val="dk2"/>
            </a:solidFill>
            <a:prstDash val="solid"/>
            <a:round/>
            <a:headEnd len="med" w="med" type="none"/>
            <a:tailEnd len="med" w="med" type="triangle"/>
          </a:ln>
        </p:spPr>
      </p:cxnSp>
      <p:cxnSp>
        <p:nvCxnSpPr>
          <p:cNvPr id="203" name="Google Shape;203;p16"/>
          <p:cNvCxnSpPr>
            <a:stCxn id="199" idx="0"/>
            <a:endCxn id="201" idx="2"/>
          </p:cNvCxnSpPr>
          <p:nvPr/>
        </p:nvCxnSpPr>
        <p:spPr>
          <a:xfrm flipH="1" rot="10800000">
            <a:off x="3552000" y="3848588"/>
            <a:ext cx="521700" cy="872100"/>
          </a:xfrm>
          <a:prstGeom prst="straightConnector1">
            <a:avLst/>
          </a:prstGeom>
          <a:noFill/>
          <a:ln cap="flat" cmpd="sng" w="9525">
            <a:solidFill>
              <a:schemeClr val="dk2"/>
            </a:solidFill>
            <a:prstDash val="solid"/>
            <a:round/>
            <a:headEnd len="med" w="med" type="none"/>
            <a:tailEnd len="med" w="med" type="triangle"/>
          </a:ln>
        </p:spPr>
      </p:cxnSp>
      <p:sp>
        <p:nvSpPr>
          <p:cNvPr id="204" name="Google Shape;204;p16"/>
          <p:cNvSpPr txBox="1"/>
          <p:nvPr/>
        </p:nvSpPr>
        <p:spPr>
          <a:xfrm>
            <a:off x="2510725" y="4123875"/>
            <a:ext cx="12228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Popular tags</a:t>
            </a:r>
            <a:endParaRPr/>
          </a:p>
        </p:txBody>
      </p:sp>
      <p:sp>
        <p:nvSpPr>
          <p:cNvPr id="205" name="Google Shape;205;p16"/>
          <p:cNvSpPr txBox="1"/>
          <p:nvPr/>
        </p:nvSpPr>
        <p:spPr>
          <a:xfrm>
            <a:off x="4157988" y="4011235"/>
            <a:ext cx="1897200" cy="6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Identify the user’s interests/preference</a:t>
            </a:r>
            <a:endParaRPr/>
          </a:p>
        </p:txBody>
      </p:sp>
      <p:sp>
        <p:nvSpPr>
          <p:cNvPr id="206" name="Google Shape;206;p16"/>
          <p:cNvSpPr/>
          <p:nvPr/>
        </p:nvSpPr>
        <p:spPr>
          <a:xfrm>
            <a:off x="7937125" y="3403925"/>
            <a:ext cx="1937100" cy="44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t>    User- </a:t>
            </a:r>
            <a:r>
              <a:rPr b="1" lang="en-US"/>
              <a:t>Portrait</a:t>
            </a:r>
            <a:endParaRPr b="1"/>
          </a:p>
        </p:txBody>
      </p:sp>
      <p:cxnSp>
        <p:nvCxnSpPr>
          <p:cNvPr id="207" name="Google Shape;207;p16"/>
          <p:cNvCxnSpPr>
            <a:stCxn id="197" idx="0"/>
            <a:endCxn id="195" idx="2"/>
          </p:cNvCxnSpPr>
          <p:nvPr/>
        </p:nvCxnSpPr>
        <p:spPr>
          <a:xfrm rot="10800000">
            <a:off x="6479500" y="3848575"/>
            <a:ext cx="121200" cy="87210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p16"/>
          <p:cNvCxnSpPr>
            <a:stCxn id="196" idx="0"/>
            <a:endCxn id="206" idx="2"/>
          </p:cNvCxnSpPr>
          <p:nvPr/>
        </p:nvCxnSpPr>
        <p:spPr>
          <a:xfrm flipH="1" rot="10800000">
            <a:off x="8248275" y="3853375"/>
            <a:ext cx="657300" cy="867300"/>
          </a:xfrm>
          <a:prstGeom prst="straightConnector1">
            <a:avLst/>
          </a:prstGeom>
          <a:noFill/>
          <a:ln cap="flat" cmpd="sng" w="9525">
            <a:solidFill>
              <a:schemeClr val="dk2"/>
            </a:solidFill>
            <a:prstDash val="solid"/>
            <a:round/>
            <a:headEnd len="med" w="med" type="none"/>
            <a:tailEnd len="med" w="med" type="triangle"/>
          </a:ln>
        </p:spPr>
      </p:cxnSp>
      <p:cxnSp>
        <p:nvCxnSpPr>
          <p:cNvPr id="209" name="Google Shape;209;p16"/>
          <p:cNvCxnSpPr>
            <a:stCxn id="198" idx="0"/>
            <a:endCxn id="206" idx="2"/>
          </p:cNvCxnSpPr>
          <p:nvPr/>
        </p:nvCxnSpPr>
        <p:spPr>
          <a:xfrm rot="10800000">
            <a:off x="8905700" y="3853375"/>
            <a:ext cx="730200" cy="867300"/>
          </a:xfrm>
          <a:prstGeom prst="straightConnector1">
            <a:avLst/>
          </a:prstGeom>
          <a:noFill/>
          <a:ln cap="flat" cmpd="sng" w="9525">
            <a:solidFill>
              <a:schemeClr val="dk2"/>
            </a:solidFill>
            <a:prstDash val="solid"/>
            <a:round/>
            <a:headEnd len="med" w="med" type="none"/>
            <a:tailEnd len="med" w="med" type="triangle"/>
          </a:ln>
        </p:spPr>
      </p:cxnSp>
      <p:cxnSp>
        <p:nvCxnSpPr>
          <p:cNvPr id="210" name="Google Shape;210;p16"/>
          <p:cNvCxnSpPr>
            <a:stCxn id="201" idx="0"/>
            <a:endCxn id="192" idx="2"/>
          </p:cNvCxnSpPr>
          <p:nvPr/>
        </p:nvCxnSpPr>
        <p:spPr>
          <a:xfrm flipH="1" rot="10800000">
            <a:off x="4073575" y="2798350"/>
            <a:ext cx="2437200" cy="600900"/>
          </a:xfrm>
          <a:prstGeom prst="straightConnector1">
            <a:avLst/>
          </a:prstGeom>
          <a:noFill/>
          <a:ln cap="flat" cmpd="sng" w="9525">
            <a:solidFill>
              <a:schemeClr val="dk2"/>
            </a:solidFill>
            <a:prstDash val="solid"/>
            <a:round/>
            <a:headEnd len="med" w="med" type="none"/>
            <a:tailEnd len="med" w="med" type="triangle"/>
          </a:ln>
        </p:spPr>
      </p:cxnSp>
      <p:cxnSp>
        <p:nvCxnSpPr>
          <p:cNvPr id="211" name="Google Shape;211;p16"/>
          <p:cNvCxnSpPr>
            <a:stCxn id="195" idx="0"/>
          </p:cNvCxnSpPr>
          <p:nvPr/>
        </p:nvCxnSpPr>
        <p:spPr>
          <a:xfrm flipH="1" rot="10800000">
            <a:off x="6479650" y="2798354"/>
            <a:ext cx="30900" cy="600900"/>
          </a:xfrm>
          <a:prstGeom prst="straightConnector1">
            <a:avLst/>
          </a:prstGeom>
          <a:noFill/>
          <a:ln cap="flat" cmpd="sng" w="9525">
            <a:solidFill>
              <a:schemeClr val="dk2"/>
            </a:solidFill>
            <a:prstDash val="solid"/>
            <a:round/>
            <a:headEnd len="med" w="med" type="none"/>
            <a:tailEnd len="med" w="med" type="triangle"/>
          </a:ln>
        </p:spPr>
      </p:cxnSp>
      <p:cxnSp>
        <p:nvCxnSpPr>
          <p:cNvPr id="212" name="Google Shape;212;p16"/>
          <p:cNvCxnSpPr>
            <a:stCxn id="206" idx="0"/>
            <a:endCxn id="192" idx="2"/>
          </p:cNvCxnSpPr>
          <p:nvPr/>
        </p:nvCxnSpPr>
        <p:spPr>
          <a:xfrm rot="10800000">
            <a:off x="6510775" y="2798225"/>
            <a:ext cx="2394900" cy="605700"/>
          </a:xfrm>
          <a:prstGeom prst="straightConnector1">
            <a:avLst/>
          </a:prstGeom>
          <a:noFill/>
          <a:ln cap="flat" cmpd="sng" w="9525">
            <a:solidFill>
              <a:schemeClr val="dk2"/>
            </a:solidFill>
            <a:prstDash val="solid"/>
            <a:round/>
            <a:headEnd len="med" w="med" type="none"/>
            <a:tailEnd len="med" w="med" type="triangle"/>
          </a:ln>
        </p:spPr>
      </p:cxnSp>
      <p:pic>
        <p:nvPicPr>
          <p:cNvPr id="213" name="Google Shape;213;p16"/>
          <p:cNvPicPr preferRelativeResize="0"/>
          <p:nvPr/>
        </p:nvPicPr>
        <p:blipFill>
          <a:blip r:embed="rId7">
            <a:alphaModFix/>
          </a:blip>
          <a:stretch>
            <a:fillRect/>
          </a:stretch>
        </p:blipFill>
        <p:spPr>
          <a:xfrm>
            <a:off x="4337950" y="5215500"/>
            <a:ext cx="1153800" cy="1173450"/>
          </a:xfrm>
          <a:prstGeom prst="rect">
            <a:avLst/>
          </a:prstGeom>
          <a:noFill/>
          <a:ln>
            <a:noFill/>
          </a:ln>
        </p:spPr>
      </p:pic>
      <p:pic>
        <p:nvPicPr>
          <p:cNvPr id="214" name="Google Shape;214;p16"/>
          <p:cNvPicPr preferRelativeResize="0"/>
          <p:nvPr/>
        </p:nvPicPr>
        <p:blipFill>
          <a:blip r:embed="rId8">
            <a:alphaModFix/>
          </a:blip>
          <a:stretch>
            <a:fillRect/>
          </a:stretch>
        </p:blipFill>
        <p:spPr>
          <a:xfrm>
            <a:off x="5569475" y="5248425"/>
            <a:ext cx="748450" cy="1128500"/>
          </a:xfrm>
          <a:prstGeom prst="rect">
            <a:avLst/>
          </a:prstGeom>
          <a:noFill/>
          <a:ln>
            <a:noFill/>
          </a:ln>
        </p:spPr>
      </p:pic>
      <p:sp>
        <p:nvSpPr>
          <p:cNvPr id="215" name="Google Shape;215;p16"/>
          <p:cNvSpPr/>
          <p:nvPr/>
        </p:nvSpPr>
        <p:spPr>
          <a:xfrm>
            <a:off x="303715" y="5779451"/>
            <a:ext cx="203056" cy="425272"/>
          </a:xfrm>
          <a:custGeom>
            <a:rect b="b" l="l" r="r" t="t"/>
            <a:pathLst>
              <a:path extrusionOk="0" h="407" w="406">
                <a:moveTo>
                  <a:pt x="0" y="407"/>
                </a:moveTo>
                <a:lnTo>
                  <a:pt x="406" y="407"/>
                </a:lnTo>
                <a:lnTo>
                  <a:pt x="406" y="0"/>
                </a:lnTo>
                <a:lnTo>
                  <a:pt x="0" y="407"/>
                </a:lnTo>
                <a:close/>
              </a:path>
            </a:pathLst>
          </a:custGeom>
          <a:solidFill>
            <a:srgbClr val="F4879C"/>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16" name="Google Shape;216;p16"/>
          <p:cNvSpPr/>
          <p:nvPr/>
        </p:nvSpPr>
        <p:spPr>
          <a:xfrm>
            <a:off x="408377" y="5779451"/>
            <a:ext cx="203556" cy="425272"/>
          </a:xfrm>
          <a:custGeom>
            <a:rect b="b" l="l" r="r" t="t"/>
            <a:pathLst>
              <a:path extrusionOk="0" h="407" w="407">
                <a:moveTo>
                  <a:pt x="407" y="0"/>
                </a:moveTo>
                <a:lnTo>
                  <a:pt x="0" y="0"/>
                </a:lnTo>
                <a:lnTo>
                  <a:pt x="0" y="407"/>
                </a:lnTo>
                <a:lnTo>
                  <a:pt x="407" y="0"/>
                </a:lnTo>
                <a:close/>
              </a:path>
            </a:pathLst>
          </a:custGeom>
          <a:solidFill>
            <a:srgbClr val="6C4C8B"/>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17" name="Google Shape;217;p16"/>
          <p:cNvSpPr/>
          <p:nvPr/>
        </p:nvSpPr>
        <p:spPr>
          <a:xfrm>
            <a:off x="207075" y="5488650"/>
            <a:ext cx="2135400" cy="696000"/>
          </a:xfrm>
          <a:prstGeom prst="rect">
            <a:avLst/>
          </a:prstGeom>
          <a:solidFill>
            <a:srgbClr val="BFAAD2">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218" name="Google Shape;218;p16"/>
          <p:cNvSpPr txBox="1"/>
          <p:nvPr/>
        </p:nvSpPr>
        <p:spPr>
          <a:xfrm>
            <a:off x="802609" y="5820837"/>
            <a:ext cx="1857900" cy="2586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b="1" lang="en-US" sz="1867">
                <a:solidFill>
                  <a:srgbClr val="B93768"/>
                </a:solidFill>
                <a:latin typeface="Tahoma"/>
                <a:ea typeface="Tahoma"/>
                <a:cs typeface="Tahoma"/>
                <a:sym typeface="Tahoma"/>
              </a:rPr>
              <a:t>DataSet</a:t>
            </a:r>
            <a:endParaRPr/>
          </a:p>
        </p:txBody>
      </p:sp>
      <p:sp>
        <p:nvSpPr>
          <p:cNvPr id="219" name="Google Shape;219;p16"/>
          <p:cNvSpPr/>
          <p:nvPr/>
        </p:nvSpPr>
        <p:spPr>
          <a:xfrm>
            <a:off x="252915" y="3651426"/>
            <a:ext cx="203056" cy="425272"/>
          </a:xfrm>
          <a:custGeom>
            <a:rect b="b" l="l" r="r" t="t"/>
            <a:pathLst>
              <a:path extrusionOk="0" h="407" w="406">
                <a:moveTo>
                  <a:pt x="0" y="407"/>
                </a:moveTo>
                <a:lnTo>
                  <a:pt x="406" y="407"/>
                </a:lnTo>
                <a:lnTo>
                  <a:pt x="406" y="0"/>
                </a:lnTo>
                <a:lnTo>
                  <a:pt x="0" y="407"/>
                </a:lnTo>
                <a:close/>
              </a:path>
            </a:pathLst>
          </a:custGeom>
          <a:solidFill>
            <a:srgbClr val="F4879C"/>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20" name="Google Shape;220;p16"/>
          <p:cNvSpPr/>
          <p:nvPr/>
        </p:nvSpPr>
        <p:spPr>
          <a:xfrm>
            <a:off x="357577" y="3651426"/>
            <a:ext cx="203556" cy="425272"/>
          </a:xfrm>
          <a:custGeom>
            <a:rect b="b" l="l" r="r" t="t"/>
            <a:pathLst>
              <a:path extrusionOk="0" h="407" w="407">
                <a:moveTo>
                  <a:pt x="407" y="0"/>
                </a:moveTo>
                <a:lnTo>
                  <a:pt x="0" y="0"/>
                </a:lnTo>
                <a:lnTo>
                  <a:pt x="0" y="407"/>
                </a:lnTo>
                <a:lnTo>
                  <a:pt x="407" y="0"/>
                </a:lnTo>
                <a:close/>
              </a:path>
            </a:pathLst>
          </a:custGeom>
          <a:solidFill>
            <a:srgbClr val="6C4C8B"/>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21" name="Google Shape;221;p16"/>
          <p:cNvSpPr/>
          <p:nvPr/>
        </p:nvSpPr>
        <p:spPr>
          <a:xfrm>
            <a:off x="207075" y="3474100"/>
            <a:ext cx="2135400" cy="696000"/>
          </a:xfrm>
          <a:prstGeom prst="rect">
            <a:avLst/>
          </a:prstGeom>
          <a:solidFill>
            <a:srgbClr val="BFAAD2">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222" name="Google Shape;222;p16"/>
          <p:cNvSpPr txBox="1"/>
          <p:nvPr/>
        </p:nvSpPr>
        <p:spPr>
          <a:xfrm>
            <a:off x="751809" y="3692812"/>
            <a:ext cx="1857900" cy="2586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b="1" lang="en-US" sz="1867">
                <a:solidFill>
                  <a:srgbClr val="B93768"/>
                </a:solidFill>
                <a:latin typeface="Tahoma"/>
                <a:ea typeface="Tahoma"/>
                <a:cs typeface="Tahoma"/>
                <a:sym typeface="Tahoma"/>
              </a:rPr>
              <a:t>Algorithms</a:t>
            </a:r>
            <a:endParaRPr/>
          </a:p>
        </p:txBody>
      </p:sp>
      <p:sp>
        <p:nvSpPr>
          <p:cNvPr id="223" name="Google Shape;223;p16"/>
          <p:cNvSpPr/>
          <p:nvPr/>
        </p:nvSpPr>
        <p:spPr>
          <a:xfrm>
            <a:off x="252915" y="1855576"/>
            <a:ext cx="203056" cy="425272"/>
          </a:xfrm>
          <a:custGeom>
            <a:rect b="b" l="l" r="r" t="t"/>
            <a:pathLst>
              <a:path extrusionOk="0" h="407" w="406">
                <a:moveTo>
                  <a:pt x="0" y="407"/>
                </a:moveTo>
                <a:lnTo>
                  <a:pt x="406" y="407"/>
                </a:lnTo>
                <a:lnTo>
                  <a:pt x="406" y="0"/>
                </a:lnTo>
                <a:lnTo>
                  <a:pt x="0" y="407"/>
                </a:lnTo>
                <a:close/>
              </a:path>
            </a:pathLst>
          </a:custGeom>
          <a:solidFill>
            <a:srgbClr val="F4879C"/>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24" name="Google Shape;224;p16"/>
          <p:cNvSpPr/>
          <p:nvPr/>
        </p:nvSpPr>
        <p:spPr>
          <a:xfrm>
            <a:off x="357577" y="1855576"/>
            <a:ext cx="203556" cy="425272"/>
          </a:xfrm>
          <a:custGeom>
            <a:rect b="b" l="l" r="r" t="t"/>
            <a:pathLst>
              <a:path extrusionOk="0" h="407" w="407">
                <a:moveTo>
                  <a:pt x="407" y="0"/>
                </a:moveTo>
                <a:lnTo>
                  <a:pt x="0" y="0"/>
                </a:lnTo>
                <a:lnTo>
                  <a:pt x="0" y="407"/>
                </a:lnTo>
                <a:lnTo>
                  <a:pt x="407" y="0"/>
                </a:lnTo>
                <a:close/>
              </a:path>
            </a:pathLst>
          </a:custGeom>
          <a:solidFill>
            <a:srgbClr val="6C4C8B"/>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25" name="Google Shape;225;p16"/>
          <p:cNvSpPr/>
          <p:nvPr/>
        </p:nvSpPr>
        <p:spPr>
          <a:xfrm>
            <a:off x="207075" y="1678250"/>
            <a:ext cx="2135400" cy="696000"/>
          </a:xfrm>
          <a:prstGeom prst="rect">
            <a:avLst/>
          </a:prstGeom>
          <a:solidFill>
            <a:srgbClr val="BFAAD2">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226" name="Google Shape;226;p16"/>
          <p:cNvSpPr txBox="1"/>
          <p:nvPr/>
        </p:nvSpPr>
        <p:spPr>
          <a:xfrm>
            <a:off x="751809" y="1896962"/>
            <a:ext cx="1857900" cy="2586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b="1" lang="en-US" sz="1867">
                <a:solidFill>
                  <a:srgbClr val="B93768"/>
                </a:solidFill>
                <a:latin typeface="Tahoma"/>
                <a:ea typeface="Tahoma"/>
                <a:cs typeface="Tahoma"/>
                <a:sym typeface="Tahoma"/>
              </a:rPr>
              <a:t>Visualization</a:t>
            </a:r>
            <a:endParaRPr/>
          </a:p>
        </p:txBody>
      </p:sp>
      <p:pic>
        <p:nvPicPr>
          <p:cNvPr id="227" name="Google Shape;227;p16"/>
          <p:cNvPicPr preferRelativeResize="0"/>
          <p:nvPr/>
        </p:nvPicPr>
        <p:blipFill>
          <a:blip r:embed="rId9">
            <a:alphaModFix/>
          </a:blip>
          <a:stretch>
            <a:fillRect/>
          </a:stretch>
        </p:blipFill>
        <p:spPr>
          <a:xfrm>
            <a:off x="5356837" y="1404613"/>
            <a:ext cx="2245624" cy="15721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17"/>
          <p:cNvSpPr txBox="1"/>
          <p:nvPr/>
        </p:nvSpPr>
        <p:spPr>
          <a:xfrm>
            <a:off x="335360" y="349807"/>
            <a:ext cx="11137200" cy="556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3733">
                <a:solidFill>
                  <a:srgbClr val="3F3F3F"/>
                </a:solidFill>
                <a:latin typeface="Tahoma"/>
                <a:ea typeface="Tahoma"/>
                <a:cs typeface="Tahoma"/>
                <a:sym typeface="Tahoma"/>
              </a:rPr>
              <a:t>Data Collection</a:t>
            </a:r>
            <a:endParaRPr b="1" sz="3733">
              <a:solidFill>
                <a:srgbClr val="3F3F3F"/>
              </a:solidFill>
              <a:latin typeface="Tahoma"/>
              <a:ea typeface="Tahoma"/>
              <a:cs typeface="Tahoma"/>
              <a:sym typeface="Tahoma"/>
            </a:endParaRPr>
          </a:p>
        </p:txBody>
      </p:sp>
      <p:sp>
        <p:nvSpPr>
          <p:cNvPr id="234" name="Google Shape;234;p17"/>
          <p:cNvSpPr/>
          <p:nvPr/>
        </p:nvSpPr>
        <p:spPr>
          <a:xfrm>
            <a:off x="1007800" y="1439500"/>
            <a:ext cx="7398900" cy="886200"/>
          </a:xfrm>
          <a:prstGeom prst="rect">
            <a:avLst/>
          </a:prstGeom>
          <a:solidFill>
            <a:srgbClr val="BFAAD2">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grpSp>
        <p:nvGrpSpPr>
          <p:cNvPr id="235" name="Google Shape;235;p17"/>
          <p:cNvGrpSpPr/>
          <p:nvPr/>
        </p:nvGrpSpPr>
        <p:grpSpPr>
          <a:xfrm>
            <a:off x="564489" y="1439301"/>
            <a:ext cx="873533" cy="886071"/>
            <a:chOff x="7668344" y="5495925"/>
            <a:chExt cx="1261419" cy="1279525"/>
          </a:xfrm>
        </p:grpSpPr>
        <p:sp>
          <p:nvSpPr>
            <p:cNvPr id="236" name="Google Shape;236;p17"/>
            <p:cNvSpPr/>
            <p:nvPr/>
          </p:nvSpPr>
          <p:spPr>
            <a:xfrm>
              <a:off x="8315651" y="5495925"/>
              <a:ext cx="614112" cy="614112"/>
            </a:xfrm>
            <a:custGeom>
              <a:rect b="b" l="l" r="r" t="t"/>
              <a:pathLst>
                <a:path extrusionOk="0" h="407" w="407">
                  <a:moveTo>
                    <a:pt x="0" y="0"/>
                  </a:moveTo>
                  <a:lnTo>
                    <a:pt x="0" y="407"/>
                  </a:lnTo>
                  <a:lnTo>
                    <a:pt x="407" y="407"/>
                  </a:lnTo>
                  <a:lnTo>
                    <a:pt x="0" y="0"/>
                  </a:lnTo>
                  <a:close/>
                </a:path>
              </a:pathLst>
            </a:custGeom>
            <a:solidFill>
              <a:srgbClr val="F4879C">
                <a:alpha val="200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37" name="Google Shape;237;p17"/>
            <p:cNvSpPr/>
            <p:nvPr/>
          </p:nvSpPr>
          <p:spPr>
            <a:xfrm>
              <a:off x="8315651" y="5495925"/>
              <a:ext cx="614112" cy="614112"/>
            </a:xfrm>
            <a:custGeom>
              <a:rect b="b" l="l" r="r" t="t"/>
              <a:pathLst>
                <a:path extrusionOk="0" h="407" w="407">
                  <a:moveTo>
                    <a:pt x="0" y="0"/>
                  </a:moveTo>
                  <a:lnTo>
                    <a:pt x="0" y="407"/>
                  </a:lnTo>
                  <a:lnTo>
                    <a:pt x="407" y="407"/>
                  </a:lnTo>
                  <a:lnTo>
                    <a:pt x="0" y="0"/>
                  </a:lnTo>
                </a:path>
              </a:pathLst>
            </a:custGeom>
            <a:no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38" name="Google Shape;238;p17"/>
            <p:cNvSpPr/>
            <p:nvPr/>
          </p:nvSpPr>
          <p:spPr>
            <a:xfrm>
              <a:off x="7668344" y="5495925"/>
              <a:ext cx="612603" cy="614112"/>
            </a:xfrm>
            <a:custGeom>
              <a:rect b="b" l="l" r="r" t="t"/>
              <a:pathLst>
                <a:path extrusionOk="0" h="407" w="406">
                  <a:moveTo>
                    <a:pt x="406" y="0"/>
                  </a:moveTo>
                  <a:lnTo>
                    <a:pt x="0" y="0"/>
                  </a:lnTo>
                  <a:lnTo>
                    <a:pt x="406" y="407"/>
                  </a:lnTo>
                  <a:lnTo>
                    <a:pt x="406" y="0"/>
                  </a:lnTo>
                  <a:close/>
                </a:path>
              </a:pathLst>
            </a:custGeom>
            <a:solidFill>
              <a:srgbClr val="6C4C8B">
                <a:alpha val="200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39" name="Google Shape;239;p17"/>
            <p:cNvSpPr/>
            <p:nvPr/>
          </p:nvSpPr>
          <p:spPr>
            <a:xfrm>
              <a:off x="7668344" y="5495925"/>
              <a:ext cx="612603" cy="614112"/>
            </a:xfrm>
            <a:custGeom>
              <a:rect b="b" l="l" r="r" t="t"/>
              <a:pathLst>
                <a:path extrusionOk="0" h="407" w="406">
                  <a:moveTo>
                    <a:pt x="406" y="0"/>
                  </a:moveTo>
                  <a:lnTo>
                    <a:pt x="0" y="0"/>
                  </a:lnTo>
                  <a:lnTo>
                    <a:pt x="406" y="407"/>
                  </a:lnTo>
                  <a:lnTo>
                    <a:pt x="406" y="0"/>
                  </a:lnTo>
                </a:path>
              </a:pathLst>
            </a:custGeom>
            <a:no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40" name="Google Shape;240;p17"/>
            <p:cNvSpPr/>
            <p:nvPr/>
          </p:nvSpPr>
          <p:spPr>
            <a:xfrm>
              <a:off x="8315651" y="5495925"/>
              <a:ext cx="614112" cy="614112"/>
            </a:xfrm>
            <a:custGeom>
              <a:rect b="b" l="l" r="r" t="t"/>
              <a:pathLst>
                <a:path extrusionOk="0" h="407" w="407">
                  <a:moveTo>
                    <a:pt x="407" y="0"/>
                  </a:moveTo>
                  <a:lnTo>
                    <a:pt x="0" y="0"/>
                  </a:lnTo>
                  <a:lnTo>
                    <a:pt x="0" y="407"/>
                  </a:lnTo>
                  <a:lnTo>
                    <a:pt x="407" y="0"/>
                  </a:lnTo>
                  <a:close/>
                </a:path>
              </a:pathLst>
            </a:custGeom>
            <a:solidFill>
              <a:srgbClr val="6C4C8B"/>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41" name="Google Shape;241;p17"/>
            <p:cNvSpPr/>
            <p:nvPr/>
          </p:nvSpPr>
          <p:spPr>
            <a:xfrm>
              <a:off x="8315651" y="6161338"/>
              <a:ext cx="614112" cy="614112"/>
            </a:xfrm>
            <a:custGeom>
              <a:rect b="b" l="l" r="r" t="t"/>
              <a:pathLst>
                <a:path extrusionOk="0" h="407" w="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42" name="Google Shape;242;p17"/>
            <p:cNvSpPr/>
            <p:nvPr/>
          </p:nvSpPr>
          <p:spPr>
            <a:xfrm>
              <a:off x="8315651" y="6161338"/>
              <a:ext cx="614112" cy="614112"/>
            </a:xfrm>
            <a:custGeom>
              <a:rect b="b" l="l" r="r" t="t"/>
              <a:pathLst>
                <a:path extrusionOk="0" h="407" w="407">
                  <a:moveTo>
                    <a:pt x="407" y="0"/>
                  </a:moveTo>
                  <a:lnTo>
                    <a:pt x="0" y="0"/>
                  </a:lnTo>
                  <a:lnTo>
                    <a:pt x="0" y="407"/>
                  </a:lnTo>
                  <a:lnTo>
                    <a:pt x="0" y="0"/>
                  </a:lnTo>
                  <a:lnTo>
                    <a:pt x="203" y="204"/>
                  </a:lnTo>
                  <a:lnTo>
                    <a:pt x="407" y="0"/>
                  </a:lnTo>
                </a:path>
              </a:pathLst>
            </a:custGeom>
            <a:no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43" name="Google Shape;243;p17"/>
            <p:cNvSpPr/>
            <p:nvPr/>
          </p:nvSpPr>
          <p:spPr>
            <a:xfrm>
              <a:off x="7668344" y="5495925"/>
              <a:ext cx="612603" cy="614112"/>
            </a:xfrm>
            <a:custGeom>
              <a:rect b="b" l="l" r="r" t="t"/>
              <a:pathLst>
                <a:path extrusionOk="0" h="407" w="406">
                  <a:moveTo>
                    <a:pt x="0" y="407"/>
                  </a:moveTo>
                  <a:lnTo>
                    <a:pt x="406" y="407"/>
                  </a:lnTo>
                  <a:lnTo>
                    <a:pt x="406" y="0"/>
                  </a:lnTo>
                  <a:lnTo>
                    <a:pt x="0" y="407"/>
                  </a:lnTo>
                  <a:close/>
                </a:path>
              </a:pathLst>
            </a:custGeom>
            <a:solidFill>
              <a:srgbClr val="F4879C"/>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44" name="Google Shape;244;p17"/>
            <p:cNvSpPr/>
            <p:nvPr/>
          </p:nvSpPr>
          <p:spPr>
            <a:xfrm>
              <a:off x="8280947" y="6161338"/>
              <a:ext cx="0" cy="0"/>
            </a:xfrm>
            <a:custGeom>
              <a:rect b="b" l="l" r="r" t="t"/>
              <a:pathLst>
                <a:path extrusionOk="0" h="120000" w="120000">
                  <a:moveTo>
                    <a:pt x="0" y="0"/>
                  </a:moveTo>
                  <a:lnTo>
                    <a:pt x="0" y="0"/>
                  </a:lnTo>
                  <a:lnTo>
                    <a:pt x="0" y="0"/>
                  </a:lnTo>
                  <a:lnTo>
                    <a:pt x="0" y="0"/>
                  </a:lnTo>
                </a:path>
              </a:pathLst>
            </a:custGeom>
            <a:no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45" name="Google Shape;245;p17"/>
            <p:cNvSpPr/>
            <p:nvPr/>
          </p:nvSpPr>
          <p:spPr>
            <a:xfrm>
              <a:off x="7668344" y="6161338"/>
              <a:ext cx="612603" cy="614112"/>
            </a:xfrm>
            <a:custGeom>
              <a:rect b="b" l="l" r="r" t="t"/>
              <a:pathLst>
                <a:path extrusionOk="0" h="407" w="406">
                  <a:moveTo>
                    <a:pt x="406" y="407"/>
                  </a:moveTo>
                  <a:lnTo>
                    <a:pt x="406" y="0"/>
                  </a:lnTo>
                  <a:lnTo>
                    <a:pt x="0" y="0"/>
                  </a:lnTo>
                  <a:lnTo>
                    <a:pt x="406" y="407"/>
                  </a:lnTo>
                  <a:close/>
                </a:path>
              </a:pathLst>
            </a:custGeom>
            <a:solidFill>
              <a:srgbClr val="BDA8D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46" name="Google Shape;246;p17"/>
            <p:cNvSpPr/>
            <p:nvPr/>
          </p:nvSpPr>
          <p:spPr>
            <a:xfrm>
              <a:off x="7668344" y="6161338"/>
              <a:ext cx="612603" cy="614112"/>
            </a:xfrm>
            <a:custGeom>
              <a:rect b="b" l="l" r="r" t="t"/>
              <a:pathLst>
                <a:path extrusionOk="0" h="407" w="406">
                  <a:moveTo>
                    <a:pt x="406" y="407"/>
                  </a:moveTo>
                  <a:lnTo>
                    <a:pt x="406" y="0"/>
                  </a:lnTo>
                  <a:lnTo>
                    <a:pt x="0" y="0"/>
                  </a:lnTo>
                  <a:lnTo>
                    <a:pt x="406" y="407"/>
                  </a:lnTo>
                </a:path>
              </a:pathLst>
            </a:custGeom>
            <a:no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47" name="Google Shape;247;p17"/>
            <p:cNvSpPr/>
            <p:nvPr/>
          </p:nvSpPr>
          <p:spPr>
            <a:xfrm>
              <a:off x="8315651" y="6161338"/>
              <a:ext cx="614112" cy="614112"/>
            </a:xfrm>
            <a:custGeom>
              <a:rect b="b" l="l" r="r" t="t"/>
              <a:pathLst>
                <a:path extrusionOk="0" h="407" w="407">
                  <a:moveTo>
                    <a:pt x="0" y="0"/>
                  </a:moveTo>
                  <a:lnTo>
                    <a:pt x="0" y="407"/>
                  </a:lnTo>
                  <a:lnTo>
                    <a:pt x="407" y="407"/>
                  </a:lnTo>
                  <a:lnTo>
                    <a:pt x="0" y="0"/>
                  </a:lnTo>
                  <a:close/>
                </a:path>
              </a:pathLst>
            </a:custGeom>
            <a:solidFill>
              <a:srgbClr val="B81A4D"/>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48" name="Google Shape;248;p17"/>
            <p:cNvSpPr/>
            <p:nvPr/>
          </p:nvSpPr>
          <p:spPr>
            <a:xfrm>
              <a:off x="8315651" y="6161338"/>
              <a:ext cx="614112" cy="614112"/>
            </a:xfrm>
            <a:custGeom>
              <a:rect b="b" l="l" r="r" t="t"/>
              <a:pathLst>
                <a:path extrusionOk="0" h="407" w="407">
                  <a:moveTo>
                    <a:pt x="0" y="0"/>
                  </a:moveTo>
                  <a:lnTo>
                    <a:pt x="0" y="407"/>
                  </a:lnTo>
                  <a:lnTo>
                    <a:pt x="407" y="407"/>
                  </a:lnTo>
                  <a:lnTo>
                    <a:pt x="0" y="0"/>
                  </a:lnTo>
                </a:path>
              </a:pathLst>
            </a:custGeom>
            <a:no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49" name="Google Shape;249;p17"/>
            <p:cNvSpPr/>
            <p:nvPr/>
          </p:nvSpPr>
          <p:spPr>
            <a:xfrm>
              <a:off x="8197959" y="6292610"/>
              <a:ext cx="82989" cy="203698"/>
            </a:xfrm>
            <a:custGeom>
              <a:rect b="b" l="l" r="r" t="t"/>
              <a:pathLst>
                <a:path extrusionOk="0" h="135" w="5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rgbClr val="0C0C0C">
                <a:alpha val="298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50" name="Google Shape;250;p17"/>
            <p:cNvSpPr/>
            <p:nvPr/>
          </p:nvSpPr>
          <p:spPr>
            <a:xfrm>
              <a:off x="8083285" y="6512905"/>
              <a:ext cx="197663" cy="262544"/>
            </a:xfrm>
            <a:custGeom>
              <a:rect b="b" l="l" r="r" t="t"/>
              <a:pathLst>
                <a:path extrusionOk="0" h="174" w="131">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rgbClr val="0C0C0C">
                <a:alpha val="298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51" name="Google Shape;251;p17"/>
            <p:cNvSpPr/>
            <p:nvPr/>
          </p:nvSpPr>
          <p:spPr>
            <a:xfrm>
              <a:off x="8083285" y="6512905"/>
              <a:ext cx="197663" cy="262544"/>
            </a:xfrm>
            <a:custGeom>
              <a:rect b="b" l="l" r="r" t="t"/>
              <a:pathLst>
                <a:path extrusionOk="0" h="174" w="131">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52" name="Google Shape;252;p17"/>
            <p:cNvSpPr/>
            <p:nvPr/>
          </p:nvSpPr>
          <p:spPr>
            <a:xfrm>
              <a:off x="8315651" y="6291101"/>
              <a:ext cx="92042" cy="206716"/>
            </a:xfrm>
            <a:custGeom>
              <a:rect b="b" l="l" r="r" t="t"/>
              <a:pathLst>
                <a:path extrusionOk="0" h="137" w="61">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grpSp>
          <p:nvGrpSpPr>
            <p:cNvPr id="253" name="Google Shape;253;p17"/>
            <p:cNvGrpSpPr/>
            <p:nvPr/>
          </p:nvGrpSpPr>
          <p:grpSpPr>
            <a:xfrm>
              <a:off x="8315651" y="6291101"/>
              <a:ext cx="218787" cy="484348"/>
              <a:chOff x="8315651" y="6291101"/>
              <a:chExt cx="218787" cy="484348"/>
            </a:xfrm>
          </p:grpSpPr>
          <p:sp>
            <p:nvSpPr>
              <p:cNvPr id="254" name="Google Shape;254;p17"/>
              <p:cNvSpPr/>
              <p:nvPr/>
            </p:nvSpPr>
            <p:spPr>
              <a:xfrm>
                <a:off x="8315651" y="6291101"/>
                <a:ext cx="92042" cy="206716"/>
              </a:xfrm>
              <a:custGeom>
                <a:rect b="b" l="l" r="r" t="t"/>
                <a:pathLst>
                  <a:path extrusionOk="0" h="137" w="61">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rgbClr val="0C0C0C">
                  <a:alpha val="298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55" name="Google Shape;255;p17"/>
              <p:cNvSpPr/>
              <p:nvPr/>
            </p:nvSpPr>
            <p:spPr>
              <a:xfrm>
                <a:off x="8315651" y="6512905"/>
                <a:ext cx="218787" cy="262544"/>
              </a:xfrm>
              <a:custGeom>
                <a:rect b="b" l="l" r="r" t="t"/>
                <a:pathLst>
                  <a:path extrusionOk="0" h="174" w="145">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rgbClr val="0C0C0C">
                  <a:alpha val="29800"/>
                </a:srgbClr>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grpSp>
        <p:sp>
          <p:nvSpPr>
            <p:cNvPr id="256" name="Google Shape;256;p17"/>
            <p:cNvSpPr/>
            <p:nvPr/>
          </p:nvSpPr>
          <p:spPr>
            <a:xfrm>
              <a:off x="8315651" y="6512905"/>
              <a:ext cx="218787" cy="262544"/>
            </a:xfrm>
            <a:custGeom>
              <a:rect b="b" l="l" r="r" t="t"/>
              <a:pathLst>
                <a:path extrusionOk="0" h="174" w="145">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grpSp>
      <p:grpSp>
        <p:nvGrpSpPr>
          <p:cNvPr id="257" name="Google Shape;257;p17"/>
          <p:cNvGrpSpPr/>
          <p:nvPr/>
        </p:nvGrpSpPr>
        <p:grpSpPr>
          <a:xfrm>
            <a:off x="1847846" y="1514249"/>
            <a:ext cx="5829729" cy="736508"/>
            <a:chOff x="3166988" y="5590961"/>
            <a:chExt cx="6842405" cy="552892"/>
          </a:xfrm>
        </p:grpSpPr>
        <p:sp>
          <p:nvSpPr>
            <p:cNvPr id="258" name="Google Shape;258;p17"/>
            <p:cNvSpPr txBox="1"/>
            <p:nvPr/>
          </p:nvSpPr>
          <p:spPr>
            <a:xfrm>
              <a:off x="3166988" y="5590961"/>
              <a:ext cx="2910600" cy="194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b="1" lang="en-US" sz="1867">
                  <a:solidFill>
                    <a:srgbClr val="B93768"/>
                  </a:solidFill>
                  <a:latin typeface="Tahoma"/>
                  <a:ea typeface="Tahoma"/>
                  <a:cs typeface="Tahoma"/>
                  <a:sym typeface="Tahoma"/>
                </a:rPr>
                <a:t>Data Source:</a:t>
              </a:r>
              <a:endParaRPr/>
            </a:p>
          </p:txBody>
        </p:sp>
        <p:sp>
          <p:nvSpPr>
            <p:cNvPr id="259" name="Google Shape;259;p17"/>
            <p:cNvSpPr txBox="1"/>
            <p:nvPr/>
          </p:nvSpPr>
          <p:spPr>
            <a:xfrm>
              <a:off x="3166993" y="5835753"/>
              <a:ext cx="6842400" cy="308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rgbClr val="000000"/>
                </a:buClr>
                <a:buSzPts val="1100"/>
                <a:buFont typeface="Arial"/>
                <a:buNone/>
              </a:pPr>
              <a:r>
                <a:rPr lang="en-US">
                  <a:solidFill>
                    <a:srgbClr val="000000"/>
                  </a:solidFill>
                </a:rPr>
                <a:t>We fetched more than  240K tweets metadata related to Apple products (Airpods, iPhone, iPad and Apple Watch) using Twitter API.</a:t>
              </a:r>
              <a:endParaRPr/>
            </a:p>
          </p:txBody>
        </p:sp>
      </p:grpSp>
      <p:sp>
        <p:nvSpPr>
          <p:cNvPr id="260" name="Google Shape;260;p17"/>
          <p:cNvSpPr/>
          <p:nvPr/>
        </p:nvSpPr>
        <p:spPr>
          <a:xfrm>
            <a:off x="789139" y="2402526"/>
            <a:ext cx="424227" cy="425272"/>
          </a:xfrm>
          <a:custGeom>
            <a:rect b="b" l="l" r="r" t="t"/>
            <a:pathLst>
              <a:path extrusionOk="0" h="407" w="406">
                <a:moveTo>
                  <a:pt x="0" y="407"/>
                </a:moveTo>
                <a:lnTo>
                  <a:pt x="406" y="407"/>
                </a:lnTo>
                <a:lnTo>
                  <a:pt x="406" y="0"/>
                </a:lnTo>
                <a:lnTo>
                  <a:pt x="0" y="407"/>
                </a:lnTo>
                <a:close/>
              </a:path>
            </a:pathLst>
          </a:custGeom>
          <a:solidFill>
            <a:srgbClr val="F4879C"/>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61" name="Google Shape;261;p17"/>
          <p:cNvSpPr/>
          <p:nvPr/>
        </p:nvSpPr>
        <p:spPr>
          <a:xfrm>
            <a:off x="1007799" y="2402526"/>
            <a:ext cx="425272" cy="425272"/>
          </a:xfrm>
          <a:custGeom>
            <a:rect b="b" l="l" r="r" t="t"/>
            <a:pathLst>
              <a:path extrusionOk="0" h="407" w="407">
                <a:moveTo>
                  <a:pt x="407" y="0"/>
                </a:moveTo>
                <a:lnTo>
                  <a:pt x="0" y="0"/>
                </a:lnTo>
                <a:lnTo>
                  <a:pt x="0" y="407"/>
                </a:lnTo>
                <a:lnTo>
                  <a:pt x="407" y="0"/>
                </a:lnTo>
                <a:close/>
              </a:path>
            </a:pathLst>
          </a:custGeom>
          <a:solidFill>
            <a:srgbClr val="6C4C8B"/>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62" name="Google Shape;262;p17"/>
          <p:cNvSpPr/>
          <p:nvPr/>
        </p:nvSpPr>
        <p:spPr>
          <a:xfrm>
            <a:off x="1100075" y="2402525"/>
            <a:ext cx="7306500" cy="425400"/>
          </a:xfrm>
          <a:prstGeom prst="rect">
            <a:avLst/>
          </a:prstGeom>
          <a:solidFill>
            <a:srgbClr val="BFAAD2">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263" name="Google Shape;263;p17"/>
          <p:cNvSpPr txBox="1"/>
          <p:nvPr/>
        </p:nvSpPr>
        <p:spPr>
          <a:xfrm>
            <a:off x="1855550" y="2492550"/>
            <a:ext cx="5243400" cy="2586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b="1" lang="en-US" sz="1867">
                <a:solidFill>
                  <a:srgbClr val="B93768"/>
                </a:solidFill>
                <a:latin typeface="Tahoma"/>
                <a:ea typeface="Tahoma"/>
                <a:cs typeface="Tahoma"/>
                <a:sym typeface="Tahoma"/>
              </a:rPr>
              <a:t>Data Size: 1.43 GB (&gt;240,000 tweets)</a:t>
            </a:r>
            <a:endParaRPr/>
          </a:p>
        </p:txBody>
      </p:sp>
      <p:sp>
        <p:nvSpPr>
          <p:cNvPr id="264" name="Google Shape;264;p17"/>
          <p:cNvSpPr/>
          <p:nvPr/>
        </p:nvSpPr>
        <p:spPr>
          <a:xfrm>
            <a:off x="789152" y="3231888"/>
            <a:ext cx="424227" cy="425272"/>
          </a:xfrm>
          <a:custGeom>
            <a:rect b="b" l="l" r="r" t="t"/>
            <a:pathLst>
              <a:path extrusionOk="0" h="407" w="406">
                <a:moveTo>
                  <a:pt x="0" y="407"/>
                </a:moveTo>
                <a:lnTo>
                  <a:pt x="406" y="407"/>
                </a:lnTo>
                <a:lnTo>
                  <a:pt x="406" y="0"/>
                </a:lnTo>
                <a:lnTo>
                  <a:pt x="0" y="407"/>
                </a:lnTo>
                <a:close/>
              </a:path>
            </a:pathLst>
          </a:custGeom>
          <a:solidFill>
            <a:srgbClr val="F4879C"/>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65" name="Google Shape;265;p17"/>
          <p:cNvSpPr/>
          <p:nvPr/>
        </p:nvSpPr>
        <p:spPr>
          <a:xfrm>
            <a:off x="1100100" y="2918025"/>
            <a:ext cx="7306500" cy="556800"/>
          </a:xfrm>
          <a:prstGeom prst="rect">
            <a:avLst/>
          </a:prstGeom>
          <a:solidFill>
            <a:srgbClr val="BFAAD2">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266" name="Google Shape;266;p17"/>
          <p:cNvSpPr/>
          <p:nvPr/>
        </p:nvSpPr>
        <p:spPr>
          <a:xfrm>
            <a:off x="1007812" y="3231888"/>
            <a:ext cx="425272" cy="425272"/>
          </a:xfrm>
          <a:custGeom>
            <a:rect b="b" l="l" r="r" t="t"/>
            <a:pathLst>
              <a:path extrusionOk="0" h="407" w="407">
                <a:moveTo>
                  <a:pt x="407" y="0"/>
                </a:moveTo>
                <a:lnTo>
                  <a:pt x="0" y="0"/>
                </a:lnTo>
                <a:lnTo>
                  <a:pt x="0" y="407"/>
                </a:lnTo>
                <a:lnTo>
                  <a:pt x="407" y="0"/>
                </a:lnTo>
                <a:close/>
              </a:path>
            </a:pathLst>
          </a:custGeom>
          <a:solidFill>
            <a:srgbClr val="6C4C8B"/>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67" name="Google Shape;267;p17"/>
          <p:cNvSpPr txBox="1"/>
          <p:nvPr/>
        </p:nvSpPr>
        <p:spPr>
          <a:xfrm>
            <a:off x="1848100" y="3001425"/>
            <a:ext cx="6220200" cy="449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b="1" lang="en-US" sz="1867">
                <a:solidFill>
                  <a:srgbClr val="B93768"/>
                </a:solidFill>
                <a:latin typeface="Tahoma"/>
                <a:ea typeface="Tahoma"/>
                <a:cs typeface="Tahoma"/>
                <a:sym typeface="Tahoma"/>
              </a:rPr>
              <a:t>Data Preprocessing:  </a:t>
            </a:r>
            <a:r>
              <a:rPr lang="en-US" sz="1500">
                <a:latin typeface="Tahoma"/>
                <a:ea typeface="Tahoma"/>
                <a:cs typeface="Tahoma"/>
                <a:sym typeface="Tahoma"/>
              </a:rPr>
              <a:t>Tokenization, Location Validation</a:t>
            </a:r>
            <a:endParaRPr sz="1500">
              <a:latin typeface="Tahoma"/>
              <a:ea typeface="Tahoma"/>
              <a:cs typeface="Tahoma"/>
              <a:sym typeface="Tahoma"/>
            </a:endParaRPr>
          </a:p>
        </p:txBody>
      </p:sp>
      <p:sp>
        <p:nvSpPr>
          <p:cNvPr id="268" name="Google Shape;268;p17"/>
          <p:cNvSpPr/>
          <p:nvPr/>
        </p:nvSpPr>
        <p:spPr>
          <a:xfrm>
            <a:off x="789139" y="4003176"/>
            <a:ext cx="424227" cy="425272"/>
          </a:xfrm>
          <a:custGeom>
            <a:rect b="b" l="l" r="r" t="t"/>
            <a:pathLst>
              <a:path extrusionOk="0" h="407" w="406">
                <a:moveTo>
                  <a:pt x="0" y="407"/>
                </a:moveTo>
                <a:lnTo>
                  <a:pt x="406" y="407"/>
                </a:lnTo>
                <a:lnTo>
                  <a:pt x="406" y="0"/>
                </a:lnTo>
                <a:lnTo>
                  <a:pt x="0" y="407"/>
                </a:lnTo>
                <a:close/>
              </a:path>
            </a:pathLst>
          </a:custGeom>
          <a:solidFill>
            <a:srgbClr val="F4879C"/>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69" name="Google Shape;269;p17"/>
          <p:cNvSpPr/>
          <p:nvPr/>
        </p:nvSpPr>
        <p:spPr>
          <a:xfrm>
            <a:off x="1007799" y="4003176"/>
            <a:ext cx="425272" cy="425272"/>
          </a:xfrm>
          <a:custGeom>
            <a:rect b="b" l="l" r="r" t="t"/>
            <a:pathLst>
              <a:path extrusionOk="0" h="407" w="407">
                <a:moveTo>
                  <a:pt x="407" y="0"/>
                </a:moveTo>
                <a:lnTo>
                  <a:pt x="0" y="0"/>
                </a:lnTo>
                <a:lnTo>
                  <a:pt x="0" y="407"/>
                </a:lnTo>
                <a:lnTo>
                  <a:pt x="407" y="0"/>
                </a:lnTo>
                <a:close/>
              </a:path>
            </a:pathLst>
          </a:custGeom>
          <a:solidFill>
            <a:srgbClr val="6C4C8B"/>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70" name="Google Shape;270;p17"/>
          <p:cNvSpPr/>
          <p:nvPr/>
        </p:nvSpPr>
        <p:spPr>
          <a:xfrm>
            <a:off x="1054000" y="3768725"/>
            <a:ext cx="7306500" cy="736500"/>
          </a:xfrm>
          <a:prstGeom prst="rect">
            <a:avLst/>
          </a:prstGeom>
          <a:solidFill>
            <a:srgbClr val="BFAAD2">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271" name="Google Shape;271;p17"/>
          <p:cNvSpPr txBox="1"/>
          <p:nvPr/>
        </p:nvSpPr>
        <p:spPr>
          <a:xfrm>
            <a:off x="1847850" y="3864125"/>
            <a:ext cx="6430200" cy="2586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b="1" lang="en-US" sz="1867">
                <a:solidFill>
                  <a:srgbClr val="B93768"/>
                </a:solidFill>
                <a:latin typeface="Tahoma"/>
                <a:ea typeface="Tahoma"/>
                <a:cs typeface="Tahoma"/>
                <a:sym typeface="Tahoma"/>
              </a:rPr>
              <a:t>Fields Data Contains: 20+</a:t>
            </a:r>
            <a:endParaRPr b="1" sz="1867">
              <a:solidFill>
                <a:srgbClr val="B93768"/>
              </a:solidFill>
              <a:latin typeface="Tahoma"/>
              <a:ea typeface="Tahoma"/>
              <a:cs typeface="Tahoma"/>
              <a:sym typeface="Tahoma"/>
            </a:endParaRPr>
          </a:p>
          <a:p>
            <a:pPr indent="0" lvl="0" marL="0" marR="0" rtl="0" algn="l">
              <a:lnSpc>
                <a:spcPct val="90000"/>
              </a:lnSpc>
              <a:spcBef>
                <a:spcPts val="0"/>
              </a:spcBef>
              <a:spcAft>
                <a:spcPts val="0"/>
              </a:spcAft>
              <a:buNone/>
            </a:pPr>
            <a:r>
              <a:rPr b="1" lang="en-US" sz="1867">
                <a:solidFill>
                  <a:srgbClr val="B93768"/>
                </a:solidFill>
                <a:latin typeface="Tahoma"/>
                <a:ea typeface="Tahoma"/>
                <a:cs typeface="Tahoma"/>
                <a:sym typeface="Tahoma"/>
              </a:rPr>
              <a:t> (hashtag, text, location, time, users, re-twitters)</a:t>
            </a:r>
            <a:endParaRPr/>
          </a:p>
        </p:txBody>
      </p:sp>
      <p:pic>
        <p:nvPicPr>
          <p:cNvPr id="272" name="Google Shape;272;p17"/>
          <p:cNvPicPr preferRelativeResize="0"/>
          <p:nvPr/>
        </p:nvPicPr>
        <p:blipFill>
          <a:blip r:embed="rId3">
            <a:alphaModFix/>
          </a:blip>
          <a:stretch>
            <a:fillRect/>
          </a:stretch>
        </p:blipFill>
        <p:spPr>
          <a:xfrm>
            <a:off x="0" y="1154547"/>
            <a:ext cx="12192001" cy="112082"/>
          </a:xfrm>
          <a:prstGeom prst="rect">
            <a:avLst/>
          </a:prstGeom>
          <a:noFill/>
          <a:ln>
            <a:noFill/>
          </a:ln>
        </p:spPr>
      </p:pic>
      <p:pic>
        <p:nvPicPr>
          <p:cNvPr id="273" name="Google Shape;273;p17"/>
          <p:cNvPicPr preferRelativeResize="0"/>
          <p:nvPr/>
        </p:nvPicPr>
        <p:blipFill>
          <a:blip r:embed="rId4">
            <a:alphaModFix/>
          </a:blip>
          <a:stretch>
            <a:fillRect/>
          </a:stretch>
        </p:blipFill>
        <p:spPr>
          <a:xfrm>
            <a:off x="1007800" y="4488025"/>
            <a:ext cx="6938898" cy="2369975"/>
          </a:xfrm>
          <a:prstGeom prst="rect">
            <a:avLst/>
          </a:prstGeom>
          <a:noFill/>
          <a:ln>
            <a:noFill/>
          </a:ln>
        </p:spPr>
      </p:pic>
      <p:pic>
        <p:nvPicPr>
          <p:cNvPr id="274" name="Google Shape;274;p17"/>
          <p:cNvPicPr preferRelativeResize="0"/>
          <p:nvPr/>
        </p:nvPicPr>
        <p:blipFill>
          <a:blip r:embed="rId5">
            <a:alphaModFix/>
          </a:blip>
          <a:stretch>
            <a:fillRect/>
          </a:stretch>
        </p:blipFill>
        <p:spPr>
          <a:xfrm>
            <a:off x="8903050" y="1634502"/>
            <a:ext cx="3288950" cy="44432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grpSp>
        <p:nvGrpSpPr>
          <p:cNvPr id="280" name="Google Shape;280;p18"/>
          <p:cNvGrpSpPr/>
          <p:nvPr/>
        </p:nvGrpSpPr>
        <p:grpSpPr>
          <a:xfrm>
            <a:off x="1089076" y="1807778"/>
            <a:ext cx="9731739" cy="1052876"/>
            <a:chOff x="1" y="2757918"/>
            <a:chExt cx="7308305" cy="911029"/>
          </a:xfrm>
        </p:grpSpPr>
        <p:grpSp>
          <p:nvGrpSpPr>
            <p:cNvPr id="281" name="Google Shape;281;p18"/>
            <p:cNvGrpSpPr/>
            <p:nvPr/>
          </p:nvGrpSpPr>
          <p:grpSpPr>
            <a:xfrm>
              <a:off x="395288" y="2757918"/>
              <a:ext cx="6754791" cy="784360"/>
              <a:chOff x="1835696" y="2460728"/>
              <a:chExt cx="6754791" cy="1568720"/>
            </a:xfrm>
          </p:grpSpPr>
          <p:grpSp>
            <p:nvGrpSpPr>
              <p:cNvPr id="282" name="Google Shape;282;p18"/>
              <p:cNvGrpSpPr/>
              <p:nvPr/>
            </p:nvGrpSpPr>
            <p:grpSpPr>
              <a:xfrm rot="5400000">
                <a:off x="2167097" y="3207053"/>
                <a:ext cx="1568409" cy="75810"/>
                <a:chOff x="-140841" y="1028228"/>
                <a:chExt cx="9286020" cy="45600"/>
              </a:xfrm>
            </p:grpSpPr>
            <p:sp>
              <p:nvSpPr>
                <p:cNvPr id="283" name="Google Shape;283;p18"/>
                <p:cNvSpPr/>
                <p:nvPr/>
              </p:nvSpPr>
              <p:spPr>
                <a:xfrm>
                  <a:off x="1406823" y="1028228"/>
                  <a:ext cx="1547700" cy="45600"/>
                </a:xfrm>
                <a:prstGeom prst="rect">
                  <a:avLst/>
                </a:prstGeom>
                <a:solidFill>
                  <a:srgbClr val="DC499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33">
                    <a:solidFill>
                      <a:srgbClr val="FFFFFF"/>
                    </a:solidFill>
                    <a:latin typeface="Arial"/>
                    <a:ea typeface="Arial"/>
                    <a:cs typeface="Arial"/>
                    <a:sym typeface="Arial"/>
                  </a:endParaRPr>
                </a:p>
              </p:txBody>
            </p:sp>
            <p:sp>
              <p:nvSpPr>
                <p:cNvPr id="284" name="Google Shape;284;p18"/>
                <p:cNvSpPr/>
                <p:nvPr/>
              </p:nvSpPr>
              <p:spPr>
                <a:xfrm>
                  <a:off x="2954487" y="1028228"/>
                  <a:ext cx="1547700" cy="45600"/>
                </a:xfrm>
                <a:prstGeom prst="rect">
                  <a:avLst/>
                </a:prstGeom>
                <a:solidFill>
                  <a:srgbClr val="6C4C8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33">
                    <a:solidFill>
                      <a:srgbClr val="FFFFFF"/>
                    </a:solidFill>
                    <a:latin typeface="Arial"/>
                    <a:ea typeface="Arial"/>
                    <a:cs typeface="Arial"/>
                    <a:sym typeface="Arial"/>
                  </a:endParaRPr>
                </a:p>
              </p:txBody>
            </p:sp>
            <p:sp>
              <p:nvSpPr>
                <p:cNvPr id="285" name="Google Shape;285;p18"/>
                <p:cNvSpPr/>
                <p:nvPr/>
              </p:nvSpPr>
              <p:spPr>
                <a:xfrm>
                  <a:off x="4502151" y="1028228"/>
                  <a:ext cx="1547700" cy="45600"/>
                </a:xfrm>
                <a:prstGeom prst="rect">
                  <a:avLst/>
                </a:prstGeom>
                <a:solidFill>
                  <a:srgbClr val="BDA8D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33">
                    <a:solidFill>
                      <a:srgbClr val="FFFFFF"/>
                    </a:solidFill>
                    <a:latin typeface="Arial"/>
                    <a:ea typeface="Arial"/>
                    <a:cs typeface="Arial"/>
                    <a:sym typeface="Arial"/>
                  </a:endParaRPr>
                </a:p>
              </p:txBody>
            </p:sp>
            <p:sp>
              <p:nvSpPr>
                <p:cNvPr id="286" name="Google Shape;286;p18"/>
                <p:cNvSpPr/>
                <p:nvPr/>
              </p:nvSpPr>
              <p:spPr>
                <a:xfrm>
                  <a:off x="6049815" y="1028228"/>
                  <a:ext cx="1547700" cy="45600"/>
                </a:xfrm>
                <a:prstGeom prst="rect">
                  <a:avLst/>
                </a:prstGeom>
                <a:solidFill>
                  <a:srgbClr val="F4879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33">
                    <a:solidFill>
                      <a:srgbClr val="FFFFFF"/>
                    </a:solidFill>
                    <a:latin typeface="Arial"/>
                    <a:ea typeface="Arial"/>
                    <a:cs typeface="Arial"/>
                    <a:sym typeface="Arial"/>
                  </a:endParaRPr>
                </a:p>
              </p:txBody>
            </p:sp>
            <p:sp>
              <p:nvSpPr>
                <p:cNvPr id="287" name="Google Shape;287;p18"/>
                <p:cNvSpPr/>
                <p:nvPr/>
              </p:nvSpPr>
              <p:spPr>
                <a:xfrm>
                  <a:off x="7597479" y="1028228"/>
                  <a:ext cx="1547700" cy="45600"/>
                </a:xfrm>
                <a:prstGeom prst="rect">
                  <a:avLst/>
                </a:prstGeom>
                <a:solidFill>
                  <a:srgbClr val="B81A4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33">
                    <a:solidFill>
                      <a:srgbClr val="FFFFFF"/>
                    </a:solidFill>
                    <a:latin typeface="Arial"/>
                    <a:ea typeface="Arial"/>
                    <a:cs typeface="Arial"/>
                    <a:sym typeface="Arial"/>
                  </a:endParaRPr>
                </a:p>
              </p:txBody>
            </p:sp>
            <p:sp>
              <p:nvSpPr>
                <p:cNvPr id="288" name="Google Shape;288;p18"/>
                <p:cNvSpPr/>
                <p:nvPr/>
              </p:nvSpPr>
              <p:spPr>
                <a:xfrm>
                  <a:off x="-140841" y="1028228"/>
                  <a:ext cx="1547700" cy="45600"/>
                </a:xfrm>
                <a:prstGeom prst="rect">
                  <a:avLst/>
                </a:prstGeom>
                <a:solidFill>
                  <a:srgbClr val="B81A4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33">
                    <a:solidFill>
                      <a:srgbClr val="FFFFFF"/>
                    </a:solidFill>
                    <a:latin typeface="Arial"/>
                    <a:ea typeface="Arial"/>
                    <a:cs typeface="Arial"/>
                    <a:sym typeface="Arial"/>
                  </a:endParaRPr>
                </a:p>
              </p:txBody>
            </p:sp>
          </p:grpSp>
          <p:sp>
            <p:nvSpPr>
              <p:cNvPr id="289" name="Google Shape;289;p18"/>
              <p:cNvSpPr/>
              <p:nvPr/>
            </p:nvSpPr>
            <p:spPr>
              <a:xfrm>
                <a:off x="2989187" y="2460728"/>
                <a:ext cx="5601300" cy="1568700"/>
              </a:xfrm>
              <a:prstGeom prst="rect">
                <a:avLst/>
              </a:prstGeom>
              <a:solidFill>
                <a:srgbClr val="FFFFFF">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33">
                  <a:solidFill>
                    <a:srgbClr val="FFFFFF"/>
                  </a:solidFill>
                  <a:latin typeface="Arial"/>
                  <a:ea typeface="Arial"/>
                  <a:cs typeface="Arial"/>
                  <a:sym typeface="Arial"/>
                </a:endParaRPr>
              </a:p>
            </p:txBody>
          </p:sp>
          <p:sp>
            <p:nvSpPr>
              <p:cNvPr id="290" name="Google Shape;290;p18"/>
              <p:cNvSpPr/>
              <p:nvPr/>
            </p:nvSpPr>
            <p:spPr>
              <a:xfrm>
                <a:off x="1835696" y="2460748"/>
                <a:ext cx="1077600" cy="15687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33">
                  <a:solidFill>
                    <a:srgbClr val="FFFFFF"/>
                  </a:solidFill>
                  <a:latin typeface="Arial"/>
                  <a:ea typeface="Arial"/>
                  <a:cs typeface="Arial"/>
                  <a:sym typeface="Arial"/>
                </a:endParaRPr>
              </a:p>
            </p:txBody>
          </p:sp>
        </p:grpSp>
        <p:sp>
          <p:nvSpPr>
            <p:cNvPr id="291" name="Google Shape;291;p18"/>
            <p:cNvSpPr/>
            <p:nvPr/>
          </p:nvSpPr>
          <p:spPr>
            <a:xfrm>
              <a:off x="1712509" y="3052441"/>
              <a:ext cx="3784200" cy="195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1100"/>
                <a:buNone/>
              </a:pPr>
              <a:r>
                <a:rPr b="1" lang="en-US" sz="2000"/>
                <a:t>Latent Dirichlet Allocation (LDA)</a:t>
              </a:r>
              <a:endParaRPr b="1" sz="2000"/>
            </a:p>
          </p:txBody>
        </p:sp>
        <p:pic>
          <p:nvPicPr>
            <p:cNvPr id="292" name="Google Shape;292;p18"/>
            <p:cNvPicPr preferRelativeResize="0"/>
            <p:nvPr/>
          </p:nvPicPr>
          <p:blipFill rotWithShape="1">
            <a:blip r:embed="rId3">
              <a:alphaModFix/>
            </a:blip>
            <a:srcRect b="0" l="0" r="0" t="0"/>
            <a:stretch/>
          </p:blipFill>
          <p:spPr>
            <a:xfrm flipH="1" rot="-5400000">
              <a:off x="3590833" y="-48525"/>
              <a:ext cx="126640" cy="7308305"/>
            </a:xfrm>
            <a:prstGeom prst="rect">
              <a:avLst/>
            </a:prstGeom>
            <a:noFill/>
            <a:ln>
              <a:noFill/>
            </a:ln>
          </p:spPr>
        </p:pic>
        <p:grpSp>
          <p:nvGrpSpPr>
            <p:cNvPr id="293" name="Google Shape;293;p18"/>
            <p:cNvGrpSpPr/>
            <p:nvPr/>
          </p:nvGrpSpPr>
          <p:grpSpPr>
            <a:xfrm>
              <a:off x="558694" y="2914518"/>
              <a:ext cx="750600" cy="496244"/>
              <a:chOff x="750562" y="5545834"/>
              <a:chExt cx="750600" cy="496244"/>
            </a:xfrm>
          </p:grpSpPr>
          <p:sp>
            <p:nvSpPr>
              <p:cNvPr id="294" name="Google Shape;294;p18"/>
              <p:cNvSpPr txBox="1"/>
              <p:nvPr/>
            </p:nvSpPr>
            <p:spPr>
              <a:xfrm>
                <a:off x="750562" y="5686878"/>
                <a:ext cx="750600" cy="3552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667">
                    <a:solidFill>
                      <a:srgbClr val="3F3F3F"/>
                    </a:solidFill>
                    <a:latin typeface="Tahoma"/>
                    <a:ea typeface="Tahoma"/>
                    <a:cs typeface="Tahoma"/>
                    <a:sym typeface="Tahoma"/>
                  </a:rPr>
                  <a:t>01</a:t>
                </a:r>
                <a:endParaRPr/>
              </a:p>
            </p:txBody>
          </p:sp>
          <p:sp>
            <p:nvSpPr>
              <p:cNvPr id="295" name="Google Shape;295;p18"/>
              <p:cNvSpPr txBox="1"/>
              <p:nvPr/>
            </p:nvSpPr>
            <p:spPr>
              <a:xfrm>
                <a:off x="750562" y="5545834"/>
                <a:ext cx="750600" cy="1776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333">
                    <a:solidFill>
                      <a:srgbClr val="3F3F3F"/>
                    </a:solidFill>
                    <a:latin typeface="Tahoma"/>
                    <a:ea typeface="Tahoma"/>
                    <a:cs typeface="Tahoma"/>
                    <a:sym typeface="Tahoma"/>
                  </a:rPr>
                  <a:t>Option</a:t>
                </a:r>
                <a:endParaRPr/>
              </a:p>
            </p:txBody>
          </p:sp>
        </p:grpSp>
      </p:grpSp>
      <p:grpSp>
        <p:nvGrpSpPr>
          <p:cNvPr id="296" name="Google Shape;296;p18"/>
          <p:cNvGrpSpPr/>
          <p:nvPr/>
        </p:nvGrpSpPr>
        <p:grpSpPr>
          <a:xfrm>
            <a:off x="1089068" y="3389755"/>
            <a:ext cx="9719314" cy="1052865"/>
            <a:chOff x="1" y="2757928"/>
            <a:chExt cx="7308305" cy="911019"/>
          </a:xfrm>
        </p:grpSpPr>
        <p:grpSp>
          <p:nvGrpSpPr>
            <p:cNvPr id="297" name="Google Shape;297;p18"/>
            <p:cNvGrpSpPr/>
            <p:nvPr/>
          </p:nvGrpSpPr>
          <p:grpSpPr>
            <a:xfrm>
              <a:off x="395288" y="2757928"/>
              <a:ext cx="6912884" cy="784350"/>
              <a:chOff x="1835696" y="2460748"/>
              <a:chExt cx="6912884" cy="1568700"/>
            </a:xfrm>
          </p:grpSpPr>
          <p:grpSp>
            <p:nvGrpSpPr>
              <p:cNvPr id="298" name="Google Shape;298;p18"/>
              <p:cNvGrpSpPr/>
              <p:nvPr/>
            </p:nvGrpSpPr>
            <p:grpSpPr>
              <a:xfrm rot="5400000">
                <a:off x="2167097" y="3207053"/>
                <a:ext cx="1568409" cy="75810"/>
                <a:chOff x="-140841" y="1028228"/>
                <a:chExt cx="9286020" cy="45600"/>
              </a:xfrm>
            </p:grpSpPr>
            <p:sp>
              <p:nvSpPr>
                <p:cNvPr id="299" name="Google Shape;299;p18"/>
                <p:cNvSpPr/>
                <p:nvPr/>
              </p:nvSpPr>
              <p:spPr>
                <a:xfrm>
                  <a:off x="1406823" y="1028228"/>
                  <a:ext cx="1547700" cy="45600"/>
                </a:xfrm>
                <a:prstGeom prst="rect">
                  <a:avLst/>
                </a:prstGeom>
                <a:solidFill>
                  <a:srgbClr val="DC499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33">
                    <a:solidFill>
                      <a:srgbClr val="FFFFFF"/>
                    </a:solidFill>
                    <a:latin typeface="Arial"/>
                    <a:ea typeface="Arial"/>
                    <a:cs typeface="Arial"/>
                    <a:sym typeface="Arial"/>
                  </a:endParaRPr>
                </a:p>
              </p:txBody>
            </p:sp>
            <p:sp>
              <p:nvSpPr>
                <p:cNvPr id="300" name="Google Shape;300;p18"/>
                <p:cNvSpPr/>
                <p:nvPr/>
              </p:nvSpPr>
              <p:spPr>
                <a:xfrm>
                  <a:off x="2954487" y="1028228"/>
                  <a:ext cx="1547700" cy="45600"/>
                </a:xfrm>
                <a:prstGeom prst="rect">
                  <a:avLst/>
                </a:prstGeom>
                <a:solidFill>
                  <a:srgbClr val="6C4C8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33">
                    <a:solidFill>
                      <a:srgbClr val="FFFFFF"/>
                    </a:solidFill>
                    <a:latin typeface="Arial"/>
                    <a:ea typeface="Arial"/>
                    <a:cs typeface="Arial"/>
                    <a:sym typeface="Arial"/>
                  </a:endParaRPr>
                </a:p>
              </p:txBody>
            </p:sp>
            <p:sp>
              <p:nvSpPr>
                <p:cNvPr id="301" name="Google Shape;301;p18"/>
                <p:cNvSpPr/>
                <p:nvPr/>
              </p:nvSpPr>
              <p:spPr>
                <a:xfrm>
                  <a:off x="4502151" y="1028228"/>
                  <a:ext cx="1547700" cy="45600"/>
                </a:xfrm>
                <a:prstGeom prst="rect">
                  <a:avLst/>
                </a:prstGeom>
                <a:solidFill>
                  <a:srgbClr val="BDA8D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33">
                    <a:solidFill>
                      <a:srgbClr val="FFFFFF"/>
                    </a:solidFill>
                    <a:latin typeface="Arial"/>
                    <a:ea typeface="Arial"/>
                    <a:cs typeface="Arial"/>
                    <a:sym typeface="Arial"/>
                  </a:endParaRPr>
                </a:p>
              </p:txBody>
            </p:sp>
            <p:sp>
              <p:nvSpPr>
                <p:cNvPr id="302" name="Google Shape;302;p18"/>
                <p:cNvSpPr/>
                <p:nvPr/>
              </p:nvSpPr>
              <p:spPr>
                <a:xfrm>
                  <a:off x="6049815" y="1028228"/>
                  <a:ext cx="1547700" cy="45600"/>
                </a:xfrm>
                <a:prstGeom prst="rect">
                  <a:avLst/>
                </a:prstGeom>
                <a:solidFill>
                  <a:srgbClr val="F4879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33">
                    <a:solidFill>
                      <a:srgbClr val="FFFFFF"/>
                    </a:solidFill>
                    <a:latin typeface="Arial"/>
                    <a:ea typeface="Arial"/>
                    <a:cs typeface="Arial"/>
                    <a:sym typeface="Arial"/>
                  </a:endParaRPr>
                </a:p>
              </p:txBody>
            </p:sp>
            <p:sp>
              <p:nvSpPr>
                <p:cNvPr id="303" name="Google Shape;303;p18"/>
                <p:cNvSpPr/>
                <p:nvPr/>
              </p:nvSpPr>
              <p:spPr>
                <a:xfrm>
                  <a:off x="7597479" y="1028228"/>
                  <a:ext cx="1547700" cy="45600"/>
                </a:xfrm>
                <a:prstGeom prst="rect">
                  <a:avLst/>
                </a:prstGeom>
                <a:solidFill>
                  <a:srgbClr val="B81A4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33">
                    <a:solidFill>
                      <a:srgbClr val="FFFFFF"/>
                    </a:solidFill>
                    <a:latin typeface="Arial"/>
                    <a:ea typeface="Arial"/>
                    <a:cs typeface="Arial"/>
                    <a:sym typeface="Arial"/>
                  </a:endParaRPr>
                </a:p>
              </p:txBody>
            </p:sp>
            <p:sp>
              <p:nvSpPr>
                <p:cNvPr id="304" name="Google Shape;304;p18"/>
                <p:cNvSpPr/>
                <p:nvPr/>
              </p:nvSpPr>
              <p:spPr>
                <a:xfrm>
                  <a:off x="-140841" y="1028228"/>
                  <a:ext cx="1547700" cy="45600"/>
                </a:xfrm>
                <a:prstGeom prst="rect">
                  <a:avLst/>
                </a:prstGeom>
                <a:solidFill>
                  <a:srgbClr val="B81A4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33">
                    <a:solidFill>
                      <a:srgbClr val="FFFFFF"/>
                    </a:solidFill>
                    <a:latin typeface="Arial"/>
                    <a:ea typeface="Arial"/>
                    <a:cs typeface="Arial"/>
                    <a:sym typeface="Arial"/>
                  </a:endParaRPr>
                </a:p>
              </p:txBody>
            </p:sp>
          </p:grpSp>
          <p:sp>
            <p:nvSpPr>
              <p:cNvPr id="305" name="Google Shape;305;p18"/>
              <p:cNvSpPr/>
              <p:nvPr/>
            </p:nvSpPr>
            <p:spPr>
              <a:xfrm>
                <a:off x="2989180" y="2460748"/>
                <a:ext cx="5759400" cy="1568700"/>
              </a:xfrm>
              <a:prstGeom prst="rect">
                <a:avLst/>
              </a:prstGeom>
              <a:solidFill>
                <a:srgbClr val="F9D5D9">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33">
                  <a:solidFill>
                    <a:srgbClr val="FFFFFF"/>
                  </a:solidFill>
                  <a:latin typeface="Arial"/>
                  <a:ea typeface="Arial"/>
                  <a:cs typeface="Arial"/>
                  <a:sym typeface="Arial"/>
                </a:endParaRPr>
              </a:p>
            </p:txBody>
          </p:sp>
          <p:sp>
            <p:nvSpPr>
              <p:cNvPr id="306" name="Google Shape;306;p18"/>
              <p:cNvSpPr/>
              <p:nvPr/>
            </p:nvSpPr>
            <p:spPr>
              <a:xfrm>
                <a:off x="1835696" y="2460748"/>
                <a:ext cx="1077600" cy="1568700"/>
              </a:xfrm>
              <a:prstGeom prst="rect">
                <a:avLst/>
              </a:prstGeom>
              <a:solidFill>
                <a:srgbClr val="F4879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33">
                  <a:solidFill>
                    <a:srgbClr val="FFFFFF"/>
                  </a:solidFill>
                  <a:latin typeface="Arial"/>
                  <a:ea typeface="Arial"/>
                  <a:cs typeface="Arial"/>
                  <a:sym typeface="Arial"/>
                </a:endParaRPr>
              </a:p>
            </p:txBody>
          </p:sp>
        </p:grpSp>
        <p:sp>
          <p:nvSpPr>
            <p:cNvPr id="307" name="Google Shape;307;p18"/>
            <p:cNvSpPr/>
            <p:nvPr/>
          </p:nvSpPr>
          <p:spPr>
            <a:xfrm>
              <a:off x="1712485" y="3052452"/>
              <a:ext cx="3784200" cy="195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1100"/>
                <a:buNone/>
              </a:pPr>
              <a:r>
                <a:rPr b="1" lang="en-US" sz="2000"/>
                <a:t>Sentiment Analysis </a:t>
              </a:r>
              <a:endParaRPr b="1" sz="2000"/>
            </a:p>
          </p:txBody>
        </p:sp>
        <p:pic>
          <p:nvPicPr>
            <p:cNvPr id="308" name="Google Shape;308;p18"/>
            <p:cNvPicPr preferRelativeResize="0"/>
            <p:nvPr/>
          </p:nvPicPr>
          <p:blipFill rotWithShape="1">
            <a:blip r:embed="rId3">
              <a:alphaModFix/>
            </a:blip>
            <a:srcRect b="0" l="0" r="0" t="0"/>
            <a:stretch/>
          </p:blipFill>
          <p:spPr>
            <a:xfrm flipH="1" rot="-5400000">
              <a:off x="3590833" y="-48525"/>
              <a:ext cx="126640" cy="7308305"/>
            </a:xfrm>
            <a:prstGeom prst="rect">
              <a:avLst/>
            </a:prstGeom>
            <a:noFill/>
            <a:ln>
              <a:noFill/>
            </a:ln>
          </p:spPr>
        </p:pic>
        <p:grpSp>
          <p:nvGrpSpPr>
            <p:cNvPr id="309" name="Google Shape;309;p18"/>
            <p:cNvGrpSpPr/>
            <p:nvPr/>
          </p:nvGrpSpPr>
          <p:grpSpPr>
            <a:xfrm>
              <a:off x="558694" y="2914518"/>
              <a:ext cx="750600" cy="496244"/>
              <a:chOff x="750562" y="5545834"/>
              <a:chExt cx="750600" cy="496244"/>
            </a:xfrm>
          </p:grpSpPr>
          <p:sp>
            <p:nvSpPr>
              <p:cNvPr id="310" name="Google Shape;310;p18"/>
              <p:cNvSpPr txBox="1"/>
              <p:nvPr/>
            </p:nvSpPr>
            <p:spPr>
              <a:xfrm>
                <a:off x="750562" y="5686878"/>
                <a:ext cx="750600" cy="3552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667">
                    <a:solidFill>
                      <a:srgbClr val="3F3F3F"/>
                    </a:solidFill>
                    <a:latin typeface="Tahoma"/>
                    <a:ea typeface="Tahoma"/>
                    <a:cs typeface="Tahoma"/>
                    <a:sym typeface="Tahoma"/>
                  </a:rPr>
                  <a:t>02</a:t>
                </a:r>
                <a:endParaRPr/>
              </a:p>
            </p:txBody>
          </p:sp>
          <p:sp>
            <p:nvSpPr>
              <p:cNvPr id="311" name="Google Shape;311;p18"/>
              <p:cNvSpPr txBox="1"/>
              <p:nvPr/>
            </p:nvSpPr>
            <p:spPr>
              <a:xfrm>
                <a:off x="750562" y="5545834"/>
                <a:ext cx="750600" cy="1776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333">
                    <a:solidFill>
                      <a:srgbClr val="3F3F3F"/>
                    </a:solidFill>
                    <a:latin typeface="Tahoma"/>
                    <a:ea typeface="Tahoma"/>
                    <a:cs typeface="Tahoma"/>
                    <a:sym typeface="Tahoma"/>
                  </a:rPr>
                  <a:t>Option</a:t>
                </a:r>
                <a:endParaRPr/>
              </a:p>
            </p:txBody>
          </p:sp>
        </p:grpSp>
      </p:grpSp>
      <p:grpSp>
        <p:nvGrpSpPr>
          <p:cNvPr id="312" name="Google Shape;312;p18"/>
          <p:cNvGrpSpPr/>
          <p:nvPr/>
        </p:nvGrpSpPr>
        <p:grpSpPr>
          <a:xfrm>
            <a:off x="1698331" y="4908620"/>
            <a:ext cx="9074232" cy="906477"/>
            <a:chOff x="395288" y="2757925"/>
            <a:chExt cx="6968386" cy="784354"/>
          </a:xfrm>
        </p:grpSpPr>
        <p:grpSp>
          <p:nvGrpSpPr>
            <p:cNvPr id="313" name="Google Shape;313;p18"/>
            <p:cNvGrpSpPr/>
            <p:nvPr/>
          </p:nvGrpSpPr>
          <p:grpSpPr>
            <a:xfrm>
              <a:off x="395288" y="2757925"/>
              <a:ext cx="6968386" cy="784354"/>
              <a:chOff x="1835696" y="2460741"/>
              <a:chExt cx="6968386" cy="1568707"/>
            </a:xfrm>
          </p:grpSpPr>
          <p:grpSp>
            <p:nvGrpSpPr>
              <p:cNvPr id="314" name="Google Shape;314;p18"/>
              <p:cNvGrpSpPr/>
              <p:nvPr/>
            </p:nvGrpSpPr>
            <p:grpSpPr>
              <a:xfrm rot="5400000">
                <a:off x="2167097" y="3207053"/>
                <a:ext cx="1568409" cy="75810"/>
                <a:chOff x="-140841" y="1028228"/>
                <a:chExt cx="9286020" cy="45600"/>
              </a:xfrm>
            </p:grpSpPr>
            <p:sp>
              <p:nvSpPr>
                <p:cNvPr id="315" name="Google Shape;315;p18"/>
                <p:cNvSpPr/>
                <p:nvPr/>
              </p:nvSpPr>
              <p:spPr>
                <a:xfrm>
                  <a:off x="1406823" y="1028228"/>
                  <a:ext cx="1547700" cy="45600"/>
                </a:xfrm>
                <a:prstGeom prst="rect">
                  <a:avLst/>
                </a:prstGeom>
                <a:solidFill>
                  <a:srgbClr val="DC499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33">
                    <a:solidFill>
                      <a:srgbClr val="FFFFFF"/>
                    </a:solidFill>
                    <a:latin typeface="Arial"/>
                    <a:ea typeface="Arial"/>
                    <a:cs typeface="Arial"/>
                    <a:sym typeface="Arial"/>
                  </a:endParaRPr>
                </a:p>
              </p:txBody>
            </p:sp>
            <p:sp>
              <p:nvSpPr>
                <p:cNvPr id="316" name="Google Shape;316;p18"/>
                <p:cNvSpPr/>
                <p:nvPr/>
              </p:nvSpPr>
              <p:spPr>
                <a:xfrm>
                  <a:off x="2954487" y="1028228"/>
                  <a:ext cx="1547700" cy="45600"/>
                </a:xfrm>
                <a:prstGeom prst="rect">
                  <a:avLst/>
                </a:prstGeom>
                <a:solidFill>
                  <a:srgbClr val="6C4C8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33">
                    <a:solidFill>
                      <a:srgbClr val="FFFFFF"/>
                    </a:solidFill>
                    <a:latin typeface="Arial"/>
                    <a:ea typeface="Arial"/>
                    <a:cs typeface="Arial"/>
                    <a:sym typeface="Arial"/>
                  </a:endParaRPr>
                </a:p>
              </p:txBody>
            </p:sp>
            <p:sp>
              <p:nvSpPr>
                <p:cNvPr id="317" name="Google Shape;317;p18"/>
                <p:cNvSpPr/>
                <p:nvPr/>
              </p:nvSpPr>
              <p:spPr>
                <a:xfrm>
                  <a:off x="4502151" y="1028228"/>
                  <a:ext cx="1547700" cy="45600"/>
                </a:xfrm>
                <a:prstGeom prst="rect">
                  <a:avLst/>
                </a:prstGeom>
                <a:solidFill>
                  <a:srgbClr val="BDA8D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33">
                    <a:solidFill>
                      <a:srgbClr val="FFFFFF"/>
                    </a:solidFill>
                    <a:latin typeface="Arial"/>
                    <a:ea typeface="Arial"/>
                    <a:cs typeface="Arial"/>
                    <a:sym typeface="Arial"/>
                  </a:endParaRPr>
                </a:p>
              </p:txBody>
            </p:sp>
            <p:sp>
              <p:nvSpPr>
                <p:cNvPr id="318" name="Google Shape;318;p18"/>
                <p:cNvSpPr/>
                <p:nvPr/>
              </p:nvSpPr>
              <p:spPr>
                <a:xfrm>
                  <a:off x="6049815" y="1028228"/>
                  <a:ext cx="1547700" cy="45600"/>
                </a:xfrm>
                <a:prstGeom prst="rect">
                  <a:avLst/>
                </a:prstGeom>
                <a:solidFill>
                  <a:srgbClr val="F4879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33">
                    <a:solidFill>
                      <a:srgbClr val="FFFFFF"/>
                    </a:solidFill>
                    <a:latin typeface="Arial"/>
                    <a:ea typeface="Arial"/>
                    <a:cs typeface="Arial"/>
                    <a:sym typeface="Arial"/>
                  </a:endParaRPr>
                </a:p>
              </p:txBody>
            </p:sp>
            <p:sp>
              <p:nvSpPr>
                <p:cNvPr id="319" name="Google Shape;319;p18"/>
                <p:cNvSpPr/>
                <p:nvPr/>
              </p:nvSpPr>
              <p:spPr>
                <a:xfrm>
                  <a:off x="7597479" y="1028228"/>
                  <a:ext cx="1547700" cy="45600"/>
                </a:xfrm>
                <a:prstGeom prst="rect">
                  <a:avLst/>
                </a:prstGeom>
                <a:solidFill>
                  <a:srgbClr val="B81A4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33">
                    <a:solidFill>
                      <a:srgbClr val="FFFFFF"/>
                    </a:solidFill>
                    <a:latin typeface="Arial"/>
                    <a:ea typeface="Arial"/>
                    <a:cs typeface="Arial"/>
                    <a:sym typeface="Arial"/>
                  </a:endParaRPr>
                </a:p>
              </p:txBody>
            </p:sp>
            <p:sp>
              <p:nvSpPr>
                <p:cNvPr id="320" name="Google Shape;320;p18"/>
                <p:cNvSpPr/>
                <p:nvPr/>
              </p:nvSpPr>
              <p:spPr>
                <a:xfrm>
                  <a:off x="-140841" y="1028228"/>
                  <a:ext cx="1547700" cy="45600"/>
                </a:xfrm>
                <a:prstGeom prst="rect">
                  <a:avLst/>
                </a:prstGeom>
                <a:solidFill>
                  <a:srgbClr val="B81A4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33">
                    <a:solidFill>
                      <a:srgbClr val="FFFFFF"/>
                    </a:solidFill>
                    <a:latin typeface="Arial"/>
                    <a:ea typeface="Arial"/>
                    <a:cs typeface="Arial"/>
                    <a:sym typeface="Arial"/>
                  </a:endParaRPr>
                </a:p>
              </p:txBody>
            </p:sp>
          </p:grpSp>
          <p:sp>
            <p:nvSpPr>
              <p:cNvPr id="321" name="Google Shape;321;p18"/>
              <p:cNvSpPr/>
              <p:nvPr/>
            </p:nvSpPr>
            <p:spPr>
              <a:xfrm>
                <a:off x="2989182" y="2460741"/>
                <a:ext cx="5814900" cy="1568700"/>
              </a:xfrm>
              <a:prstGeom prst="rect">
                <a:avLst/>
              </a:prstGeom>
              <a:solidFill>
                <a:srgbClr val="BDA8D1">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33">
                  <a:solidFill>
                    <a:srgbClr val="FFFFFF"/>
                  </a:solidFill>
                  <a:latin typeface="Arial"/>
                  <a:ea typeface="Arial"/>
                  <a:cs typeface="Arial"/>
                  <a:sym typeface="Arial"/>
                </a:endParaRPr>
              </a:p>
            </p:txBody>
          </p:sp>
          <p:sp>
            <p:nvSpPr>
              <p:cNvPr id="322" name="Google Shape;322;p18"/>
              <p:cNvSpPr/>
              <p:nvPr/>
            </p:nvSpPr>
            <p:spPr>
              <a:xfrm>
                <a:off x="1835696" y="2460748"/>
                <a:ext cx="1077600" cy="1568700"/>
              </a:xfrm>
              <a:prstGeom prst="rect">
                <a:avLst/>
              </a:prstGeom>
              <a:solidFill>
                <a:srgbClr val="BDA8D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33">
                  <a:solidFill>
                    <a:srgbClr val="FFFFFF"/>
                  </a:solidFill>
                  <a:latin typeface="Arial"/>
                  <a:ea typeface="Arial"/>
                  <a:cs typeface="Arial"/>
                  <a:sym typeface="Arial"/>
                </a:endParaRPr>
              </a:p>
            </p:txBody>
          </p:sp>
        </p:grpSp>
        <p:sp>
          <p:nvSpPr>
            <p:cNvPr id="323" name="Google Shape;323;p18"/>
            <p:cNvSpPr/>
            <p:nvPr/>
          </p:nvSpPr>
          <p:spPr>
            <a:xfrm>
              <a:off x="1712493" y="3052455"/>
              <a:ext cx="4239300" cy="195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1100"/>
                <a:buNone/>
              </a:pPr>
              <a:r>
                <a:rPr b="1" lang="en-US" sz="2000"/>
                <a:t>Social Network Analysis: Centrality Measures</a:t>
              </a:r>
              <a:endParaRPr b="1" sz="2000"/>
            </a:p>
          </p:txBody>
        </p:sp>
        <p:grpSp>
          <p:nvGrpSpPr>
            <p:cNvPr id="324" name="Google Shape;324;p18"/>
            <p:cNvGrpSpPr/>
            <p:nvPr/>
          </p:nvGrpSpPr>
          <p:grpSpPr>
            <a:xfrm>
              <a:off x="558694" y="2914518"/>
              <a:ext cx="750600" cy="496244"/>
              <a:chOff x="750562" y="5545834"/>
              <a:chExt cx="750600" cy="496244"/>
            </a:xfrm>
          </p:grpSpPr>
          <p:sp>
            <p:nvSpPr>
              <p:cNvPr id="325" name="Google Shape;325;p18"/>
              <p:cNvSpPr txBox="1"/>
              <p:nvPr/>
            </p:nvSpPr>
            <p:spPr>
              <a:xfrm>
                <a:off x="750562" y="5686878"/>
                <a:ext cx="750600" cy="3552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667">
                    <a:solidFill>
                      <a:srgbClr val="3F3F3F"/>
                    </a:solidFill>
                    <a:latin typeface="Tahoma"/>
                    <a:ea typeface="Tahoma"/>
                    <a:cs typeface="Tahoma"/>
                    <a:sym typeface="Tahoma"/>
                  </a:rPr>
                  <a:t>03</a:t>
                </a:r>
                <a:endParaRPr/>
              </a:p>
            </p:txBody>
          </p:sp>
          <p:sp>
            <p:nvSpPr>
              <p:cNvPr id="326" name="Google Shape;326;p18"/>
              <p:cNvSpPr txBox="1"/>
              <p:nvPr/>
            </p:nvSpPr>
            <p:spPr>
              <a:xfrm>
                <a:off x="750562" y="5545834"/>
                <a:ext cx="750600" cy="1776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333">
                    <a:solidFill>
                      <a:srgbClr val="3F3F3F"/>
                    </a:solidFill>
                    <a:latin typeface="Tahoma"/>
                    <a:ea typeface="Tahoma"/>
                    <a:cs typeface="Tahoma"/>
                    <a:sym typeface="Tahoma"/>
                  </a:rPr>
                  <a:t>Option</a:t>
                </a:r>
                <a:endParaRPr/>
              </a:p>
            </p:txBody>
          </p:sp>
        </p:grpSp>
      </p:grpSp>
      <p:sp>
        <p:nvSpPr>
          <p:cNvPr id="327" name="Google Shape;327;p18"/>
          <p:cNvSpPr txBox="1"/>
          <p:nvPr/>
        </p:nvSpPr>
        <p:spPr>
          <a:xfrm>
            <a:off x="386348" y="326207"/>
            <a:ext cx="11137200" cy="556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3733">
                <a:solidFill>
                  <a:srgbClr val="3F3F3F"/>
                </a:solidFill>
                <a:latin typeface="Tahoma"/>
                <a:ea typeface="Tahoma"/>
                <a:cs typeface="Tahoma"/>
                <a:sym typeface="Tahoma"/>
              </a:rPr>
              <a:t>Algorithms </a:t>
            </a:r>
            <a:endParaRPr b="1" sz="3733">
              <a:solidFill>
                <a:srgbClr val="3F3F3F"/>
              </a:solidFill>
              <a:latin typeface="Tahoma"/>
              <a:ea typeface="Tahoma"/>
              <a:cs typeface="Tahoma"/>
              <a:sym typeface="Tahoma"/>
            </a:endParaRPr>
          </a:p>
        </p:txBody>
      </p:sp>
      <p:pic>
        <p:nvPicPr>
          <p:cNvPr id="328" name="Google Shape;328;p18"/>
          <p:cNvPicPr preferRelativeResize="0"/>
          <p:nvPr/>
        </p:nvPicPr>
        <p:blipFill>
          <a:blip r:embed="rId4">
            <a:alphaModFix/>
          </a:blip>
          <a:stretch>
            <a:fillRect/>
          </a:stretch>
        </p:blipFill>
        <p:spPr>
          <a:xfrm>
            <a:off x="0" y="1154547"/>
            <a:ext cx="12192001" cy="1120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19"/>
          <p:cNvSpPr txBox="1"/>
          <p:nvPr/>
        </p:nvSpPr>
        <p:spPr>
          <a:xfrm>
            <a:off x="386348" y="326207"/>
            <a:ext cx="11137200" cy="556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3733" u="sng">
                <a:solidFill>
                  <a:schemeClr val="hlink"/>
                </a:solidFill>
                <a:latin typeface="Tahoma"/>
                <a:ea typeface="Tahoma"/>
                <a:cs typeface="Tahoma"/>
                <a:sym typeface="Tahoma"/>
                <a:hlinkClick r:id="rId3"/>
              </a:rPr>
              <a:t>What is LDA?</a:t>
            </a:r>
            <a:endParaRPr b="1" sz="3733">
              <a:solidFill>
                <a:srgbClr val="3F3F3F"/>
              </a:solidFill>
              <a:latin typeface="Tahoma"/>
              <a:ea typeface="Tahoma"/>
              <a:cs typeface="Tahoma"/>
              <a:sym typeface="Tahoma"/>
            </a:endParaRPr>
          </a:p>
        </p:txBody>
      </p:sp>
      <p:pic>
        <p:nvPicPr>
          <p:cNvPr id="335" name="Google Shape;335;p19"/>
          <p:cNvPicPr preferRelativeResize="0"/>
          <p:nvPr/>
        </p:nvPicPr>
        <p:blipFill>
          <a:blip r:embed="rId4">
            <a:alphaModFix/>
          </a:blip>
          <a:stretch>
            <a:fillRect/>
          </a:stretch>
        </p:blipFill>
        <p:spPr>
          <a:xfrm>
            <a:off x="0" y="1154547"/>
            <a:ext cx="12192001" cy="112082"/>
          </a:xfrm>
          <a:prstGeom prst="rect">
            <a:avLst/>
          </a:prstGeom>
          <a:noFill/>
          <a:ln>
            <a:noFill/>
          </a:ln>
        </p:spPr>
      </p:pic>
      <p:sp>
        <p:nvSpPr>
          <p:cNvPr id="336" name="Google Shape;336;p19"/>
          <p:cNvSpPr txBox="1"/>
          <p:nvPr/>
        </p:nvSpPr>
        <p:spPr>
          <a:xfrm>
            <a:off x="6249250" y="1154550"/>
            <a:ext cx="5274300" cy="51270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lang="en-US">
                <a:solidFill>
                  <a:srgbClr val="434343"/>
                </a:solidFill>
                <a:highlight>
                  <a:schemeClr val="lt1"/>
                </a:highlight>
              </a:rPr>
              <a:t>How can we get a sense of what someone tweets about?  We’ll  use an unsupervised machine learning technique called Latent Dirichlet Allocation (LDA). </a:t>
            </a:r>
            <a:r>
              <a:rPr lang="en-US">
                <a:solidFill>
                  <a:srgbClr val="434343"/>
                </a:solidFill>
              </a:rPr>
              <a:t>LDA provides a thematic summary of a set of tweets by discovering ‘topics’, and telling us the proportion of each topic found in a tweet.  To do so, LDA attempts to model how a tweet was ‘generated’ by assuming that a tweet is a mixture of different topics, and assuming that each word is ‘generated’ by one of the topics.</a:t>
            </a:r>
            <a:r>
              <a:rPr lang="en-US">
                <a:solidFill>
                  <a:srgbClr val="434343"/>
                </a:solidFill>
                <a:highlight>
                  <a:schemeClr val="lt1"/>
                </a:highlight>
              </a:rPr>
              <a:t> </a:t>
            </a:r>
            <a:endParaRPr>
              <a:solidFill>
                <a:srgbClr val="434343"/>
              </a:solidFill>
              <a:highlight>
                <a:schemeClr val="lt1"/>
              </a:highlight>
            </a:endParaRPr>
          </a:p>
          <a:p>
            <a:pPr indent="0" lvl="0" marL="0" rtl="0" algn="just">
              <a:lnSpc>
                <a:spcPct val="130000"/>
              </a:lnSpc>
              <a:spcBef>
                <a:spcPts val="1700"/>
              </a:spcBef>
              <a:spcAft>
                <a:spcPts val="1700"/>
              </a:spcAft>
              <a:buClr>
                <a:schemeClr val="dk1"/>
              </a:buClr>
              <a:buSzPts val="1100"/>
              <a:buFont typeface="Arial"/>
              <a:buNone/>
            </a:pPr>
            <a:r>
              <a:rPr lang="en-US">
                <a:solidFill>
                  <a:srgbClr val="434343"/>
                </a:solidFill>
                <a:highlight>
                  <a:schemeClr val="lt1"/>
                </a:highlight>
              </a:rPr>
              <a:t>We’ll use tweets containing the product name as the running example, which will be our corpus, with each tweet representing a ‘document’. Then, we’ll run LDA on the corpus in order to disco</a:t>
            </a:r>
            <a:r>
              <a:rPr lang="en-US">
                <a:solidFill>
                  <a:srgbClr val="434343"/>
                </a:solidFill>
              </a:rPr>
              <a:t>ver 4 topics and the top 30 words </a:t>
            </a:r>
            <a:r>
              <a:rPr lang="en-US">
                <a:solidFill>
                  <a:srgbClr val="434343"/>
                </a:solidFill>
                <a:highlight>
                  <a:schemeClr val="lt1"/>
                </a:highlight>
              </a:rPr>
              <a:t>associated with each topic. Next, we will infer the topic distribution over the </a:t>
            </a:r>
            <a:r>
              <a:rPr i="1" lang="en-US">
                <a:solidFill>
                  <a:srgbClr val="434343"/>
                </a:solidFill>
                <a:highlight>
                  <a:schemeClr val="lt1"/>
                </a:highlight>
              </a:rPr>
              <a:t>entire</a:t>
            </a:r>
            <a:r>
              <a:rPr lang="en-US">
                <a:solidFill>
                  <a:srgbClr val="434343"/>
                </a:solidFill>
                <a:highlight>
                  <a:schemeClr val="lt1"/>
                </a:highlight>
              </a:rPr>
              <a:t> set of tweets. Hence we’ll be able to see topics and the degree to which they appear in AirPods tweets. Then we’ll create visualizations for the topics based on the words that define them. We now have the words that make up the most prominent topics, along with the frequency of each word.  </a:t>
            </a:r>
            <a:endParaRPr sz="1300">
              <a:solidFill>
                <a:srgbClr val="434343"/>
              </a:solidFill>
            </a:endParaRPr>
          </a:p>
        </p:txBody>
      </p:sp>
      <p:pic>
        <p:nvPicPr>
          <p:cNvPr id="337" name="Google Shape;337;p19"/>
          <p:cNvPicPr preferRelativeResize="0"/>
          <p:nvPr/>
        </p:nvPicPr>
        <p:blipFill>
          <a:blip r:embed="rId5">
            <a:alphaModFix/>
          </a:blip>
          <a:stretch>
            <a:fillRect/>
          </a:stretch>
        </p:blipFill>
        <p:spPr>
          <a:xfrm>
            <a:off x="152400" y="1849453"/>
            <a:ext cx="5944450" cy="44321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pic>
        <p:nvPicPr>
          <p:cNvPr id="343" name="Google Shape;343;p20"/>
          <p:cNvPicPr preferRelativeResize="0"/>
          <p:nvPr/>
        </p:nvPicPr>
        <p:blipFill>
          <a:blip r:embed="rId3">
            <a:alphaModFix/>
          </a:blip>
          <a:stretch>
            <a:fillRect/>
          </a:stretch>
        </p:blipFill>
        <p:spPr>
          <a:xfrm>
            <a:off x="0" y="0"/>
            <a:ext cx="12192003" cy="6414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21"/>
          <p:cNvSpPr txBox="1"/>
          <p:nvPr/>
        </p:nvSpPr>
        <p:spPr>
          <a:xfrm>
            <a:off x="386348" y="326207"/>
            <a:ext cx="11137200" cy="556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3733" u="sng">
                <a:solidFill>
                  <a:schemeClr val="hlink"/>
                </a:solidFill>
                <a:latin typeface="Tahoma"/>
                <a:ea typeface="Tahoma"/>
                <a:cs typeface="Tahoma"/>
                <a:sym typeface="Tahoma"/>
                <a:hlinkClick r:id="rId3"/>
              </a:rPr>
              <a:t>Sentiment</a:t>
            </a:r>
            <a:r>
              <a:rPr b="1" lang="en-US" sz="3733" u="sng">
                <a:solidFill>
                  <a:schemeClr val="hlink"/>
                </a:solidFill>
                <a:latin typeface="Tahoma"/>
                <a:ea typeface="Tahoma"/>
                <a:cs typeface="Tahoma"/>
                <a:sym typeface="Tahoma"/>
                <a:hlinkClick r:id="rId4"/>
              </a:rPr>
              <a:t> Analysis</a:t>
            </a:r>
            <a:endParaRPr b="1" sz="3733">
              <a:solidFill>
                <a:srgbClr val="3F3F3F"/>
              </a:solidFill>
              <a:latin typeface="Tahoma"/>
              <a:ea typeface="Tahoma"/>
              <a:cs typeface="Tahoma"/>
              <a:sym typeface="Tahoma"/>
            </a:endParaRPr>
          </a:p>
        </p:txBody>
      </p:sp>
      <p:pic>
        <p:nvPicPr>
          <p:cNvPr id="350" name="Google Shape;350;p21"/>
          <p:cNvPicPr preferRelativeResize="0"/>
          <p:nvPr/>
        </p:nvPicPr>
        <p:blipFill>
          <a:blip r:embed="rId5">
            <a:alphaModFix/>
          </a:blip>
          <a:stretch>
            <a:fillRect/>
          </a:stretch>
        </p:blipFill>
        <p:spPr>
          <a:xfrm>
            <a:off x="0" y="1154547"/>
            <a:ext cx="12192001" cy="112082"/>
          </a:xfrm>
          <a:prstGeom prst="rect">
            <a:avLst/>
          </a:prstGeom>
          <a:noFill/>
          <a:ln>
            <a:noFill/>
          </a:ln>
        </p:spPr>
      </p:pic>
      <p:sp>
        <p:nvSpPr>
          <p:cNvPr id="351" name="Google Shape;351;p21"/>
          <p:cNvSpPr txBox="1"/>
          <p:nvPr/>
        </p:nvSpPr>
        <p:spPr>
          <a:xfrm>
            <a:off x="386350" y="1748650"/>
            <a:ext cx="5560500" cy="3953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1700">
                <a:solidFill>
                  <a:srgbClr val="434343"/>
                </a:solidFill>
                <a:highlight>
                  <a:srgbClr val="FFFFFF"/>
                </a:highlight>
              </a:rPr>
              <a:t>TextBlob is a Python library for processing textual data. It provides a simple API for diving into common  (NLP) tasks such as part-of-speech tagging, noun phrase extraction, sentiment analysis, classification, translation, and more.</a:t>
            </a:r>
            <a:endParaRPr sz="1700">
              <a:solidFill>
                <a:srgbClr val="434343"/>
              </a:solidFill>
              <a:highlight>
                <a:srgbClr val="FFFFFF"/>
              </a:highlight>
            </a:endParaRPr>
          </a:p>
          <a:p>
            <a:pPr indent="0" lvl="0" marL="0" rtl="0" algn="just">
              <a:spcBef>
                <a:spcPts val="0"/>
              </a:spcBef>
              <a:spcAft>
                <a:spcPts val="0"/>
              </a:spcAft>
              <a:buNone/>
            </a:pPr>
            <a:r>
              <a:t/>
            </a:r>
            <a:endParaRPr sz="1700"/>
          </a:p>
          <a:p>
            <a:pPr indent="0" lvl="0" marL="0" rtl="0" algn="just">
              <a:spcBef>
                <a:spcPts val="0"/>
              </a:spcBef>
              <a:spcAft>
                <a:spcPts val="0"/>
              </a:spcAft>
              <a:buNone/>
            </a:pPr>
            <a:r>
              <a:rPr lang="en-US" sz="1700">
                <a:solidFill>
                  <a:srgbClr val="434343"/>
                </a:solidFill>
              </a:rPr>
              <a:t>For estimating the sentiment  of text, we just need to take the text, run it through the TextBlob and the program will spit out if the text is positive, neutral, or negative by analyzing the language used in the text.</a:t>
            </a:r>
            <a:endParaRPr sz="1700">
              <a:solidFill>
                <a:srgbClr val="434343"/>
              </a:solidFill>
            </a:endParaRPr>
          </a:p>
          <a:p>
            <a:pPr indent="0" lvl="0" marL="0" rtl="0" algn="just">
              <a:spcBef>
                <a:spcPts val="0"/>
              </a:spcBef>
              <a:spcAft>
                <a:spcPts val="0"/>
              </a:spcAft>
              <a:buNone/>
            </a:pPr>
            <a:r>
              <a:t/>
            </a:r>
            <a:endParaRPr sz="1700">
              <a:solidFill>
                <a:srgbClr val="434343"/>
              </a:solidFill>
              <a:highlight>
                <a:srgbClr val="FFFFFF"/>
              </a:highlight>
            </a:endParaRPr>
          </a:p>
          <a:p>
            <a:pPr indent="-336550" lvl="0" marL="457200" rtl="0" algn="just">
              <a:spcBef>
                <a:spcPts val="0"/>
              </a:spcBef>
              <a:spcAft>
                <a:spcPts val="0"/>
              </a:spcAft>
              <a:buClr>
                <a:srgbClr val="434343"/>
              </a:buClr>
              <a:buSzPts val="1700"/>
              <a:buChar char="-"/>
            </a:pPr>
            <a:r>
              <a:rPr lang="en-US" sz="1700">
                <a:solidFill>
                  <a:srgbClr val="434343"/>
                </a:solidFill>
                <a:highlight>
                  <a:srgbClr val="FFFFFF"/>
                </a:highlight>
              </a:rPr>
              <a:t>Polarity &gt; 0  —&gt; Positive</a:t>
            </a:r>
            <a:endParaRPr sz="1700">
              <a:solidFill>
                <a:srgbClr val="434343"/>
              </a:solidFill>
              <a:highlight>
                <a:srgbClr val="FFFFFF"/>
              </a:highlight>
            </a:endParaRPr>
          </a:p>
          <a:p>
            <a:pPr indent="-336550" lvl="0" marL="457200" rtl="0" algn="just">
              <a:spcBef>
                <a:spcPts val="0"/>
              </a:spcBef>
              <a:spcAft>
                <a:spcPts val="0"/>
              </a:spcAft>
              <a:buClr>
                <a:srgbClr val="434343"/>
              </a:buClr>
              <a:buSzPts val="1700"/>
              <a:buChar char="-"/>
            </a:pPr>
            <a:r>
              <a:rPr lang="en-US" sz="1700">
                <a:solidFill>
                  <a:srgbClr val="434343"/>
                </a:solidFill>
                <a:highlight>
                  <a:srgbClr val="FFFFFF"/>
                </a:highlight>
              </a:rPr>
              <a:t>Polarity &lt; 0  —&gt; Negative</a:t>
            </a:r>
            <a:endParaRPr sz="1700">
              <a:solidFill>
                <a:srgbClr val="434343"/>
              </a:solidFill>
              <a:highlight>
                <a:srgbClr val="FFFFFF"/>
              </a:highlight>
            </a:endParaRPr>
          </a:p>
          <a:p>
            <a:pPr indent="-336550" lvl="0" marL="457200" rtl="0" algn="just">
              <a:spcBef>
                <a:spcPts val="0"/>
              </a:spcBef>
              <a:spcAft>
                <a:spcPts val="0"/>
              </a:spcAft>
              <a:buClr>
                <a:srgbClr val="434343"/>
              </a:buClr>
              <a:buSzPts val="1700"/>
              <a:buChar char="-"/>
            </a:pPr>
            <a:r>
              <a:rPr lang="en-US" sz="1700">
                <a:solidFill>
                  <a:srgbClr val="434343"/>
                </a:solidFill>
                <a:highlight>
                  <a:srgbClr val="FFFFFF"/>
                </a:highlight>
              </a:rPr>
              <a:t>Polarity = 0  —&gt; Neutral</a:t>
            </a:r>
            <a:endParaRPr sz="1700">
              <a:solidFill>
                <a:srgbClr val="434343"/>
              </a:solidFill>
              <a:highlight>
                <a:srgbClr val="FFFFFF"/>
              </a:highlight>
            </a:endParaRPr>
          </a:p>
          <a:p>
            <a:pPr indent="0" lvl="0" marL="0" rtl="0" algn="just">
              <a:spcBef>
                <a:spcPts val="0"/>
              </a:spcBef>
              <a:spcAft>
                <a:spcPts val="0"/>
              </a:spcAft>
              <a:buNone/>
            </a:pPr>
            <a:r>
              <a:t/>
            </a:r>
            <a:endParaRPr sz="1600">
              <a:solidFill>
                <a:srgbClr val="434343"/>
              </a:solidFill>
              <a:highlight>
                <a:srgbClr val="FFFFFF"/>
              </a:highlight>
            </a:endParaRPr>
          </a:p>
        </p:txBody>
      </p:sp>
      <p:graphicFrame>
        <p:nvGraphicFramePr>
          <p:cNvPr id="352" name="Google Shape;352;p21"/>
          <p:cNvGraphicFramePr/>
          <p:nvPr/>
        </p:nvGraphicFramePr>
        <p:xfrm>
          <a:off x="6126538" y="1815150"/>
          <a:ext cx="3000000" cy="3000000"/>
        </p:xfrm>
        <a:graphic>
          <a:graphicData uri="http://schemas.openxmlformats.org/drawingml/2006/table">
            <a:tbl>
              <a:tblPr>
                <a:noFill/>
                <a:tableStyleId>{514F47FB-9F9A-4955-83E5-33507FA6EEA1}</a:tableStyleId>
              </a:tblPr>
              <a:tblGrid>
                <a:gridCol w="3678500"/>
                <a:gridCol w="1089150"/>
                <a:gridCol w="1097475"/>
              </a:tblGrid>
              <a:tr h="396125">
                <a:tc>
                  <a:txBody>
                    <a:bodyPr/>
                    <a:lstStyle/>
                    <a:p>
                      <a:pPr indent="0" lvl="0" marL="0" rtl="0" algn="ctr">
                        <a:lnSpc>
                          <a:spcPct val="100000"/>
                        </a:lnSpc>
                        <a:spcBef>
                          <a:spcPts val="0"/>
                        </a:spcBef>
                        <a:spcAft>
                          <a:spcPts val="0"/>
                        </a:spcAft>
                        <a:buNone/>
                      </a:pPr>
                      <a:r>
                        <a:rPr b="1" lang="en-US"/>
                        <a:t>Tweets</a:t>
                      </a:r>
                      <a:endParaRPr b="1"/>
                    </a:p>
                  </a:txBody>
                  <a:tcPr marT="91425" marB="91425" marR="91425" marL="91425" anchor="ctr"/>
                </a:tc>
                <a:tc>
                  <a:txBody>
                    <a:bodyPr/>
                    <a:lstStyle/>
                    <a:p>
                      <a:pPr indent="0" lvl="0" marL="0" rtl="0" algn="ctr">
                        <a:lnSpc>
                          <a:spcPct val="100000"/>
                        </a:lnSpc>
                        <a:spcBef>
                          <a:spcPts val="0"/>
                        </a:spcBef>
                        <a:spcAft>
                          <a:spcPts val="0"/>
                        </a:spcAft>
                        <a:buNone/>
                      </a:pPr>
                      <a:r>
                        <a:rPr b="1" lang="en-US"/>
                        <a:t>Polarity</a:t>
                      </a:r>
                      <a:endParaRPr b="1"/>
                    </a:p>
                  </a:txBody>
                  <a:tcPr marT="91425" marB="91425" marR="91425" marL="91425" anchor="ctr"/>
                </a:tc>
                <a:tc>
                  <a:txBody>
                    <a:bodyPr/>
                    <a:lstStyle/>
                    <a:p>
                      <a:pPr indent="0" lvl="0" marL="0" rtl="0" algn="ctr">
                        <a:lnSpc>
                          <a:spcPct val="100000"/>
                        </a:lnSpc>
                        <a:spcBef>
                          <a:spcPts val="0"/>
                        </a:spcBef>
                        <a:spcAft>
                          <a:spcPts val="0"/>
                        </a:spcAft>
                        <a:buNone/>
                      </a:pPr>
                      <a:r>
                        <a:rPr b="1" lang="en-US"/>
                        <a:t>Sentiment</a:t>
                      </a:r>
                      <a:endParaRPr b="1"/>
                    </a:p>
                  </a:txBody>
                  <a:tcPr marT="91425" marB="91425" marR="91425" marL="91425" anchor="ctr"/>
                </a:tc>
              </a:tr>
              <a:tr h="396125">
                <a:tc>
                  <a:txBody>
                    <a:bodyPr/>
                    <a:lstStyle/>
                    <a:p>
                      <a:pPr indent="0" lvl="0" marL="0" rtl="0" algn="ctr">
                        <a:lnSpc>
                          <a:spcPct val="100000"/>
                        </a:lnSpc>
                        <a:spcBef>
                          <a:spcPts val="0"/>
                        </a:spcBef>
                        <a:spcAft>
                          <a:spcPts val="0"/>
                        </a:spcAft>
                        <a:buClr>
                          <a:schemeClr val="dk1"/>
                        </a:buClr>
                        <a:buSzPts val="1100"/>
                        <a:buFont typeface="Arial"/>
                        <a:buNone/>
                      </a:pPr>
                      <a:r>
                        <a:rPr lang="en-US">
                          <a:solidFill>
                            <a:srgbClr val="38761D"/>
                          </a:solidFill>
                        </a:rPr>
                        <a:t>I GOT AIRPODS IM SO HAPPY</a:t>
                      </a:r>
                      <a:endParaRPr/>
                    </a:p>
                  </a:txBody>
                  <a:tcPr marT="91425" marB="91425" marR="91425" marL="91425" anchor="ctr"/>
                </a:tc>
                <a:tc>
                  <a:txBody>
                    <a:bodyPr/>
                    <a:lstStyle/>
                    <a:p>
                      <a:pPr indent="0" lvl="0" marL="0" rtl="0" algn="ctr">
                        <a:lnSpc>
                          <a:spcPct val="100000"/>
                        </a:lnSpc>
                        <a:spcBef>
                          <a:spcPts val="0"/>
                        </a:spcBef>
                        <a:spcAft>
                          <a:spcPts val="0"/>
                        </a:spcAft>
                        <a:buClr>
                          <a:schemeClr val="dk1"/>
                        </a:buClr>
                        <a:buSzPts val="1100"/>
                        <a:buFont typeface="Arial"/>
                        <a:buNone/>
                      </a:pPr>
                      <a:r>
                        <a:rPr lang="en-US">
                          <a:solidFill>
                            <a:srgbClr val="38761D"/>
                          </a:solidFill>
                        </a:rPr>
                        <a:t>0.800000</a:t>
                      </a:r>
                      <a:endParaRPr/>
                    </a:p>
                  </a:txBody>
                  <a:tcPr marT="91425" marB="91425" marR="91425" marL="91425" anchor="ctr"/>
                </a:tc>
                <a:tc>
                  <a:txBody>
                    <a:bodyPr/>
                    <a:lstStyle/>
                    <a:p>
                      <a:pPr indent="0" lvl="0" marL="0" rtl="0" algn="ctr">
                        <a:lnSpc>
                          <a:spcPct val="100000"/>
                        </a:lnSpc>
                        <a:spcBef>
                          <a:spcPts val="0"/>
                        </a:spcBef>
                        <a:spcAft>
                          <a:spcPts val="0"/>
                        </a:spcAft>
                        <a:buNone/>
                      </a:pPr>
                      <a:r>
                        <a:rPr lang="en-US">
                          <a:solidFill>
                            <a:srgbClr val="38761D"/>
                          </a:solidFill>
                        </a:rPr>
                        <a:t>Positive</a:t>
                      </a:r>
                      <a:endParaRPr>
                        <a:solidFill>
                          <a:srgbClr val="38761D"/>
                        </a:solidFill>
                      </a:endParaRPr>
                    </a:p>
                  </a:txBody>
                  <a:tcPr marT="91425" marB="91425" marR="91425" marL="91425" anchor="ctr"/>
                </a:tc>
              </a:tr>
              <a:tr h="607650">
                <a:tc>
                  <a:txBody>
                    <a:bodyPr/>
                    <a:lstStyle/>
                    <a:p>
                      <a:pPr indent="0" lvl="0" marL="0" rtl="0" algn="ctr">
                        <a:lnSpc>
                          <a:spcPct val="100000"/>
                        </a:lnSpc>
                        <a:spcBef>
                          <a:spcPts val="0"/>
                        </a:spcBef>
                        <a:spcAft>
                          <a:spcPts val="0"/>
                        </a:spcAft>
                        <a:buClr>
                          <a:schemeClr val="dk1"/>
                        </a:buClr>
                        <a:buSzPts val="1100"/>
                        <a:buFont typeface="Arial"/>
                        <a:buNone/>
                      </a:pPr>
                      <a:r>
                        <a:rPr lang="en-US">
                          <a:solidFill>
                            <a:srgbClr val="38761D"/>
                          </a:solidFill>
                        </a:rPr>
                        <a:t>I am Thankful for my airpods that I have because I own airpods.\nMy airpods (that I own) bring me joy and your staying…</a:t>
                      </a:r>
                      <a:endParaRPr/>
                    </a:p>
                  </a:txBody>
                  <a:tcPr marT="91425" marB="91425" marR="91425" marL="91425" anchor="ctr"/>
                </a:tc>
                <a:tc>
                  <a:txBody>
                    <a:bodyPr/>
                    <a:lstStyle/>
                    <a:p>
                      <a:pPr indent="0" lvl="0" marL="0" rtl="0" algn="ctr">
                        <a:lnSpc>
                          <a:spcPct val="100000"/>
                        </a:lnSpc>
                        <a:spcBef>
                          <a:spcPts val="0"/>
                        </a:spcBef>
                        <a:spcAft>
                          <a:spcPts val="0"/>
                        </a:spcAft>
                        <a:buClr>
                          <a:schemeClr val="dk1"/>
                        </a:buClr>
                        <a:buSzPts val="1100"/>
                        <a:buFont typeface="Arial"/>
                        <a:buNone/>
                      </a:pPr>
                      <a:r>
                        <a:rPr lang="en-US">
                          <a:solidFill>
                            <a:srgbClr val="38761D"/>
                          </a:solidFill>
                        </a:rPr>
                        <a:t>0.666667</a:t>
                      </a:r>
                      <a:endParaRPr>
                        <a:solidFill>
                          <a:srgbClr val="38761D"/>
                        </a:solidFill>
                      </a:endParaRPr>
                    </a:p>
                    <a:p>
                      <a:pPr indent="0" lvl="0" marL="0" rtl="0" algn="ctr">
                        <a:lnSpc>
                          <a:spcPct val="100000"/>
                        </a:lnSpc>
                        <a:spcBef>
                          <a:spcPts val="0"/>
                        </a:spcBef>
                        <a:spcAft>
                          <a:spcPts val="0"/>
                        </a:spcAft>
                        <a:buNone/>
                      </a:pPr>
                      <a:r>
                        <a:t/>
                      </a:r>
                      <a:endParaRPr/>
                    </a:p>
                  </a:txBody>
                  <a:tcPr marT="91425" marB="91425" marR="91425" marL="91425" anchor="ctr"/>
                </a:tc>
                <a:tc>
                  <a:txBody>
                    <a:bodyPr/>
                    <a:lstStyle/>
                    <a:p>
                      <a:pPr indent="0" lvl="0" marL="0" rtl="0" algn="ctr">
                        <a:lnSpc>
                          <a:spcPct val="100000"/>
                        </a:lnSpc>
                        <a:spcBef>
                          <a:spcPts val="0"/>
                        </a:spcBef>
                        <a:spcAft>
                          <a:spcPts val="0"/>
                        </a:spcAft>
                        <a:buNone/>
                      </a:pPr>
                      <a:r>
                        <a:rPr lang="en-US">
                          <a:solidFill>
                            <a:srgbClr val="38761D"/>
                          </a:solidFill>
                        </a:rPr>
                        <a:t>Positive</a:t>
                      </a:r>
                      <a:endParaRPr>
                        <a:solidFill>
                          <a:srgbClr val="38761D"/>
                        </a:solidFill>
                      </a:endParaRPr>
                    </a:p>
                  </a:txBody>
                  <a:tcPr marT="91425" marB="91425" marR="91425" marL="91425" anchor="ctr"/>
                </a:tc>
              </a:tr>
              <a:tr h="396125">
                <a:tc>
                  <a:txBody>
                    <a:bodyPr/>
                    <a:lstStyle/>
                    <a:p>
                      <a:pPr indent="0" lvl="0" marL="0" rtl="0" algn="ctr">
                        <a:lnSpc>
                          <a:spcPct val="100000"/>
                        </a:lnSpc>
                        <a:spcBef>
                          <a:spcPts val="0"/>
                        </a:spcBef>
                        <a:spcAft>
                          <a:spcPts val="0"/>
                        </a:spcAft>
                        <a:buClr>
                          <a:schemeClr val="dk1"/>
                        </a:buClr>
                        <a:buSzPts val="1100"/>
                        <a:buFont typeface="Arial"/>
                        <a:buNone/>
                      </a:pPr>
                      <a:r>
                        <a:rPr lang="en-US">
                          <a:solidFill>
                            <a:srgbClr val="FF0000"/>
                          </a:solidFill>
                        </a:rPr>
                        <a:t>I lost one of my AirPods :(  </a:t>
                      </a:r>
                      <a:endParaRPr/>
                    </a:p>
                  </a:txBody>
                  <a:tcPr marT="91425" marB="91425" marR="91425" marL="91425" anchor="ctr"/>
                </a:tc>
                <a:tc>
                  <a:txBody>
                    <a:bodyPr/>
                    <a:lstStyle/>
                    <a:p>
                      <a:pPr indent="0" lvl="0" marL="0" rtl="0" algn="ctr">
                        <a:lnSpc>
                          <a:spcPct val="100000"/>
                        </a:lnSpc>
                        <a:spcBef>
                          <a:spcPts val="0"/>
                        </a:spcBef>
                        <a:spcAft>
                          <a:spcPts val="0"/>
                        </a:spcAft>
                        <a:buNone/>
                      </a:pPr>
                      <a:r>
                        <a:rPr lang="en-US">
                          <a:solidFill>
                            <a:srgbClr val="FF0000"/>
                          </a:solidFill>
                        </a:rPr>
                        <a:t>-0.750000</a:t>
                      </a:r>
                      <a:endParaRPr/>
                    </a:p>
                  </a:txBody>
                  <a:tcPr marT="91425" marB="91425" marR="91425" marL="91425" anchor="ctr"/>
                </a:tc>
                <a:tc>
                  <a:txBody>
                    <a:bodyPr/>
                    <a:lstStyle/>
                    <a:p>
                      <a:pPr indent="0" lvl="0" marL="0" rtl="0" algn="ctr">
                        <a:lnSpc>
                          <a:spcPct val="100000"/>
                        </a:lnSpc>
                        <a:spcBef>
                          <a:spcPts val="0"/>
                        </a:spcBef>
                        <a:spcAft>
                          <a:spcPts val="0"/>
                        </a:spcAft>
                        <a:buNone/>
                      </a:pPr>
                      <a:r>
                        <a:rPr lang="en-US">
                          <a:solidFill>
                            <a:srgbClr val="FF0000"/>
                          </a:solidFill>
                        </a:rPr>
                        <a:t>Negative</a:t>
                      </a:r>
                      <a:endParaRPr>
                        <a:solidFill>
                          <a:srgbClr val="FF0000"/>
                        </a:solidFill>
                      </a:endParaRPr>
                    </a:p>
                  </a:txBody>
                  <a:tcPr marT="91425" marB="91425" marR="91425" marL="91425" anchor="ctr"/>
                </a:tc>
              </a:tr>
              <a:tr h="607650">
                <a:tc>
                  <a:txBody>
                    <a:bodyPr/>
                    <a:lstStyle/>
                    <a:p>
                      <a:pPr indent="0" lvl="0" marL="0" rtl="0" algn="ctr">
                        <a:lnSpc>
                          <a:spcPct val="100000"/>
                        </a:lnSpc>
                        <a:spcBef>
                          <a:spcPts val="0"/>
                        </a:spcBef>
                        <a:spcAft>
                          <a:spcPts val="0"/>
                        </a:spcAft>
                        <a:buClr>
                          <a:schemeClr val="dk1"/>
                        </a:buClr>
                        <a:buSzPts val="1100"/>
                        <a:buFont typeface="Arial"/>
                        <a:buNone/>
                      </a:pPr>
                      <a:r>
                        <a:rPr lang="en-US">
                          <a:solidFill>
                            <a:srgbClr val="FF0000"/>
                          </a:solidFill>
                        </a:rPr>
                        <a:t>@AppleSupport the USB cable that came with my Airpods just exploded.... sparks flew! Crazy! Help? </a:t>
                      </a:r>
                      <a:endParaRPr/>
                    </a:p>
                  </a:txBody>
                  <a:tcPr marT="91425" marB="91425" marR="91425" marL="91425" anchor="ctr"/>
                </a:tc>
                <a:tc>
                  <a:txBody>
                    <a:bodyPr/>
                    <a:lstStyle/>
                    <a:p>
                      <a:pPr indent="0" lvl="0" marL="0" rtl="0" algn="ctr">
                        <a:lnSpc>
                          <a:spcPct val="100000"/>
                        </a:lnSpc>
                        <a:spcBef>
                          <a:spcPts val="0"/>
                        </a:spcBef>
                        <a:spcAft>
                          <a:spcPts val="0"/>
                        </a:spcAft>
                        <a:buClr>
                          <a:schemeClr val="dk1"/>
                        </a:buClr>
                        <a:buSzPts val="1100"/>
                        <a:buFont typeface="Arial"/>
                        <a:buNone/>
                      </a:pPr>
                      <a:r>
                        <a:rPr lang="en-US">
                          <a:solidFill>
                            <a:srgbClr val="FF0000"/>
                          </a:solidFill>
                        </a:rPr>
                        <a:t> -0.750000</a:t>
                      </a:r>
                      <a:endParaRPr/>
                    </a:p>
                  </a:txBody>
                  <a:tcPr marT="91425" marB="91425" marR="91425" marL="91425" anchor="ctr"/>
                </a:tc>
                <a:tc>
                  <a:txBody>
                    <a:bodyPr/>
                    <a:lstStyle/>
                    <a:p>
                      <a:pPr indent="0" lvl="0" marL="0" rtl="0" algn="ctr">
                        <a:lnSpc>
                          <a:spcPct val="100000"/>
                        </a:lnSpc>
                        <a:spcBef>
                          <a:spcPts val="0"/>
                        </a:spcBef>
                        <a:spcAft>
                          <a:spcPts val="0"/>
                        </a:spcAft>
                        <a:buNone/>
                      </a:pPr>
                      <a:r>
                        <a:rPr lang="en-US">
                          <a:solidFill>
                            <a:srgbClr val="FF0000"/>
                          </a:solidFill>
                        </a:rPr>
                        <a:t>Negative</a:t>
                      </a:r>
                      <a:endParaRPr>
                        <a:solidFill>
                          <a:srgbClr val="FF0000"/>
                        </a:solidFill>
                      </a:endParaRPr>
                    </a:p>
                  </a:txBody>
                  <a:tcPr marT="91425" marB="91425" marR="91425" marL="91425" anchor="ctr"/>
                </a:tc>
              </a:tr>
              <a:tr h="396125">
                <a:tc>
                  <a:txBody>
                    <a:bodyPr/>
                    <a:lstStyle/>
                    <a:p>
                      <a:pPr indent="0" lvl="0" marL="0" rtl="0" algn="ctr">
                        <a:lnSpc>
                          <a:spcPct val="100000"/>
                        </a:lnSpc>
                        <a:spcBef>
                          <a:spcPts val="0"/>
                        </a:spcBef>
                        <a:spcAft>
                          <a:spcPts val="0"/>
                        </a:spcAft>
                        <a:buClr>
                          <a:schemeClr val="dk1"/>
                        </a:buClr>
                        <a:buSzPts val="1100"/>
                        <a:buFont typeface="Arial"/>
                        <a:buNone/>
                      </a:pPr>
                      <a:r>
                        <a:rPr lang="en-US">
                          <a:solidFill>
                            <a:srgbClr val="666666"/>
                          </a:solidFill>
                        </a:rPr>
                        <a:t>I want AirPods too 😞😞😞</a:t>
                      </a:r>
                      <a:endParaRPr/>
                    </a:p>
                  </a:txBody>
                  <a:tcPr marT="91425" marB="91425" marR="91425" marL="91425" anchor="ctr"/>
                </a:tc>
                <a:tc>
                  <a:txBody>
                    <a:bodyPr/>
                    <a:lstStyle/>
                    <a:p>
                      <a:pPr indent="0" lvl="0" marL="0" rtl="0" algn="ctr">
                        <a:lnSpc>
                          <a:spcPct val="100000"/>
                        </a:lnSpc>
                        <a:spcBef>
                          <a:spcPts val="0"/>
                        </a:spcBef>
                        <a:spcAft>
                          <a:spcPts val="0"/>
                        </a:spcAft>
                        <a:buNone/>
                      </a:pPr>
                      <a:r>
                        <a:rPr lang="en-US">
                          <a:solidFill>
                            <a:srgbClr val="666666"/>
                          </a:solidFill>
                        </a:rPr>
                        <a:t>0.0</a:t>
                      </a:r>
                      <a:endParaRPr/>
                    </a:p>
                  </a:txBody>
                  <a:tcPr marT="91425" marB="91425" marR="91425" marL="91425" anchor="ctr"/>
                </a:tc>
                <a:tc>
                  <a:txBody>
                    <a:bodyPr/>
                    <a:lstStyle/>
                    <a:p>
                      <a:pPr indent="0" lvl="0" marL="0" rtl="0" algn="ctr">
                        <a:lnSpc>
                          <a:spcPct val="100000"/>
                        </a:lnSpc>
                        <a:spcBef>
                          <a:spcPts val="0"/>
                        </a:spcBef>
                        <a:spcAft>
                          <a:spcPts val="0"/>
                        </a:spcAft>
                        <a:buNone/>
                      </a:pPr>
                      <a:r>
                        <a:rPr lang="en-US">
                          <a:solidFill>
                            <a:srgbClr val="666666"/>
                          </a:solidFill>
                        </a:rPr>
                        <a:t>Neutral</a:t>
                      </a:r>
                      <a:endParaRPr>
                        <a:solidFill>
                          <a:srgbClr val="666666"/>
                        </a:solidFill>
                      </a:endParaRPr>
                    </a:p>
                  </a:txBody>
                  <a:tcPr marT="91425" marB="91425" marR="91425" marL="91425" anchor="ctr"/>
                </a:tc>
              </a:tr>
              <a:tr h="396125">
                <a:tc>
                  <a:txBody>
                    <a:bodyPr/>
                    <a:lstStyle/>
                    <a:p>
                      <a:pPr indent="0" lvl="0" marL="0" rtl="0" algn="ctr">
                        <a:lnSpc>
                          <a:spcPct val="100000"/>
                        </a:lnSpc>
                        <a:spcBef>
                          <a:spcPts val="0"/>
                        </a:spcBef>
                        <a:spcAft>
                          <a:spcPts val="0"/>
                        </a:spcAft>
                        <a:buClr>
                          <a:schemeClr val="dk1"/>
                        </a:buClr>
                        <a:buSzPts val="1100"/>
                        <a:buFont typeface="Arial"/>
                        <a:buNone/>
                      </a:pPr>
                      <a:r>
                        <a:rPr lang="en-US">
                          <a:solidFill>
                            <a:srgbClr val="666666"/>
                          </a:solidFill>
                        </a:rPr>
                        <a:t>I needa get some AirPods </a:t>
                      </a:r>
                      <a:endParaRPr/>
                    </a:p>
                  </a:txBody>
                  <a:tcPr marT="91425" marB="91425" marR="91425" marL="91425" anchor="ctr"/>
                </a:tc>
                <a:tc>
                  <a:txBody>
                    <a:bodyPr/>
                    <a:lstStyle/>
                    <a:p>
                      <a:pPr indent="0" lvl="0" marL="0" rtl="0" algn="ctr">
                        <a:lnSpc>
                          <a:spcPct val="100000"/>
                        </a:lnSpc>
                        <a:spcBef>
                          <a:spcPts val="0"/>
                        </a:spcBef>
                        <a:spcAft>
                          <a:spcPts val="0"/>
                        </a:spcAft>
                        <a:buNone/>
                      </a:pPr>
                      <a:r>
                        <a:rPr lang="en-US">
                          <a:solidFill>
                            <a:srgbClr val="666666"/>
                          </a:solidFill>
                        </a:rPr>
                        <a:t>0.0</a:t>
                      </a:r>
                      <a:endParaRPr/>
                    </a:p>
                  </a:txBody>
                  <a:tcPr marT="91425" marB="91425" marR="91425" marL="91425" anchor="ctr"/>
                </a:tc>
                <a:tc>
                  <a:txBody>
                    <a:bodyPr/>
                    <a:lstStyle/>
                    <a:p>
                      <a:pPr indent="0" lvl="0" marL="0" rtl="0" algn="ctr">
                        <a:lnSpc>
                          <a:spcPct val="100000"/>
                        </a:lnSpc>
                        <a:spcBef>
                          <a:spcPts val="0"/>
                        </a:spcBef>
                        <a:spcAft>
                          <a:spcPts val="0"/>
                        </a:spcAft>
                        <a:buNone/>
                      </a:pPr>
                      <a:r>
                        <a:rPr lang="en-US">
                          <a:solidFill>
                            <a:srgbClr val="666666"/>
                          </a:solidFill>
                        </a:rPr>
                        <a:t>Neutral</a:t>
                      </a:r>
                      <a:endParaRPr>
                        <a:solidFill>
                          <a:srgbClr val="666666"/>
                        </a:solidFill>
                      </a:endParaRPr>
                    </a:p>
                  </a:txBody>
                  <a:tcPr marT="91425" marB="91425" marR="91425" marL="91425" anchor="ct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