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21"/>
  </p:notesMasterIdLst>
  <p:sldIdLst>
    <p:sldId id="305" r:id="rId2"/>
    <p:sldId id="304" r:id="rId3"/>
    <p:sldId id="285" r:id="rId4"/>
    <p:sldId id="298" r:id="rId5"/>
    <p:sldId id="306" r:id="rId6"/>
    <p:sldId id="286" r:id="rId7"/>
    <p:sldId id="310" r:id="rId8"/>
    <p:sldId id="288" r:id="rId9"/>
    <p:sldId id="289" r:id="rId10"/>
    <p:sldId id="311" r:id="rId11"/>
    <p:sldId id="295" r:id="rId12"/>
    <p:sldId id="296" r:id="rId13"/>
    <p:sldId id="297" r:id="rId14"/>
    <p:sldId id="312" r:id="rId15"/>
    <p:sldId id="313" r:id="rId16"/>
    <p:sldId id="302" r:id="rId17"/>
    <p:sldId id="301" r:id="rId18"/>
    <p:sldId id="309" r:id="rId19"/>
    <p:sldId id="28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4BC20-178D-4147-8F69-AFE28D0EDAA3}">
  <a:tblStyle styleId="{CE24BC20-178D-4147-8F69-AFE28D0ED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78"/>
    <p:restoredTop sz="91534"/>
  </p:normalViewPr>
  <p:slideViewPr>
    <p:cSldViewPr snapToGrid="0" snapToObjects="1">
      <p:cViewPr>
        <p:scale>
          <a:sx n="109" d="100"/>
          <a:sy n="109" d="100"/>
        </p:scale>
        <p:origin x="-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08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4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9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0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45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3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tx1"/>
                </a:solidFill>
              </a:rPr>
              <a:t>Test Error got by first randomly select 25% image in training set as “test set”, then calculate test set estimates of the misclassification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244501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48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91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423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017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75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3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12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102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50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9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34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40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268" y="180396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sz="4800" dirty="0">
                <a:solidFill>
                  <a:schemeClr val="bg1"/>
                </a:solidFill>
              </a:rPr>
              <a:t>Model Selection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—— Dogs, Fried Chicken or Blueberry Muffins?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73" y="2093766"/>
            <a:ext cx="2701637" cy="263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72" y="2093765"/>
            <a:ext cx="2963357" cy="2634095"/>
          </a:xfrm>
          <a:prstGeom prst="rect">
            <a:avLst/>
          </a:prstGeom>
        </p:spPr>
      </p:pic>
      <p:sp>
        <p:nvSpPr>
          <p:cNvPr id="6" name="Shape 467">
            <a:extLst>
              <a:ext uri="{FF2B5EF4-FFF2-40B4-BE49-F238E27FC236}">
                <a16:creationId xmlns="" xmlns:a16="http://schemas.microsoft.com/office/drawing/2014/main" id="{1685D1D0-19B9-C044-824E-693C7330FD1B}"/>
              </a:ext>
            </a:extLst>
          </p:cNvPr>
          <p:cNvSpPr txBox="1">
            <a:spLocks/>
          </p:cNvSpPr>
          <p:nvPr/>
        </p:nvSpPr>
        <p:spPr>
          <a:xfrm>
            <a:off x="4465151" y="2722764"/>
            <a:ext cx="65937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Group 9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Fan Yang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Jiang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Li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Jingyi Wang</a:t>
            </a:r>
            <a:endParaRPr lang="en-US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72"/>
          <p:cNvSpPr txBox="1">
            <a:spLocks noGrp="1"/>
          </p:cNvSpPr>
          <p:nvPr>
            <p:ph type="ctrTitle"/>
          </p:nvPr>
        </p:nvSpPr>
        <p:spPr>
          <a:xfrm>
            <a:off x="2296993" y="366192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Model Evaluation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chemeClr val="tx1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7350"/>
              </p:ext>
            </p:extLst>
          </p:nvPr>
        </p:nvGraphicFramePr>
        <p:xfrm>
          <a:off x="1125829" y="209458"/>
          <a:ext cx="6867126" cy="44386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23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87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87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="" xmlns:a16="http://schemas.microsoft.com/office/drawing/2014/main" val="698607680"/>
                    </a:ext>
                  </a:extLst>
                </a:gridCol>
                <a:gridCol w="1255303">
                  <a:extLst>
                    <a:ext uri="{9D8B030D-6E8A-4147-A177-3AD203B41FA5}">
                      <a16:colId xmlns="" xmlns:a16="http://schemas.microsoft.com/office/drawing/2014/main" val="1331669779"/>
                    </a:ext>
                  </a:extLst>
                </a:gridCol>
              </a:tblGrid>
              <a:tr h="291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GIST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RGB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27.87%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13.2 %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44.32 s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13.82 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21.28 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</a:t>
                      </a:r>
                      <a:r>
                        <a:rPr lang="en-US" b="1" baseline="0"/>
                        <a:t> Linear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1400"/>
                        <a:t>29.6%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25.1%</a:t>
                      </a:r>
                      <a:endParaRPr lang="en-US" sz="14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24.3%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24.9</a:t>
                      </a:r>
                      <a:r>
                        <a:rPr lang="en-US" sz="1400"/>
                        <a:t>8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8.388 </a:t>
                      </a:r>
                      <a:r>
                        <a:rPr lang="en-US" sz="1400"/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15.024 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 RBF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23.3%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23.1%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29.08</a:t>
                      </a:r>
                      <a:r>
                        <a:rPr lang="en-US" sz="1400"/>
                        <a:t>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13.486 </a:t>
                      </a:r>
                      <a:r>
                        <a:rPr lang="en-US" sz="140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15.219 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XGBoost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 b="0"/>
                        <a:t>27.</a:t>
                      </a:r>
                      <a:r>
                        <a:rPr lang="en-US" altLang="zh-CN" sz="1400" b="0"/>
                        <a:t>4%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25.2%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9.77%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49.2 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13.2</a:t>
                      </a:r>
                      <a:r>
                        <a:rPr lang="zh-CN" altLang="en-US" sz="1400" b="0"/>
                        <a:t> </a:t>
                      </a:r>
                      <a:r>
                        <a:rPr lang="en-US" altLang="zh-CN" sz="1400" b="0"/>
                        <a:t>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79.62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AdaBoost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&gt; 60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35.32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41.28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1.7%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96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106 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49DAFA-6BC3-FE47-B67A-5E0EBE2385B6}"/>
              </a:ext>
            </a:extLst>
          </p:cNvPr>
          <p:cNvSpPr/>
          <p:nvPr/>
        </p:nvSpPr>
        <p:spPr>
          <a:xfrm>
            <a:off x="6731725" y="2574389"/>
            <a:ext cx="1261230" cy="70539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1DDDFBC-6FB4-6D49-838F-2DF302BE1468}"/>
              </a:ext>
            </a:extLst>
          </p:cNvPr>
          <p:cNvSpPr/>
          <p:nvPr/>
        </p:nvSpPr>
        <p:spPr>
          <a:xfrm>
            <a:off x="4559392" y="1899139"/>
            <a:ext cx="3433563" cy="371789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368" y="4943445"/>
            <a:ext cx="828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Notes: Test Error got by first randomly select 30% image in training set as “test set”, then calculate test set estimates of the misclassification rate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Parameter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="" xmlns:a16="http://schemas.microsoft.com/office/drawing/2014/main" id="{0845D312-87B0-954C-B208-E6576F3D6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42" y="1269200"/>
            <a:ext cx="3573092" cy="2938816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="" xmlns:a16="http://schemas.microsoft.com/office/drawing/2014/main" id="{084226EB-EEAB-404D-A7D1-A3D4C727F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2"/>
          <a:stretch/>
        </p:blipFill>
        <p:spPr>
          <a:xfrm>
            <a:off x="359524" y="1292592"/>
            <a:ext cx="3836620" cy="30657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-1220466" y="58365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linear SVM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60A2FD62-40BC-C94E-AD65-0764E277DD1E}"/>
              </a:ext>
            </a:extLst>
          </p:cNvPr>
          <p:cNvSpPr txBox="1">
            <a:spLocks/>
          </p:cNvSpPr>
          <p:nvPr/>
        </p:nvSpPr>
        <p:spPr>
          <a:xfrm>
            <a:off x="2893970" y="5534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RBF SVM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72418"/>
              </p:ext>
            </p:extLst>
          </p:nvPr>
        </p:nvGraphicFramePr>
        <p:xfrm>
          <a:off x="1886340" y="1115459"/>
          <a:ext cx="5336627" cy="292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5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45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28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44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26519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6519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5327945"/>
                  </a:ext>
                </a:extLst>
              </a:tr>
              <a:tr h="4778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9.</a:t>
                      </a:r>
                      <a:r>
                        <a:rPr lang="en-US" altLang="zh-CN" sz="1100" b="0" dirty="0"/>
                        <a:t>13</a:t>
                      </a:r>
                      <a:r>
                        <a:rPr lang="en-US" sz="1100" b="0" dirty="0"/>
                        <a:t>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80216352"/>
                  </a:ext>
                </a:extLst>
              </a:tr>
              <a:tr h="353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/>
                        <a:t>0.0064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14580013"/>
                  </a:ext>
                </a:extLst>
              </a:tr>
              <a:tr h="4199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11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/>
                        <a:t>25.2</a:t>
                      </a:r>
                      <a:r>
                        <a:rPr lang="en-US" altLang="zh-CN" sz="1100" b="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9.77%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BC808F9-3742-5842-971E-EE42B23054E3}"/>
              </a:ext>
            </a:extLst>
          </p:cNvPr>
          <p:cNvSpPr/>
          <p:nvPr/>
        </p:nvSpPr>
        <p:spPr>
          <a:xfrm>
            <a:off x="6209211" y="1115459"/>
            <a:ext cx="1013756" cy="29205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Tune Hyper parameter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135526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- 8:8:8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32436B6-661F-D74E-8CBF-27504302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0" r="5911"/>
          <a:stretch/>
        </p:blipFill>
        <p:spPr>
          <a:xfrm>
            <a:off x="0" y="1247200"/>
            <a:ext cx="3004457" cy="318623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DB90A835-4B77-7D47-8701-DA7D8879668D}"/>
              </a:ext>
            </a:extLst>
          </p:cNvPr>
          <p:cNvSpPr txBox="1">
            <a:spLocks/>
          </p:cNvSpPr>
          <p:nvPr/>
        </p:nvSpPr>
        <p:spPr>
          <a:xfrm>
            <a:off x="3264610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10:10:10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6C23DFD3-9579-C741-8BB9-4B41C0C7D0FB}"/>
              </a:ext>
            </a:extLst>
          </p:cNvPr>
          <p:cNvSpPr txBox="1">
            <a:spLocks/>
          </p:cNvSpPr>
          <p:nvPr/>
        </p:nvSpPr>
        <p:spPr>
          <a:xfrm>
            <a:off x="6102162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10:12:12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A084DF1-2885-6946-BAE1-FC7490DEEC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3" r="3601"/>
          <a:stretch/>
        </p:blipFill>
        <p:spPr>
          <a:xfrm>
            <a:off x="3004457" y="1242176"/>
            <a:ext cx="3013166" cy="3191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A049C45-D0BE-C849-B355-25DF28D9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23" y="1242176"/>
            <a:ext cx="3085663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Hyper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FD9F724-56D1-D542-A70E-B103BBC3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1756853" y="879239"/>
            <a:ext cx="4797392" cy="3822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2A79CB-F766-094F-97A4-1456BD043C65}"/>
              </a:ext>
            </a:extLst>
          </p:cNvPr>
          <p:cNvSpPr txBox="1"/>
          <p:nvPr/>
        </p:nvSpPr>
        <p:spPr>
          <a:xfrm>
            <a:off x="7027817" y="37011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Combine Features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chemeClr val="tx1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38791"/>
              </p:ext>
            </p:extLst>
          </p:nvPr>
        </p:nvGraphicFramePr>
        <p:xfrm>
          <a:off x="667510" y="1123342"/>
          <a:ext cx="7775155" cy="299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6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8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9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70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46492">
                  <a:extLst>
                    <a:ext uri="{9D8B030D-6E8A-4147-A177-3AD203B41FA5}">
                      <a16:colId xmlns="" xmlns:a16="http://schemas.microsoft.com/office/drawing/2014/main" val="410906251"/>
                    </a:ext>
                  </a:extLst>
                </a:gridCol>
                <a:gridCol w="139532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6139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GIST + SIFT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SIFT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1397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1512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3512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5327945"/>
                  </a:ext>
                </a:extLst>
              </a:tr>
              <a:tr h="428146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XGBoost</a:t>
                      </a:r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9.</a:t>
                      </a:r>
                      <a:r>
                        <a:rPr lang="en-US" altLang="zh-CN" sz="1100" b="0" dirty="0"/>
                        <a:t>13</a:t>
                      </a:r>
                      <a:r>
                        <a:rPr lang="en-US" sz="1100" b="0" dirty="0"/>
                        <a:t>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9.02%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17.24%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8.93%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80216352"/>
                  </a:ext>
                </a:extLst>
              </a:tr>
              <a:tr h="3168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0.0064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0.0086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0.00776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14580013"/>
                  </a:ext>
                </a:extLst>
              </a:tr>
              <a:tr h="37634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83.249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154.025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166.637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dirty="0"/>
                        <a:t>25.2</a:t>
                      </a:r>
                      <a:r>
                        <a:rPr lang="en-US" altLang="zh-CN" sz="1100" b="0" dirty="0"/>
                        <a:t>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9.77%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8.10%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16.17%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7.67%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Memory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 dirty="0" smtClean="0"/>
                        <a:t>41.8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0" dirty="0" smtClean="0"/>
                        <a:t>3.82 </a:t>
                      </a:r>
                      <a:r>
                        <a:rPr lang="hr-HR" sz="1100" b="0" smtClean="0"/>
                        <a:t>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37.8 kB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 dirty="0" smtClean="0"/>
                        <a:t>30.1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 dirty="0" smtClean="0"/>
                        <a:t>61.3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0" dirty="0" smtClean="0"/>
                        <a:t>69.8 </a:t>
                      </a:r>
                      <a:r>
                        <a:rPr lang="hr-HR" sz="1100" b="0" dirty="0" err="1" smtClean="0"/>
                        <a:t>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80B599E-CFE2-3243-87DC-64185954EE5E}"/>
              </a:ext>
            </a:extLst>
          </p:cNvPr>
          <p:cNvSpPr/>
          <p:nvPr/>
        </p:nvSpPr>
        <p:spPr>
          <a:xfrm>
            <a:off x="4963885" y="1123343"/>
            <a:ext cx="1013756" cy="26169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04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1" y="1476761"/>
            <a:ext cx="6389076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</a:rPr>
              <a:t>Final</a:t>
            </a:r>
            <a:r>
              <a:rPr lang="it-IT" sz="2000" b="1" dirty="0">
                <a:solidFill>
                  <a:schemeClr val="tx1"/>
                </a:solidFill>
              </a:rPr>
              <a:t> Model:</a:t>
            </a: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</a:rPr>
              <a:t>Feature</a:t>
            </a:r>
            <a:r>
              <a:rPr lang="it-IT" sz="2000" b="1" dirty="0">
                <a:solidFill>
                  <a:schemeClr val="tx1"/>
                </a:solidFill>
              </a:rPr>
              <a:t> </a:t>
            </a:r>
            <a:r>
              <a:rPr lang="it-IT" sz="2000" b="1" dirty="0" err="1">
                <a:solidFill>
                  <a:schemeClr val="tx1"/>
                </a:solidFill>
              </a:rPr>
              <a:t>Extraction</a:t>
            </a:r>
            <a:r>
              <a:rPr lang="it-IT" sz="2000" b="1" dirty="0">
                <a:solidFill>
                  <a:schemeClr val="tx1"/>
                </a:solidFill>
              </a:rPr>
              <a:t>: </a:t>
            </a:r>
            <a:r>
              <a:rPr lang="it-IT" sz="2000" b="1" dirty="0" smtClean="0">
                <a:solidFill>
                  <a:schemeClr val="tx1"/>
                </a:solidFill>
              </a:rPr>
              <a:t>RGB</a:t>
            </a:r>
          </a:p>
          <a:p>
            <a:pPr marL="457200" lvl="8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smtClean="0">
                <a:solidFill>
                  <a:schemeClr val="tx1"/>
                </a:solidFill>
              </a:rPr>
              <a:t>         </a:t>
            </a:r>
            <a:r>
              <a:rPr lang="it-IT" sz="1000" b="1" dirty="0" err="1" smtClean="0">
                <a:solidFill>
                  <a:schemeClr val="tx1"/>
                </a:solidFill>
              </a:rPr>
              <a:t>dimension</a:t>
            </a:r>
            <a:r>
              <a:rPr lang="it-IT" sz="1000" b="1" dirty="0" smtClean="0">
                <a:solidFill>
                  <a:schemeClr val="tx1"/>
                </a:solidFill>
              </a:rPr>
              <a:t> = 1000</a:t>
            </a:r>
            <a:endParaRPr lang="it-IT" sz="1000" b="1" dirty="0">
              <a:solidFill>
                <a:schemeClr val="tx1"/>
              </a:solidFill>
            </a:endParaRP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 dirty="0">
                <a:solidFill>
                  <a:schemeClr val="tx1"/>
                </a:solidFill>
              </a:rPr>
              <a:t>Classification Model</a:t>
            </a:r>
            <a:r>
              <a:rPr lang="it-IT" sz="2000" b="1" dirty="0">
                <a:solidFill>
                  <a:schemeClr val="tx1"/>
                </a:solidFill>
              </a:rPr>
              <a:t>: </a:t>
            </a:r>
            <a:r>
              <a:rPr lang="it-IT" sz="2000" b="1" dirty="0" err="1" smtClean="0">
                <a:solidFill>
                  <a:schemeClr val="tx1"/>
                </a:solidFill>
              </a:rPr>
              <a:t>XGBoost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mr-IN" sz="2000" b="1" dirty="0">
                <a:solidFill>
                  <a:schemeClr val="tx1"/>
                </a:solidFill>
              </a:rPr>
              <a:t>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lvl="4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1000" b="1" dirty="0" smtClean="0">
                <a:solidFill>
                  <a:schemeClr val="tx1"/>
                </a:solidFill>
              </a:rPr>
              <a:t>     </a:t>
            </a:r>
            <a:r>
              <a:rPr lang="mr-IN" sz="1000" b="1" dirty="0" err="1" smtClean="0">
                <a:solidFill>
                  <a:schemeClr val="tx1"/>
                </a:solidFill>
              </a:rPr>
              <a:t>max.depth</a:t>
            </a:r>
            <a:r>
              <a:rPr lang="mr-IN" sz="1000" b="1" dirty="0" smtClean="0">
                <a:solidFill>
                  <a:schemeClr val="tx1"/>
                </a:solidFill>
              </a:rPr>
              <a:t> = </a:t>
            </a:r>
            <a:r>
              <a:rPr lang="en-US" sz="1000" b="1" dirty="0" smtClean="0">
                <a:solidFill>
                  <a:schemeClr val="tx1"/>
                </a:solidFill>
              </a:rPr>
              <a:t>3, </a:t>
            </a:r>
            <a:r>
              <a:rPr lang="mr-IN" sz="1000" b="1" dirty="0" err="1" smtClean="0">
                <a:solidFill>
                  <a:schemeClr val="tx1"/>
                </a:solidFill>
              </a:rPr>
              <a:t>min_child_weight</a:t>
            </a:r>
            <a:r>
              <a:rPr lang="mr-IN" sz="1000" b="1" dirty="0" smtClean="0">
                <a:solidFill>
                  <a:schemeClr val="tx1"/>
                </a:solidFill>
              </a:rPr>
              <a:t> = </a:t>
            </a:r>
            <a:r>
              <a:rPr lang="en-US" sz="1000" b="1" dirty="0" smtClean="0">
                <a:solidFill>
                  <a:schemeClr val="tx1"/>
                </a:solidFill>
              </a:rPr>
              <a:t>5, </a:t>
            </a:r>
            <a:r>
              <a:rPr lang="mr-IN" sz="1000" b="1" dirty="0" err="1" smtClean="0">
                <a:solidFill>
                  <a:schemeClr val="tx1"/>
                </a:solidFill>
              </a:rPr>
              <a:t>eta</a:t>
            </a:r>
            <a:r>
              <a:rPr lang="mr-IN" sz="1000" b="1" dirty="0" smtClean="0">
                <a:solidFill>
                  <a:schemeClr val="tx1"/>
                </a:solidFill>
              </a:rPr>
              <a:t> = 0.3,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457200" lvl="4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mr-IN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                 </a:t>
            </a:r>
            <a:r>
              <a:rPr lang="mr-IN" sz="1000" b="1" dirty="0" err="1" smtClean="0">
                <a:solidFill>
                  <a:schemeClr val="tx1"/>
                </a:solidFill>
              </a:rPr>
              <a:t>nround</a:t>
            </a:r>
            <a:r>
              <a:rPr lang="mr-IN" sz="1000" b="1" dirty="0" smtClean="0">
                <a:solidFill>
                  <a:schemeClr val="tx1"/>
                </a:solidFill>
              </a:rPr>
              <a:t> = 100 </a:t>
            </a:r>
            <a:r>
              <a:rPr lang="en-US" sz="1000" b="1" dirty="0" smtClean="0">
                <a:solidFill>
                  <a:schemeClr val="tx1"/>
                </a:solidFill>
              </a:rPr>
              <a:t>,gamma = 0, lambda = 0</a:t>
            </a:r>
            <a:r>
              <a:rPr lang="mr-IN" sz="1000" b="1" dirty="0" smtClean="0">
                <a:solidFill>
                  <a:schemeClr val="tx1"/>
                </a:solidFill>
              </a:rPr>
              <a:t>                    </a:t>
            </a:r>
            <a:endParaRPr lang="it-IT" sz="1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</a:t>
            </a:r>
            <a:r>
              <a:rPr lang="it-IT" sz="2000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</a:t>
            </a: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      8.10%</a:t>
            </a: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</a:t>
            </a: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Time: </a:t>
            </a:r>
            <a:r>
              <a:rPr lang="zh-CN" altLang="en-US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cs-CZ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83.249</a:t>
            </a:r>
            <a:r>
              <a:rPr lang="en-US" altLang="zh-CN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endParaRPr lang="cs-CZ" sz="2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601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345432" y="433753"/>
            <a:ext cx="6646985" cy="1453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4" name="Shape 733"/>
          <p:cNvSpPr txBox="1">
            <a:spLocks/>
          </p:cNvSpPr>
          <p:nvPr/>
        </p:nvSpPr>
        <p:spPr>
          <a:xfrm>
            <a:off x="1398717" y="2290069"/>
            <a:ext cx="6593700" cy="23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Any questions?</a:t>
            </a:r>
          </a:p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You can find me at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Fan Yang: fy2232@columbia.edu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Jingyi Wang: jw3592@columbia.edu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Jiang: yj2462@columbia.edu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Li: xl2719@columbia.edu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endParaRPr lang="en"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1386" y="1766543"/>
            <a:ext cx="7741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 this project,  we carry out model </a:t>
            </a:r>
            <a:r>
              <a:rPr lang="en-US" b="1" u="sng" dirty="0">
                <a:solidFill>
                  <a:schemeClr val="tx1"/>
                </a:solidFill>
              </a:rPr>
              <a:t>evaluation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u="sng" dirty="0">
                <a:solidFill>
                  <a:schemeClr val="tx1"/>
                </a:solidFill>
              </a:rPr>
              <a:t>selection</a:t>
            </a:r>
            <a:r>
              <a:rPr lang="en-US" b="1" dirty="0">
                <a:solidFill>
                  <a:schemeClr val="tx1"/>
                </a:solidFill>
              </a:rPr>
              <a:t> for predictive analytics on image data. 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training image data consists a set of 3000 images of dogs (poodles and Chihuahuas), fried chicken and blueberry muffins.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baseline model uses boosted decision stumps on SIFT features. 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goal is to propose a feasible improvement over the current practice in terms of running cost (storage, memory and time) and prediction accuracy.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694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Baseline Model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202125" y="4264325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SIFT + GBM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7">
            <a:extLst>
              <a:ext uri="{FF2B5EF4-FFF2-40B4-BE49-F238E27FC236}">
                <a16:creationId xmlns="" xmlns:a16="http://schemas.microsoft.com/office/drawing/2014/main" id="{4ED33EE4-9A90-BA4F-9887-E6159A3C4FD9}"/>
              </a:ext>
            </a:extLst>
          </p:cNvPr>
          <p:cNvSpPr txBox="1">
            <a:spLocks/>
          </p:cNvSpPr>
          <p:nvPr/>
        </p:nvSpPr>
        <p:spPr>
          <a:xfrm>
            <a:off x="6037714" y="1160129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 err="1">
                <a:solidFill>
                  <a:schemeClr val="tx1"/>
                </a:solidFill>
              </a:rPr>
              <a:t>n.trees</a:t>
            </a:r>
            <a:r>
              <a:rPr lang="en-US" altLang="zh-CN" sz="1100" b="1">
                <a:solidFill>
                  <a:schemeClr val="tx1"/>
                </a:solidFill>
              </a:rPr>
              <a:t>: </a:t>
            </a:r>
            <a:r>
              <a:rPr lang="en-US" altLang="zh-CN" sz="1100">
                <a:solidFill>
                  <a:schemeClr val="tx1"/>
                </a:solidFill>
              </a:rPr>
              <a:t>Number of trees (the number of gradient boosting iteration) i.e. Increasing N reduces the error on training set, but setting it too high may lead to over-fitting. </a:t>
            </a:r>
          </a:p>
          <a:p>
            <a:endParaRPr lang="en-US" sz="1100">
              <a:solidFill>
                <a:schemeClr val="tx1"/>
              </a:solidFill>
            </a:endParaRPr>
          </a:p>
          <a:p>
            <a:r>
              <a:rPr lang="en-US" sz="1100" b="1">
                <a:solidFill>
                  <a:schemeClr val="tx1"/>
                </a:solidFill>
              </a:rPr>
              <a:t>Shrinkage</a:t>
            </a:r>
            <a:r>
              <a:rPr lang="en-US" sz="1100">
                <a:solidFill>
                  <a:schemeClr val="tx1"/>
                </a:solidFill>
              </a:rPr>
              <a:t> (Learning Rate)</a:t>
            </a:r>
            <a:r>
              <a:rPr lang="en-US" sz="1100" b="1">
                <a:solidFill>
                  <a:schemeClr val="tx1"/>
                </a:solidFill>
              </a:rPr>
              <a:t>:</a:t>
            </a:r>
          </a:p>
          <a:p>
            <a:r>
              <a:rPr lang="en-US" sz="1100">
                <a:solidFill>
                  <a:schemeClr val="tx1"/>
                </a:solidFill>
              </a:rPr>
              <a:t>Shrinkage is used for reducing the impact of each additional fitted tree. It reduces the size of incremental steps and thus penalizes the importance of each consecutive iteration. </a:t>
            </a:r>
          </a:p>
        </p:txBody>
      </p:sp>
      <p:sp>
        <p:nvSpPr>
          <p:cNvPr id="8" name="Shape 667">
            <a:extLst>
              <a:ext uri="{FF2B5EF4-FFF2-40B4-BE49-F238E27FC236}">
                <a16:creationId xmlns="" xmlns:a16="http://schemas.microsoft.com/office/drawing/2014/main" id="{6D9FDE64-5BCC-7B4B-8CDC-391E76042333}"/>
              </a:ext>
            </a:extLst>
          </p:cNvPr>
          <p:cNvSpPr txBox="1">
            <a:spLocks/>
          </p:cNvSpPr>
          <p:nvPr/>
        </p:nvSpPr>
        <p:spPr>
          <a:xfrm>
            <a:off x="6037714" y="3694626"/>
            <a:ext cx="2227800" cy="121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>
                <a:solidFill>
                  <a:schemeClr val="tx1"/>
                </a:solidFill>
              </a:rPr>
              <a:t>Parameters Chosen:</a:t>
            </a:r>
          </a:p>
          <a:p>
            <a:r>
              <a:rPr lang="en-US" altLang="zh-CN" sz="1100" err="1">
                <a:solidFill>
                  <a:schemeClr val="tx1"/>
                </a:solidFill>
              </a:rPr>
              <a:t>n.trees</a:t>
            </a:r>
            <a:r>
              <a:rPr lang="en-US" altLang="zh-CN" sz="1100">
                <a:solidFill>
                  <a:schemeClr val="tx1"/>
                </a:solidFill>
              </a:rPr>
              <a:t> = 100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shrinkage = 0.1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5" y="1160129"/>
            <a:ext cx="5441407" cy="34867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1327" y="264860"/>
            <a:ext cx="3026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Parameter Tuning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824"/>
            <a:ext cx="9144000" cy="8898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750" y="1832275"/>
            <a:ext cx="3153250" cy="1922100"/>
          </a:xfrm>
          <a:solidFill>
            <a:schemeClr val="lt1"/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Test </a:t>
            </a:r>
            <a:r>
              <a:rPr lang="it-IT" b="1" dirty="0" err="1">
                <a:solidFill>
                  <a:schemeClr val="tx1"/>
                </a:solidFill>
              </a:rPr>
              <a:t>Error</a:t>
            </a:r>
            <a:r>
              <a:rPr lang="it-IT" b="1" dirty="0">
                <a:solidFill>
                  <a:schemeClr val="tx1"/>
                </a:solidFill>
              </a:rPr>
              <a:t> :       30%</a:t>
            </a:r>
          </a:p>
          <a:p>
            <a:r>
              <a:rPr lang="it-IT" b="1" dirty="0" err="1">
                <a:solidFill>
                  <a:schemeClr val="tx1"/>
                </a:solidFill>
              </a:rPr>
              <a:t>Running</a:t>
            </a:r>
            <a:r>
              <a:rPr lang="it-IT" b="1" dirty="0">
                <a:solidFill>
                  <a:schemeClr val="tx1"/>
                </a:solidFill>
              </a:rPr>
              <a:t> Time:  44.32s</a:t>
            </a:r>
          </a:p>
        </p:txBody>
      </p:sp>
    </p:spTree>
    <p:extLst>
      <p:ext uri="{BB962C8B-B14F-4D97-AF65-F5344CB8AC3E}">
        <p14:creationId xmlns:p14="http://schemas.microsoft.com/office/powerpoint/2010/main" val="442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Advanced Model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3884023" y="4190950"/>
            <a:ext cx="394481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SIFT, GIST, RGB</a:t>
            </a:r>
          </a:p>
          <a:p>
            <a:pPr marL="0" indent="0" algn="ctr"/>
            <a:r>
              <a:rPr lang="en-US" sz="1800" dirty="0">
                <a:solidFill>
                  <a:schemeClr val="tx1"/>
                </a:solidFill>
              </a:rPr>
              <a:t>SVM, CNN, </a:t>
            </a:r>
            <a:r>
              <a:rPr lang="en-US" sz="1800" dirty="0" err="1">
                <a:solidFill>
                  <a:schemeClr val="tx1"/>
                </a:solidFill>
              </a:rPr>
              <a:t>XGBoost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AdaBoost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chemeClr val="tx1"/>
                </a:solidFill>
                <a:latin typeface="Oswald"/>
                <a:sym typeface="Oswald"/>
              </a:rPr>
              <a:t>2</a:t>
            </a:r>
            <a:endParaRPr sz="1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1336"/>
              </p:ext>
            </p:extLst>
          </p:nvPr>
        </p:nvGraphicFramePr>
        <p:xfrm>
          <a:off x="304799" y="838200"/>
          <a:ext cx="8470901" cy="349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51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97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684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913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advantages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disadvantages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Applications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1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SIFT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nvariant to image scaling and rotation, and partially invariant to change in illumination and 3D camera viewpoint. </a:t>
                      </a: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Mathematically complicated and computationally heavy.</a:t>
                      </a: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matching tasks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classification.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5327945"/>
                  </a:ext>
                </a:extLst>
              </a:tr>
              <a:tr h="100050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GIST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Perform well for transformations such as scaling, JPEG compression and limited cropping. Stable behavior independently on the descriptor size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Heavy  computational cost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Visual scene classification, image search and image completion.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80216352"/>
                  </a:ext>
                </a:extLst>
              </a:tr>
              <a:tr h="1357448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RGB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Faster to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compute,</a:t>
                      </a:r>
                    </a:p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robustness with respect to geometric changes of projected objects and ,invariant to translation and rotation around the viewing axis and vary slowly with changes of view angle, scale, and occlusion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Information about object location, shape, and texture is discarded.</a:t>
                      </a:r>
                    </a:p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When the dataset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is large, sometimes matches wrong part of the image.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search engine, image classification,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works well on hard to be cropped image.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14580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514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Feature Extraction Method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66">
            <a:extLst>
              <a:ext uri="{FF2B5EF4-FFF2-40B4-BE49-F238E27FC236}">
                <a16:creationId xmlns="" xmlns:a16="http://schemas.microsoft.com/office/drawing/2014/main" id="{CFF12E7D-D1AD-6049-9F78-E73AF95BA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Fea</a:t>
            </a:r>
            <a:r>
              <a:rPr lang="en-US" altLang="zh-CN" sz="2800" dirty="0">
                <a:solidFill>
                  <a:schemeClr val="tx1"/>
                </a:solidFill>
              </a:rPr>
              <a:t>t</a:t>
            </a:r>
            <a:r>
              <a:rPr lang="en-US" sz="2800" dirty="0">
                <a:solidFill>
                  <a:schemeClr val="tx1"/>
                </a:solidFill>
              </a:rPr>
              <a:t>ure Dimension Comparison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1047749" y="980648"/>
            <a:ext cx="2300775" cy="4081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SIFT</a:t>
            </a:r>
          </a:p>
          <a:p>
            <a:pPr marL="0" lv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2000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b="1" dirty="0"/>
              <a:t>RGB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00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1440 features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/>
              <a:t>512 features</a:t>
            </a:r>
          </a:p>
          <a:p>
            <a:pPr marL="0" lvl="0" indent="0">
              <a:buNone/>
            </a:pPr>
            <a:r>
              <a:rPr lang="en-US" b="1" dirty="0"/>
              <a:t>GIST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512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800 features</a:t>
            </a:r>
          </a:p>
          <a:p>
            <a:pPr marL="0" lvl="0" indent="0">
              <a:buNone/>
            </a:pPr>
            <a:r>
              <a:rPr lang="en-US" sz="1200" dirty="0"/>
              <a:t>1152 features</a:t>
            </a:r>
          </a:p>
          <a:p>
            <a:pPr marL="0" lvl="0" indent="0">
              <a:buNone/>
            </a:pPr>
            <a:r>
              <a:rPr lang="en-US" sz="1200" dirty="0"/>
              <a:t>2548 features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E92D77D-92F2-D048-9046-585BDD0F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25" y="980648"/>
            <a:ext cx="4615314" cy="36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21214" y="38106"/>
            <a:ext cx="9122786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Model Selection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/>
              <a:t>GBM</a:t>
            </a:r>
          </a:p>
          <a:p>
            <a:pPr marL="0" lvl="0" indent="0">
              <a:buNone/>
            </a:pPr>
            <a:r>
              <a:rPr lang="en-US" sz="1100"/>
              <a:t>A technique for regression and classification problems, which produces a prediction model in the form of an ensemble of weak prediction models. The statistical framework cast boosting as a numerical optimization problem where the objective is to minimize the loss of the model by adding weak learners using a gradient descent like procedure.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670" name="Shape 670"/>
          <p:cNvSpPr txBox="1">
            <a:spLocks noGrp="1"/>
          </p:cNvSpPr>
          <p:nvPr>
            <p:ph type="body" idx="2"/>
          </p:nvPr>
        </p:nvSpPr>
        <p:spPr>
          <a:xfrm>
            <a:off x="6728036" y="2802080"/>
            <a:ext cx="2227800" cy="191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CNN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class of deep, feed-forward artificial neural networks that has successfully been applied to analyzing visual imagery. It uses a variation of multilayer </a:t>
            </a:r>
            <a:r>
              <a:rPr lang="en-US" sz="1100" err="1"/>
              <a:t>perceptrons</a:t>
            </a:r>
            <a:r>
              <a:rPr lang="en-US" sz="1100"/>
              <a:t> designed to require minimal preprocessing.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b="1"/>
          </a:p>
        </p:txBody>
      </p:sp>
      <p:sp>
        <p:nvSpPr>
          <p:cNvPr id="668" name="Shape 668"/>
          <p:cNvSpPr txBox="1">
            <a:spLocks noGrp="1"/>
          </p:cNvSpPr>
          <p:nvPr>
            <p:ph type="body" idx="3"/>
          </p:nvPr>
        </p:nvSpPr>
        <p:spPr>
          <a:xfrm>
            <a:off x="3824617" y="1016890"/>
            <a:ext cx="2227800" cy="16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SVM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set of supervised learning methods used for classification, regression and outliers detection. Analysis can efficiently perform a non-linear classification using Kernel trick.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4294967295"/>
          </p:nvPr>
        </p:nvSpPr>
        <p:spPr>
          <a:xfrm>
            <a:off x="6935788" y="2801938"/>
            <a:ext cx="2208212" cy="170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err="1"/>
              <a:t>XGBoost</a:t>
            </a:r>
            <a:endParaRPr sz="1100" b="1"/>
          </a:p>
          <a:p>
            <a:pPr marL="0" lvl="0" indent="0">
              <a:buNone/>
            </a:pPr>
            <a:r>
              <a:rPr lang="en-US" sz="1100"/>
              <a:t>An implementation of gradient boosted decision trees designed for speed and performance.  It uses a more regularized model formalization to control over-fitting, which gives it better performance.</a:t>
            </a:r>
            <a:endParaRPr sz="1100"/>
          </a:p>
        </p:txBody>
      </p:sp>
      <p:grpSp>
        <p:nvGrpSpPr>
          <p:cNvPr id="680" name="Shape 680"/>
          <p:cNvGrpSpPr/>
          <p:nvPr/>
        </p:nvGrpSpPr>
        <p:grpSpPr>
          <a:xfrm>
            <a:off x="3399390" y="1143835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Shape 672"/>
          <p:cNvSpPr txBox="1">
            <a:spLocks/>
          </p:cNvSpPr>
          <p:nvPr/>
        </p:nvSpPr>
        <p:spPr>
          <a:xfrm>
            <a:off x="6666301" y="1016890"/>
            <a:ext cx="2351270" cy="197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100" b="1" err="1"/>
              <a:t>AdaBoost</a:t>
            </a:r>
            <a:endParaRPr lang="en-US" sz="1100" b="1"/>
          </a:p>
          <a:p>
            <a:pPr marL="0" indent="0">
              <a:buFont typeface="Source Sans Pro"/>
              <a:buNone/>
            </a:pPr>
            <a:r>
              <a:rPr lang="en-US" sz="1100"/>
              <a:t>A machine learning method of training a boosted classifier. The weak learners in </a:t>
            </a:r>
            <a:r>
              <a:rPr lang="en-US" sz="1100" err="1"/>
              <a:t>AdaBoost</a:t>
            </a:r>
            <a:r>
              <a:rPr lang="en-US" sz="1100"/>
              <a:t> are decision trees with a single split. It works by weighting the observations, putting more weight on difficult to classify instances and less on those already handled well. </a:t>
            </a:r>
          </a:p>
        </p:txBody>
      </p:sp>
      <p:grpSp>
        <p:nvGrpSpPr>
          <p:cNvPr id="40" name="Shape 680"/>
          <p:cNvGrpSpPr/>
          <p:nvPr/>
        </p:nvGrpSpPr>
        <p:grpSpPr>
          <a:xfrm>
            <a:off x="529214" y="1149526"/>
            <a:ext cx="413294" cy="382059"/>
            <a:chOff x="5975075" y="2327500"/>
            <a:chExt cx="420100" cy="388350"/>
          </a:xfrm>
        </p:grpSpPr>
        <p:sp>
          <p:nvSpPr>
            <p:cNvPr id="4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680"/>
          <p:cNvGrpSpPr/>
          <p:nvPr/>
        </p:nvGrpSpPr>
        <p:grpSpPr>
          <a:xfrm>
            <a:off x="6151965" y="1143835"/>
            <a:ext cx="413294" cy="382059"/>
            <a:chOff x="5975075" y="2327500"/>
            <a:chExt cx="420100" cy="388350"/>
          </a:xfrm>
        </p:grpSpPr>
        <p:sp>
          <p:nvSpPr>
            <p:cNvPr id="44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680"/>
          <p:cNvGrpSpPr/>
          <p:nvPr/>
        </p:nvGrpSpPr>
        <p:grpSpPr>
          <a:xfrm>
            <a:off x="6151965" y="2961616"/>
            <a:ext cx="413294" cy="382059"/>
            <a:chOff x="5975075" y="2327500"/>
            <a:chExt cx="420100" cy="388350"/>
          </a:xfrm>
        </p:grpSpPr>
        <p:sp>
          <p:nvSpPr>
            <p:cNvPr id="47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Shape 680"/>
          <p:cNvGrpSpPr/>
          <p:nvPr/>
        </p:nvGrpSpPr>
        <p:grpSpPr>
          <a:xfrm>
            <a:off x="3399390" y="2961616"/>
            <a:ext cx="413294" cy="382059"/>
            <a:chOff x="5975075" y="2327500"/>
            <a:chExt cx="420100" cy="388350"/>
          </a:xfrm>
        </p:grpSpPr>
        <p:sp>
          <p:nvSpPr>
            <p:cNvPr id="50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3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2096</TotalTime>
  <Words>785</Words>
  <Application>Microsoft Macintosh PowerPoint</Application>
  <PresentationFormat>On-screen Show (16:9)</PresentationFormat>
  <Paragraphs>248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Gill Sans MT</vt:lpstr>
      <vt:lpstr>Oswald</vt:lpstr>
      <vt:lpstr>Source Sans Pro</vt:lpstr>
      <vt:lpstr>华文中宋</vt:lpstr>
      <vt:lpstr>Arial</vt:lpstr>
      <vt:lpstr>Parcel</vt:lpstr>
      <vt:lpstr> Model Selection —— Dogs, Fried Chicken or Blueberry Muffins? </vt:lpstr>
      <vt:lpstr>PowerPoint Presentation</vt:lpstr>
      <vt:lpstr>Baseline Model</vt:lpstr>
      <vt:lpstr>PowerPoint Presentation</vt:lpstr>
      <vt:lpstr>Performance</vt:lpstr>
      <vt:lpstr>Advanced Model</vt:lpstr>
      <vt:lpstr>PowerPoint Presentation</vt:lpstr>
      <vt:lpstr>Feature Dimension Comparison</vt:lpstr>
      <vt:lpstr>Model Selection</vt:lpstr>
      <vt:lpstr>Model Evaluation </vt:lpstr>
      <vt:lpstr>PowerPoint Presentation</vt:lpstr>
      <vt:lpstr>Tune Parameter</vt:lpstr>
      <vt:lpstr>XGBoost</vt:lpstr>
      <vt:lpstr>Tune Hyper parameter</vt:lpstr>
      <vt:lpstr>Tune Hyper parameter</vt:lpstr>
      <vt:lpstr>Combine Features</vt:lpstr>
      <vt:lpstr>XGBoost</vt:lpstr>
      <vt:lpstr>PowerPoint Presentation</vt:lpstr>
      <vt:lpstr>THANKS!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AND SELECTION</dc:title>
  <cp:lastModifiedBy>Jingyi Wang</cp:lastModifiedBy>
  <cp:revision>92</cp:revision>
  <dcterms:modified xsi:type="dcterms:W3CDTF">2018-03-28T23:30:19Z</dcterms:modified>
</cp:coreProperties>
</file>