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8" r:id="rId3"/>
    <p:sldId id="259" r:id="rId4"/>
    <p:sldId id="288" r:id="rId5"/>
    <p:sldId id="289" r:id="rId6"/>
    <p:sldId id="285" r:id="rId7"/>
    <p:sldId id="286" r:id="rId8"/>
    <p:sldId id="295" r:id="rId9"/>
    <p:sldId id="290" r:id="rId10"/>
    <p:sldId id="291" r:id="rId11"/>
    <p:sldId id="292" r:id="rId12"/>
    <p:sldId id="293" r:id="rId13"/>
    <p:sldId id="294" r:id="rId14"/>
    <p:sldId id="257" r:id="rId15"/>
    <p:sldId id="260" r:id="rId16"/>
    <p:sldId id="261" r:id="rId17"/>
    <p:sldId id="267" r:id="rId18"/>
    <p:sldId id="262" r:id="rId19"/>
    <p:sldId id="263" r:id="rId20"/>
    <p:sldId id="265" r:id="rId21"/>
    <p:sldId id="266" r:id="rId22"/>
    <p:sldId id="268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 dirty="0"/>
              <a:t>用线性图表示？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%7COswald:400,700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310326" y="3363425"/>
            <a:ext cx="71479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 Dogs, Fried Chicken or Blueberry Muffins?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sift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tune </a:t>
            </a:r>
            <a:r>
              <a:rPr lang="en-US" altLang="zh-CN" dirty="0" smtClean="0">
                <a:solidFill>
                  <a:schemeClr val="tx1"/>
                </a:solidFill>
              </a:rPr>
              <a:t>parameter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3" y="1710333"/>
            <a:ext cx="3686175" cy="25812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1676996"/>
            <a:ext cx="3219450" cy="2647950"/>
          </a:xfrm>
        </p:spPr>
      </p:pic>
      <p:sp>
        <p:nvSpPr>
          <p:cNvPr id="7" name="TextBox 6"/>
          <p:cNvSpPr txBox="1"/>
          <p:nvPr/>
        </p:nvSpPr>
        <p:spPr>
          <a:xfrm>
            <a:off x="2309468" y="440635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C=100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067524" y="4406353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C=10   gamma=100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73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gb</a:t>
            </a:r>
            <a:r>
              <a:rPr lang="en-US" dirty="0" smtClean="0">
                <a:solidFill>
                  <a:schemeClr val="tx1"/>
                </a:solidFill>
              </a:rPr>
              <a:t> tune parameter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3" y="1710333"/>
            <a:ext cx="3686175" cy="25812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1676996"/>
            <a:ext cx="3219450" cy="2647950"/>
          </a:xfrm>
        </p:spPr>
      </p:pic>
      <p:sp>
        <p:nvSpPr>
          <p:cNvPr id="7" name="TextBox 6"/>
          <p:cNvSpPr txBox="1"/>
          <p:nvPr/>
        </p:nvSpPr>
        <p:spPr>
          <a:xfrm>
            <a:off x="2287571" y="4410075"/>
            <a:ext cx="2476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C=100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051714" y="4427259"/>
            <a:ext cx="26384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C=100   gamma=1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750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ist tune parameter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0497"/>
            <a:ext cx="3886200" cy="272134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402998"/>
            <a:ext cx="3886200" cy="3196342"/>
          </a:xfrm>
        </p:spPr>
      </p:pic>
      <p:sp>
        <p:nvSpPr>
          <p:cNvPr id="7" name="TextBox 6"/>
          <p:cNvSpPr txBox="1"/>
          <p:nvPr/>
        </p:nvSpPr>
        <p:spPr>
          <a:xfrm>
            <a:off x="2420922" y="4510060"/>
            <a:ext cx="10382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C=1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930932" y="4550537"/>
            <a:ext cx="1762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C=10 gamma=10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9566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88484"/>
              </p:ext>
            </p:extLst>
          </p:nvPr>
        </p:nvGraphicFramePr>
        <p:xfrm>
          <a:off x="210216" y="1123343"/>
          <a:ext cx="8688686" cy="1023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65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9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/>
                <a:gridCol w="7447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69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375">
                  <a:extLst>
                    <a:ext uri="{9D8B030D-6E8A-4147-A177-3AD203B41FA5}">
                      <a16:colId xmlns:a16="http://schemas.microsoft.com/office/drawing/2014/main" xmlns="" val="410906251"/>
                    </a:ext>
                  </a:extLst>
                </a:gridCol>
                <a:gridCol w="139516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8494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SIFT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GIST500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GIST1000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RGB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RGB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GIST + SIFT</a:t>
                      </a:r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SIFT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RGB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+</a:t>
                      </a:r>
                      <a:r>
                        <a:rPr lang="zh-CN" altLang="en-US" sz="1100" dirty="0"/>
                        <a:t> </a:t>
                      </a:r>
                      <a:r>
                        <a:rPr lang="en-US" altLang="zh-CN" sz="1100" dirty="0"/>
                        <a:t>GIST</a:t>
                      </a:r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3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XGBoost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Test Error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1" dirty="0" smtClean="0"/>
                        <a:t>27.</a:t>
                      </a:r>
                      <a:r>
                        <a:rPr lang="en-US" altLang="zh-CN" sz="1100" b="1" dirty="0" smtClean="0"/>
                        <a:t>4</a:t>
                      </a:r>
                      <a:r>
                        <a:rPr lang="en-US" altLang="zh-CN" sz="1100" b="1" dirty="0" smtClean="0"/>
                        <a:t>%</a:t>
                      </a:r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1" dirty="0" smtClean="0"/>
                        <a:t>25.2</a:t>
                      </a:r>
                      <a:r>
                        <a:rPr lang="en-US" altLang="zh-CN" sz="1100" b="1" dirty="0" smtClean="0"/>
                        <a:t>%</a:t>
                      </a:r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1" dirty="0" smtClean="0"/>
                        <a:t>25.</a:t>
                      </a:r>
                      <a:r>
                        <a:rPr lang="en-US" altLang="zh-CN" sz="1100" b="1" dirty="0" smtClean="0"/>
                        <a:t>6</a:t>
                      </a:r>
                      <a:r>
                        <a:rPr lang="en-US" altLang="zh-CN" sz="1100" b="1" dirty="0" smtClean="0"/>
                        <a:t>%</a:t>
                      </a:r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16.17%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7.67%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Time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/>
                        <a:t>0.82</a:t>
                      </a:r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b="1" dirty="0" smtClean="0"/>
                        <a:t>0.2</a:t>
                      </a:r>
                      <a:r>
                        <a:rPr lang="en-US" altLang="zh-CN" sz="1100" b="1" dirty="0" smtClean="0"/>
                        <a:t>2</a:t>
                      </a:r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1" dirty="0" smtClean="0"/>
                        <a:t>0.5</a:t>
                      </a:r>
                      <a:r>
                        <a:rPr lang="en-US" altLang="zh-CN" sz="1100" b="1" dirty="0" smtClean="0"/>
                        <a:t>4</a:t>
                      </a:r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1.327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1.869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2.774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3.346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XGBoost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sz="1200"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rgbClr val="3C78D8"/>
                </a:solidFill>
              </a:rPr>
              <a:t>TITLE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35" name="Shape 535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36" name="Shape 536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Shape 540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Shape 541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42" name="Shape 54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48" name="Shape 5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Shape 551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BIG CONCEPT</a:t>
            </a:r>
            <a:endParaRPr sz="9000"/>
          </a:p>
        </p:txBody>
      </p:sp>
      <p:sp>
        <p:nvSpPr>
          <p:cNvPr id="491" name="Shape 491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492" name="Shape 492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493" name="Shape 4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496" name="Shape 4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HELLO!</a:t>
            </a:r>
            <a:endParaRPr sz="10000" dirty="0"/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/>
              <a:t>We are group 9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Group Member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Fan Yang, </a:t>
            </a:r>
            <a:r>
              <a:rPr lang="en-US" dirty="0" err="1" smtClean="0"/>
              <a:t>Yiran</a:t>
            </a:r>
            <a:r>
              <a:rPr lang="en-US" dirty="0" smtClean="0"/>
              <a:t> Jiang, Xueyao Li, </a:t>
            </a:r>
            <a:r>
              <a:rPr lang="en-US" dirty="0" err="1" smtClean="0"/>
              <a:t>Jingyi</a:t>
            </a:r>
            <a:r>
              <a:rPr lang="en-US" dirty="0" smtClean="0"/>
              <a:t> Wang</a:t>
            </a:r>
            <a:endParaRPr sz="3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23" name="Shape 5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558" name="Shape 558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24888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3632411" y="2666172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4472916" y="1824888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472916" y="2666172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  <a:endParaRPr sz="1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9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595" name="Shape 59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2914747" y="2523974"/>
            <a:ext cx="258711" cy="313123"/>
            <a:chOff x="584925" y="922575"/>
            <a:chExt cx="415200" cy="502525"/>
          </a:xfrm>
        </p:grpSpPr>
        <p:sp>
          <p:nvSpPr>
            <p:cNvPr id="598" name="Shape 59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02" name="Shape 60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07" name="Shape 60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11" name="Shape 61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14" name="Shape 6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2" name="Shape 632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Shape 633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  <a:endParaRPr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49" name="Shape 64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50" name="Shape 650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51" name="Shape 651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52" name="Shape 652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3C78D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73" name="Shape 673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74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Shape 68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Shape 683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Shape 684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85" name="Shape 68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89" name="Shape 6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  <a:endParaRPr b="1">
              <a:solidFill>
                <a:srgbClr val="00CEF6"/>
              </a:solidFill>
            </a:endParaRPr>
          </a:p>
        </p:txBody>
      </p:sp>
      <p:pic>
        <p:nvPicPr>
          <p:cNvPr id="699" name="Shape 6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Overview of </a:t>
            </a:r>
            <a:r>
              <a:rPr lang="en-US" dirty="0"/>
              <a:t>Feature </a:t>
            </a:r>
            <a:r>
              <a:rPr lang="en-US" dirty="0" smtClean="0"/>
              <a:t>Extraction </a:t>
            </a:r>
          </a:p>
          <a:p>
            <a:r>
              <a:rPr lang="en-US" dirty="0" smtClean="0"/>
              <a:t>and Model Selection</a:t>
            </a:r>
            <a:endParaRPr lang="en-US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3" name="Shape 71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0" name="Shape 720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4073423" y="1047226"/>
            <a:ext cx="4632560" cy="360650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4267277" y="1238744"/>
            <a:ext cx="4244700" cy="2710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7" name="Shape 727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33" name="Shape 733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/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/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https://www.google.com/fonts#UsePlace:use/Collection:Source+Sans+Pro:400,700|Oswald:400,700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“arrow button” that appears on the top right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Sky blue </a:t>
            </a:r>
            <a:r>
              <a:rPr lang="en" sz="1400" b="1">
                <a:solidFill>
                  <a:srgbClr val="00CEF6"/>
                </a:solidFill>
              </a:rPr>
              <a:t>#00cef6</a:t>
            </a:r>
            <a:r>
              <a:rPr lang="en" sz="1400" b="1">
                <a:solidFill>
                  <a:srgbClr val="3D85C6"/>
                </a:solidFill>
              </a:rPr>
              <a:t> </a:t>
            </a:r>
            <a:r>
              <a:rPr lang="en" sz="1400"/>
              <a:t>/ Bright green </a:t>
            </a:r>
            <a:r>
              <a:rPr lang="en" sz="1400" b="1">
                <a:solidFill>
                  <a:srgbClr val="AFF000"/>
                </a:solidFill>
              </a:rPr>
              <a:t>#aff000</a:t>
            </a:r>
            <a:r>
              <a:rPr lang="en" sz="1400" b="1">
                <a:solidFill>
                  <a:srgbClr val="3D85C6"/>
                </a:solidFill>
              </a:rPr>
              <a:t> </a:t>
            </a:r>
            <a:r>
              <a:rPr lang="en" sz="1400"/>
              <a:t>/ Blue  </a:t>
            </a:r>
            <a:r>
              <a:rPr lang="en" sz="1400" b="1">
                <a:solidFill>
                  <a:srgbClr val="3C78D8"/>
                </a:solidFill>
              </a:rPr>
              <a:t>#3c78d8</a:t>
            </a:r>
            <a:r>
              <a:rPr lang="en" sz="1400" b="1">
                <a:solidFill>
                  <a:srgbClr val="3D85C6"/>
                </a:solidFill>
              </a:rPr>
              <a:t> </a:t>
            </a:r>
            <a:r>
              <a:rPr lang="en" sz="1400"/>
              <a:t>/ Dark blue  </a:t>
            </a:r>
            <a:r>
              <a:rPr lang="en" sz="1400" b="1">
                <a:solidFill>
                  <a:srgbClr val="28324A"/>
                </a:solidFill>
              </a:rPr>
              <a:t>#28324a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46" name="Shape 746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7" name="Shape 7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650" y="285072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Shape 752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53" name="Shape 75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60" name="Shape 76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63" name="Shape 76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Shape 765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Shape 76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68" name="Shape 76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72" name="Shape 772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Shape 776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Shape 77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78" name="Shape 77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99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02" name="Shape 80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06" name="Shape 806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10" name="Shape 81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Shape 814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Shape 81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19" name="Shape 81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22" name="Shape 8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25" name="Shape 825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28" name="Shape 82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Shape 83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31" name="Shape 83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36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Shape 8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39" name="Shape 8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44" name="Shape 844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47" name="Shape 8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53" name="Shape 85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56" name="Shape 85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Shape 861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62" name="Shape 862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68" name="Shape 86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Shape 872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Shape 875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76" name="Shape 876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Shape 87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79" name="Shape 87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Shape 881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82" name="Shape 882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Shape 884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Shape 885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86" name="Shape 88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Shape 88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89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95" name="Shape 89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Shape 89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Shape 89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00" name="Shape 90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03" name="Shape 90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Shape 905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Shape 906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07" name="Shape 90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10" name="Shape 91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Shape 915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16" name="Shape 916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Shape 91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19" name="Shape 91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24" name="Shape 924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28" name="Shape 92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Shape 93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31" name="Shape 93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Shape 934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35" name="Shape 935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41" name="Shape 9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Shape 943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44" name="Shape 944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Shape 9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0" name="Shape 95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51" name="Shape 95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Shape 953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54" name="Shape 95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Shape 95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Shape 95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60" name="Shape 96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64" name="Shape 964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Shape 96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Shape 97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71" name="Shape 97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Shape 974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Shape 975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76" name="Shape 976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Shape 97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Shape 98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81" name="Shape 98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Shape 986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87" name="Shape 98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Shape 99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91" name="Shape 99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Shape 994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95" name="Shape 995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01" name="Shape 100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Shape 1006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07" name="Shape 100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Shape 100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10" name="Shape 101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Shape 1016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7" name="Shape 101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18" name="Shape 101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Shape 1023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24" name="Shape 102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26" name="Shape 1026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Shape 102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28" name="Shape 10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Shape 103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Shape 1031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32" name="Shape 103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Shape 1034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Shape 103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1" name="Shape 1041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78D8"/>
                </a:solidFill>
              </a:rPr>
              <a:t>Feature Extraction</a:t>
            </a:r>
            <a:endParaRPr dirty="0"/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SIFT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r>
              <a:rPr lang="en-US" dirty="0" smtClean="0"/>
              <a:t>000 features</a:t>
            </a:r>
            <a:endParaRPr dirty="0"/>
          </a:p>
        </p:txBody>
      </p:sp>
      <p:sp>
        <p:nvSpPr>
          <p:cNvPr id="515" name="Shape 51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RGB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1440 features</a:t>
            </a:r>
            <a:endParaRPr dirty="0"/>
          </a:p>
        </p:txBody>
      </p:sp>
      <p:sp>
        <p:nvSpPr>
          <p:cNvPr id="516" name="Shape 51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GIST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512 features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3C78D8"/>
                </a:solidFill>
              </a:rPr>
              <a:t>Model Selection</a:t>
            </a:r>
            <a:endParaRPr dirty="0"/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/>
              <a:t>GBM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of gold, butter and ripe lemons. In the spectrum of visible light, yellow is found between green and orange.</a:t>
            </a:r>
            <a:endParaRPr sz="11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/>
              <a:t>SVM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 smtClean="0"/>
              <a:t>Linear SVM and non-linear SVM with kernel </a:t>
            </a:r>
            <a:r>
              <a:rPr lang="en-US" sz="1100" dirty="0" err="1" smtClean="0"/>
              <a:t>rbf</a:t>
            </a:r>
            <a:r>
              <a:rPr lang="en-US" sz="1100" dirty="0" smtClean="0"/>
              <a:t>.</a:t>
            </a:r>
            <a:endParaRPr sz="1100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/>
              <a:t>Logistic </a:t>
            </a:r>
            <a:r>
              <a:rPr lang="en-US" sz="1100" b="1" dirty="0" err="1" smtClean="0"/>
              <a:t>Regresion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of blood, and because of this it has historically been associated with sacrifice, danger and courage. </a:t>
            </a:r>
            <a:endParaRPr sz="11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/>
              <a:t>CNN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of gold, butter and ripe lemons. In the spectrum of visible light, yellow is found between green and orange.</a:t>
            </a:r>
            <a:endParaRPr sz="1100" dirty="0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err="1" smtClean="0"/>
              <a:t>XGBoost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</a:t>
            </a:r>
            <a:r>
              <a:rPr lang="en" sz="1100" dirty="0" err="1"/>
              <a:t>colour</a:t>
            </a:r>
            <a:r>
              <a:rPr lang="en" sz="1100" dirty="0"/>
              <a:t> of the clear sky and the deep sea. It is located between violet and green on the optical spectrum.</a:t>
            </a:r>
            <a:endParaRPr sz="11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err="1" smtClean="0"/>
              <a:t>AdaBoost</a:t>
            </a:r>
            <a:endParaRPr sz="11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color of blood, and because of this it has historically been associated with sacrifice, danger and courage. </a:t>
            </a:r>
            <a:endParaRPr sz="11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673" name="Shape 673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74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Shape 68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Shape 683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" name="Shape 684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85" name="Shape 685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89" name="Shape 6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Baseline Model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SIFT + GBM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Advanced Model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1357460" y="4059250"/>
            <a:ext cx="616658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SVM, Logistic Regression, CNN,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AdaBoost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61315"/>
              </p:ext>
            </p:extLst>
          </p:nvPr>
        </p:nvGraphicFramePr>
        <p:xfrm>
          <a:off x="603316" y="181531"/>
          <a:ext cx="3675888" cy="3962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45920"/>
                <a:gridCol w="1014984"/>
                <a:gridCol w="1014984"/>
              </a:tblGrid>
              <a:tr h="301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SIFT</a:t>
                      </a:r>
                      <a:endParaRPr lang="en-US" dirty="0"/>
                    </a:p>
                  </a:txBody>
                  <a:tcPr/>
                </a:tc>
              </a:tr>
              <a:tr h="301752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GBM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17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01752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SVM</a:t>
                      </a:r>
                      <a:r>
                        <a:rPr lang="en-US" b="1" baseline="0" dirty="0" smtClean="0"/>
                        <a:t> Linear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 dirty="0" smtClean="0"/>
                        <a:t>29.6%</a:t>
                      </a:r>
                      <a:endParaRPr lang="en-US" sz="1400" dirty="0" smtClean="0"/>
                    </a:p>
                  </a:txBody>
                  <a:tcPr/>
                </a:tc>
              </a:tr>
              <a:tr h="3017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 dirty="0" smtClean="0"/>
                        <a:t>24.975s</a:t>
                      </a:r>
                      <a:endParaRPr lang="en-US" sz="1400" dirty="0" smtClean="0"/>
                    </a:p>
                  </a:txBody>
                  <a:tcPr/>
                </a:tc>
              </a:tr>
              <a:tr h="301752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SVM RBF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 dirty="0" smtClean="0"/>
                        <a:t>23.3%</a:t>
                      </a:r>
                      <a:endParaRPr lang="en-US" sz="1400" dirty="0" smtClean="0"/>
                    </a:p>
                  </a:txBody>
                  <a:tcPr/>
                </a:tc>
              </a:tr>
              <a:tr h="3017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 dirty="0" smtClean="0"/>
                        <a:t>29.084s</a:t>
                      </a:r>
                      <a:endParaRPr lang="en-US" sz="1400" dirty="0" smtClean="0"/>
                    </a:p>
                  </a:txBody>
                  <a:tcPr/>
                </a:tc>
              </a:tr>
              <a:tr h="301752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XGBoost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 b="0" dirty="0" smtClean="0"/>
                        <a:t>27.</a:t>
                      </a:r>
                      <a:r>
                        <a:rPr lang="en-US" altLang="zh-CN" sz="1400" b="0" dirty="0" smtClean="0"/>
                        <a:t>4%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3017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 dirty="0" smtClean="0"/>
                        <a:t>0.82s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301752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AdaBoost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27.4%</a:t>
                      </a:r>
                      <a:endParaRPr lang="en-US" dirty="0"/>
                    </a:p>
                  </a:txBody>
                  <a:tcPr/>
                </a:tc>
              </a:tr>
              <a:tr h="3017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&gt; 120m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CNN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1.7%</a:t>
                      </a:r>
                      <a:endParaRPr lang="en-US" dirty="0"/>
                    </a:p>
                  </a:txBody>
                  <a:tcPr/>
                </a:tc>
              </a:tr>
              <a:tr h="30175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106m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23s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16630366"/>
              </p:ext>
            </p:extLst>
          </p:nvPr>
        </p:nvGraphicFramePr>
        <p:xfrm>
          <a:off x="602700" y="1470173"/>
          <a:ext cx="7886700" cy="14097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SIFT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RGB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GIST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/>
                        <a:t>Linear</a:t>
                      </a:r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Test Error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/>
                        <a:t>29.6%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24.3%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smtClean="0"/>
                        <a:t>25.1%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smtClean="0"/>
                        <a:t>24.975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15.024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8.388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RBF</a:t>
                      </a:r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 Error</a:t>
                      </a:r>
                      <a:endParaRPr lang="en-US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smtClean="0"/>
                        <a:t>23.3%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smtClean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 smtClean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Time</a:t>
                      </a:r>
                      <a:endParaRPr lang="en-US" sz="14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29.084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/>
                        <a:t>15.219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13.486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1286</Words>
  <Application>Microsoft Macintosh PowerPoint</Application>
  <PresentationFormat>On-screen Show (16:9)</PresentationFormat>
  <Paragraphs>252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Oswald</vt:lpstr>
      <vt:lpstr>Source Sans Pro</vt:lpstr>
      <vt:lpstr>宋体</vt:lpstr>
      <vt:lpstr>Arial</vt:lpstr>
      <vt:lpstr>Quince template</vt:lpstr>
      <vt:lpstr> Dogs, Fried Chicken or Blueberry Muffins?</vt:lpstr>
      <vt:lpstr>HELLO!</vt:lpstr>
      <vt:lpstr>Introduction</vt:lpstr>
      <vt:lpstr>Feature Extraction</vt:lpstr>
      <vt:lpstr>Model Selection</vt:lpstr>
      <vt:lpstr>Baseline Model</vt:lpstr>
      <vt:lpstr>Advanced Model</vt:lpstr>
      <vt:lpstr>PowerPoint Presentation</vt:lpstr>
      <vt:lpstr>SVM</vt:lpstr>
      <vt:lpstr>sift tune parameter</vt:lpstr>
      <vt:lpstr>rgb tune parameter</vt:lpstr>
      <vt:lpstr>gist tune parameter</vt:lpstr>
      <vt:lpstr>XGBoost</vt:lpstr>
      <vt:lpstr>INSTRUCTIONS FOR USE</vt:lpstr>
      <vt:lpstr>PowerPoint Presentation</vt:lpstr>
      <vt:lpstr>THIS IS A SLIDE TITLE</vt:lpstr>
      <vt:lpstr>USE CHARTS TO EXPLAIN YOUR IDEAS</vt:lpstr>
      <vt:lpstr>BIG CONCEPT</vt:lpstr>
      <vt:lpstr>YOU CAN ALSO SPLIT YOUR CONTENT</vt:lpstr>
      <vt:lpstr>A PICTURE IS WORTH A THOUSAND WORDS</vt:lpstr>
      <vt:lpstr>WANT BIG IMPACT? USE BIG IMAGE.</vt:lpstr>
      <vt:lpstr>OR USE DIAGRAMS TO EXPLAIN COMPLEX IDEAS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Xueyao Li</cp:lastModifiedBy>
  <cp:revision>26</cp:revision>
  <dcterms:modified xsi:type="dcterms:W3CDTF">2018-03-21T01:30:52Z</dcterms:modified>
</cp:coreProperties>
</file>