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21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6" r:id="rId13"/>
    <p:sldId id="297" r:id="rId14"/>
    <p:sldId id="312" r:id="rId15"/>
    <p:sldId id="313" r:id="rId16"/>
    <p:sldId id="302" r:id="rId17"/>
    <p:sldId id="301" r:id="rId18"/>
    <p:sldId id="309" r:id="rId19"/>
    <p:sldId id="28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73"/>
    <p:restoredTop sz="91534"/>
  </p:normalViewPr>
  <p:slideViewPr>
    <p:cSldViewPr snapToGrid="0" snapToObjects="1">
      <p:cViewPr>
        <p:scale>
          <a:sx n="109" d="100"/>
          <a:sy n="109" d="100"/>
        </p:scale>
        <p:origin x="1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tx1"/>
                </a:solidFill>
              </a:rPr>
              <a:t>Test Error got by first randomly select 25%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48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9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42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01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7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3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2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02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50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34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40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chemeClr val="bg1"/>
                </a:solidFill>
              </a:rPr>
              <a:t>Model Selection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—— Dogs, Fried Chicken or Blueberry Muffins?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73" y="2093766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72" y="2093765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:a16="http://schemas.microsoft.com/office/drawing/2014/main" xmlns="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465151" y="27227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Model Evaluation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7350"/>
              </p:ext>
            </p:extLst>
          </p:nvPr>
        </p:nvGraphicFramePr>
        <p:xfrm>
          <a:off x="1125829" y="209458"/>
          <a:ext cx="6867126" cy="44386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xmlns="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:a16="http://schemas.microsoft.com/office/drawing/2014/main" xmlns="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</a:t>
                      </a:r>
                      <a:r>
                        <a:rPr lang="en-US" b="1" baseline="0"/>
                        <a:t> Linear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 b="0"/>
                        <a:t>27.</a:t>
                      </a:r>
                      <a:r>
                        <a:rPr lang="en-US" altLang="zh-CN" sz="1400" b="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25.2%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13.2</a:t>
                      </a:r>
                      <a:r>
                        <a:rPr lang="zh-CN" altLang="en-US" sz="1400" b="0"/>
                        <a:t> </a:t>
                      </a:r>
                      <a:r>
                        <a:rPr lang="en-US" altLang="zh-CN" sz="1400" b="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79.62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&gt; 60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35.32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41.28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7053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Notes: Test 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xmlns="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xmlns="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72418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CN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0.0064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Tune Hyper parameter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56853" y="879239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Combine Features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chemeClr val="tx1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38791"/>
              </p:ext>
            </p:extLst>
          </p:nvPr>
        </p:nvGraphicFramePr>
        <p:xfrm>
          <a:off x="667510" y="1123342"/>
          <a:ext cx="7775155" cy="299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:a16="http://schemas.microsoft.com/office/drawing/2014/main" xmlns="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GIST + SIFT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SIFT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2814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XGBoost</a:t>
                      </a:r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CN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9.02%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17.24%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8.93%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0.0064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0.0086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0.00776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83.249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166.637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dirty="0"/>
                        <a:t>25.2</a:t>
                      </a:r>
                      <a:r>
                        <a:rPr lang="en-US" altLang="zh-CN" sz="1100" b="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8.10%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16.17%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7.67%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Memory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 dirty="0" smtClean="0"/>
                        <a:t>41.8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0" dirty="0" smtClean="0"/>
                        <a:t>3.82 </a:t>
                      </a:r>
                      <a:r>
                        <a:rPr lang="hr-HR" sz="1100" b="0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37.8 kB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 dirty="0" smtClean="0"/>
                        <a:t>30.1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 dirty="0" smtClean="0"/>
                        <a:t>61.3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0" dirty="0" smtClean="0"/>
                        <a:t>69.8 </a:t>
                      </a:r>
                      <a:r>
                        <a:rPr lang="hr-HR" sz="1100" b="0" dirty="0" err="1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0B599E-CFE2-3243-87DC-64185954EE5E}"/>
              </a:ext>
            </a:extLst>
          </p:cNvPr>
          <p:cNvSpPr/>
          <p:nvPr/>
        </p:nvSpPr>
        <p:spPr>
          <a:xfrm>
            <a:off x="4963885" y="1123343"/>
            <a:ext cx="1013756" cy="26169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638907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Final</a:t>
            </a:r>
            <a:r>
              <a:rPr lang="it-IT" sz="2000" b="1" dirty="0">
                <a:solidFill>
                  <a:schemeClr val="tx1"/>
                </a:solidFill>
              </a:rPr>
              <a:t> Model: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Feature</a:t>
            </a:r>
            <a:r>
              <a:rPr lang="it-IT" sz="2000" b="1" dirty="0">
                <a:solidFill>
                  <a:schemeClr val="tx1"/>
                </a:solidFill>
              </a:rPr>
              <a:t> </a:t>
            </a:r>
            <a:r>
              <a:rPr lang="it-IT" sz="2000" b="1" dirty="0" err="1">
                <a:solidFill>
                  <a:schemeClr val="tx1"/>
                </a:solidFill>
              </a:rPr>
              <a:t>Extraction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smtClean="0">
                <a:solidFill>
                  <a:schemeClr val="tx1"/>
                </a:solidFill>
              </a:rPr>
              <a:t>RGB</a:t>
            </a:r>
          </a:p>
          <a:p>
            <a:pPr marL="457200" lvl="8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smtClean="0">
                <a:solidFill>
                  <a:schemeClr val="tx1"/>
                </a:solidFill>
              </a:rPr>
              <a:t>         </a:t>
            </a:r>
            <a:r>
              <a:rPr lang="it-IT" sz="1000" b="1" dirty="0" err="1" smtClean="0">
                <a:solidFill>
                  <a:schemeClr val="tx1"/>
                </a:solidFill>
              </a:rPr>
              <a:t>dimension</a:t>
            </a:r>
            <a:r>
              <a:rPr lang="it-IT" sz="1000" b="1" dirty="0" smtClean="0">
                <a:solidFill>
                  <a:schemeClr val="tx1"/>
                </a:solidFill>
              </a:rPr>
              <a:t> = 1000</a:t>
            </a:r>
            <a:endParaRPr lang="it-IT" sz="1000" b="1" dirty="0">
              <a:solidFill>
                <a:schemeClr val="tx1"/>
              </a:solidFill>
            </a:endParaRP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>
                <a:solidFill>
                  <a:schemeClr val="tx1"/>
                </a:solidFill>
              </a:rPr>
              <a:t>Classification Model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err="1" smtClean="0">
                <a:solidFill>
                  <a:schemeClr val="tx1"/>
                </a:solidFill>
              </a:rPr>
              <a:t>XGBoost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mr-IN" sz="2000" b="1" dirty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1000" b="1" dirty="0" smtClean="0">
                <a:solidFill>
                  <a:schemeClr val="tx1"/>
                </a:solidFill>
              </a:rPr>
              <a:t>     </a:t>
            </a:r>
            <a:r>
              <a:rPr lang="mr-IN" sz="1000" b="1" dirty="0" err="1" smtClean="0">
                <a:solidFill>
                  <a:schemeClr val="tx1"/>
                </a:solidFill>
              </a:rPr>
              <a:t>max.depth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3, </a:t>
            </a:r>
            <a:r>
              <a:rPr lang="mr-IN" sz="1000" b="1" dirty="0" err="1" smtClean="0">
                <a:solidFill>
                  <a:schemeClr val="tx1"/>
                </a:solidFill>
              </a:rPr>
              <a:t>min_child_weight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5, </a:t>
            </a:r>
            <a:r>
              <a:rPr lang="mr-IN" sz="1000" b="1" dirty="0" err="1" smtClean="0">
                <a:solidFill>
                  <a:schemeClr val="tx1"/>
                </a:solidFill>
              </a:rPr>
              <a:t>eta</a:t>
            </a:r>
            <a:r>
              <a:rPr lang="mr-IN" sz="1000" b="1" dirty="0" smtClean="0">
                <a:solidFill>
                  <a:schemeClr val="tx1"/>
                </a:solidFill>
              </a:rPr>
              <a:t> = 0.3,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mr-IN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                 </a:t>
            </a:r>
            <a:r>
              <a:rPr lang="mr-IN" sz="1000" b="1" dirty="0" err="1" smtClean="0">
                <a:solidFill>
                  <a:schemeClr val="tx1"/>
                </a:solidFill>
              </a:rPr>
              <a:t>nround</a:t>
            </a:r>
            <a:r>
              <a:rPr lang="mr-IN" sz="1000" b="1" dirty="0" smtClean="0">
                <a:solidFill>
                  <a:schemeClr val="tx1"/>
                </a:solidFill>
              </a:rPr>
              <a:t> = 100 </a:t>
            </a:r>
            <a:r>
              <a:rPr lang="en-US" sz="1000" b="1" dirty="0" smtClean="0">
                <a:solidFill>
                  <a:schemeClr val="tx1"/>
                </a:solidFill>
              </a:rPr>
              <a:t>,gamma = 0, lambda = 0</a:t>
            </a:r>
            <a:r>
              <a:rPr lang="mr-IN" sz="1000" b="1" dirty="0" smtClean="0">
                <a:solidFill>
                  <a:schemeClr val="tx1"/>
                </a:solidFill>
              </a:rPr>
              <a:t>                    </a:t>
            </a:r>
            <a:endParaRPr lang="it-IT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8.10%</a:t>
            </a: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cs-CZ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83.249</a:t>
            </a:r>
            <a:r>
              <a:rPr lang="en-US" altLang="zh-CN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endParaRPr lang="cs-CZ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345432" y="433753"/>
            <a:ext cx="6646985" cy="1453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Fan Yang: fy2232@columbia.edu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1386" y="1766543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 this project,  we carry out model </a:t>
            </a:r>
            <a:r>
              <a:rPr lang="en-US" b="1" u="sng" dirty="0">
                <a:solidFill>
                  <a:schemeClr val="tx1"/>
                </a:solidFill>
              </a:rPr>
              <a:t>evaluation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u="sng" dirty="0">
                <a:solidFill>
                  <a:schemeClr val="tx1"/>
                </a:solidFill>
              </a:rPr>
              <a:t>selection</a:t>
            </a:r>
            <a:r>
              <a:rPr lang="en-US" b="1" dirty="0">
                <a:solidFill>
                  <a:schemeClr val="tx1"/>
                </a:solidFill>
              </a:rPr>
              <a:t> for predictive analytics on image data. 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training image data consists a set of 3000 images of dogs (poodles and Chihuahuas), fried chicken and blueberry muffins.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baseline model uses boosted decision stumps on SIFT features. 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goal is to 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Baseline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202125" y="4264325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 + GBM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:a16="http://schemas.microsoft.com/office/drawing/2014/main" xmlns="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err="1">
                <a:solidFill>
                  <a:schemeClr val="tx1"/>
                </a:solidFill>
              </a:rPr>
              <a:t>n.trees</a:t>
            </a:r>
            <a:r>
              <a:rPr lang="en-US" altLang="zh-CN" sz="1100" b="1">
                <a:solidFill>
                  <a:schemeClr val="tx1"/>
                </a:solidFill>
              </a:rPr>
              <a:t>: </a:t>
            </a:r>
            <a:r>
              <a:rPr lang="en-US" altLang="zh-CN" sz="110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 b="1">
                <a:solidFill>
                  <a:schemeClr val="tx1"/>
                </a:solidFill>
              </a:rPr>
              <a:t>Shrinkage</a:t>
            </a:r>
            <a:r>
              <a:rPr lang="en-US" sz="1100">
                <a:solidFill>
                  <a:schemeClr val="tx1"/>
                </a:solidFill>
              </a:rPr>
              <a:t> (Learning Rate)</a:t>
            </a:r>
            <a:r>
              <a:rPr lang="en-US" sz="1100" b="1">
                <a:solidFill>
                  <a:schemeClr val="tx1"/>
                </a:solidFill>
              </a:rPr>
              <a:t>:</a:t>
            </a:r>
          </a:p>
          <a:p>
            <a:r>
              <a:rPr lang="en-US" sz="110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:a16="http://schemas.microsoft.com/office/drawing/2014/main" xmlns="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5" y="116012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Test </a:t>
            </a:r>
            <a:r>
              <a:rPr lang="it-IT" b="1" dirty="0" err="1">
                <a:solidFill>
                  <a:schemeClr val="tx1"/>
                </a:solidFill>
              </a:rPr>
              <a:t>Error</a:t>
            </a:r>
            <a:r>
              <a:rPr lang="it-IT" b="1" dirty="0">
                <a:solidFill>
                  <a:schemeClr val="tx1"/>
                </a:solidFill>
              </a:rPr>
              <a:t> :       30%</a:t>
            </a:r>
          </a:p>
          <a:p>
            <a:r>
              <a:rPr lang="it-IT" b="1" dirty="0" err="1">
                <a:solidFill>
                  <a:schemeClr val="tx1"/>
                </a:solidFill>
              </a:rPr>
              <a:t>Running</a:t>
            </a:r>
            <a:r>
              <a:rPr lang="it-IT" b="1" dirty="0">
                <a:solidFill>
                  <a:schemeClr val="tx1"/>
                </a:solidFill>
              </a:rPr>
              <a:t> Time:  44.32s</a:t>
            </a: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Advanced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SIFT, GIST, RGB</a:t>
            </a:r>
          </a:p>
          <a:p>
            <a:pPr marL="0" indent="0" algn="ctr"/>
            <a:r>
              <a:rPr lang="en-US" sz="1800" dirty="0">
                <a:solidFill>
                  <a:schemeClr val="tx1"/>
                </a:solidFill>
              </a:rPr>
              <a:t>SVM, CNN, </a:t>
            </a:r>
            <a:r>
              <a:rPr lang="en-US" sz="1800" dirty="0" err="1">
                <a:solidFill>
                  <a:schemeClr val="tx1"/>
                </a:solidFill>
              </a:rPr>
              <a:t>XGBoost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AdaBoost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chemeClr val="tx1"/>
                </a:solidFill>
                <a:latin typeface="Oswald"/>
                <a:sym typeface="Oswald"/>
              </a:rPr>
              <a:t>2</a:t>
            </a:r>
            <a:endParaRPr sz="1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1336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5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9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disadvantages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nvariant to image scaling and rotation, and partially invariant to change in illumination and 3D camera viewpoint. 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Mathematically complicated and computationally heavy.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matching tasks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Perform well for transformations such as scaling, JPEG compression and limited cropping. Stable behavior independently on the descriptor size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Heavy  computational cost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Faster to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robustness with respect to geometric changes of projected objects and ,invariant to translation and rotation around the viewing axis and vary slowly with changes of view angle, scale, and occlusion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When the dataset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search engine, image classification,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66">
            <a:extLst>
              <a:ext uri="{FF2B5EF4-FFF2-40B4-BE49-F238E27FC236}">
                <a16:creationId xmlns:a16="http://schemas.microsoft.com/office/drawing/2014/main" xmlns="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Fea</a:t>
            </a:r>
            <a:r>
              <a:rPr lang="en-US" altLang="zh-CN" sz="2800" dirty="0">
                <a:solidFill>
                  <a:schemeClr val="tx1"/>
                </a:solidFill>
              </a:rPr>
              <a:t>t</a:t>
            </a:r>
            <a:r>
              <a:rPr lang="en-US" sz="2800" dirty="0">
                <a:solidFill>
                  <a:schemeClr val="tx1"/>
                </a:solidFill>
              </a:rPr>
              <a:t>ure Dimension Comparison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1047749" y="980648"/>
            <a:ext cx="2300775" cy="4081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SIFT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2000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b="1" dirty="0"/>
              <a:t>RGB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1440 features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/>
              <a:t>512 features</a:t>
            </a:r>
          </a:p>
          <a:p>
            <a:pPr marL="0" lvl="0" indent="0">
              <a:buNone/>
            </a:pPr>
            <a:r>
              <a:rPr lang="en-US" b="1" dirty="0"/>
              <a:t>GIST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512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800 features</a:t>
            </a:r>
          </a:p>
          <a:p>
            <a:pPr marL="0" lvl="0" indent="0">
              <a:buNone/>
            </a:pPr>
            <a:r>
              <a:rPr lang="en-US" sz="1200" dirty="0"/>
              <a:t>1152 features</a:t>
            </a:r>
          </a:p>
          <a:p>
            <a:pPr marL="0" lvl="0" indent="0">
              <a:buNone/>
            </a:pPr>
            <a:r>
              <a:rPr lang="en-US" sz="1200" dirty="0"/>
              <a:t>2548 features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25" y="980648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Model Selection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70" name="Shape 670"/>
          <p:cNvSpPr txBox="1">
            <a:spLocks noGrp="1"/>
          </p:cNvSpPr>
          <p:nvPr>
            <p:ph type="body" idx="2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68" name="Shape 668"/>
          <p:cNvSpPr txBox="1">
            <a:spLocks noGrp="1"/>
          </p:cNvSpPr>
          <p:nvPr>
            <p:ph type="body" idx="3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4294967295"/>
          </p:nvPr>
        </p:nvSpPr>
        <p:spPr>
          <a:xfrm>
            <a:off x="3884932" y="2961616"/>
            <a:ext cx="2208212" cy="170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 dirty="0"/>
          </a:p>
          <a:p>
            <a:pPr marL="0" lvl="0" indent="0">
              <a:buNone/>
            </a:pPr>
            <a:r>
              <a:rPr lang="en-US" sz="1100" dirty="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 dirty="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2096</TotalTime>
  <Words>785</Words>
  <Application>Microsoft Macintosh PowerPoint</Application>
  <PresentationFormat>On-screen Show (16:9)</PresentationFormat>
  <Paragraphs>248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Gill Sans MT</vt:lpstr>
      <vt:lpstr>Oswald</vt:lpstr>
      <vt:lpstr>Source Sans Pro</vt:lpstr>
      <vt:lpstr>华文中宋</vt:lpstr>
      <vt:lpstr>Arial</vt:lpstr>
      <vt:lpstr>Parcel</vt:lpstr>
      <vt:lpstr> Model Selection —— Dogs, Fried Chicken or Blueberry Muffins? </vt:lpstr>
      <vt:lpstr>PowerPoint Presentation</vt:lpstr>
      <vt:lpstr>Baseline Model</vt:lpstr>
      <vt:lpstr>PowerPoint Presentation</vt:lpstr>
      <vt:lpstr>Performance</vt:lpstr>
      <vt:lpstr>Advanced Model</vt:lpstr>
      <vt:lpstr>PowerPoint Presentation</vt:lpstr>
      <vt:lpstr>Feature Dimension Comparison</vt:lpstr>
      <vt:lpstr>Model Selection</vt:lpstr>
      <vt:lpstr>Model Evaluation </vt:lpstr>
      <vt:lpstr>PowerPoint Presentation</vt:lpstr>
      <vt:lpstr>Tune Parameter</vt:lpstr>
      <vt:lpstr>XGBoost</vt:lpstr>
      <vt:lpstr>Tune Hyper parameter</vt:lpstr>
      <vt:lpstr>Tune Hyper parameter</vt:lpstr>
      <vt:lpstr>Combine Features</vt:lpstr>
      <vt:lpstr>XGBoost</vt:lpstr>
      <vt:lpstr>PowerPoint Presentation</vt:lpstr>
      <vt:lpstr>THANKS!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Jingyi Wang</cp:lastModifiedBy>
  <cp:revision>93</cp:revision>
  <dcterms:modified xsi:type="dcterms:W3CDTF">2018-03-28T23:34:26Z</dcterms:modified>
</cp:coreProperties>
</file>