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0" r:id="rId13"/>
    <p:sldId id="296" r:id="rId14"/>
    <p:sldId id="297" r:id="rId15"/>
    <p:sldId id="300" r:id="rId16"/>
    <p:sldId id="303" r:id="rId17"/>
    <p:sldId id="302" r:id="rId18"/>
    <p:sldId id="301" r:id="rId19"/>
    <p:sldId id="309" r:id="rId20"/>
    <p:sldId id="28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3"/>
    <p:restoredTop sz="91452"/>
  </p:normalViewPr>
  <p:slideViewPr>
    <p:cSldViewPr snapToGrid="0" snapToObjects="1">
      <p:cViewPr varScale="1">
        <p:scale>
          <a:sx n="139" d="100"/>
          <a:sy n="139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>
                <a:solidFill>
                  <a:schemeClr val="tx1"/>
                </a:solidFill>
              </a:rPr>
              <a:t>Test Error got by first randomly select 30%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60" r:id="rId6"/>
    <p:sldLayoutId id="2147483662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rgbClr val="00B0F0"/>
                </a:solidFill>
              </a:rPr>
              <a:t>Model Selection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—— Dogs, Fried Chicken or Blueberry Muffins?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8" y="2093768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0" y="2093767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:a16="http://schemas.microsoft.com/office/drawing/2014/main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359563" y="25703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 </a:t>
            </a:r>
            <a:endParaRPr dirty="0"/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7350"/>
              </p:ext>
            </p:extLst>
          </p:nvPr>
        </p:nvGraphicFramePr>
        <p:xfrm>
          <a:off x="1125829" y="209458"/>
          <a:ext cx="6867126" cy="44615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:a16="http://schemas.microsoft.com/office/drawing/2014/main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</a:t>
                      </a:r>
                      <a:r>
                        <a:rPr lang="en-US" b="1" baseline="0"/>
                        <a:t> Linear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 b="0"/>
                        <a:t>27.</a:t>
                      </a:r>
                      <a:r>
                        <a:rPr lang="en-US" altLang="zh-CN" sz="1400" b="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25.2%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13.2</a:t>
                      </a:r>
                      <a:r>
                        <a:rPr lang="zh-CN" altLang="en-US" sz="1400" b="0"/>
                        <a:t> </a:t>
                      </a:r>
                      <a:r>
                        <a:rPr lang="en-US" altLang="zh-CN" sz="1400" b="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79.62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&gt; 60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35.32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41.28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7053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Notes: Test 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SVM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1125386"/>
              </p:ext>
            </p:extLst>
          </p:nvPr>
        </p:nvGraphicFramePr>
        <p:xfrm>
          <a:off x="602700" y="1470173"/>
          <a:ext cx="7886700" cy="1973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GIST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baseline="0"/>
                        <a:t>Linear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CV</a:t>
                      </a:r>
                      <a:r>
                        <a:rPr lang="en-US" sz="1400" baseline="0"/>
                        <a:t> Error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r>
                        <a:rPr lang="hr-HR"/>
                        <a:t>7</a:t>
                      </a:r>
                      <a:r>
                        <a:rPr lang="en-US" altLang="zh-CN"/>
                        <a:t>.6%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27.5%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26.8%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Test Error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2</a:t>
                      </a:r>
                      <a:r>
                        <a:rPr lang="en-US" altLang="zh-CN" sz="1400"/>
                        <a:t>9</a:t>
                      </a:r>
                      <a:r>
                        <a:rPr lang="is-IS" sz="1400"/>
                        <a:t>.</a:t>
                      </a:r>
                      <a:r>
                        <a:rPr lang="en-US" altLang="zh-CN" sz="1400"/>
                        <a:t>6</a:t>
                      </a:r>
                      <a:r>
                        <a:rPr lang="is-IS" sz="1400"/>
                        <a:t>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/>
                        <a:t>24.975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8.388 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RBF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CV Error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24.4%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24.4%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26.4%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Test Error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</a:t>
                      </a:r>
                      <a:r>
                        <a:rPr lang="en-US" altLang="zh-CN" sz="1400"/>
                        <a:t>3</a:t>
                      </a:r>
                      <a:r>
                        <a:rPr lang="nb-NO" sz="1400"/>
                        <a:t>.3%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23.1%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23.6%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29.084 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15.219 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6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72418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Hans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0.0064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1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68576" y="691670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 Features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38877"/>
              </p:ext>
            </p:extLst>
          </p:nvPr>
        </p:nvGraphicFramePr>
        <p:xfrm>
          <a:off x="667510" y="1123342"/>
          <a:ext cx="7775155" cy="2616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:a16="http://schemas.microsoft.com/office/drawing/2014/main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GIST + SIFT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SIFT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5327945"/>
                  </a:ext>
                </a:extLst>
              </a:tr>
              <a:tr h="42814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Hans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9.02%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17.24%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8.93%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0.0064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0.0086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0.00776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83.249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166.637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8.10%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16.17%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7.67%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B599E-CFE2-3243-87DC-64185954EE5E}"/>
              </a:ext>
            </a:extLst>
          </p:cNvPr>
          <p:cNvSpPr/>
          <p:nvPr/>
        </p:nvSpPr>
        <p:spPr>
          <a:xfrm>
            <a:off x="4963885" y="1123343"/>
            <a:ext cx="1013756" cy="26169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4572000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</a:rPr>
              <a:t>Final</a:t>
            </a:r>
            <a:r>
              <a:rPr lang="it-IT" sz="2000" b="1" dirty="0">
                <a:solidFill>
                  <a:srgbClr val="00B0F0"/>
                </a:solidFill>
              </a:rPr>
              <a:t> Model: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</a:rPr>
              <a:t>Feature</a:t>
            </a: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 err="1">
                <a:solidFill>
                  <a:srgbClr val="00B0F0"/>
                </a:solidFill>
              </a:rPr>
              <a:t>Extraction</a:t>
            </a:r>
            <a:r>
              <a:rPr lang="it-IT" sz="2000" b="1" dirty="0">
                <a:solidFill>
                  <a:srgbClr val="00B0F0"/>
                </a:solidFill>
              </a:rPr>
              <a:t>: </a:t>
            </a:r>
            <a:r>
              <a:rPr lang="it-IT" sz="2000" b="1" dirty="0" err="1">
                <a:solidFill>
                  <a:srgbClr val="00B0F0"/>
                </a:solidFill>
              </a:rPr>
              <a:t>Rgb</a:t>
            </a:r>
            <a:r>
              <a:rPr lang="it-IT" sz="2000" b="1" dirty="0">
                <a:solidFill>
                  <a:srgbClr val="00B0F0"/>
                </a:solidFill>
              </a:rPr>
              <a:t> + </a:t>
            </a:r>
            <a:r>
              <a:rPr lang="it-IT" sz="2000" b="1" dirty="0" err="1">
                <a:solidFill>
                  <a:srgbClr val="00B0F0"/>
                </a:solidFill>
              </a:rPr>
              <a:t>Gist</a:t>
            </a:r>
            <a:endParaRPr lang="it-IT" sz="2000" b="1" dirty="0">
              <a:solidFill>
                <a:srgbClr val="00B0F0"/>
              </a:solidFill>
            </a:endParaRP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>
                <a:solidFill>
                  <a:srgbClr val="00B0F0"/>
                </a:solidFill>
              </a:rPr>
              <a:t>Classification Model</a:t>
            </a:r>
            <a:r>
              <a:rPr lang="it-IT" sz="2000" b="1">
                <a:solidFill>
                  <a:srgbClr val="00B0F0"/>
                </a:solidFill>
              </a:rPr>
              <a:t>: </a:t>
            </a:r>
            <a:r>
              <a:rPr lang="it-IT" sz="2000" b="1" dirty="0" err="1">
                <a:solidFill>
                  <a:srgbClr val="00B0F0"/>
                </a:solidFill>
              </a:rPr>
              <a:t>XGBoost</a:t>
            </a:r>
            <a:endParaRPr lang="it-IT" sz="2000" b="1" dirty="0">
              <a:solidFill>
                <a:srgbClr val="00B0F0"/>
              </a:solidFill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endParaRPr lang="it-IT" sz="2000" b="1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8.10%</a:t>
            </a: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cs-CZ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83.249</a:t>
            </a: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146" y="2598882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this project,  we carry out model </a:t>
            </a:r>
            <a:r>
              <a:rPr lang="en-US" b="1" u="sng" dirty="0">
                <a:solidFill>
                  <a:schemeClr val="bg1"/>
                </a:solidFill>
              </a:rPr>
              <a:t>evaluation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u="sng" dirty="0">
                <a:solidFill>
                  <a:schemeClr val="bg1"/>
                </a:solidFill>
              </a:rPr>
              <a:t>selection</a:t>
            </a:r>
            <a:r>
              <a:rPr lang="en-US" b="1" dirty="0">
                <a:solidFill>
                  <a:schemeClr val="bg1"/>
                </a:solidFill>
              </a:rPr>
              <a:t> for predictive analytics on image data.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training image data consists a set of 3000 images of dogs (poodles and Chihuahuas), fried chicken and blueberry muffins.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baseline model uses boosted decision stumps on SIFT features. 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goal is to 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Fan Yang: fy2232@columbia.edu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Model</a:t>
            </a:r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SIFT + GBM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:a16="http://schemas.microsoft.com/office/drawing/2014/main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err="1">
                <a:solidFill>
                  <a:schemeClr val="tx1"/>
                </a:solidFill>
              </a:rPr>
              <a:t>n.trees</a:t>
            </a:r>
            <a:r>
              <a:rPr lang="en-US" altLang="zh-CN" sz="1100" b="1">
                <a:solidFill>
                  <a:schemeClr val="tx1"/>
                </a:solidFill>
              </a:rPr>
              <a:t>: </a:t>
            </a:r>
            <a:r>
              <a:rPr lang="en-US" altLang="zh-CN" sz="110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 b="1">
                <a:solidFill>
                  <a:schemeClr val="tx1"/>
                </a:solidFill>
              </a:rPr>
              <a:t>Shrinkage</a:t>
            </a:r>
            <a:r>
              <a:rPr lang="en-US" sz="1100">
                <a:solidFill>
                  <a:schemeClr val="tx1"/>
                </a:solidFill>
              </a:rPr>
              <a:t> (Learning Rate)</a:t>
            </a:r>
            <a:r>
              <a:rPr lang="en-US" sz="1100" b="1">
                <a:solidFill>
                  <a:schemeClr val="tx1"/>
                </a:solidFill>
              </a:rPr>
              <a:t>:</a:t>
            </a:r>
          </a:p>
          <a:p>
            <a:r>
              <a:rPr lang="en-US" sz="110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:a16="http://schemas.microsoft.com/office/drawing/2014/main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4" y="113264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/>
          <a:lstStyle/>
          <a:p>
            <a:r>
              <a:rPr lang="en-US" sz="4800" dirty="0">
                <a:solidFill>
                  <a:srgbClr val="00B0F0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rgbClr val="00B0F0"/>
                </a:solidFill>
              </a:rPr>
              <a:t>Test </a:t>
            </a:r>
            <a:r>
              <a:rPr lang="it-IT" b="1" dirty="0" err="1">
                <a:solidFill>
                  <a:srgbClr val="00B0F0"/>
                </a:solidFill>
              </a:rPr>
              <a:t>Error</a:t>
            </a:r>
            <a:r>
              <a:rPr lang="it-IT" b="1" dirty="0">
                <a:solidFill>
                  <a:srgbClr val="00B0F0"/>
                </a:solidFill>
              </a:rPr>
              <a:t> :       30%</a:t>
            </a:r>
          </a:p>
          <a:p>
            <a:r>
              <a:rPr lang="it-IT" b="1" dirty="0" err="1">
                <a:solidFill>
                  <a:srgbClr val="00B0F0"/>
                </a:solidFill>
              </a:rPr>
              <a:t>Running</a:t>
            </a:r>
            <a:r>
              <a:rPr lang="it-IT" b="1" dirty="0">
                <a:solidFill>
                  <a:srgbClr val="00B0F0"/>
                </a:solidFill>
              </a:rPr>
              <a:t> Time:  44.32s</a:t>
            </a: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Model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SIFT, GIST, RGB</a:t>
            </a:r>
          </a:p>
          <a:p>
            <a:pPr marL="0" indent="0" algn="ctr"/>
            <a:r>
              <a:rPr lang="en-US" sz="1800" dirty="0"/>
              <a:t>SVM, CNN, </a:t>
            </a:r>
            <a:r>
              <a:rPr lang="en-US" sz="1800" dirty="0" err="1"/>
              <a:t>XGBoost</a:t>
            </a:r>
            <a:r>
              <a:rPr lang="en-US" sz="1800"/>
              <a:t>, </a:t>
            </a:r>
            <a:r>
              <a:rPr lang="en-US" sz="1800" err="1"/>
              <a:t>AdaBoost</a:t>
            </a:r>
            <a:endParaRPr lang="en-US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1336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disadvantages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nvariant to image scaling and rotation, and partially invariant to change in illumination and 3D camera viewpoint. 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Mathematically complicated and computationally heavy.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matching tasks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Perform well for transformations such as scaling, JPEG compression and limited cropping. Stable behavior independently on the descriptor size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Heavy  computational cost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Faster to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robustness with respect to geometric changes of projected objects and ,invariant to translation and rotation around the viewing axis and vary slowly with changes of view angle, scale, and occlusion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When the dataset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search engine, image classification,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005682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SIFT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2000 features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>
              <a:buNone/>
            </a:pPr>
            <a:r>
              <a:rPr lang="en-US" b="1"/>
              <a:t>RGB</a:t>
            </a:r>
          </a:p>
          <a:p>
            <a:pPr marL="0" lvl="0" indent="0">
              <a:buNone/>
            </a:pPr>
            <a:r>
              <a:rPr lang="en-US"/>
              <a:t>1</a:t>
            </a:r>
            <a:r>
              <a:rPr lang="en-US" altLang="zh-CN"/>
              <a:t>00</a:t>
            </a:r>
            <a:r>
              <a:rPr lang="en-US"/>
              <a:t>0 features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 b="1"/>
              <a:t>GIST</a:t>
            </a:r>
          </a:p>
          <a:p>
            <a:pPr marL="0" lvl="0" indent="0">
              <a:buNone/>
            </a:pPr>
            <a:r>
              <a:rPr lang="en-US"/>
              <a:t>512 features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666">
            <a:extLst>
              <a:ext uri="{FF2B5EF4-FFF2-40B4-BE49-F238E27FC236}">
                <a16:creationId xmlns:a16="http://schemas.microsoft.com/office/drawing/2014/main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Fea</a:t>
            </a:r>
            <a:r>
              <a:rPr lang="en-US" altLang="zh-Hans" sz="2800" dirty="0">
                <a:solidFill>
                  <a:srgbClr val="00B0F0"/>
                </a:solidFill>
              </a:rPr>
              <a:t>t</a:t>
            </a:r>
            <a:r>
              <a:rPr lang="en-US" sz="2800" dirty="0">
                <a:solidFill>
                  <a:srgbClr val="00B0F0"/>
                </a:solidFill>
              </a:rPr>
              <a:t>ure Dimension Comparison</a:t>
            </a:r>
            <a:endParaRPr sz="2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600" y="816525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Model Selection</a:t>
            </a:r>
            <a:endParaRPr sz="2800" dirty="0">
              <a:solidFill>
                <a:srgbClr val="00B0F0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02080"/>
            <a:ext cx="2207330" cy="170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/>
          </a:p>
          <a:p>
            <a:pPr marL="0" lvl="0" indent="0">
              <a:buNone/>
            </a:pPr>
            <a:r>
              <a:rPr lang="en-US" sz="110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845</Words>
  <Application>Microsoft Macintosh PowerPoint</Application>
  <PresentationFormat>On-screen Show (16:9)</PresentationFormat>
  <Paragraphs>266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Oswald</vt:lpstr>
      <vt:lpstr>宋体</vt:lpstr>
      <vt:lpstr>Source Sans Pro</vt:lpstr>
      <vt:lpstr>Arial</vt:lpstr>
      <vt:lpstr>Quince template</vt:lpstr>
      <vt:lpstr> Model Selection —— Dogs, Fried Chicken or Blueberry Muffins? </vt:lpstr>
      <vt:lpstr>PowerPoint Presentation</vt:lpstr>
      <vt:lpstr>Baseline Model</vt:lpstr>
      <vt:lpstr>PowerPoint Presentation</vt:lpstr>
      <vt:lpstr>Performance</vt:lpstr>
      <vt:lpstr>Advanced Model</vt:lpstr>
      <vt:lpstr>PowerPoint Presentation</vt:lpstr>
      <vt:lpstr>Feature Dimension Comparison</vt:lpstr>
      <vt:lpstr>Model Selection</vt:lpstr>
      <vt:lpstr>Model Evaluation </vt:lpstr>
      <vt:lpstr>PowerPoint Presentation</vt:lpstr>
      <vt:lpstr>SVM</vt:lpstr>
      <vt:lpstr>Tune Parameter</vt:lpstr>
      <vt:lpstr>XGBoost</vt:lpstr>
      <vt:lpstr>Tune Hyper parameter</vt:lpstr>
      <vt:lpstr>Tune Hyper parameter</vt:lpstr>
      <vt:lpstr>Combine Features</vt:lpstr>
      <vt:lpstr>XGBoost</vt:lpstr>
      <vt:lpstr>PowerPoint Presentation</vt:lpstr>
      <vt:lpstr>THANKS!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Fan Young</cp:lastModifiedBy>
  <cp:revision>84</cp:revision>
  <dcterms:modified xsi:type="dcterms:W3CDTF">2018-03-28T19:30:56Z</dcterms:modified>
</cp:coreProperties>
</file>