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305" r:id="rId2"/>
    <p:sldId id="304" r:id="rId3"/>
    <p:sldId id="285" r:id="rId4"/>
    <p:sldId id="298" r:id="rId5"/>
    <p:sldId id="306" r:id="rId6"/>
    <p:sldId id="286" r:id="rId7"/>
    <p:sldId id="310" r:id="rId8"/>
    <p:sldId id="288" r:id="rId9"/>
    <p:sldId id="289" r:id="rId10"/>
    <p:sldId id="311" r:id="rId11"/>
    <p:sldId id="295" r:id="rId12"/>
    <p:sldId id="296" r:id="rId13"/>
    <p:sldId id="297" r:id="rId14"/>
    <p:sldId id="312" r:id="rId15"/>
    <p:sldId id="313" r:id="rId16"/>
    <p:sldId id="302" r:id="rId17"/>
    <p:sldId id="301" r:id="rId18"/>
    <p:sldId id="309" r:id="rId19"/>
    <p:sldId id="28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24BC20-178D-4147-8F69-AFE28D0EDAA3}">
  <a:tblStyle styleId="{CE24BC20-178D-4147-8F69-AFE28D0EDA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3"/>
    <p:restoredTop sz="91467"/>
  </p:normalViewPr>
  <p:slideViewPr>
    <p:cSldViewPr snapToGrid="0" snapToObjects="1">
      <p:cViewPr varScale="1">
        <p:scale>
          <a:sx n="141" d="100"/>
          <a:sy n="141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8089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942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97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70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545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N" altLang="en-US"/>
              <a:t>用线性图表示？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83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999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5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145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304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>
                <a:solidFill>
                  <a:schemeClr val="tx1"/>
                </a:solidFill>
              </a:rPr>
              <a:t>Test Error got by first randomly select 25% image in training set as “test set”, then calculate test set estimates of the misclassification rate</a:t>
            </a:r>
          </a:p>
        </p:txBody>
      </p:sp>
    </p:spTree>
    <p:extLst>
      <p:ext uri="{BB962C8B-B14F-4D97-AF65-F5344CB8AC3E}">
        <p14:creationId xmlns:p14="http://schemas.microsoft.com/office/powerpoint/2010/main" val="2445016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40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zh-CN" altLang="en-US"/>
              <a:t>用线性图表示？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BEAFE80-04EC-554B-AD0B-5E8EF78919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0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845030-9EB8-4149-9877-7BAC5A4C834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8B0D157-383D-A14D-9FC3-D43F64D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7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845030-9EB8-4149-9877-7BAC5A4C834F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8B0D157-383D-A14D-9FC3-D43F64D0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4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6" r:id="rId5"/>
    <p:sldLayoutId id="2147483660" r:id="rId6"/>
    <p:sldLayoutId id="2147483662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268" y="180396"/>
            <a:ext cx="6858000" cy="17907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 </a:t>
            </a:r>
            <a:r>
              <a:rPr lang="en-US" sz="4800" dirty="0">
                <a:solidFill>
                  <a:srgbClr val="00B0F0"/>
                </a:solidFill>
              </a:rPr>
              <a:t>Model Selection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sz="2000" dirty="0">
                <a:solidFill>
                  <a:srgbClr val="00B0F0"/>
                </a:solidFill>
              </a:rPr>
              <a:t>—— Dogs, Fried Chicken or Blueberry Muffins?</a:t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8" y="2093768"/>
            <a:ext cx="2701637" cy="2634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90" y="2093767"/>
            <a:ext cx="2963357" cy="2634095"/>
          </a:xfrm>
          <a:prstGeom prst="rect">
            <a:avLst/>
          </a:prstGeom>
        </p:spPr>
      </p:pic>
      <p:sp>
        <p:nvSpPr>
          <p:cNvPr id="6" name="Shape 467">
            <a:extLst>
              <a:ext uri="{FF2B5EF4-FFF2-40B4-BE49-F238E27FC236}">
                <a16:creationId xmlns:a16="http://schemas.microsoft.com/office/drawing/2014/main" id="{1685D1D0-19B9-C044-824E-693C7330FD1B}"/>
              </a:ext>
            </a:extLst>
          </p:cNvPr>
          <p:cNvSpPr txBox="1">
            <a:spLocks/>
          </p:cNvSpPr>
          <p:nvPr/>
        </p:nvSpPr>
        <p:spPr>
          <a:xfrm>
            <a:off x="4359563" y="2570364"/>
            <a:ext cx="6593700" cy="1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 sz="2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Group 9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Fan Yang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Yiran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Jiang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Xueyao</a:t>
            </a: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Li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Jingyi Wang</a:t>
            </a:r>
            <a:endParaRPr lang="en-US" sz="24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7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72"/>
          <p:cNvSpPr txBox="1">
            <a:spLocks noGrp="1"/>
          </p:cNvSpPr>
          <p:nvPr>
            <p:ph type="ctrTitle"/>
          </p:nvPr>
        </p:nvSpPr>
        <p:spPr>
          <a:xfrm>
            <a:off x="2296993" y="3661925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Evaluation </a:t>
            </a:r>
            <a:endParaRPr dirty="0"/>
          </a:p>
        </p:txBody>
      </p:sp>
      <p:sp>
        <p:nvSpPr>
          <p:cNvPr id="5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57350"/>
              </p:ext>
            </p:extLst>
          </p:nvPr>
        </p:nvGraphicFramePr>
        <p:xfrm>
          <a:off x="1125829" y="209458"/>
          <a:ext cx="6867126" cy="446152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2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698607680"/>
                    </a:ext>
                  </a:extLst>
                </a:gridCol>
                <a:gridCol w="1255303">
                  <a:extLst>
                    <a:ext uri="{9D8B030D-6E8A-4147-A177-3AD203B41FA5}">
                      <a16:colId xmlns:a16="http://schemas.microsoft.com/office/drawing/2014/main" val="1331669779"/>
                    </a:ext>
                  </a:extLst>
                </a:gridCol>
              </a:tblGrid>
              <a:tr h="2912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GIST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RGB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30%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27.87%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13.2 %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44.32 s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13.82 s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21.28 s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SVM</a:t>
                      </a:r>
                      <a:r>
                        <a:rPr lang="en-US" b="1" baseline="0"/>
                        <a:t> Linear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s-IS" sz="1400"/>
                        <a:t>29.6%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/>
                        <a:t>25.1%</a:t>
                      </a:r>
                      <a:endParaRPr lang="en-US" sz="140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24.3%</a:t>
                      </a:r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24.9</a:t>
                      </a:r>
                      <a:r>
                        <a:rPr lang="en-US" sz="1400"/>
                        <a:t>8 </a:t>
                      </a:r>
                      <a:r>
                        <a:rPr lang="hr-HR" sz="1400"/>
                        <a:t>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8.388 </a:t>
                      </a:r>
                      <a:r>
                        <a:rPr lang="en-US" sz="1400"/>
                        <a:t>s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15.024 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SVM RBF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</a:t>
                      </a:r>
                      <a:r>
                        <a:rPr lang="en-US" baseline="0"/>
                        <a:t> 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/>
                        <a:t>23.3%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/>
                        <a:t>23.6%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400" dirty="0"/>
                        <a:t>23.1%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r-HR" sz="1400"/>
                        <a:t>29.08</a:t>
                      </a:r>
                      <a:r>
                        <a:rPr lang="en-US" sz="1400"/>
                        <a:t> </a:t>
                      </a:r>
                      <a:r>
                        <a:rPr lang="hr-HR" sz="1400"/>
                        <a:t>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/>
                        <a:t>13.486 </a:t>
                      </a:r>
                      <a:r>
                        <a:rPr lang="en-US" sz="1400"/>
                        <a:t>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400" dirty="0"/>
                        <a:t>15.219 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err="1"/>
                        <a:t>XGBoost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b-NO" sz="1400" b="0"/>
                        <a:t>27.</a:t>
                      </a:r>
                      <a:r>
                        <a:rPr lang="en-US" altLang="zh-CN" sz="1400" b="0"/>
                        <a:t>4%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/>
                        <a:t>25.2%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9.77%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/>
                        <a:t>49.2 s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b="0"/>
                        <a:t>13.2</a:t>
                      </a:r>
                      <a:r>
                        <a:rPr lang="zh-CN" altLang="en-US" sz="1400" b="0"/>
                        <a:t> </a:t>
                      </a:r>
                      <a:r>
                        <a:rPr lang="en-US" altLang="zh-CN" sz="1400" b="0"/>
                        <a:t>s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/>
                        <a:t>79.62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err="1"/>
                        <a:t>AdaBoost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</a:t>
                      </a:r>
                      <a:r>
                        <a:rPr lang="en-US" baseline="0"/>
                        <a:t> Error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27.4%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11.78%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2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&gt; 60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35.32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41.28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85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Test Error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/>
                        <a:t>1.7%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6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106 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E49DAFA-6BC3-FE47-B67A-5E0EBE2385B6}"/>
              </a:ext>
            </a:extLst>
          </p:cNvPr>
          <p:cNvSpPr/>
          <p:nvPr/>
        </p:nvSpPr>
        <p:spPr>
          <a:xfrm>
            <a:off x="6731725" y="2574389"/>
            <a:ext cx="1261230" cy="70539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DDDFBC-6FB4-6D49-838F-2DF302BE1468}"/>
              </a:ext>
            </a:extLst>
          </p:cNvPr>
          <p:cNvSpPr/>
          <p:nvPr/>
        </p:nvSpPr>
        <p:spPr>
          <a:xfrm>
            <a:off x="4559392" y="1899139"/>
            <a:ext cx="3433563" cy="371789"/>
          </a:xfrm>
          <a:prstGeom prst="rect">
            <a:avLst/>
          </a:prstGeom>
          <a:noFill/>
          <a:ln w="34925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6368" y="4943445"/>
            <a:ext cx="8283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Notes: Test Error got by first randomly select 30% image in training set as “test set”, then calculate test set estimates of the misclassification rate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Tune Parameter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0845D312-87B0-954C-B208-E6576F3D6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42" y="1269200"/>
            <a:ext cx="3573092" cy="2938816"/>
          </a:xfrm>
          <a:prstGeom prst="rect">
            <a:avLst/>
          </a:prstGeom>
        </p:spPr>
      </p:pic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084226EB-EEAB-404D-A7D1-A3D4C727F4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2"/>
          <a:stretch/>
        </p:blipFill>
        <p:spPr>
          <a:xfrm>
            <a:off x="359524" y="1292592"/>
            <a:ext cx="3836620" cy="306570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415DD61-ACC0-5646-BE79-F68DA3266154}"/>
              </a:ext>
            </a:extLst>
          </p:cNvPr>
          <p:cNvSpPr txBox="1">
            <a:spLocks/>
          </p:cNvSpPr>
          <p:nvPr/>
        </p:nvSpPr>
        <p:spPr>
          <a:xfrm>
            <a:off x="-1220466" y="583652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linear SVM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0A2FD62-40BC-C94E-AD65-0764E277DD1E}"/>
              </a:ext>
            </a:extLst>
          </p:cNvPr>
          <p:cNvSpPr txBox="1">
            <a:spLocks/>
          </p:cNvSpPr>
          <p:nvPr/>
        </p:nvSpPr>
        <p:spPr>
          <a:xfrm>
            <a:off x="2893970" y="5534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RBF SVM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72418"/>
              </p:ext>
            </p:extLst>
          </p:nvPr>
        </p:nvGraphicFramePr>
        <p:xfrm>
          <a:off x="1886340" y="1115459"/>
          <a:ext cx="5336627" cy="2920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4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6519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SIFT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GIST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endParaRPr lang="en-US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519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feature dimension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1000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55327945"/>
                  </a:ext>
                </a:extLst>
              </a:tr>
              <a:tr h="47781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XGBoost</a:t>
                      </a:r>
                      <a:endParaRPr lang="en-US" sz="14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29.29%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25.64%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/>
                        <a:t>9.</a:t>
                      </a:r>
                      <a:r>
                        <a:rPr lang="en-US" altLang="zh-Hans" sz="1100" b="0" dirty="0"/>
                        <a:t>13</a:t>
                      </a:r>
                      <a:r>
                        <a:rPr lang="en-US" sz="1100" b="0" dirty="0"/>
                        <a:t>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80216352"/>
                  </a:ext>
                </a:extLst>
              </a:tr>
              <a:tr h="353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</a:t>
                      </a:r>
                      <a:r>
                        <a:rPr lang="en-US" sz="1100" baseline="0" err="1"/>
                        <a:t>sd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0.0145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0.0213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/>
                        <a:t>0.0064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14580013"/>
                  </a:ext>
                </a:extLst>
              </a:tr>
              <a:tr h="419995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CV 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104.05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49.138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48.467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114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Test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0"/>
                        <a:t>27.</a:t>
                      </a:r>
                      <a:r>
                        <a:rPr lang="en-US" altLang="zh-CN" sz="1100" b="0"/>
                        <a:t>4%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/>
                        <a:t>25.2</a:t>
                      </a:r>
                      <a:r>
                        <a:rPr lang="en-US" altLang="zh-CN" sz="1100" b="0"/>
                        <a:t>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9.77%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BC808F9-3742-5842-971E-EE42B23054E3}"/>
              </a:ext>
            </a:extLst>
          </p:cNvPr>
          <p:cNvSpPr/>
          <p:nvPr/>
        </p:nvSpPr>
        <p:spPr>
          <a:xfrm>
            <a:off x="6209211" y="1115459"/>
            <a:ext cx="1013756" cy="29205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354" y="154554"/>
            <a:ext cx="6996600" cy="715800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XGBoost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4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Tune Hyper parameter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15DD61-ACC0-5646-BE79-F68DA3266154}"/>
              </a:ext>
            </a:extLst>
          </p:cNvPr>
          <p:cNvSpPr txBox="1">
            <a:spLocks/>
          </p:cNvSpPr>
          <p:nvPr/>
        </p:nvSpPr>
        <p:spPr>
          <a:xfrm>
            <a:off x="135526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- 8:8:8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2436B6-661F-D74E-8CBF-275043028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0" r="5911"/>
          <a:stretch/>
        </p:blipFill>
        <p:spPr>
          <a:xfrm>
            <a:off x="0" y="1247200"/>
            <a:ext cx="3004457" cy="318623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B90A835-4B77-7D47-8701-DA7D8879668D}"/>
              </a:ext>
            </a:extLst>
          </p:cNvPr>
          <p:cNvSpPr txBox="1">
            <a:spLocks/>
          </p:cNvSpPr>
          <p:nvPr/>
        </p:nvSpPr>
        <p:spPr>
          <a:xfrm>
            <a:off x="3264610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– 10:10:10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C23DFD3-9579-C741-8BB9-4B41C0C7D0FB}"/>
              </a:ext>
            </a:extLst>
          </p:cNvPr>
          <p:cNvSpPr txBox="1">
            <a:spLocks/>
          </p:cNvSpPr>
          <p:nvPr/>
        </p:nvSpPr>
        <p:spPr>
          <a:xfrm>
            <a:off x="6102162" y="694177"/>
            <a:ext cx="2284371" cy="4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RGB – 10:12:12</a:t>
            </a: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84DF1-2885-6946-BAE1-FC7490DEEC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73" r="3601"/>
          <a:stretch/>
        </p:blipFill>
        <p:spPr>
          <a:xfrm>
            <a:off x="3004457" y="1242176"/>
            <a:ext cx="3013166" cy="31912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049C45-D0BE-C849-B355-25DF28D90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623" y="1242176"/>
            <a:ext cx="3085663" cy="31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8BA3341-7B27-AC4A-8F4A-2A3298C9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2" y="45539"/>
            <a:ext cx="6996600" cy="715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Tune Hyper parameter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9F724-56D1-D542-A70E-B103BBC3C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3"/>
          <a:stretch/>
        </p:blipFill>
        <p:spPr>
          <a:xfrm>
            <a:off x="1768576" y="691670"/>
            <a:ext cx="4797392" cy="3822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2A79CB-F766-094F-97A4-1456BD043C65}"/>
              </a:ext>
            </a:extLst>
          </p:cNvPr>
          <p:cNvSpPr txBox="1"/>
          <p:nvPr/>
        </p:nvSpPr>
        <p:spPr>
          <a:xfrm>
            <a:off x="7027817" y="370114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5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Combine Features</a:t>
            </a:r>
            <a:endParaRPr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13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38877"/>
              </p:ext>
            </p:extLst>
          </p:nvPr>
        </p:nvGraphicFramePr>
        <p:xfrm>
          <a:off x="667510" y="1123342"/>
          <a:ext cx="7775155" cy="2616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7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6492">
                  <a:extLst>
                    <a:ext uri="{9D8B030D-6E8A-4147-A177-3AD203B41FA5}">
                      <a16:colId xmlns:a16="http://schemas.microsoft.com/office/drawing/2014/main" val="410906251"/>
                    </a:ext>
                  </a:extLst>
                </a:gridCol>
                <a:gridCol w="13953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1397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SIFT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GIST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RGB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+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GIST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GIST + SIFT</a:t>
                      </a:r>
                      <a:endParaRPr lang="en-US" sz="1100"/>
                    </a:p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/>
                        <a:t>SIFT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+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RGB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+</a:t>
                      </a:r>
                      <a:r>
                        <a:rPr lang="zh-CN" altLang="en-US" sz="1100"/>
                        <a:t> </a:t>
                      </a:r>
                      <a:r>
                        <a:rPr lang="en-US" altLang="zh-CN" sz="1100"/>
                        <a:t>GIST</a:t>
                      </a:r>
                      <a:endParaRPr lang="en-US" sz="1100"/>
                    </a:p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397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feature dimension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1000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1512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2512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  <a:p>
                      <a:pPr algn="ctr"/>
                      <a:r>
                        <a:rPr lang="en-US" sz="1100"/>
                        <a:t>3512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55327945"/>
                  </a:ext>
                </a:extLst>
              </a:tr>
              <a:tr h="428146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400" b="1"/>
                        <a:t>XGBoost</a:t>
                      </a:r>
                      <a:endParaRPr lang="en-US" sz="14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29.29%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25.64%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/>
                        <a:t>9.</a:t>
                      </a:r>
                      <a:r>
                        <a:rPr lang="en-US" altLang="zh-Hans" sz="1100" b="0" dirty="0"/>
                        <a:t>13</a:t>
                      </a:r>
                      <a:r>
                        <a:rPr lang="en-US" sz="1100" b="0" dirty="0"/>
                        <a:t>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9.02%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17.24%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8.93%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80216352"/>
                  </a:ext>
                </a:extLst>
              </a:tr>
              <a:tr h="3168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/>
                        <a:t>CV</a:t>
                      </a:r>
                      <a:r>
                        <a:rPr lang="en-US" sz="1100" baseline="0"/>
                        <a:t> </a:t>
                      </a:r>
                      <a:r>
                        <a:rPr lang="en-US" sz="1100" baseline="0" err="1"/>
                        <a:t>sd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0.0145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0.0213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dirty="0"/>
                        <a:t>0.0064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0.0086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0.0158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0.00776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14580013"/>
                  </a:ext>
                </a:extLst>
              </a:tr>
              <a:tr h="376340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CV 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104.05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49.138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48.467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83.249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/>
                        <a:t>154.025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166.637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62">
                <a:tc v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Test Error</a:t>
                      </a:r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b="0"/>
                        <a:t>27.</a:t>
                      </a:r>
                      <a:r>
                        <a:rPr lang="en-US" altLang="zh-CN" sz="1100" b="0"/>
                        <a:t>4%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b="0"/>
                        <a:t>25.2</a:t>
                      </a:r>
                      <a:r>
                        <a:rPr lang="en-US" altLang="zh-CN" sz="1100" b="0"/>
                        <a:t>%</a:t>
                      </a:r>
                      <a:endParaRPr lang="en-US" sz="1100" b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9.77%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8.10%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/>
                        <a:t>16.17%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7.67%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354" y="154554"/>
            <a:ext cx="6996600" cy="715800"/>
          </a:xfrm>
        </p:spPr>
        <p:txBody>
          <a:bodyPr/>
          <a:lstStyle/>
          <a:p>
            <a:r>
              <a:rPr lang="en-US" err="1">
                <a:solidFill>
                  <a:schemeClr val="tx1"/>
                </a:solidFill>
              </a:rPr>
              <a:t>XGBoost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0B599E-CFE2-3243-87DC-64185954EE5E}"/>
              </a:ext>
            </a:extLst>
          </p:cNvPr>
          <p:cNvSpPr/>
          <p:nvPr/>
        </p:nvSpPr>
        <p:spPr>
          <a:xfrm>
            <a:off x="4963885" y="1123343"/>
            <a:ext cx="1013756" cy="26169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8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7041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1" y="1476761"/>
            <a:ext cx="4572000" cy="23237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rgbClr val="00B0F0"/>
                </a:solidFill>
              </a:rPr>
              <a:t>Final</a:t>
            </a:r>
            <a:r>
              <a:rPr lang="it-IT" sz="2000" b="1" dirty="0">
                <a:solidFill>
                  <a:srgbClr val="00B0F0"/>
                </a:solidFill>
              </a:rPr>
              <a:t> Model:</a:t>
            </a:r>
          </a:p>
          <a:p>
            <a:pPr marL="457200" lvl="2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rgbClr val="00B0F0"/>
                </a:solidFill>
              </a:rPr>
              <a:t>Feature</a:t>
            </a:r>
            <a:r>
              <a:rPr lang="it-IT" sz="2000" b="1" dirty="0">
                <a:solidFill>
                  <a:srgbClr val="00B0F0"/>
                </a:solidFill>
              </a:rPr>
              <a:t> </a:t>
            </a:r>
            <a:r>
              <a:rPr lang="it-IT" sz="2000" b="1" dirty="0" err="1">
                <a:solidFill>
                  <a:srgbClr val="00B0F0"/>
                </a:solidFill>
              </a:rPr>
              <a:t>Extraction</a:t>
            </a:r>
            <a:r>
              <a:rPr lang="it-IT" sz="2000" b="1" dirty="0">
                <a:solidFill>
                  <a:srgbClr val="00B0F0"/>
                </a:solidFill>
              </a:rPr>
              <a:t>: RGB</a:t>
            </a:r>
          </a:p>
          <a:p>
            <a:pPr marL="457200" lvl="2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en-US" sz="2000" b="1" dirty="0">
                <a:solidFill>
                  <a:srgbClr val="00B0F0"/>
                </a:solidFill>
              </a:rPr>
              <a:t>Classification Model</a:t>
            </a:r>
            <a:r>
              <a:rPr lang="it-IT" sz="2000" b="1" dirty="0">
                <a:solidFill>
                  <a:srgbClr val="00B0F0"/>
                </a:solidFill>
              </a:rPr>
              <a:t>: </a:t>
            </a:r>
            <a:r>
              <a:rPr lang="it-IT" sz="2000" b="1" dirty="0" err="1">
                <a:solidFill>
                  <a:srgbClr val="00B0F0"/>
                </a:solidFill>
              </a:rPr>
              <a:t>XGBoost</a:t>
            </a:r>
            <a:endParaRPr lang="it-IT" sz="2000" b="1" dirty="0">
              <a:solidFill>
                <a:srgbClr val="00B0F0"/>
              </a:solidFill>
            </a:endParaRPr>
          </a:p>
          <a:p>
            <a:pPr marL="457200" lvl="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endParaRPr lang="it-IT" sz="2000" b="1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</a:t>
            </a:r>
            <a:r>
              <a:rPr lang="it-IT" sz="2000" b="1" dirty="0" err="1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Error</a:t>
            </a:r>
            <a:r>
              <a:rPr lang="it-IT" sz="2000" b="1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:       8.10%</a:t>
            </a:r>
          </a:p>
          <a:p>
            <a:pPr marL="457200" lvl="0" indent="-355600">
              <a:spcBef>
                <a:spcPts val="600"/>
              </a:spcBef>
              <a:buClr>
                <a:srgbClr val="28324A"/>
              </a:buClr>
              <a:buSzPts val="2000"/>
              <a:buFont typeface="Source Sans Pro"/>
              <a:buChar char="◉"/>
            </a:pPr>
            <a:r>
              <a:rPr lang="it-IT" sz="2000" b="1" dirty="0" err="1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Running</a:t>
            </a:r>
            <a:r>
              <a:rPr lang="it-IT" sz="2000" b="1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Time: </a:t>
            </a:r>
            <a:r>
              <a:rPr lang="zh-CN" altLang="en-US" sz="2000" b="1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cs-CZ" sz="2000" b="1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83.249</a:t>
            </a:r>
          </a:p>
        </p:txBody>
      </p:sp>
    </p:spTree>
    <p:extLst>
      <p:ext uri="{BB962C8B-B14F-4D97-AF65-F5344CB8AC3E}">
        <p14:creationId xmlns:p14="http://schemas.microsoft.com/office/powerpoint/2010/main" val="960172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 dirty="0"/>
          </a:p>
        </p:txBody>
      </p:sp>
      <p:sp>
        <p:nvSpPr>
          <p:cNvPr id="4" name="Shape 733"/>
          <p:cNvSpPr txBox="1">
            <a:spLocks/>
          </p:cNvSpPr>
          <p:nvPr/>
        </p:nvSpPr>
        <p:spPr>
          <a:xfrm>
            <a:off x="1398717" y="2290069"/>
            <a:ext cx="6593700" cy="233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" b="1" dirty="0">
                <a:latin typeface="Arial" charset="0"/>
                <a:ea typeface="Arial" charset="0"/>
                <a:cs typeface="Arial" charset="0"/>
              </a:rPr>
              <a:t>Any questions?</a:t>
            </a:r>
          </a:p>
          <a:p>
            <a:pPr marL="0" indent="0" algn="ctr">
              <a:buFont typeface="Source Sans Pro"/>
              <a:buNone/>
            </a:pPr>
            <a:r>
              <a:rPr lang="en" b="1" dirty="0">
                <a:latin typeface="Arial" charset="0"/>
                <a:ea typeface="Arial" charset="0"/>
                <a:cs typeface="Arial" charset="0"/>
              </a:rPr>
              <a:t>You can find me at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Fan Yang: fy2232@columbia.edu</a:t>
            </a:r>
            <a:endParaRPr lang="en" sz="1600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Font typeface="Source Sans Pro"/>
              <a:buNone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Jingyi Wang: jw3592@columbia.edu</a:t>
            </a:r>
          </a:p>
          <a:p>
            <a:pPr marL="0" indent="0" algn="ctr">
              <a:buNone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Yiran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Jiang: yj2462@columbia.edu</a:t>
            </a:r>
          </a:p>
          <a:p>
            <a:pPr marL="0" indent="0" algn="ctr">
              <a:buNone/>
            </a:pP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Xueyao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Li: xl2719@columbia.edu</a:t>
            </a:r>
            <a:endParaRPr lang="en" sz="1600" dirty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Font typeface="Source Sans Pro"/>
              <a:buNone/>
            </a:pPr>
            <a:endParaRPr lang="en" sz="160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5146" y="2598882"/>
            <a:ext cx="77412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 this project,  we carry out model </a:t>
            </a:r>
            <a:r>
              <a:rPr lang="en-US" b="1" u="sng" dirty="0">
                <a:solidFill>
                  <a:schemeClr val="bg1"/>
                </a:solidFill>
              </a:rPr>
              <a:t>evaluation</a:t>
            </a:r>
            <a:r>
              <a:rPr lang="en-US" b="1" dirty="0">
                <a:solidFill>
                  <a:schemeClr val="bg1"/>
                </a:solidFill>
              </a:rPr>
              <a:t> and </a:t>
            </a:r>
            <a:r>
              <a:rPr lang="en-US" b="1" u="sng" dirty="0">
                <a:solidFill>
                  <a:schemeClr val="bg1"/>
                </a:solidFill>
              </a:rPr>
              <a:t>selection</a:t>
            </a:r>
            <a:r>
              <a:rPr lang="en-US" b="1" dirty="0">
                <a:solidFill>
                  <a:schemeClr val="bg1"/>
                </a:solidFill>
              </a:rPr>
              <a:t> for predictive analytics on image data. 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The training image data consists a set of 3000 images of dogs (poodles and Chihuahuas), fried chicken and blueberry muffins.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The baseline model uses boosted decision stumps on SIFT features. 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The goal is to propose a feasible improvement over the current practice in terms of running cost (storage, memory and time) and prediction accuracy.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6694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lang="en-US" sz="4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2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Baseline Model</a:t>
            </a:r>
            <a:endParaRPr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SIFT + GBM</a:t>
            </a: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4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67">
            <a:extLst>
              <a:ext uri="{FF2B5EF4-FFF2-40B4-BE49-F238E27FC236}">
                <a16:creationId xmlns:a16="http://schemas.microsoft.com/office/drawing/2014/main" id="{4ED33EE4-9A90-BA4F-9887-E6159A3C4FD9}"/>
              </a:ext>
            </a:extLst>
          </p:cNvPr>
          <p:cNvSpPr txBox="1">
            <a:spLocks/>
          </p:cNvSpPr>
          <p:nvPr/>
        </p:nvSpPr>
        <p:spPr>
          <a:xfrm>
            <a:off x="6037714" y="1160129"/>
            <a:ext cx="2227800" cy="2460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100" b="1" err="1">
                <a:solidFill>
                  <a:schemeClr val="tx1"/>
                </a:solidFill>
              </a:rPr>
              <a:t>n.trees</a:t>
            </a:r>
            <a:r>
              <a:rPr lang="en-US" altLang="zh-CN" sz="1100" b="1">
                <a:solidFill>
                  <a:schemeClr val="tx1"/>
                </a:solidFill>
              </a:rPr>
              <a:t>: </a:t>
            </a:r>
            <a:r>
              <a:rPr lang="en-US" altLang="zh-CN" sz="1100">
                <a:solidFill>
                  <a:schemeClr val="tx1"/>
                </a:solidFill>
              </a:rPr>
              <a:t>Number of trees (the number of gradient boosting iteration) i.e. Increasing N reduces the error on training set, but setting it too high may lead to over-fitting. </a:t>
            </a:r>
          </a:p>
          <a:p>
            <a:endParaRPr lang="en-US" sz="1100">
              <a:solidFill>
                <a:schemeClr val="tx1"/>
              </a:solidFill>
            </a:endParaRPr>
          </a:p>
          <a:p>
            <a:r>
              <a:rPr lang="en-US" sz="1100" b="1">
                <a:solidFill>
                  <a:schemeClr val="tx1"/>
                </a:solidFill>
              </a:rPr>
              <a:t>Shrinkage</a:t>
            </a:r>
            <a:r>
              <a:rPr lang="en-US" sz="1100">
                <a:solidFill>
                  <a:schemeClr val="tx1"/>
                </a:solidFill>
              </a:rPr>
              <a:t> (Learning Rate)</a:t>
            </a:r>
            <a:r>
              <a:rPr lang="en-US" sz="1100" b="1">
                <a:solidFill>
                  <a:schemeClr val="tx1"/>
                </a:solidFill>
              </a:rPr>
              <a:t>:</a:t>
            </a:r>
          </a:p>
          <a:p>
            <a:r>
              <a:rPr lang="en-US" sz="1100">
                <a:solidFill>
                  <a:schemeClr val="tx1"/>
                </a:solidFill>
              </a:rPr>
              <a:t>Shrinkage is used for reducing the impact of each additional fitted tree. It reduces the size of incremental steps and thus penalizes the importance of each consecutive iteration. </a:t>
            </a:r>
          </a:p>
        </p:txBody>
      </p:sp>
      <p:sp>
        <p:nvSpPr>
          <p:cNvPr id="8" name="Shape 667">
            <a:extLst>
              <a:ext uri="{FF2B5EF4-FFF2-40B4-BE49-F238E27FC236}">
                <a16:creationId xmlns:a16="http://schemas.microsoft.com/office/drawing/2014/main" id="{6D9FDE64-5BCC-7B4B-8CDC-391E76042333}"/>
              </a:ext>
            </a:extLst>
          </p:cNvPr>
          <p:cNvSpPr txBox="1">
            <a:spLocks/>
          </p:cNvSpPr>
          <p:nvPr/>
        </p:nvSpPr>
        <p:spPr>
          <a:xfrm>
            <a:off x="6037714" y="3694626"/>
            <a:ext cx="2227800" cy="1216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100" b="1">
                <a:solidFill>
                  <a:schemeClr val="tx1"/>
                </a:solidFill>
              </a:rPr>
              <a:t>Parameters Chosen:</a:t>
            </a:r>
          </a:p>
          <a:p>
            <a:r>
              <a:rPr lang="en-US" altLang="zh-CN" sz="1100" err="1">
                <a:solidFill>
                  <a:schemeClr val="tx1"/>
                </a:solidFill>
              </a:rPr>
              <a:t>n.trees</a:t>
            </a:r>
            <a:r>
              <a:rPr lang="en-US" altLang="zh-CN" sz="1100">
                <a:solidFill>
                  <a:schemeClr val="tx1"/>
                </a:solidFill>
              </a:rPr>
              <a:t> = 100</a:t>
            </a:r>
          </a:p>
          <a:p>
            <a:r>
              <a:rPr lang="en-US" altLang="zh-CN" sz="1100">
                <a:solidFill>
                  <a:schemeClr val="tx1"/>
                </a:solidFill>
              </a:rPr>
              <a:t>shrinkage = 0.1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84" y="1132649"/>
            <a:ext cx="5441407" cy="34867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21327" y="264860"/>
            <a:ext cx="3026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Parameter Tuning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6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824"/>
            <a:ext cx="9144000" cy="889875"/>
          </a:xfrm>
        </p:spPr>
        <p:txBody>
          <a:bodyPr/>
          <a:lstStyle/>
          <a:p>
            <a:r>
              <a:rPr lang="en-US" sz="4800" dirty="0">
                <a:solidFill>
                  <a:srgbClr val="00B0F0"/>
                </a:solidFill>
              </a:rPr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1750" y="1832275"/>
            <a:ext cx="3153250" cy="1922100"/>
          </a:xfrm>
          <a:solidFill>
            <a:schemeClr val="lt1"/>
          </a:solidFill>
        </p:spPr>
        <p:txBody>
          <a:bodyPr/>
          <a:lstStyle/>
          <a:p>
            <a:r>
              <a:rPr lang="it-IT" b="1" dirty="0">
                <a:solidFill>
                  <a:srgbClr val="00B0F0"/>
                </a:solidFill>
              </a:rPr>
              <a:t>Test </a:t>
            </a:r>
            <a:r>
              <a:rPr lang="it-IT" b="1" dirty="0" err="1">
                <a:solidFill>
                  <a:srgbClr val="00B0F0"/>
                </a:solidFill>
              </a:rPr>
              <a:t>Error</a:t>
            </a:r>
            <a:r>
              <a:rPr lang="it-IT" b="1" dirty="0">
                <a:solidFill>
                  <a:srgbClr val="00B0F0"/>
                </a:solidFill>
              </a:rPr>
              <a:t> :       30%</a:t>
            </a:r>
          </a:p>
          <a:p>
            <a:r>
              <a:rPr lang="it-IT" b="1" dirty="0" err="1">
                <a:solidFill>
                  <a:srgbClr val="00B0F0"/>
                </a:solidFill>
              </a:rPr>
              <a:t>Running</a:t>
            </a:r>
            <a:r>
              <a:rPr lang="it-IT" b="1" dirty="0">
                <a:solidFill>
                  <a:srgbClr val="00B0F0"/>
                </a:solidFill>
              </a:rPr>
              <a:t> Time:  44.32s</a:t>
            </a:r>
          </a:p>
        </p:txBody>
      </p:sp>
    </p:spTree>
    <p:extLst>
      <p:ext uri="{BB962C8B-B14F-4D97-AF65-F5344CB8AC3E}">
        <p14:creationId xmlns:p14="http://schemas.microsoft.com/office/powerpoint/2010/main" val="4428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Advanced Model</a:t>
            </a:r>
            <a:endParaRPr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3884023" y="4190950"/>
            <a:ext cx="394481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SIFT, GIST, RGB</a:t>
            </a:r>
          </a:p>
          <a:p>
            <a:pPr marL="0" indent="0" algn="ctr"/>
            <a:r>
              <a:rPr lang="en-US" sz="1800" dirty="0"/>
              <a:t>SVM, CNN, </a:t>
            </a:r>
            <a:r>
              <a:rPr lang="en-US" sz="1800" dirty="0" err="1"/>
              <a:t>XGBoost</a:t>
            </a:r>
            <a:r>
              <a:rPr lang="en-US" sz="1800"/>
              <a:t>, </a:t>
            </a:r>
            <a:r>
              <a:rPr lang="en-US" sz="1800" err="1"/>
              <a:t>AdaBoost</a:t>
            </a:r>
            <a:endParaRPr lang="en-US"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94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31336"/>
              </p:ext>
            </p:extLst>
          </p:nvPr>
        </p:nvGraphicFramePr>
        <p:xfrm>
          <a:off x="304799" y="838200"/>
          <a:ext cx="8470901" cy="3490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5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133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advantages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disadvantages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Applications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SIFT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nvariant to image scaling and rotation, and partially invariant to change in illumination and 3D camera viewpoint. </a:t>
                      </a:r>
                      <a:endParaRPr lang="en-US" sz="11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Mathematically complicated and computationally heavy.</a:t>
                      </a:r>
                      <a:endParaRPr lang="en-US" sz="11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Image matching tasks</a:t>
                      </a:r>
                      <a:r>
                        <a:rPr lang="en-US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image classification.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55327945"/>
                  </a:ext>
                </a:extLst>
              </a:tr>
              <a:tr h="1000509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GIST 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Perform well for transformations such as scaling, JPEG compression and limited cropping. Stable behavior independently on the descriptor size</a:t>
                      </a:r>
                    </a:p>
                    <a:p>
                      <a:pPr algn="l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Heavy  computational cost</a:t>
                      </a:r>
                    </a:p>
                    <a:p>
                      <a:pPr algn="l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Visual scene classification, image search and image completion.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80216352"/>
                  </a:ext>
                </a:extLst>
              </a:tr>
              <a:tr h="1357448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RGB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Faster to</a:t>
                      </a:r>
                      <a:r>
                        <a:rPr lang="en-US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compute,</a:t>
                      </a:r>
                    </a:p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robustness with respect to geometric changes of projected objects and ,invariant to translation and rotation around the viewing axis and vary slowly with changes of view angle, scale, and occlusion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Information about object location, shape, and texture is discarded.</a:t>
                      </a:r>
                    </a:p>
                    <a:p>
                      <a:pPr algn="l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When the dataset</a:t>
                      </a:r>
                      <a:r>
                        <a:rPr lang="en-US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is large, sometimes matches wrong part of the image.</a:t>
                      </a: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Image search engine, image classification,</a:t>
                      </a:r>
                      <a:r>
                        <a:rPr lang="en-US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 works well on hard to be cropped image. 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1458001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25148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  <a:latin typeface="Oswald"/>
                <a:ea typeface="Oswald"/>
                <a:cs typeface="Oswald"/>
                <a:sym typeface="Oswald"/>
              </a:rPr>
              <a:t>Feature Extraction Method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6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454464" y="816524"/>
            <a:ext cx="2471700" cy="4226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SIFT</a:t>
            </a:r>
          </a:p>
          <a:p>
            <a:pPr marL="0" lv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2000</a:t>
            </a:r>
            <a:r>
              <a:rPr lang="en-US" dirty="0">
                <a:solidFill>
                  <a:srgbClr val="FF0000"/>
                </a:solidFill>
              </a:rPr>
              <a:t> features</a:t>
            </a:r>
          </a:p>
          <a:p>
            <a:pPr marL="0" lvl="0" indent="0">
              <a:buNone/>
            </a:pPr>
            <a:r>
              <a:rPr lang="en-US" b="1" dirty="0"/>
              <a:t>RGB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00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features</a:t>
            </a:r>
          </a:p>
          <a:p>
            <a:pPr marL="0" lvl="0" indent="0">
              <a:buNone/>
            </a:pPr>
            <a:r>
              <a:rPr lang="en-US" sz="1200" dirty="0"/>
              <a:t>1440 features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200" dirty="0"/>
              <a:t>512 features</a:t>
            </a:r>
          </a:p>
          <a:p>
            <a:pPr marL="0" lvl="0" indent="0">
              <a:buNone/>
            </a:pPr>
            <a:r>
              <a:rPr lang="en-US" b="1" dirty="0"/>
              <a:t>GIST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512</a:t>
            </a:r>
            <a:r>
              <a:rPr lang="en-US" dirty="0">
                <a:solidFill>
                  <a:srgbClr val="FF0000"/>
                </a:solidFill>
              </a:rPr>
              <a:t> features</a:t>
            </a:r>
          </a:p>
          <a:p>
            <a:pPr marL="0" lvl="0" indent="0">
              <a:buNone/>
            </a:pPr>
            <a:r>
              <a:rPr lang="en-US" sz="1200" dirty="0"/>
              <a:t>800 features</a:t>
            </a:r>
          </a:p>
          <a:p>
            <a:pPr marL="0" lvl="0" indent="0">
              <a:buNone/>
            </a:pPr>
            <a:r>
              <a:rPr lang="en-US" sz="1200" dirty="0"/>
              <a:t>1152 features</a:t>
            </a:r>
          </a:p>
          <a:p>
            <a:pPr marL="0" lvl="0" indent="0">
              <a:buNone/>
            </a:pPr>
            <a:r>
              <a:rPr lang="en-US" sz="1200" dirty="0"/>
              <a:t>2548 features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Shape 666">
            <a:extLst>
              <a:ext uri="{FF2B5EF4-FFF2-40B4-BE49-F238E27FC236}">
                <a16:creationId xmlns:a16="http://schemas.microsoft.com/office/drawing/2014/main" id="{CFF12E7D-D1AD-6049-9F78-E73AF95BA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B0F0"/>
                </a:solidFill>
              </a:rPr>
              <a:t>Fea</a:t>
            </a:r>
            <a:r>
              <a:rPr lang="en-US" altLang="zh-Hans" sz="2800" dirty="0">
                <a:solidFill>
                  <a:srgbClr val="00B0F0"/>
                </a:solidFill>
              </a:rPr>
              <a:t>t</a:t>
            </a:r>
            <a:r>
              <a:rPr lang="en-US" sz="2800" dirty="0">
                <a:solidFill>
                  <a:srgbClr val="00B0F0"/>
                </a:solidFill>
              </a:rPr>
              <a:t>ure Dimension Comparison</a:t>
            </a:r>
            <a:endParaRPr sz="2800" dirty="0">
              <a:solidFill>
                <a:srgbClr val="00B0F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92D77D-92F2-D048-9046-585BDD0FC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600" y="816525"/>
            <a:ext cx="4615314" cy="36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21214" y="38106"/>
            <a:ext cx="9122786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B0F0"/>
                </a:solidFill>
              </a:rPr>
              <a:t>Model Selection</a:t>
            </a:r>
            <a:endParaRPr sz="2800" dirty="0">
              <a:solidFill>
                <a:srgbClr val="00B0F0"/>
              </a:solidFill>
            </a:endParaRPr>
          </a:p>
        </p:txBody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2460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b="1"/>
              <a:t>GBM</a:t>
            </a:r>
          </a:p>
          <a:p>
            <a:pPr marL="0" lvl="0" indent="0">
              <a:buNone/>
            </a:pPr>
            <a:r>
              <a:rPr lang="en-US" sz="1100"/>
              <a:t>A technique for regression and classification problems, which produces a prediction model in the form of an ensemble of weak prediction models. The statistical framework cast boosting as a numerical optimization problem where the objective is to minimize the loss of the model by adding weak learners using a gradient descent like procedure.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/>
          </a:p>
        </p:txBody>
      </p:sp>
      <p:sp>
        <p:nvSpPr>
          <p:cNvPr id="668" name="Shape 668"/>
          <p:cNvSpPr txBox="1">
            <a:spLocks noGrp="1"/>
          </p:cNvSpPr>
          <p:nvPr>
            <p:ph type="body" idx="2"/>
          </p:nvPr>
        </p:nvSpPr>
        <p:spPr>
          <a:xfrm>
            <a:off x="3824617" y="1016890"/>
            <a:ext cx="2227800" cy="1640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/>
              <a:t>SVM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A set of supervised learning methods used for classification, regression and outliers detection. Analysis can efficiently perform a non-linear classification using Kernel trick.</a:t>
            </a:r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6728036" y="2802080"/>
            <a:ext cx="2227800" cy="1915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/>
              <a:t>CNN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/>
              <a:t>A class of deep, feed-forward artificial neural networks that has successfully been applied to analyzing visual imagery. It uses a variation of multilayer </a:t>
            </a:r>
            <a:r>
              <a:rPr lang="en-US" sz="1100" err="1"/>
              <a:t>perceptrons</a:t>
            </a:r>
            <a:r>
              <a:rPr lang="en-US" sz="1100"/>
              <a:t> designed to require minimal preprocessing.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 b="1"/>
          </a:p>
        </p:txBody>
      </p:sp>
      <p:sp>
        <p:nvSpPr>
          <p:cNvPr id="671" name="Shape 671"/>
          <p:cNvSpPr txBox="1">
            <a:spLocks noGrp="1"/>
          </p:cNvSpPr>
          <p:nvPr>
            <p:ph type="body" idx="2"/>
          </p:nvPr>
        </p:nvSpPr>
        <p:spPr>
          <a:xfrm>
            <a:off x="3845087" y="2802080"/>
            <a:ext cx="2207330" cy="1707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err="1"/>
              <a:t>XGBoost</a:t>
            </a:r>
            <a:endParaRPr sz="1100" b="1"/>
          </a:p>
          <a:p>
            <a:pPr marL="0" lvl="0" indent="0">
              <a:buNone/>
            </a:pPr>
            <a:r>
              <a:rPr lang="en-US" sz="1100"/>
              <a:t>An implementation of gradient boosted decision trees designed for speed and performance.  It uses a more regularized model formalization to control over-fitting, which gives it better performance.</a:t>
            </a:r>
            <a:endParaRPr sz="1100"/>
          </a:p>
        </p:txBody>
      </p:sp>
      <p:grpSp>
        <p:nvGrpSpPr>
          <p:cNvPr id="680" name="Shape 680"/>
          <p:cNvGrpSpPr/>
          <p:nvPr/>
        </p:nvGrpSpPr>
        <p:grpSpPr>
          <a:xfrm>
            <a:off x="3399390" y="1143835"/>
            <a:ext cx="413294" cy="382059"/>
            <a:chOff x="5975075" y="2327500"/>
            <a:chExt cx="420100" cy="388350"/>
          </a:xfrm>
        </p:grpSpPr>
        <p:sp>
          <p:nvSpPr>
            <p:cNvPr id="68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Shape 672"/>
          <p:cNvSpPr txBox="1">
            <a:spLocks/>
          </p:cNvSpPr>
          <p:nvPr/>
        </p:nvSpPr>
        <p:spPr>
          <a:xfrm>
            <a:off x="6666301" y="1016890"/>
            <a:ext cx="2351270" cy="197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1100" b="1" err="1"/>
              <a:t>AdaBoost</a:t>
            </a:r>
            <a:endParaRPr lang="en-US" sz="1100" b="1"/>
          </a:p>
          <a:p>
            <a:pPr marL="0" indent="0">
              <a:buFont typeface="Source Sans Pro"/>
              <a:buNone/>
            </a:pPr>
            <a:r>
              <a:rPr lang="en-US" sz="1100"/>
              <a:t>A machine learning method of training a boosted classifier. The weak learners in </a:t>
            </a:r>
            <a:r>
              <a:rPr lang="en-US" sz="1100" err="1"/>
              <a:t>AdaBoost</a:t>
            </a:r>
            <a:r>
              <a:rPr lang="en-US" sz="1100"/>
              <a:t> are decision trees with a single split. It works by weighting the observations, putting more weight on difficult to classify instances and less on those already handled well. </a:t>
            </a:r>
          </a:p>
        </p:txBody>
      </p:sp>
      <p:grpSp>
        <p:nvGrpSpPr>
          <p:cNvPr id="40" name="Shape 680"/>
          <p:cNvGrpSpPr/>
          <p:nvPr/>
        </p:nvGrpSpPr>
        <p:grpSpPr>
          <a:xfrm>
            <a:off x="529214" y="1149526"/>
            <a:ext cx="413294" cy="382059"/>
            <a:chOff x="5975075" y="2327500"/>
            <a:chExt cx="420100" cy="388350"/>
          </a:xfrm>
        </p:grpSpPr>
        <p:sp>
          <p:nvSpPr>
            <p:cNvPr id="41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Shape 680"/>
          <p:cNvGrpSpPr/>
          <p:nvPr/>
        </p:nvGrpSpPr>
        <p:grpSpPr>
          <a:xfrm>
            <a:off x="6151965" y="1143835"/>
            <a:ext cx="413294" cy="382059"/>
            <a:chOff x="5975075" y="2327500"/>
            <a:chExt cx="420100" cy="388350"/>
          </a:xfrm>
        </p:grpSpPr>
        <p:sp>
          <p:nvSpPr>
            <p:cNvPr id="44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680"/>
          <p:cNvGrpSpPr/>
          <p:nvPr/>
        </p:nvGrpSpPr>
        <p:grpSpPr>
          <a:xfrm>
            <a:off x="6151965" y="2961616"/>
            <a:ext cx="413294" cy="382059"/>
            <a:chOff x="5975075" y="2327500"/>
            <a:chExt cx="420100" cy="388350"/>
          </a:xfrm>
        </p:grpSpPr>
        <p:sp>
          <p:nvSpPr>
            <p:cNvPr id="47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Shape 680"/>
          <p:cNvGrpSpPr/>
          <p:nvPr/>
        </p:nvGrpSpPr>
        <p:grpSpPr>
          <a:xfrm>
            <a:off x="3399390" y="2961616"/>
            <a:ext cx="413294" cy="382059"/>
            <a:chOff x="5975075" y="2327500"/>
            <a:chExt cx="420100" cy="388350"/>
          </a:xfrm>
        </p:grpSpPr>
        <p:sp>
          <p:nvSpPr>
            <p:cNvPr id="50" name="Shape 68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68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6354043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799</Words>
  <Application>Microsoft Macintosh PowerPoint</Application>
  <PresentationFormat>On-screen Show (16:9)</PresentationFormat>
  <Paragraphs>239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Oswald</vt:lpstr>
      <vt:lpstr>宋体</vt:lpstr>
      <vt:lpstr>Source Sans Pro</vt:lpstr>
      <vt:lpstr>Arial</vt:lpstr>
      <vt:lpstr>Quince template</vt:lpstr>
      <vt:lpstr> Model Selection —— Dogs, Fried Chicken or Blueberry Muffins? </vt:lpstr>
      <vt:lpstr>PowerPoint Presentation</vt:lpstr>
      <vt:lpstr>Baseline Model</vt:lpstr>
      <vt:lpstr>PowerPoint Presentation</vt:lpstr>
      <vt:lpstr>Performance</vt:lpstr>
      <vt:lpstr>Advanced Model</vt:lpstr>
      <vt:lpstr>PowerPoint Presentation</vt:lpstr>
      <vt:lpstr>Feature Dimension Comparison</vt:lpstr>
      <vt:lpstr>Model Selection</vt:lpstr>
      <vt:lpstr>Model Evaluation </vt:lpstr>
      <vt:lpstr>PowerPoint Presentation</vt:lpstr>
      <vt:lpstr>Tune Parameter</vt:lpstr>
      <vt:lpstr>XGBoost</vt:lpstr>
      <vt:lpstr>Tune Hyper parameter</vt:lpstr>
      <vt:lpstr>Tune Hyper parameter</vt:lpstr>
      <vt:lpstr>Combine Features</vt:lpstr>
      <vt:lpstr>XGBoost</vt:lpstr>
      <vt:lpstr>PowerPoint Presentation</vt:lpstr>
      <vt:lpstr>THANKS!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 AND SELECTION</dc:title>
  <cp:lastModifiedBy>Fan Young</cp:lastModifiedBy>
  <cp:revision>87</cp:revision>
  <dcterms:modified xsi:type="dcterms:W3CDTF">2018-03-28T21:22:02Z</dcterms:modified>
</cp:coreProperties>
</file>