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58" r:id="rId4"/>
    <p:sldId id="259" r:id="rId5"/>
    <p:sldId id="260" r:id="rId6"/>
  </p:sldIdLst>
  <p:sldSz cx="201168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44" autoAdjust="0"/>
    <p:restoredTop sz="86395" autoAdjust="0"/>
  </p:normalViewPr>
  <p:slideViewPr>
    <p:cSldViewPr snapToGrid="0">
      <p:cViewPr varScale="1">
        <p:scale>
          <a:sx n="75" d="100"/>
          <a:sy n="75" d="100"/>
        </p:scale>
        <p:origin x="520"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42E6E-7EEE-44BB-88D2-A9A87184D909}" type="datetimeFigureOut">
              <a:rPr lang="en-US" smtClean="0"/>
              <a:t>2/9/24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0B8AC-B382-4CB0-95F9-969F94A42928}" type="slidenum">
              <a:rPr lang="en-US" smtClean="0"/>
              <a:t>‹#›</a:t>
            </a:fld>
            <a:endParaRPr lang="en-US"/>
          </a:p>
        </p:txBody>
      </p:sp>
    </p:spTree>
    <p:extLst>
      <p:ext uri="{BB962C8B-B14F-4D97-AF65-F5344CB8AC3E}">
        <p14:creationId xmlns:p14="http://schemas.microsoft.com/office/powerpoint/2010/main" val="631840641"/>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0B8AC-B382-4CB0-95F9-969F94A42928}" type="slidenum">
              <a:rPr lang="en-US" smtClean="0"/>
              <a:t>1</a:t>
            </a:fld>
            <a:endParaRPr lang="en-US"/>
          </a:p>
        </p:txBody>
      </p:sp>
    </p:spTree>
    <p:extLst>
      <p:ext uri="{BB962C8B-B14F-4D97-AF65-F5344CB8AC3E}">
        <p14:creationId xmlns:p14="http://schemas.microsoft.com/office/powerpoint/2010/main" val="367836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646133"/>
            <a:ext cx="1508760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2514600" y="5282989"/>
            <a:ext cx="15087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47D9ED-860F-4685-AC39-3D926FD1AD1B}" type="datetimeFigureOut">
              <a:rPr lang="en-US" smtClean="0"/>
              <a:pPr/>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4F4-325B-41CF-B20A-385611CFAB72}" type="slidenum">
              <a:rPr lang="en-US" smtClean="0"/>
              <a:pPr/>
              <a:t>‹#›</a:t>
            </a:fld>
            <a:endParaRPr lang="en-US"/>
          </a:p>
        </p:txBody>
      </p:sp>
    </p:spTree>
    <p:extLst>
      <p:ext uri="{BB962C8B-B14F-4D97-AF65-F5344CB8AC3E}">
        <p14:creationId xmlns:p14="http://schemas.microsoft.com/office/powerpoint/2010/main" val="134649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7D9ED-860F-4685-AC39-3D926FD1AD1B}"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385461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535517"/>
            <a:ext cx="4337685"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0" y="535517"/>
            <a:ext cx="12761595"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7D9ED-860F-4685-AC39-3D926FD1AD1B}"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387455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7D9ED-860F-4685-AC39-3D926FD1AD1B}"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122627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507617"/>
            <a:ext cx="1735074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1372553" y="6731213"/>
            <a:ext cx="17350740" cy="2200274"/>
          </a:xfrm>
        </p:spPr>
        <p:txBody>
          <a:bodyPr/>
          <a:lstStyle>
            <a:lvl1pPr marL="0" indent="0">
              <a:buNone/>
              <a:defRPr sz="3520">
                <a:solidFill>
                  <a:schemeClr val="tx1">
                    <a:tint val="75000"/>
                  </a:schemeClr>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7D9ED-860F-4685-AC39-3D926FD1AD1B}"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314699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2677584"/>
            <a:ext cx="85496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2677584"/>
            <a:ext cx="85496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7D9ED-860F-4685-AC39-3D926FD1AD1B}" type="datetimeFigureOut">
              <a:rPr lang="en-US" smtClean="0"/>
              <a:t>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36424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535517"/>
            <a:ext cx="1735074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1" y="2465706"/>
            <a:ext cx="8510349"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1385651" y="3674110"/>
            <a:ext cx="851034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0" y="2465706"/>
            <a:ext cx="8552260"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10184130" y="3674110"/>
            <a:ext cx="8552260"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7D9ED-860F-4685-AC39-3D926FD1AD1B}" type="datetimeFigureOut">
              <a:rPr lang="en-US" smtClean="0"/>
              <a:t>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195847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7D9ED-860F-4685-AC39-3D926FD1AD1B}" type="datetimeFigureOut">
              <a:rPr lang="en-US" smtClean="0"/>
              <a:t>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390194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7D9ED-860F-4685-AC39-3D926FD1AD1B}" type="datetimeFigureOut">
              <a:rPr lang="en-US" smtClean="0"/>
              <a:t>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141360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670560"/>
            <a:ext cx="6488191"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8552260" y="1448224"/>
            <a:ext cx="1018413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1" y="3017520"/>
            <a:ext cx="648819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3E47D9ED-860F-4685-AC39-3D926FD1AD1B}" type="datetimeFigureOut">
              <a:rPr lang="en-US" smtClean="0"/>
              <a:t>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262677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670560"/>
            <a:ext cx="6488191"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1448224"/>
            <a:ext cx="1018413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1385651" y="3017520"/>
            <a:ext cx="648819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3E47D9ED-860F-4685-AC39-3D926FD1AD1B}" type="datetimeFigureOut">
              <a:rPr lang="en-US" smtClean="0"/>
              <a:t>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164F4-325B-41CF-B20A-385611CFAB72}" type="slidenum">
              <a:rPr lang="en-US" smtClean="0"/>
              <a:t>‹#›</a:t>
            </a:fld>
            <a:endParaRPr lang="en-US"/>
          </a:p>
        </p:txBody>
      </p:sp>
    </p:spTree>
    <p:extLst>
      <p:ext uri="{BB962C8B-B14F-4D97-AF65-F5344CB8AC3E}">
        <p14:creationId xmlns:p14="http://schemas.microsoft.com/office/powerpoint/2010/main" val="232659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535517"/>
            <a:ext cx="1735074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2677584"/>
            <a:ext cx="1735074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9322647"/>
            <a:ext cx="45262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3E47D9ED-860F-4685-AC39-3D926FD1AD1B}" type="datetimeFigureOut">
              <a:rPr lang="en-US" smtClean="0"/>
              <a:pPr/>
              <a:t>2/9/24</a:t>
            </a:fld>
            <a:endParaRPr lang="en-US"/>
          </a:p>
        </p:txBody>
      </p:sp>
      <p:sp>
        <p:nvSpPr>
          <p:cNvPr id="5" name="Footer Placeholder 4"/>
          <p:cNvSpPr>
            <a:spLocks noGrp="1"/>
          </p:cNvSpPr>
          <p:nvPr>
            <p:ph type="ftr" sz="quarter" idx="3"/>
          </p:nvPr>
        </p:nvSpPr>
        <p:spPr>
          <a:xfrm>
            <a:off x="6663690" y="9322647"/>
            <a:ext cx="678942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9322647"/>
            <a:ext cx="45262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44E164F4-325B-41CF-B20A-385611CFAB72}" type="slidenum">
              <a:rPr lang="en-US" smtClean="0"/>
              <a:pPr/>
              <a:t>‹#›</a:t>
            </a:fld>
            <a:endParaRPr lang="en-US"/>
          </a:p>
        </p:txBody>
      </p:sp>
    </p:spTree>
    <p:extLst>
      <p:ext uri="{BB962C8B-B14F-4D97-AF65-F5344CB8AC3E}">
        <p14:creationId xmlns:p14="http://schemas.microsoft.com/office/powerpoint/2010/main" val="786977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DDF43-8A0F-3433-0F0F-5A23159727A2}"/>
              </a:ext>
            </a:extLst>
          </p:cNvPr>
          <p:cNvSpPr txBox="1"/>
          <p:nvPr/>
        </p:nvSpPr>
        <p:spPr>
          <a:xfrm>
            <a:off x="167640" y="166330"/>
            <a:ext cx="19781520" cy="8433078"/>
          </a:xfrm>
          <a:prstGeom prst="rect">
            <a:avLst/>
          </a:prstGeom>
          <a:noFill/>
        </p:spPr>
        <p:txBody>
          <a:bodyPr wrap="square" rtlCol="0">
            <a:spAutoFit/>
          </a:bodyPr>
          <a:lstStyle/>
          <a:p>
            <a:r>
              <a:rPr lang="en-US" sz="3800" b="1" dirty="0">
                <a:latin typeface="Arial" panose="020B0604020202020204" pitchFamily="34" charset="0"/>
                <a:cs typeface="Arial" panose="020B0604020202020204" pitchFamily="34" charset="0"/>
              </a:rPr>
              <a:t>Graphical abstract</a:t>
            </a:r>
          </a:p>
          <a:p>
            <a:r>
              <a:rPr lang="en-US" sz="2800" dirty="0">
                <a:latin typeface="Arial" panose="020B0604020202020204" pitchFamily="34" charset="0"/>
                <a:cs typeface="Arial" panose="020B0604020202020204" pitchFamily="34" charset="0"/>
              </a:rPr>
              <a:t>Illustration should fit within the confines of this page and ideally should be sized to the edges of the page. The graphic will be presented at this size and scaled down as needed for other use, such as in the table of contents. Text should be used sparingly. Maximum and minimum text sizes are those used in this text box. Font must be Arial. </a:t>
            </a:r>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fontAlgn="base"/>
            <a:r>
              <a:rPr lang="en-US" sz="2800" b="1" dirty="0">
                <a:latin typeface="Arial" panose="020B0604020202020204" pitchFamily="34" charset="0"/>
                <a:cs typeface="Arial" panose="020B0604020202020204" pitchFamily="34" charset="0"/>
              </a:rPr>
              <a:t>Requirements:</a:t>
            </a:r>
          </a:p>
          <a:p>
            <a:pPr lvl="0"/>
            <a:r>
              <a:rPr lang="en-US" sz="2800" dirty="0">
                <a:latin typeface="Arial" panose="020B0604020202020204" pitchFamily="34" charset="0"/>
                <a:cs typeface="Arial" panose="020B0604020202020204" pitchFamily="34" charset="0"/>
              </a:rPr>
              <a:t>Graphical abstracts must be comprised of a single graphic. The graphic should present the most important finding(s) of your study. Avoid excessive detail or clutter. No legends or tables are allowed. All content should be graphical.</a:t>
            </a:r>
          </a:p>
          <a:p>
            <a:pPr marL="274320" lvl="0" indent="-274320">
              <a:buFont typeface="Arial" panose="020B0604020202020204" pitchFamily="34" charset="0"/>
              <a:buChar char="•"/>
            </a:pPr>
            <a:r>
              <a:rPr lang="en-US" sz="2800" dirty="0">
                <a:latin typeface="Arial" panose="020B0604020202020204" pitchFamily="34" charset="0"/>
                <a:cs typeface="Arial" panose="020B0604020202020204" pitchFamily="34" charset="0"/>
              </a:rPr>
              <a:t>The graphic must be original; material reproduced from other sources may not be used. Do not include trade names, logos, or images of trademarked items.</a:t>
            </a:r>
          </a:p>
          <a:p>
            <a:pPr marL="274320" indent="-274320">
              <a:buFont typeface="Arial" panose="020B0604020202020204" pitchFamily="34" charset="0"/>
              <a:buChar char="•"/>
            </a:pPr>
            <a:r>
              <a:rPr lang="en-US" sz="2800" dirty="0">
                <a:latin typeface="Arial" panose="020B0604020202020204" pitchFamily="34" charset="0"/>
                <a:cs typeface="Arial" panose="020B0604020202020204" pitchFamily="34" charset="0"/>
              </a:rPr>
              <a:t>There some example of good Graphical Abstracts attached to this document. Any images used must be high-resolution. Large images can be scaled down to fit. Small images that need to be scaled up are not acceptable.</a:t>
            </a:r>
          </a:p>
          <a:p>
            <a:pPr marL="274320" lvl="0" indent="-274320">
              <a:buFont typeface="Arial" panose="020B0604020202020204" pitchFamily="34" charset="0"/>
              <a:buChar char="•"/>
            </a:pPr>
            <a:r>
              <a:rPr lang="en-US" sz="2800" dirty="0">
                <a:latin typeface="Arial" panose="020B0604020202020204" pitchFamily="34" charset="0"/>
                <a:cs typeface="Arial" panose="020B0604020202020204" pitchFamily="34" charset="0"/>
              </a:rPr>
              <a:t>Multiple panels may be used in the graphic, but the focus is simplicity and ease of understanding. It must not be densely packed with information.</a:t>
            </a:r>
          </a:p>
          <a:p>
            <a:pPr marL="274320" lvl="0" indent="-274320">
              <a:buFont typeface="Arial" panose="020B0604020202020204" pitchFamily="34" charset="0"/>
              <a:buChar char="•"/>
            </a:pPr>
            <a:r>
              <a:rPr lang="en-US" sz="2800" dirty="0">
                <a:latin typeface="Arial" panose="020B0604020202020204" pitchFamily="34" charset="0"/>
                <a:cs typeface="Arial" panose="020B0604020202020204" pitchFamily="34" charset="0"/>
              </a:rPr>
              <a:t>Text can be used sparingly. When needed, text must be sized large enough to be legible. Font must be Arial. Headers and footers are not allowed.</a:t>
            </a:r>
          </a:p>
          <a:p>
            <a:pPr marL="274320" lvl="0" indent="-274320">
              <a:buFont typeface="Arial" panose="020B0604020202020204" pitchFamily="34" charset="0"/>
              <a:buChar char="•"/>
            </a:pPr>
            <a:r>
              <a:rPr lang="en-US" sz="2800" dirty="0">
                <a:latin typeface="Arial" panose="020B0604020202020204" pitchFamily="34" charset="0"/>
                <a:cs typeface="Arial" panose="020B0604020202020204" pitchFamily="34" charset="0"/>
              </a:rPr>
              <a:t>For ease of browsing, the graphic should have a clear start and end, preferably "reading" from top to bottom or left to right.</a:t>
            </a:r>
          </a:p>
          <a:p>
            <a:pPr marL="274320" lvl="0" indent="-274320">
              <a:buFont typeface="Arial" panose="020B0604020202020204" pitchFamily="34" charset="0"/>
              <a:buChar char="•"/>
            </a:pPr>
            <a:r>
              <a:rPr lang="en-US" sz="2800" dirty="0">
                <a:latin typeface="Arial" panose="020B0604020202020204" pitchFamily="34" charset="0"/>
                <a:cs typeface="Arial" panose="020B0604020202020204" pitchFamily="34" charset="0"/>
              </a:rPr>
              <a:t>The graphic should be included in the manuscript at time of submission or revision at the end of the manuscript file with label “Graphical Abstract”. The image file should also be uploaded as a figure file under that label.</a:t>
            </a:r>
          </a:p>
        </p:txBody>
      </p:sp>
    </p:spTree>
    <p:extLst>
      <p:ext uri="{BB962C8B-B14F-4D97-AF65-F5344CB8AC3E}">
        <p14:creationId xmlns:p14="http://schemas.microsoft.com/office/powerpoint/2010/main" val="331905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ical Abstracts and Highlights - Allergy">
            <a:extLst>
              <a:ext uri="{FF2B5EF4-FFF2-40B4-BE49-F238E27FC236}">
                <a16:creationId xmlns:a16="http://schemas.microsoft.com/office/drawing/2014/main" id="{E28C469A-AD00-9124-E547-DF7080CE9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0"/>
            <a:ext cx="15087600" cy="1005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15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ical Abstracts and Highlights - Allergy">
            <a:extLst>
              <a:ext uri="{FF2B5EF4-FFF2-40B4-BE49-F238E27FC236}">
                <a16:creationId xmlns:a16="http://schemas.microsoft.com/office/drawing/2014/main" id="{A2DBF63E-83B3-3D1F-C06A-B3378C593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0"/>
            <a:ext cx="15087600" cy="1005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69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phical Abstracts | Bentham Science">
            <a:extLst>
              <a:ext uri="{FF2B5EF4-FFF2-40B4-BE49-F238E27FC236}">
                <a16:creationId xmlns:a16="http://schemas.microsoft.com/office/drawing/2014/main" id="{1E3E833B-B54A-3CE2-72C4-CE773DB34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355" y="-164283"/>
            <a:ext cx="14574090" cy="102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54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epare Supplementary Materials - IEEE Author Center Journals">
            <a:extLst>
              <a:ext uri="{FF2B5EF4-FFF2-40B4-BE49-F238E27FC236}">
                <a16:creationId xmlns:a16="http://schemas.microsoft.com/office/drawing/2014/main" id="{022AA667-C214-971F-8897-CEFB24B2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712" y="0"/>
            <a:ext cx="16891376" cy="993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3442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62</TotalTime>
  <Words>318</Words>
  <Application>Microsoft Macintosh PowerPoint</Application>
  <PresentationFormat>Custom</PresentationFormat>
  <Paragraphs>12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Sumimoto, Mark</dc:creator>
  <cp:lastModifiedBy>Sep Makhsous</cp:lastModifiedBy>
  <cp:revision>17</cp:revision>
  <dcterms:created xsi:type="dcterms:W3CDTF">2020-09-18T16:39:27Z</dcterms:created>
  <dcterms:modified xsi:type="dcterms:W3CDTF">2024-02-10T01:10:42Z</dcterms:modified>
</cp:coreProperties>
</file>