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Lst>
  <p:sldSz cx="18288000" cy="10287000"/>
  <p:notesSz cx="6858000" cy="9144000"/>
  <p:embeddedFontLst>
    <p:embeddedFont>
      <p:font typeface="TT Hoves" charset="1" panose="02000003020000060003"/>
      <p:regular r:id="rId103"/>
    </p:embeddedFont>
    <p:embeddedFont>
      <p:font typeface="TT Hoves Bold" charset="1" panose="02000003020000060003"/>
      <p:regular r:id="rId10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fonts/font103.fntdata" Type="http://schemas.openxmlformats.org/officeDocument/2006/relationships/font"/><Relationship Id="rId104" Target="fonts/font104.fntdata" Type="http://schemas.openxmlformats.org/officeDocument/2006/relationships/font"/><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5.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3.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6.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9.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0.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1.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3.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4.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5.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6.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7.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8.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9.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0.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1.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3.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4.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5.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6.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7.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8.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9.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0.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1.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3.png" Type="http://schemas.openxmlformats.org/officeDocument/2006/relationships/image"/><Relationship Id="rId4" Target="../media/image54.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5.pn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6.png" Type="http://schemas.openxmlformats.org/officeDocument/2006/relationships/image"/><Relationship Id="rId4" Target="../media/image57.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8.pn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9.pn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0.pn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1.pn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2.pn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3.pn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5.pn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6.pn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7.pn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8.png" Type="http://schemas.openxmlformats.org/officeDocument/2006/relationships/image"/><Relationship Id="rId4" Target="../media/image69.pn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70.pn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71.png" Type="http://schemas.openxmlformats.org/officeDocument/2006/relationships/image"/><Relationship Id="rId4" Target="../media/image72.pn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73.pn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74.pn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png" Type="http://schemas.openxmlformats.org/officeDocument/2006/relationships/image"/><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6.png" Type="http://schemas.openxmlformats.org/officeDocument/2006/relationships/image"/><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png" Type="http://schemas.openxmlformats.org/officeDocument/2006/relationships/image"/><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8.png" Type="http://schemas.openxmlformats.org/officeDocument/2006/relationships/image"/><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9.png" Type="http://schemas.openxmlformats.org/officeDocument/2006/relationships/image"/><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0.png" Type="http://schemas.openxmlformats.org/officeDocument/2006/relationships/image"/><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 Id="rId9"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 Id="rId9" Target="../media/image7.pn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 Id="rId9" Target="../media/image7.pn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pn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pn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0">
            <a:off x="0" y="0"/>
            <a:ext cx="18288000" cy="1028700"/>
          </a:xfrm>
          <a:prstGeom prst="rect">
            <a:avLst/>
          </a:prstGeom>
          <a:solidFill>
            <a:srgbClr val="DBDBDB"/>
          </a:solidFill>
        </p:spPr>
      </p:sp>
      <p:grpSp>
        <p:nvGrpSpPr>
          <p:cNvPr name="Group 3" id="3"/>
          <p:cNvGrpSpPr/>
          <p:nvPr/>
        </p:nvGrpSpPr>
        <p:grpSpPr>
          <a:xfrm rot="0">
            <a:off x="530332" y="359088"/>
            <a:ext cx="310524" cy="310524"/>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5" id="5"/>
          <p:cNvGrpSpPr/>
          <p:nvPr/>
        </p:nvGrpSpPr>
        <p:grpSpPr>
          <a:xfrm rot="0">
            <a:off x="1023508"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7" id="7"/>
          <p:cNvGrpSpPr/>
          <p:nvPr/>
        </p:nvGrpSpPr>
        <p:grpSpPr>
          <a:xfrm rot="0">
            <a:off x="152706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9" id="9"/>
          <p:cNvGrpSpPr/>
          <p:nvPr/>
        </p:nvGrpSpPr>
        <p:grpSpPr>
          <a:xfrm rot="0">
            <a:off x="2533023" y="418434"/>
            <a:ext cx="12342036" cy="249331"/>
            <a:chOff x="0" y="0"/>
            <a:chExt cx="61160206" cy="1235544"/>
          </a:xfrm>
        </p:grpSpPr>
        <p:sp>
          <p:nvSpPr>
            <p:cNvPr name="Freeform 10" id="10"/>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1" id="11"/>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5658798" y="9075327"/>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8"/>
            <a:stretch>
              <a:fillRect l="0" t="0" r="0" b="0"/>
            </a:stretch>
          </a:blipFill>
        </p:spPr>
      </p:sp>
      <p:sp>
        <p:nvSpPr>
          <p:cNvPr name="TextBox 15" id="15"/>
          <p:cNvSpPr txBox="true"/>
          <p:nvPr/>
        </p:nvSpPr>
        <p:spPr>
          <a:xfrm rot="0">
            <a:off x="1712897" y="1915585"/>
            <a:ext cx="14930759" cy="3024185"/>
          </a:xfrm>
          <a:prstGeom prst="rect">
            <a:avLst/>
          </a:prstGeom>
        </p:spPr>
        <p:txBody>
          <a:bodyPr anchor="t" rtlCol="false" tIns="0" lIns="0" bIns="0" rIns="0">
            <a:spAutoFit/>
          </a:bodyPr>
          <a:lstStyle/>
          <a:p>
            <a:pPr algn="ctr">
              <a:lnSpc>
                <a:spcPts val="7349"/>
              </a:lnSpc>
            </a:pPr>
            <a:r>
              <a:rPr lang="en-US" sz="6999">
                <a:solidFill>
                  <a:srgbClr val="000000"/>
                </a:solidFill>
                <a:latin typeface="TT Hoves"/>
                <a:ea typeface="TT Hoves"/>
                <a:cs typeface="TT Hoves"/>
                <a:sym typeface="TT Hoves"/>
              </a:rPr>
              <a:t>Optimising High-Performance Data Processing for</a:t>
            </a:r>
          </a:p>
          <a:p>
            <a:pPr algn="ctr">
              <a:lnSpc>
                <a:spcPts val="8924"/>
              </a:lnSpc>
            </a:pPr>
            <a:r>
              <a:rPr lang="en-US" b="true" sz="8499">
                <a:solidFill>
                  <a:srgbClr val="000000"/>
                </a:solidFill>
                <a:latin typeface="TT Hoves Bold"/>
                <a:ea typeface="TT Hoves Bold"/>
                <a:cs typeface="TT Hoves Bold"/>
                <a:sym typeface="TT Hoves Bold"/>
              </a:rPr>
              <a:t>Carlist.my</a:t>
            </a:r>
          </a:p>
        </p:txBody>
      </p:sp>
      <p:sp>
        <p:nvSpPr>
          <p:cNvPr name="TextBox 16" id="16"/>
          <p:cNvSpPr txBox="true"/>
          <p:nvPr/>
        </p:nvSpPr>
        <p:spPr>
          <a:xfrm rot="0">
            <a:off x="3231068" y="5655206"/>
            <a:ext cx="11894417" cy="2990215"/>
          </a:xfrm>
          <a:prstGeom prst="rect">
            <a:avLst/>
          </a:prstGeom>
        </p:spPr>
        <p:txBody>
          <a:bodyPr anchor="t" rtlCol="false" tIns="0" lIns="0" bIns="0" rIns="0">
            <a:spAutoFit/>
          </a:bodyPr>
          <a:lstStyle/>
          <a:p>
            <a:pPr algn="ctr">
              <a:lnSpc>
                <a:spcPts val="4760"/>
              </a:lnSpc>
            </a:pPr>
            <a:r>
              <a:rPr lang="en-US" sz="3400">
                <a:solidFill>
                  <a:srgbClr val="000000"/>
                </a:solidFill>
                <a:latin typeface="TT Hoves"/>
                <a:ea typeface="TT Hoves"/>
                <a:cs typeface="TT Hoves"/>
                <a:sym typeface="TT Hoves"/>
              </a:rPr>
              <a:t>Group 01:</a:t>
            </a:r>
          </a:p>
          <a:p>
            <a:pPr algn="ctr">
              <a:lnSpc>
                <a:spcPts val="4760"/>
              </a:lnSpc>
            </a:pPr>
            <a:r>
              <a:rPr lang="en-US" sz="3400">
                <a:solidFill>
                  <a:srgbClr val="000000"/>
                </a:solidFill>
                <a:latin typeface="TT Hoves"/>
                <a:ea typeface="TT Hoves"/>
                <a:cs typeface="TT Hoves"/>
                <a:sym typeface="TT Hoves"/>
              </a:rPr>
              <a:t>Marcus Joey Sayner (A22EC0193)</a:t>
            </a:r>
          </a:p>
          <a:p>
            <a:pPr algn="ctr">
              <a:lnSpc>
                <a:spcPts val="4760"/>
              </a:lnSpc>
            </a:pPr>
            <a:r>
              <a:rPr lang="en-US" sz="3400">
                <a:solidFill>
                  <a:srgbClr val="000000"/>
                </a:solidFill>
                <a:latin typeface="TT Hoves"/>
                <a:ea typeface="TT Hoves"/>
                <a:cs typeface="TT Hoves"/>
                <a:sym typeface="TT Hoves"/>
              </a:rPr>
              <a:t>Muhammad Luqman Hakim (A22EC0086)</a:t>
            </a:r>
          </a:p>
          <a:p>
            <a:pPr algn="ctr">
              <a:lnSpc>
                <a:spcPts val="4760"/>
              </a:lnSpc>
            </a:pPr>
            <a:r>
              <a:rPr lang="en-US" sz="3400">
                <a:solidFill>
                  <a:srgbClr val="000000"/>
                </a:solidFill>
                <a:latin typeface="TT Hoves"/>
                <a:ea typeface="TT Hoves"/>
                <a:cs typeface="TT Hoves"/>
                <a:sym typeface="TT Hoves"/>
              </a:rPr>
              <a:t>Camily Tang Jia Lei (A22EC0039)</a:t>
            </a:r>
          </a:p>
          <a:p>
            <a:pPr algn="ctr">
              <a:lnSpc>
                <a:spcPts val="4760"/>
              </a:lnSpc>
              <a:spcBef>
                <a:spcPct val="0"/>
              </a:spcBef>
            </a:pPr>
            <a:r>
              <a:rPr lang="en-US" sz="3400">
                <a:solidFill>
                  <a:srgbClr val="000000"/>
                </a:solidFill>
                <a:latin typeface="TT Hoves"/>
                <a:ea typeface="TT Hoves"/>
                <a:cs typeface="TT Hoves"/>
                <a:sym typeface="TT Hoves"/>
              </a:rPr>
              <a:t>Goh Jing Yang (A22EC0052)</a:t>
            </a:r>
          </a:p>
        </p:txBody>
      </p:sp>
      <p:grpSp>
        <p:nvGrpSpPr>
          <p:cNvPr name="Group 17" id="17"/>
          <p:cNvGrpSpPr/>
          <p:nvPr/>
        </p:nvGrpSpPr>
        <p:grpSpPr>
          <a:xfrm rot="0">
            <a:off x="13877660" y="6736321"/>
            <a:ext cx="2108884" cy="904184"/>
            <a:chOff x="0" y="0"/>
            <a:chExt cx="2811845" cy="1205579"/>
          </a:xfrm>
        </p:grpSpPr>
        <p:sp>
          <p:nvSpPr>
            <p:cNvPr name="Freeform 18" id="18"/>
            <p:cNvSpPr/>
            <p:nvPr/>
          </p:nvSpPr>
          <p:spPr>
            <a:xfrm flipH="false" flipV="false" rot="0">
              <a:off x="0" y="0"/>
              <a:ext cx="2811845" cy="1205579"/>
            </a:xfrm>
            <a:custGeom>
              <a:avLst/>
              <a:gdLst/>
              <a:ahLst/>
              <a:cxnLst/>
              <a:rect r="r" b="b" t="t" l="l"/>
              <a:pathLst>
                <a:path h="1205579" w="2811845">
                  <a:moveTo>
                    <a:pt x="0" y="0"/>
                  </a:moveTo>
                  <a:lnTo>
                    <a:pt x="2811845" y="0"/>
                  </a:lnTo>
                  <a:lnTo>
                    <a:pt x="2811845" y="1205579"/>
                  </a:lnTo>
                  <a:lnTo>
                    <a:pt x="0" y="1205579"/>
                  </a:lnTo>
                  <a:lnTo>
                    <a:pt x="0" y="0"/>
                  </a:lnTo>
                  <a:close/>
                </a:path>
              </a:pathLst>
            </a:custGeom>
            <a:blipFill>
              <a:blip r:embed="rId9"/>
              <a:stretch>
                <a:fillRect l="0" t="0" r="0" b="0"/>
              </a:stretch>
            </a:blipFill>
          </p:spPr>
        </p:sp>
        <p:grpSp>
          <p:nvGrpSpPr>
            <p:cNvPr name="Group 19" id="19"/>
            <p:cNvGrpSpPr/>
            <p:nvPr/>
          </p:nvGrpSpPr>
          <p:grpSpPr>
            <a:xfrm rot="0">
              <a:off x="784229" y="448855"/>
              <a:ext cx="1243387" cy="307869"/>
              <a:chOff x="0" y="0"/>
              <a:chExt cx="2051651" cy="508000"/>
            </a:xfrm>
          </p:grpSpPr>
          <p:sp>
            <p:nvSpPr>
              <p:cNvPr name="Freeform 20" id="20"/>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1" id="21"/>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431513" y="2817376"/>
            <a:ext cx="15424973" cy="7469624"/>
          </a:xfrm>
          <a:custGeom>
            <a:avLst/>
            <a:gdLst/>
            <a:ahLst/>
            <a:cxnLst/>
            <a:rect r="r" b="b" t="t" l="l"/>
            <a:pathLst>
              <a:path h="7469624" w="15424973">
                <a:moveTo>
                  <a:pt x="0" y="0"/>
                </a:moveTo>
                <a:lnTo>
                  <a:pt x="15424974" y="0"/>
                </a:lnTo>
                <a:lnTo>
                  <a:pt x="15424974" y="7469624"/>
                </a:lnTo>
                <a:lnTo>
                  <a:pt x="0" y="7469624"/>
                </a:lnTo>
                <a:lnTo>
                  <a:pt x="0" y="0"/>
                </a:lnTo>
                <a:close/>
              </a:path>
            </a:pathLst>
          </a:custGeom>
          <a:blipFill>
            <a:blip r:embed="rId2"/>
            <a:stretch>
              <a:fillRect l="0" t="0" r="0" b="-30354"/>
            </a:stretch>
          </a:blipFill>
        </p:spPr>
      </p:sp>
      <p:graphicFrame>
        <p:nvGraphicFramePr>
          <p:cNvPr name="Table 3" id="3"/>
          <p:cNvGraphicFramePr>
            <a:graphicFrameLocks noGrp="true"/>
          </p:cNvGraphicFramePr>
          <p:nvPr/>
        </p:nvGraphicFramePr>
        <p:xfrm>
          <a:off x="1751973" y="4011394"/>
          <a:ext cx="14784054" cy="5081588"/>
        </p:xfrm>
        <a:graphic>
          <a:graphicData uri="http://schemas.openxmlformats.org/drawingml/2006/table">
            <a:tbl>
              <a:tblPr/>
              <a:tblGrid>
                <a:gridCol w="7378109"/>
                <a:gridCol w="7405944"/>
              </a:tblGrid>
              <a:tr h="1001063">
                <a:tc>
                  <a:txBody>
                    <a:bodyPr anchor="t" rtlCol="false"/>
                    <a:lstStyle/>
                    <a:p>
                      <a:pPr algn="ctr">
                        <a:lnSpc>
                          <a:spcPts val="4619"/>
                        </a:lnSpc>
                        <a:defRPr/>
                      </a:pPr>
                      <a:r>
                        <a:rPr lang="en-US" sz="3299" b="true">
                          <a:solidFill>
                            <a:srgbClr val="000000"/>
                          </a:solidFill>
                          <a:latin typeface="TT Hoves Bold"/>
                          <a:ea typeface="TT Hoves Bold"/>
                          <a:cs typeface="TT Hoves Bold"/>
                          <a:sym typeface="TT Hoves Bold"/>
                        </a:rPr>
                        <a:t>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619"/>
                        </a:lnSpc>
                        <a:defRPr/>
                      </a:pPr>
                      <a:r>
                        <a:rPr lang="en-US" sz="3299" b="true">
                          <a:solidFill>
                            <a:srgbClr val="000000"/>
                          </a:solidFill>
                          <a:latin typeface="TT Hoves Bold"/>
                          <a:ea typeface="TT Hoves Bold"/>
                          <a:cs typeface="TT Hoves Bold"/>
                          <a:sym typeface="TT Hoves Bold"/>
                        </a:rPr>
                        <a:t>Library</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020131">
                <a:tc>
                  <a:txBody>
                    <a:bodyPr anchor="t" rtlCol="false"/>
                    <a:lstStyle/>
                    <a:p>
                      <a:pPr algn="ctr">
                        <a:lnSpc>
                          <a:spcPts val="4718"/>
                        </a:lnSpc>
                        <a:defRPr/>
                      </a:pPr>
                      <a:r>
                        <a:rPr lang="en-US" sz="3370">
                          <a:solidFill>
                            <a:srgbClr val="000000"/>
                          </a:solidFill>
                          <a:latin typeface="TT Hoves"/>
                          <a:ea typeface="TT Hoves"/>
                          <a:cs typeface="TT Hoves"/>
                          <a:sym typeface="TT Hoves"/>
                        </a:rPr>
                        <a:t>Marcus Joey Sayner</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Polars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020131">
                <a:tc>
                  <a:txBody>
                    <a:bodyPr anchor="t" rtlCol="false"/>
                    <a:lstStyle/>
                    <a:p>
                      <a:pPr algn="ctr">
                        <a:lnSpc>
                          <a:spcPts val="4718"/>
                        </a:lnSpc>
                        <a:defRPr/>
                      </a:pPr>
                      <a:r>
                        <a:rPr lang="en-US" sz="3370">
                          <a:solidFill>
                            <a:srgbClr val="000000"/>
                          </a:solidFill>
                          <a:latin typeface="TT Hoves"/>
                          <a:ea typeface="TT Hoves"/>
                          <a:cs typeface="TT Hoves"/>
                          <a:sym typeface="TT Hoves"/>
                        </a:rPr>
                        <a:t>Muhammad Luqman Hakim</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Modin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020131">
                <a:tc>
                  <a:txBody>
                    <a:bodyPr anchor="t" rtlCol="false"/>
                    <a:lstStyle/>
                    <a:p>
                      <a:pPr algn="ctr">
                        <a:lnSpc>
                          <a:spcPts val="4718"/>
                        </a:lnSpc>
                        <a:defRPr/>
                      </a:pPr>
                      <a:r>
                        <a:rPr lang="en-US" sz="3370">
                          <a:solidFill>
                            <a:srgbClr val="000000"/>
                          </a:solidFill>
                          <a:latin typeface="TT Hoves"/>
                          <a:ea typeface="TT Hoves"/>
                          <a:cs typeface="TT Hoves"/>
                          <a:sym typeface="TT Hoves"/>
                        </a:rPr>
                        <a:t>Camily Tang Jia Lei</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Pandas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020131">
                <a:tc>
                  <a:txBody>
                    <a:bodyPr anchor="t" rtlCol="false"/>
                    <a:lstStyle/>
                    <a:p>
                      <a:pPr algn="ctr">
                        <a:lnSpc>
                          <a:spcPts val="4718"/>
                        </a:lnSpc>
                        <a:defRPr/>
                      </a:pPr>
                      <a:r>
                        <a:rPr lang="en-US" sz="3370">
                          <a:solidFill>
                            <a:srgbClr val="000000"/>
                          </a:solidFill>
                          <a:latin typeface="TT Hoves"/>
                          <a:ea typeface="TT Hoves"/>
                          <a:cs typeface="TT Hoves"/>
                          <a:sym typeface="TT Hoves"/>
                        </a:rPr>
                        <a:t>Goh Jing Yang</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Dask</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2781491" y="383042"/>
            <a:ext cx="12725018" cy="2014841"/>
          </a:xfrm>
          <a:prstGeom prst="rect">
            <a:avLst/>
          </a:prstGeom>
        </p:spPr>
        <p:txBody>
          <a:bodyPr anchor="t" rtlCol="false" tIns="0" lIns="0" bIns="0" rIns="0">
            <a:spAutoFit/>
          </a:bodyPr>
          <a:lstStyle/>
          <a:p>
            <a:pPr algn="ctr">
              <a:lnSpc>
                <a:spcPts val="8120"/>
              </a:lnSpc>
            </a:pPr>
            <a:r>
              <a:rPr lang="en-US" sz="5800" b="true">
                <a:solidFill>
                  <a:srgbClr val="000000"/>
                </a:solidFill>
                <a:latin typeface="TT Hoves Bold"/>
                <a:ea typeface="TT Hoves Bold"/>
                <a:cs typeface="TT Hoves Bold"/>
                <a:sym typeface="TT Hoves Bold"/>
              </a:rPr>
              <a:t>Tools &amp; Frameworks Used </a:t>
            </a:r>
          </a:p>
          <a:p>
            <a:pPr algn="ctr">
              <a:lnSpc>
                <a:spcPts val="8120"/>
              </a:lnSpc>
            </a:pPr>
            <a:r>
              <a:rPr lang="en-US" sz="5800">
                <a:solidFill>
                  <a:srgbClr val="000000"/>
                </a:solidFill>
                <a:latin typeface="TT Hoves"/>
                <a:ea typeface="TT Hoves"/>
                <a:cs typeface="TT Hoves"/>
                <a:sym typeface="TT Hoves"/>
              </a:rPr>
              <a:t>(Big Data Processing)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4386262"/>
            <a:ext cx="13602411" cy="1514475"/>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Data Collection</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192962" y="2716530"/>
            <a:ext cx="13902076" cy="4777741"/>
          </a:xfrm>
          <a:prstGeom prst="rect">
            <a:avLst/>
          </a:prstGeom>
        </p:spPr>
        <p:txBody>
          <a:bodyPr anchor="t" rtlCol="false" tIns="0" lIns="0" bIns="0" rIns="0">
            <a:spAutoFit/>
          </a:bodyPr>
          <a:lstStyle/>
          <a:p>
            <a:pPr algn="just" marL="842002" indent="-421001" lvl="1">
              <a:lnSpc>
                <a:spcPts val="5459"/>
              </a:lnSpc>
              <a:buFont typeface="Arial"/>
              <a:buChar char="•"/>
            </a:pPr>
            <a:r>
              <a:rPr lang="en-US" sz="3899">
                <a:solidFill>
                  <a:srgbClr val="000000"/>
                </a:solidFill>
                <a:latin typeface="TT Hoves"/>
                <a:ea typeface="TT Hoves"/>
                <a:cs typeface="TT Hoves"/>
                <a:sym typeface="TT Hoves"/>
              </a:rPr>
              <a:t>Used web scraping as the main crawling method.</a:t>
            </a:r>
          </a:p>
          <a:p>
            <a:pPr algn="just" marL="842002" indent="-421001" lvl="1">
              <a:lnSpc>
                <a:spcPts val="5459"/>
              </a:lnSpc>
              <a:buFont typeface="Arial"/>
              <a:buChar char="•"/>
            </a:pPr>
            <a:r>
              <a:rPr lang="en-US" sz="3899">
                <a:solidFill>
                  <a:srgbClr val="000000"/>
                </a:solidFill>
                <a:latin typeface="TT Hoves"/>
                <a:ea typeface="TT Hoves"/>
                <a:cs typeface="TT Hoves"/>
                <a:sym typeface="TT Hoves"/>
              </a:rPr>
              <a:t>Each member targeted different listing pages on Carlist.my.</a:t>
            </a:r>
          </a:p>
          <a:p>
            <a:pPr algn="just" marL="842002" indent="-421001" lvl="1">
              <a:lnSpc>
                <a:spcPts val="5459"/>
              </a:lnSpc>
              <a:buFont typeface="Arial"/>
              <a:buChar char="•"/>
            </a:pPr>
            <a:r>
              <a:rPr lang="en-US" sz="3899">
                <a:solidFill>
                  <a:srgbClr val="000000"/>
                </a:solidFill>
                <a:latin typeface="TT Hoves"/>
                <a:ea typeface="TT Hoves"/>
                <a:cs typeface="TT Hoves"/>
                <a:sym typeface="TT Hoves"/>
              </a:rPr>
              <a:t>Used different tools based on individual frameworks.</a:t>
            </a:r>
          </a:p>
          <a:p>
            <a:pPr algn="just" marL="842002" indent="-421001" lvl="1">
              <a:lnSpc>
                <a:spcPts val="5459"/>
              </a:lnSpc>
              <a:buFont typeface="Arial"/>
              <a:buChar char="•"/>
            </a:pPr>
            <a:r>
              <a:rPr lang="en-US" sz="3899">
                <a:solidFill>
                  <a:srgbClr val="000000"/>
                </a:solidFill>
                <a:latin typeface="TT Hoves"/>
                <a:ea typeface="TT Hoves"/>
                <a:cs typeface="TT Hoves"/>
                <a:sym typeface="TT Hoves"/>
              </a:rPr>
              <a:t>Crawlers were set with:</a:t>
            </a:r>
          </a:p>
          <a:p>
            <a:pPr algn="just" marL="1684004" indent="-561335" lvl="2">
              <a:lnSpc>
                <a:spcPts val="5459"/>
              </a:lnSpc>
              <a:buFont typeface="Arial"/>
              <a:buChar char="⚬"/>
            </a:pPr>
            <a:r>
              <a:rPr lang="en-US" sz="3899">
                <a:solidFill>
                  <a:srgbClr val="000000"/>
                </a:solidFill>
                <a:latin typeface="TT Hoves"/>
                <a:ea typeface="TT Hoves"/>
                <a:cs typeface="TT Hoves"/>
                <a:sym typeface="TT Hoves"/>
              </a:rPr>
              <a:t>High page limits</a:t>
            </a:r>
          </a:p>
          <a:p>
            <a:pPr algn="just" marL="1684004" indent="-561335" lvl="2">
              <a:lnSpc>
                <a:spcPts val="5459"/>
              </a:lnSpc>
              <a:buFont typeface="Arial"/>
              <a:buChar char="⚬"/>
            </a:pPr>
            <a:r>
              <a:rPr lang="en-US" sz="3899">
                <a:solidFill>
                  <a:srgbClr val="000000"/>
                </a:solidFill>
                <a:latin typeface="TT Hoves"/>
                <a:ea typeface="TT Hoves"/>
                <a:cs typeface="TT Hoves"/>
                <a:sym typeface="TT Hoves"/>
              </a:rPr>
              <a:t>Custom user-agent headers</a:t>
            </a:r>
          </a:p>
          <a:p>
            <a:pPr algn="just" marL="1684004" indent="-561335" lvl="2">
              <a:lnSpc>
                <a:spcPts val="5459"/>
              </a:lnSpc>
              <a:buFont typeface="Arial"/>
              <a:buChar char="⚬"/>
            </a:pPr>
            <a:r>
              <a:rPr lang="en-US" sz="3899">
                <a:solidFill>
                  <a:srgbClr val="000000"/>
                </a:solidFill>
                <a:latin typeface="TT Hoves"/>
                <a:ea typeface="TT Hoves"/>
                <a:cs typeface="TT Hoves"/>
                <a:sym typeface="TT Hoves"/>
              </a:rPr>
              <a:t>Request delays to avoid overloading the server.</a:t>
            </a:r>
          </a:p>
        </p:txBody>
      </p:sp>
      <p:sp>
        <p:nvSpPr>
          <p:cNvPr name="TextBox 3" id="3"/>
          <p:cNvSpPr txBox="true"/>
          <p:nvPr/>
        </p:nvSpPr>
        <p:spPr>
          <a:xfrm rot="0">
            <a:off x="4699660" y="597235"/>
            <a:ext cx="8888679" cy="1377949"/>
          </a:xfrm>
          <a:prstGeom prst="rect">
            <a:avLst/>
          </a:prstGeom>
        </p:spPr>
        <p:txBody>
          <a:bodyPr anchor="t" rtlCol="false" tIns="0" lIns="0" bIns="0" rIns="0">
            <a:spAutoFit/>
          </a:bodyPr>
          <a:lstStyle/>
          <a:p>
            <a:pPr algn="ctr">
              <a:lnSpc>
                <a:spcPts val="11200"/>
              </a:lnSpc>
            </a:pPr>
            <a:r>
              <a:rPr lang="en-US" b="true" sz="8000">
                <a:solidFill>
                  <a:srgbClr val="000000"/>
                </a:solidFill>
                <a:latin typeface="TT Hoves Bold"/>
                <a:ea typeface="TT Hoves Bold"/>
                <a:cs typeface="TT Hoves Bold"/>
                <a:sym typeface="TT Hoves Bold"/>
              </a:rPr>
              <a:t>Crawling Method</a:t>
            </a:r>
          </a:p>
        </p:txBody>
      </p:sp>
      <p:sp>
        <p:nvSpPr>
          <p:cNvPr name="Freeform 4" id="4"/>
          <p:cNvSpPr/>
          <p:nvPr/>
        </p:nvSpPr>
        <p:spPr>
          <a:xfrm flipH="false" flipV="false" rot="0">
            <a:off x="5658798" y="9276194"/>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2"/>
            <a:stretch>
              <a:fillRect l="0" t="0" r="0" b="0"/>
            </a:stretch>
          </a:blipFill>
        </p:spPr>
      </p:sp>
      <p:grpSp>
        <p:nvGrpSpPr>
          <p:cNvPr name="Group 5" id="5"/>
          <p:cNvGrpSpPr/>
          <p:nvPr/>
        </p:nvGrpSpPr>
        <p:grpSpPr>
          <a:xfrm rot="0">
            <a:off x="8193939" y="8055121"/>
            <a:ext cx="1900122" cy="814678"/>
            <a:chOff x="0" y="0"/>
            <a:chExt cx="2533497" cy="1086237"/>
          </a:xfrm>
        </p:grpSpPr>
        <p:sp>
          <p:nvSpPr>
            <p:cNvPr name="Freeform 6" id="6"/>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7" id="7"/>
            <p:cNvGrpSpPr/>
            <p:nvPr/>
          </p:nvGrpSpPr>
          <p:grpSpPr>
            <a:xfrm rot="0">
              <a:off x="706597" y="404422"/>
              <a:ext cx="1120303" cy="277393"/>
              <a:chOff x="0" y="0"/>
              <a:chExt cx="2051651" cy="508000"/>
            </a:xfrm>
          </p:grpSpPr>
          <p:sp>
            <p:nvSpPr>
              <p:cNvPr name="Freeform 8" id="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9" id="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964853" y="3771002"/>
            <a:ext cx="14358294" cy="2402576"/>
          </a:xfrm>
          <a:prstGeom prst="rect">
            <a:avLst/>
          </a:prstGeom>
        </p:spPr>
        <p:txBody>
          <a:bodyPr anchor="t" rtlCol="false" tIns="0" lIns="0" bIns="0" rIns="0">
            <a:spAutoFit/>
          </a:bodyPr>
          <a:lstStyle/>
          <a:p>
            <a:pPr algn="just" marL="996146" indent="-498073" lvl="1">
              <a:lnSpc>
                <a:spcPts val="6459"/>
              </a:lnSpc>
              <a:buFont typeface="Arial"/>
              <a:buChar char="•"/>
            </a:pPr>
            <a:r>
              <a:rPr lang="en-US" sz="4613">
                <a:solidFill>
                  <a:srgbClr val="000000"/>
                </a:solidFill>
                <a:latin typeface="TT Hoves"/>
                <a:ea typeface="TT Hoves"/>
                <a:cs typeface="TT Hoves"/>
                <a:sym typeface="TT Hoves"/>
              </a:rPr>
              <a:t>Each team member collected ~43,000 records through web scraping.</a:t>
            </a:r>
          </a:p>
          <a:p>
            <a:pPr algn="just" marL="996146" indent="-498073" lvl="1">
              <a:lnSpc>
                <a:spcPts val="6459"/>
              </a:lnSpc>
              <a:buFont typeface="Arial"/>
              <a:buChar char="•"/>
            </a:pPr>
            <a:r>
              <a:rPr lang="en-US" sz="4613">
                <a:solidFill>
                  <a:srgbClr val="000000"/>
                </a:solidFill>
                <a:latin typeface="TT Hoves"/>
                <a:ea typeface="TT Hoves"/>
                <a:cs typeface="TT Hoves"/>
                <a:sym typeface="TT Hoves"/>
              </a:rPr>
              <a:t>Combined dataset: 174,150 car listings.</a:t>
            </a:r>
          </a:p>
        </p:txBody>
      </p:sp>
      <p:sp>
        <p:nvSpPr>
          <p:cNvPr name="TextBox 3" id="3"/>
          <p:cNvSpPr txBox="true"/>
          <p:nvPr/>
        </p:nvSpPr>
        <p:spPr>
          <a:xfrm rot="0">
            <a:off x="4176523" y="597235"/>
            <a:ext cx="9934953" cy="1377949"/>
          </a:xfrm>
          <a:prstGeom prst="rect">
            <a:avLst/>
          </a:prstGeom>
        </p:spPr>
        <p:txBody>
          <a:bodyPr anchor="t" rtlCol="false" tIns="0" lIns="0" bIns="0" rIns="0">
            <a:spAutoFit/>
          </a:bodyPr>
          <a:lstStyle/>
          <a:p>
            <a:pPr algn="ctr">
              <a:lnSpc>
                <a:spcPts val="11200"/>
              </a:lnSpc>
            </a:pPr>
            <a:r>
              <a:rPr lang="en-US" b="true" sz="8000">
                <a:solidFill>
                  <a:srgbClr val="000000"/>
                </a:solidFill>
                <a:latin typeface="TT Hoves Bold"/>
                <a:ea typeface="TT Hoves Bold"/>
                <a:cs typeface="TT Hoves Bold"/>
                <a:sym typeface="TT Hoves Bold"/>
              </a:rPr>
              <a:t>Records Collected</a:t>
            </a:r>
          </a:p>
        </p:txBody>
      </p:sp>
      <p:sp>
        <p:nvSpPr>
          <p:cNvPr name="Freeform 4" id="4"/>
          <p:cNvSpPr/>
          <p:nvPr/>
        </p:nvSpPr>
        <p:spPr>
          <a:xfrm flipH="false" flipV="false" rot="0">
            <a:off x="5658798" y="9276194"/>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2"/>
            <a:stretch>
              <a:fillRect l="0" t="0" r="0" b="0"/>
            </a:stretch>
          </a:blipFill>
        </p:spPr>
      </p:sp>
      <p:grpSp>
        <p:nvGrpSpPr>
          <p:cNvPr name="Group 5" id="5"/>
          <p:cNvGrpSpPr/>
          <p:nvPr/>
        </p:nvGrpSpPr>
        <p:grpSpPr>
          <a:xfrm rot="0">
            <a:off x="8193939" y="8055121"/>
            <a:ext cx="1900122" cy="814678"/>
            <a:chOff x="0" y="0"/>
            <a:chExt cx="2533497" cy="1086237"/>
          </a:xfrm>
        </p:grpSpPr>
        <p:sp>
          <p:nvSpPr>
            <p:cNvPr name="Freeform 6" id="6"/>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7" id="7"/>
            <p:cNvGrpSpPr/>
            <p:nvPr/>
          </p:nvGrpSpPr>
          <p:grpSpPr>
            <a:xfrm rot="0">
              <a:off x="706597" y="404422"/>
              <a:ext cx="1120303" cy="277393"/>
              <a:chOff x="0" y="0"/>
              <a:chExt cx="2051651" cy="508000"/>
            </a:xfrm>
          </p:grpSpPr>
          <p:sp>
            <p:nvSpPr>
              <p:cNvPr name="Freeform 8" id="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9" id="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4386262"/>
            <a:ext cx="13602411" cy="1514475"/>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Data Processing</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964853" y="4582351"/>
            <a:ext cx="14358294" cy="779880"/>
          </a:xfrm>
          <a:prstGeom prst="rect">
            <a:avLst/>
          </a:prstGeom>
        </p:spPr>
        <p:txBody>
          <a:bodyPr anchor="t" rtlCol="false" tIns="0" lIns="0" bIns="0" rIns="0">
            <a:spAutoFit/>
          </a:bodyPr>
          <a:lstStyle/>
          <a:p>
            <a:pPr algn="just">
              <a:lnSpc>
                <a:spcPts val="6459"/>
              </a:lnSpc>
            </a:pPr>
          </a:p>
        </p:txBody>
      </p:sp>
      <p:sp>
        <p:nvSpPr>
          <p:cNvPr name="TextBox 3" id="3"/>
          <p:cNvSpPr txBox="true"/>
          <p:nvPr/>
        </p:nvSpPr>
        <p:spPr>
          <a:xfrm rot="0">
            <a:off x="4176523" y="597235"/>
            <a:ext cx="9934953" cy="1377949"/>
          </a:xfrm>
          <a:prstGeom prst="rect">
            <a:avLst/>
          </a:prstGeom>
        </p:spPr>
        <p:txBody>
          <a:bodyPr anchor="t" rtlCol="false" tIns="0" lIns="0" bIns="0" rIns="0">
            <a:spAutoFit/>
          </a:bodyPr>
          <a:lstStyle/>
          <a:p>
            <a:pPr algn="ctr">
              <a:lnSpc>
                <a:spcPts val="11200"/>
              </a:lnSpc>
            </a:pPr>
            <a:r>
              <a:rPr lang="en-US" b="true" sz="8000">
                <a:solidFill>
                  <a:srgbClr val="000000"/>
                </a:solidFill>
                <a:latin typeface="TT Hoves Bold"/>
                <a:ea typeface="TT Hoves Bold"/>
                <a:cs typeface="TT Hoves Bold"/>
                <a:sym typeface="TT Hoves Bold"/>
              </a:rPr>
              <a:t>Data Processing</a:t>
            </a:r>
          </a:p>
        </p:txBody>
      </p:sp>
      <p:sp>
        <p:nvSpPr>
          <p:cNvPr name="Freeform 4" id="4"/>
          <p:cNvSpPr/>
          <p:nvPr/>
        </p:nvSpPr>
        <p:spPr>
          <a:xfrm flipH="false" flipV="false" rot="0">
            <a:off x="5658798" y="9276194"/>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2"/>
            <a:stretch>
              <a:fillRect l="0" t="0" r="0" b="0"/>
            </a:stretch>
          </a:blipFill>
        </p:spPr>
      </p:sp>
      <p:grpSp>
        <p:nvGrpSpPr>
          <p:cNvPr name="Group 5" id="5"/>
          <p:cNvGrpSpPr/>
          <p:nvPr/>
        </p:nvGrpSpPr>
        <p:grpSpPr>
          <a:xfrm rot="0">
            <a:off x="8193939" y="8055121"/>
            <a:ext cx="1900122" cy="814678"/>
            <a:chOff x="0" y="0"/>
            <a:chExt cx="2533497" cy="1086237"/>
          </a:xfrm>
        </p:grpSpPr>
        <p:sp>
          <p:nvSpPr>
            <p:cNvPr name="Freeform 6" id="6"/>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7" id="7"/>
            <p:cNvGrpSpPr/>
            <p:nvPr/>
          </p:nvGrpSpPr>
          <p:grpSpPr>
            <a:xfrm rot="0">
              <a:off x="706597" y="404422"/>
              <a:ext cx="1120303" cy="277393"/>
              <a:chOff x="0" y="0"/>
              <a:chExt cx="2051651" cy="508000"/>
            </a:xfrm>
          </p:grpSpPr>
          <p:sp>
            <p:nvSpPr>
              <p:cNvPr name="Freeform 8" id="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9" id="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TextBox 10" id="10"/>
          <p:cNvSpPr txBox="true"/>
          <p:nvPr/>
        </p:nvSpPr>
        <p:spPr>
          <a:xfrm rot="0">
            <a:off x="3810816" y="3003550"/>
            <a:ext cx="10666368" cy="420370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TT Hoves"/>
                <a:ea typeface="TT Hoves"/>
                <a:cs typeface="TT Hoves"/>
                <a:sym typeface="TT Hoves"/>
              </a:rPr>
              <a:t>Data processing is a key phase where raw data is cleaned, transformed, and structured for analysis. In this project, Pandas, Polars, Dask, and Modin were used—each offering unique strengths for handling datasets of different sizes efficiently.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765906" y="213446"/>
            <a:ext cx="10756188" cy="2105025"/>
          </a:xfrm>
          <a:prstGeom prst="rect">
            <a:avLst/>
          </a:prstGeom>
        </p:spPr>
        <p:txBody>
          <a:bodyPr anchor="t" rtlCol="false" tIns="0" lIns="0" bIns="0" rIns="0">
            <a:spAutoFit/>
          </a:bodyPr>
          <a:lstStyle/>
          <a:p>
            <a:pPr algn="ctr">
              <a:lnSpc>
                <a:spcPts val="8400"/>
              </a:lnSpc>
            </a:pPr>
            <a:r>
              <a:rPr lang="en-US" b="true" sz="6000">
                <a:solidFill>
                  <a:srgbClr val="000000"/>
                </a:solidFill>
                <a:latin typeface="TT Hoves Bold"/>
                <a:ea typeface="TT Hoves Bold"/>
                <a:cs typeface="TT Hoves Bold"/>
                <a:sym typeface="TT Hoves Bold"/>
              </a:rPr>
              <a:t>Data Cleaning, Transformation &amp; Formatting</a:t>
            </a:r>
          </a:p>
        </p:txBody>
      </p:sp>
      <p:sp>
        <p:nvSpPr>
          <p:cNvPr name="Freeform 3" id="3"/>
          <p:cNvSpPr/>
          <p:nvPr/>
        </p:nvSpPr>
        <p:spPr>
          <a:xfrm flipH="false" flipV="false" rot="0">
            <a:off x="5658798" y="9276194"/>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2"/>
            <a:stretch>
              <a:fillRect l="0" t="0" r="0" b="0"/>
            </a:stretch>
          </a:blipFill>
        </p:spPr>
      </p:sp>
      <p:grpSp>
        <p:nvGrpSpPr>
          <p:cNvPr name="Group 4" id="4"/>
          <p:cNvGrpSpPr/>
          <p:nvPr/>
        </p:nvGrpSpPr>
        <p:grpSpPr>
          <a:xfrm rot="0">
            <a:off x="8193939" y="8055121"/>
            <a:ext cx="1900122" cy="814678"/>
            <a:chOff x="0" y="0"/>
            <a:chExt cx="2533497" cy="1086237"/>
          </a:xfrm>
        </p:grpSpPr>
        <p:sp>
          <p:nvSpPr>
            <p:cNvPr name="Freeform 5" id="5"/>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6" id="6"/>
            <p:cNvGrpSpPr/>
            <p:nvPr/>
          </p:nvGrpSpPr>
          <p:grpSpPr>
            <a:xfrm rot="0">
              <a:off x="706597" y="404422"/>
              <a:ext cx="1120303" cy="277393"/>
              <a:chOff x="0" y="0"/>
              <a:chExt cx="2051651" cy="508000"/>
            </a:xfrm>
          </p:grpSpPr>
          <p:sp>
            <p:nvSpPr>
              <p:cNvPr name="Freeform 7" id="7"/>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8" id="8"/>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TextBox 9" id="9"/>
          <p:cNvSpPr txBox="true"/>
          <p:nvPr/>
        </p:nvSpPr>
        <p:spPr>
          <a:xfrm rot="0">
            <a:off x="508265" y="3248025"/>
            <a:ext cx="8289110" cy="3724275"/>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TT Hoves"/>
                <a:ea typeface="TT Hoves"/>
                <a:cs typeface="TT Hoves"/>
                <a:sym typeface="TT Hoves"/>
              </a:rPr>
              <a:t>1.</a:t>
            </a:r>
            <a:r>
              <a:rPr lang="en-US" sz="3000">
                <a:solidFill>
                  <a:srgbClr val="000000"/>
                </a:solidFill>
                <a:latin typeface="TT Hoves"/>
                <a:ea typeface="TT Hoves"/>
                <a:cs typeface="TT Hoves"/>
                <a:sym typeface="TT Hoves"/>
              </a:rPr>
              <a:t> Column Merging</a:t>
            </a:r>
          </a:p>
          <a:p>
            <a:pPr algn="l" marL="647700" indent="-323850" lvl="1">
              <a:lnSpc>
                <a:spcPts val="4200"/>
              </a:lnSpc>
              <a:buFont typeface="Arial"/>
              <a:buChar char="•"/>
            </a:pPr>
            <a:r>
              <a:rPr lang="en-US" sz="3000">
                <a:solidFill>
                  <a:srgbClr val="000000"/>
                </a:solidFill>
                <a:latin typeface="TT Hoves"/>
                <a:ea typeface="TT Hoves"/>
                <a:cs typeface="TT Hoves"/>
                <a:sym typeface="TT Hoves"/>
              </a:rPr>
              <a:t> Seat Capacity &amp; Seating Capacity → Seat Capacity</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Merged to remove redundancy</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Nulls in primary column filled using the secondary</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Redundant column dropped after merge</a:t>
            </a:r>
          </a:p>
        </p:txBody>
      </p:sp>
      <p:sp>
        <p:nvSpPr>
          <p:cNvPr name="TextBox 10" id="10"/>
          <p:cNvSpPr txBox="true"/>
          <p:nvPr/>
        </p:nvSpPr>
        <p:spPr>
          <a:xfrm rot="0">
            <a:off x="9362869" y="3248025"/>
            <a:ext cx="8289110" cy="2657475"/>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TT Hoves"/>
                <a:ea typeface="TT Hoves"/>
                <a:cs typeface="TT Hoves"/>
                <a:sym typeface="TT Hoves"/>
              </a:rPr>
              <a:t>2.</a:t>
            </a:r>
            <a:r>
              <a:rPr lang="en-US" sz="3000">
                <a:solidFill>
                  <a:srgbClr val="000000"/>
                </a:solidFill>
                <a:latin typeface="TT Hoves"/>
                <a:ea typeface="TT Hoves"/>
                <a:cs typeface="TT Hoves"/>
                <a:sym typeface="TT Hoves"/>
              </a:rPr>
              <a:t> Column Removal</a:t>
            </a:r>
          </a:p>
          <a:p>
            <a:pPr algn="l" marL="647700" indent="-323850" lvl="1">
              <a:lnSpc>
                <a:spcPts val="4200"/>
              </a:lnSpc>
              <a:buFont typeface="Arial"/>
              <a:buChar char="•"/>
            </a:pPr>
            <a:r>
              <a:rPr lang="en-US" sz="3000">
                <a:solidFill>
                  <a:srgbClr val="000000"/>
                </a:solidFill>
                <a:latin typeface="TT Hoves"/>
                <a:ea typeface="TT Hoves"/>
                <a:cs typeface="TT Hoves"/>
                <a:sym typeface="TT Hoves"/>
              </a:rPr>
              <a:t> Dropped Column: URL</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Contained long, non-analytical links</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R</a:t>
            </a:r>
            <a:r>
              <a:rPr lang="en-US" sz="3000">
                <a:solidFill>
                  <a:srgbClr val="000000"/>
                </a:solidFill>
                <a:latin typeface="TT Hoves"/>
                <a:ea typeface="TT Hoves"/>
                <a:cs typeface="TT Hoves"/>
                <a:sym typeface="TT Hoves"/>
              </a:rPr>
              <a:t>emoved to reduce clutter and focus on relevant data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765906" y="213446"/>
            <a:ext cx="10756188" cy="2105025"/>
          </a:xfrm>
          <a:prstGeom prst="rect">
            <a:avLst/>
          </a:prstGeom>
        </p:spPr>
        <p:txBody>
          <a:bodyPr anchor="t" rtlCol="false" tIns="0" lIns="0" bIns="0" rIns="0">
            <a:spAutoFit/>
          </a:bodyPr>
          <a:lstStyle/>
          <a:p>
            <a:pPr algn="ctr">
              <a:lnSpc>
                <a:spcPts val="8400"/>
              </a:lnSpc>
            </a:pPr>
            <a:r>
              <a:rPr lang="en-US" b="true" sz="6000">
                <a:solidFill>
                  <a:srgbClr val="000000"/>
                </a:solidFill>
                <a:latin typeface="TT Hoves Bold"/>
                <a:ea typeface="TT Hoves Bold"/>
                <a:cs typeface="TT Hoves Bold"/>
                <a:sym typeface="TT Hoves Bold"/>
              </a:rPr>
              <a:t>Data Cleaning, Transformation &amp; Formatting</a:t>
            </a:r>
          </a:p>
        </p:txBody>
      </p:sp>
      <p:sp>
        <p:nvSpPr>
          <p:cNvPr name="Freeform 3" id="3"/>
          <p:cNvSpPr/>
          <p:nvPr/>
        </p:nvSpPr>
        <p:spPr>
          <a:xfrm flipH="false" flipV="false" rot="0">
            <a:off x="5658798" y="9276194"/>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2"/>
            <a:stretch>
              <a:fillRect l="0" t="0" r="0" b="0"/>
            </a:stretch>
          </a:blipFill>
        </p:spPr>
      </p:sp>
      <p:grpSp>
        <p:nvGrpSpPr>
          <p:cNvPr name="Group 4" id="4"/>
          <p:cNvGrpSpPr/>
          <p:nvPr/>
        </p:nvGrpSpPr>
        <p:grpSpPr>
          <a:xfrm rot="0">
            <a:off x="8193939" y="8055121"/>
            <a:ext cx="1900122" cy="814678"/>
            <a:chOff x="0" y="0"/>
            <a:chExt cx="2533497" cy="1086237"/>
          </a:xfrm>
        </p:grpSpPr>
        <p:sp>
          <p:nvSpPr>
            <p:cNvPr name="Freeform 5" id="5"/>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6" id="6"/>
            <p:cNvGrpSpPr/>
            <p:nvPr/>
          </p:nvGrpSpPr>
          <p:grpSpPr>
            <a:xfrm rot="0">
              <a:off x="706597" y="404422"/>
              <a:ext cx="1120303" cy="277393"/>
              <a:chOff x="0" y="0"/>
              <a:chExt cx="2051651" cy="508000"/>
            </a:xfrm>
          </p:grpSpPr>
          <p:sp>
            <p:nvSpPr>
              <p:cNvPr name="Freeform 7" id="7"/>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8" id="8"/>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TextBox 9" id="9"/>
          <p:cNvSpPr txBox="true"/>
          <p:nvPr/>
        </p:nvSpPr>
        <p:spPr>
          <a:xfrm rot="0">
            <a:off x="493857" y="3101757"/>
            <a:ext cx="8289110" cy="4791075"/>
          </a:xfrm>
          <a:prstGeom prst="rect">
            <a:avLst/>
          </a:prstGeom>
        </p:spPr>
        <p:txBody>
          <a:bodyPr anchor="t" rtlCol="false" tIns="0" lIns="0" bIns="0" rIns="0">
            <a:spAutoFit/>
          </a:bodyPr>
          <a:lstStyle/>
          <a:p>
            <a:pPr algn="l">
              <a:lnSpc>
                <a:spcPts val="4200"/>
              </a:lnSpc>
            </a:pPr>
            <a:r>
              <a:rPr lang="en-US" sz="3000">
                <a:solidFill>
                  <a:srgbClr val="000000"/>
                </a:solidFill>
                <a:latin typeface="TT Hoves"/>
                <a:ea typeface="TT Hoves"/>
                <a:cs typeface="TT Hoves"/>
                <a:sym typeface="TT Hoves"/>
              </a:rPr>
              <a:t>3. String Cleaning &amp; Formatting</a:t>
            </a:r>
          </a:p>
          <a:p>
            <a:pPr algn="l" marL="647700" indent="-323850" lvl="1">
              <a:lnSpc>
                <a:spcPts val="4200"/>
              </a:lnSpc>
              <a:buFont typeface="Arial"/>
              <a:buChar char="•"/>
            </a:pPr>
            <a:r>
              <a:rPr lang="en-US" sz="3000">
                <a:solidFill>
                  <a:srgbClr val="000000"/>
                </a:solidFill>
                <a:latin typeface="TT Hoves"/>
                <a:ea typeface="TT Hoves"/>
                <a:cs typeface="TT Hoves"/>
                <a:sym typeface="TT Hoves"/>
              </a:rPr>
              <a:t> Installment</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Removed "RM", commas, and "/month"</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Converted to numeric for analysis</a:t>
            </a:r>
          </a:p>
          <a:p>
            <a:pPr algn="l">
              <a:lnSpc>
                <a:spcPts val="4200"/>
              </a:lnSpc>
            </a:pPr>
          </a:p>
          <a:p>
            <a:pPr algn="l" marL="647700" indent="-323850" lvl="1">
              <a:lnSpc>
                <a:spcPts val="4200"/>
              </a:lnSpc>
              <a:buFont typeface="Arial"/>
              <a:buChar char="•"/>
            </a:pPr>
            <a:r>
              <a:rPr lang="en-US" sz="3000">
                <a:solidFill>
                  <a:srgbClr val="000000"/>
                </a:solidFill>
                <a:latin typeface="TT Hoves"/>
                <a:ea typeface="TT Hoves"/>
                <a:cs typeface="TT Hoves"/>
                <a:sym typeface="TT Hoves"/>
              </a:rPr>
              <a:t>Condition</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Extracted clean labels from URLs (e.g., “Used”, “New”)</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Removed suffixes for clarity</a:t>
            </a:r>
          </a:p>
        </p:txBody>
      </p:sp>
      <p:sp>
        <p:nvSpPr>
          <p:cNvPr name="TextBox 10" id="10"/>
          <p:cNvSpPr txBox="true"/>
          <p:nvPr/>
        </p:nvSpPr>
        <p:spPr>
          <a:xfrm rot="0">
            <a:off x="9319646" y="3635157"/>
            <a:ext cx="8289110" cy="42576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TT Hoves"/>
                <a:ea typeface="TT Hoves"/>
                <a:cs typeface="TT Hoves"/>
                <a:sym typeface="TT Hoves"/>
              </a:rPr>
              <a:t>Sales Channel</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Used regex to extract keywords like</a:t>
            </a:r>
            <a:r>
              <a:rPr lang="en-US" sz="3000">
                <a:solidFill>
                  <a:srgbClr val="000000"/>
                </a:solidFill>
                <a:latin typeface="TT Hoves"/>
                <a:ea typeface="TT Hoves"/>
                <a:cs typeface="TT Hoves"/>
                <a:sym typeface="TT Hoves"/>
              </a:rPr>
              <a:t> "Dealer" or "Sales Agent"</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Cleaned or nullified unmatched entries</a:t>
            </a:r>
          </a:p>
          <a:p>
            <a:pPr algn="l" marL="647700" indent="-323850" lvl="1">
              <a:lnSpc>
                <a:spcPts val="4200"/>
              </a:lnSpc>
              <a:buFont typeface="Arial"/>
              <a:buChar char="•"/>
            </a:pPr>
            <a:r>
              <a:rPr lang="en-US" sz="3000">
                <a:solidFill>
                  <a:srgbClr val="000000"/>
                </a:solidFill>
                <a:latin typeface="TT Hoves"/>
                <a:ea typeface="TT Hoves"/>
                <a:cs typeface="TT Hoves"/>
                <a:sym typeface="TT Hoves"/>
              </a:rPr>
              <a:t>Mileage</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R</a:t>
            </a:r>
            <a:r>
              <a:rPr lang="en-US" sz="3000">
                <a:solidFill>
                  <a:srgbClr val="000000"/>
                </a:solidFill>
                <a:latin typeface="TT Hoves"/>
                <a:ea typeface="TT Hoves"/>
                <a:cs typeface="TT Hoves"/>
                <a:sym typeface="TT Hoves"/>
              </a:rPr>
              <a:t>emoved “K KM”, parsed ranges</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Standardised into 5K-step bins (e.g., "10 - 15")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765906" y="213446"/>
            <a:ext cx="10756188" cy="2105025"/>
          </a:xfrm>
          <a:prstGeom prst="rect">
            <a:avLst/>
          </a:prstGeom>
        </p:spPr>
        <p:txBody>
          <a:bodyPr anchor="t" rtlCol="false" tIns="0" lIns="0" bIns="0" rIns="0">
            <a:spAutoFit/>
          </a:bodyPr>
          <a:lstStyle/>
          <a:p>
            <a:pPr algn="ctr">
              <a:lnSpc>
                <a:spcPts val="8400"/>
              </a:lnSpc>
            </a:pPr>
            <a:r>
              <a:rPr lang="en-US" b="true" sz="6000">
                <a:solidFill>
                  <a:srgbClr val="000000"/>
                </a:solidFill>
                <a:latin typeface="TT Hoves Bold"/>
                <a:ea typeface="TT Hoves Bold"/>
                <a:cs typeface="TT Hoves Bold"/>
                <a:sym typeface="TT Hoves Bold"/>
              </a:rPr>
              <a:t>Data Cleaning, Transformation &amp; Formatting</a:t>
            </a:r>
          </a:p>
        </p:txBody>
      </p:sp>
      <p:sp>
        <p:nvSpPr>
          <p:cNvPr name="Freeform 3" id="3"/>
          <p:cNvSpPr/>
          <p:nvPr/>
        </p:nvSpPr>
        <p:spPr>
          <a:xfrm flipH="false" flipV="false" rot="0">
            <a:off x="5658798" y="9276194"/>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2"/>
            <a:stretch>
              <a:fillRect l="0" t="0" r="0" b="0"/>
            </a:stretch>
          </a:blipFill>
        </p:spPr>
      </p:sp>
      <p:grpSp>
        <p:nvGrpSpPr>
          <p:cNvPr name="Group 4" id="4"/>
          <p:cNvGrpSpPr/>
          <p:nvPr/>
        </p:nvGrpSpPr>
        <p:grpSpPr>
          <a:xfrm rot="0">
            <a:off x="8193939" y="8055121"/>
            <a:ext cx="1900122" cy="814678"/>
            <a:chOff x="0" y="0"/>
            <a:chExt cx="2533497" cy="1086237"/>
          </a:xfrm>
        </p:grpSpPr>
        <p:sp>
          <p:nvSpPr>
            <p:cNvPr name="Freeform 5" id="5"/>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6" id="6"/>
            <p:cNvGrpSpPr/>
            <p:nvPr/>
          </p:nvGrpSpPr>
          <p:grpSpPr>
            <a:xfrm rot="0">
              <a:off x="706597" y="404422"/>
              <a:ext cx="1120303" cy="277393"/>
              <a:chOff x="0" y="0"/>
              <a:chExt cx="2051651" cy="508000"/>
            </a:xfrm>
          </p:grpSpPr>
          <p:sp>
            <p:nvSpPr>
              <p:cNvPr name="Freeform 7" id="7"/>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8" id="8"/>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TextBox 9" id="9"/>
          <p:cNvSpPr txBox="true"/>
          <p:nvPr/>
        </p:nvSpPr>
        <p:spPr>
          <a:xfrm rot="0">
            <a:off x="493857" y="3248025"/>
            <a:ext cx="8289110" cy="3724275"/>
          </a:xfrm>
          <a:prstGeom prst="rect">
            <a:avLst/>
          </a:prstGeom>
        </p:spPr>
        <p:txBody>
          <a:bodyPr anchor="t" rtlCol="false" tIns="0" lIns="0" bIns="0" rIns="0">
            <a:spAutoFit/>
          </a:bodyPr>
          <a:lstStyle/>
          <a:p>
            <a:pPr algn="l">
              <a:lnSpc>
                <a:spcPts val="4200"/>
              </a:lnSpc>
            </a:pPr>
            <a:r>
              <a:rPr lang="en-US" sz="3000">
                <a:solidFill>
                  <a:srgbClr val="000000"/>
                </a:solidFill>
                <a:latin typeface="TT Hoves"/>
                <a:ea typeface="TT Hoves"/>
                <a:cs typeface="TT Hoves"/>
                <a:sym typeface="TT Hoves"/>
              </a:rPr>
              <a:t>4. Null Handling</a:t>
            </a:r>
          </a:p>
          <a:p>
            <a:pPr algn="l" marL="647700" indent="-323850" lvl="1">
              <a:lnSpc>
                <a:spcPts val="4200"/>
              </a:lnSpc>
              <a:buFont typeface="Arial"/>
              <a:buChar char="•"/>
            </a:pPr>
            <a:r>
              <a:rPr lang="en-US" sz="3000">
                <a:solidFill>
                  <a:srgbClr val="000000"/>
                </a:solidFill>
                <a:latin typeface="TT Hoves"/>
                <a:ea typeface="TT Hoves"/>
                <a:cs typeface="TT Hoves"/>
                <a:sym typeface="TT Hoves"/>
              </a:rPr>
              <a:t> Dr</a:t>
            </a:r>
            <a:r>
              <a:rPr lang="en-US" sz="3000">
                <a:solidFill>
                  <a:srgbClr val="000000"/>
                </a:solidFill>
                <a:latin typeface="TT Hoves"/>
                <a:ea typeface="TT Hoves"/>
                <a:cs typeface="TT Hoves"/>
                <a:sym typeface="TT Hoves"/>
              </a:rPr>
              <a:t>opped Rows with Missing Key Values</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Columns checked: 'Body Type', 'Fuel Type', 'Mileage', 'Sales </a:t>
            </a:r>
            <a:r>
              <a:rPr lang="en-US" sz="3000">
                <a:solidFill>
                  <a:srgbClr val="000000"/>
                </a:solidFill>
                <a:latin typeface="TT Hoves"/>
                <a:ea typeface="TT Hoves"/>
                <a:cs typeface="TT Hoves"/>
                <a:sym typeface="TT Hoves"/>
              </a:rPr>
              <a:t>Chann</a:t>
            </a:r>
            <a:r>
              <a:rPr lang="en-US" sz="3000">
                <a:solidFill>
                  <a:srgbClr val="000000"/>
                </a:solidFill>
                <a:latin typeface="TT Hoves"/>
                <a:ea typeface="TT Hoves"/>
                <a:cs typeface="TT Hoves"/>
                <a:sym typeface="TT Hoves"/>
              </a:rPr>
              <a:t>el', 'Seat Capacity'</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Only complete rows are retained using .dropna()</a:t>
            </a:r>
          </a:p>
        </p:txBody>
      </p:sp>
      <p:sp>
        <p:nvSpPr>
          <p:cNvPr name="TextBox 10" id="10"/>
          <p:cNvSpPr txBox="true"/>
          <p:nvPr/>
        </p:nvSpPr>
        <p:spPr>
          <a:xfrm rot="0">
            <a:off x="9521353" y="3248025"/>
            <a:ext cx="8289110" cy="2657475"/>
          </a:xfrm>
          <a:prstGeom prst="rect">
            <a:avLst/>
          </a:prstGeom>
        </p:spPr>
        <p:txBody>
          <a:bodyPr anchor="t" rtlCol="false" tIns="0" lIns="0" bIns="0" rIns="0">
            <a:spAutoFit/>
          </a:bodyPr>
          <a:lstStyle/>
          <a:p>
            <a:pPr algn="l">
              <a:lnSpc>
                <a:spcPts val="4200"/>
              </a:lnSpc>
            </a:pPr>
            <a:r>
              <a:rPr lang="en-US" sz="3000">
                <a:solidFill>
                  <a:srgbClr val="000000"/>
                </a:solidFill>
                <a:latin typeface="TT Hoves"/>
                <a:ea typeface="TT Hoves"/>
                <a:cs typeface="TT Hoves"/>
                <a:sym typeface="TT Hoves"/>
              </a:rPr>
              <a:t>5. Column Renaming (Add Units)</a:t>
            </a:r>
          </a:p>
          <a:p>
            <a:pPr algn="l" marL="647700" indent="-323850" lvl="1">
              <a:lnSpc>
                <a:spcPts val="4200"/>
              </a:lnSpc>
              <a:buFont typeface="Arial"/>
              <a:buChar char="•"/>
            </a:pPr>
            <a:r>
              <a:rPr lang="en-US" sz="3000">
                <a:solidFill>
                  <a:srgbClr val="000000"/>
                </a:solidFill>
                <a:latin typeface="TT Hoves"/>
                <a:ea typeface="TT Hoves"/>
                <a:cs typeface="TT Hoves"/>
                <a:sym typeface="TT Hoves"/>
              </a:rPr>
              <a:t> Improved Readability</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‘Mileage’ → Mileage (K KM)</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‘Price’ → Price (RM)</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‘Installment’ → Installment (RM)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765906" y="213446"/>
            <a:ext cx="10756188" cy="2105025"/>
          </a:xfrm>
          <a:prstGeom prst="rect">
            <a:avLst/>
          </a:prstGeom>
        </p:spPr>
        <p:txBody>
          <a:bodyPr anchor="t" rtlCol="false" tIns="0" lIns="0" bIns="0" rIns="0">
            <a:spAutoFit/>
          </a:bodyPr>
          <a:lstStyle/>
          <a:p>
            <a:pPr algn="ctr">
              <a:lnSpc>
                <a:spcPts val="8400"/>
              </a:lnSpc>
            </a:pPr>
            <a:r>
              <a:rPr lang="en-US" b="true" sz="6000">
                <a:solidFill>
                  <a:srgbClr val="000000"/>
                </a:solidFill>
                <a:latin typeface="TT Hoves Bold"/>
                <a:ea typeface="TT Hoves Bold"/>
                <a:cs typeface="TT Hoves Bold"/>
                <a:sym typeface="TT Hoves Bold"/>
              </a:rPr>
              <a:t>Data Cleaning, Transformation &amp; Formatting</a:t>
            </a:r>
          </a:p>
        </p:txBody>
      </p:sp>
      <p:sp>
        <p:nvSpPr>
          <p:cNvPr name="Freeform 3" id="3"/>
          <p:cNvSpPr/>
          <p:nvPr/>
        </p:nvSpPr>
        <p:spPr>
          <a:xfrm flipH="false" flipV="false" rot="0">
            <a:off x="5658798" y="9276194"/>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2"/>
            <a:stretch>
              <a:fillRect l="0" t="0" r="0" b="0"/>
            </a:stretch>
          </a:blipFill>
        </p:spPr>
      </p:sp>
      <p:grpSp>
        <p:nvGrpSpPr>
          <p:cNvPr name="Group 4" id="4"/>
          <p:cNvGrpSpPr/>
          <p:nvPr/>
        </p:nvGrpSpPr>
        <p:grpSpPr>
          <a:xfrm rot="0">
            <a:off x="8193939" y="8055121"/>
            <a:ext cx="1900122" cy="814678"/>
            <a:chOff x="0" y="0"/>
            <a:chExt cx="2533497" cy="1086237"/>
          </a:xfrm>
        </p:grpSpPr>
        <p:sp>
          <p:nvSpPr>
            <p:cNvPr name="Freeform 5" id="5"/>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6" id="6"/>
            <p:cNvGrpSpPr/>
            <p:nvPr/>
          </p:nvGrpSpPr>
          <p:grpSpPr>
            <a:xfrm rot="0">
              <a:off x="706597" y="404422"/>
              <a:ext cx="1120303" cy="277393"/>
              <a:chOff x="0" y="0"/>
              <a:chExt cx="2051651" cy="508000"/>
            </a:xfrm>
          </p:grpSpPr>
          <p:sp>
            <p:nvSpPr>
              <p:cNvPr name="Freeform 7" id="7"/>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8" id="8"/>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TextBox 9" id="9"/>
          <p:cNvSpPr txBox="true"/>
          <p:nvPr/>
        </p:nvSpPr>
        <p:spPr>
          <a:xfrm rot="0">
            <a:off x="493857" y="3836546"/>
            <a:ext cx="8289110" cy="2124075"/>
          </a:xfrm>
          <a:prstGeom prst="rect">
            <a:avLst/>
          </a:prstGeom>
        </p:spPr>
        <p:txBody>
          <a:bodyPr anchor="t" rtlCol="false" tIns="0" lIns="0" bIns="0" rIns="0">
            <a:spAutoFit/>
          </a:bodyPr>
          <a:lstStyle/>
          <a:p>
            <a:pPr algn="l">
              <a:lnSpc>
                <a:spcPts val="4200"/>
              </a:lnSpc>
            </a:pPr>
            <a:r>
              <a:rPr lang="en-US" sz="3000">
                <a:solidFill>
                  <a:srgbClr val="000000"/>
                </a:solidFill>
                <a:latin typeface="TT Hoves"/>
                <a:ea typeface="TT Hoves"/>
                <a:cs typeface="TT Hoves"/>
                <a:sym typeface="TT Hoves"/>
              </a:rPr>
              <a:t>6. Duplicate Removal</a:t>
            </a:r>
          </a:p>
          <a:p>
            <a:pPr algn="l" marL="647700" indent="-323850" lvl="1">
              <a:lnSpc>
                <a:spcPts val="4200"/>
              </a:lnSpc>
              <a:buFont typeface="Arial"/>
              <a:buChar char="•"/>
            </a:pPr>
            <a:r>
              <a:rPr lang="en-US" sz="3000">
                <a:solidFill>
                  <a:srgbClr val="000000"/>
                </a:solidFill>
                <a:latin typeface="TT Hoves"/>
                <a:ea typeface="TT Hoves"/>
                <a:cs typeface="TT Hoves"/>
                <a:sym typeface="TT Hoves"/>
              </a:rPr>
              <a:t>Rem</a:t>
            </a:r>
            <a:r>
              <a:rPr lang="en-US" sz="3000">
                <a:solidFill>
                  <a:srgbClr val="000000"/>
                </a:solidFill>
                <a:latin typeface="TT Hoves"/>
                <a:ea typeface="TT Hoves"/>
                <a:cs typeface="TT Hoves"/>
                <a:sym typeface="TT Hoves"/>
              </a:rPr>
              <a:t>oved Exact Duplicate Rows</a:t>
            </a:r>
          </a:p>
          <a:p>
            <a:pPr algn="l" marL="1295400" indent="-431800" lvl="2">
              <a:lnSpc>
                <a:spcPts val="4200"/>
              </a:lnSpc>
              <a:buFont typeface="Arial"/>
              <a:buChar char="⚬"/>
            </a:pPr>
            <a:r>
              <a:rPr lang="en-US" sz="3000">
                <a:solidFill>
                  <a:srgbClr val="000000"/>
                </a:solidFill>
                <a:latin typeface="TT Hoves"/>
                <a:ea typeface="TT Hoves"/>
                <a:cs typeface="TT Hoves"/>
                <a:sym typeface="TT Hoves"/>
              </a:rPr>
              <a:t>U</a:t>
            </a:r>
            <a:r>
              <a:rPr lang="en-US" sz="3000">
                <a:solidFill>
                  <a:srgbClr val="000000"/>
                </a:solidFill>
                <a:latin typeface="TT Hoves"/>
                <a:ea typeface="TT Hoves"/>
                <a:cs typeface="TT Hoves"/>
                <a:sym typeface="TT Hoves"/>
              </a:rPr>
              <a:t>sed .drop_duplicates()</a:t>
            </a:r>
          </a:p>
          <a:p>
            <a:pPr algn="l" marL="1295400" indent="-431800" lvl="2">
              <a:lnSpc>
                <a:spcPts val="4200"/>
              </a:lnSpc>
              <a:spcBef>
                <a:spcPct val="0"/>
              </a:spcBef>
              <a:buFont typeface="Arial"/>
              <a:buChar char="⚬"/>
            </a:pPr>
            <a:r>
              <a:rPr lang="en-US" sz="3000">
                <a:solidFill>
                  <a:srgbClr val="000000"/>
                </a:solidFill>
                <a:latin typeface="TT Hoves"/>
                <a:ea typeface="TT Hoves"/>
                <a:cs typeface="TT Hoves"/>
                <a:sym typeface="TT Hoves"/>
              </a:rPr>
              <a:t>Ret</a:t>
            </a:r>
            <a:r>
              <a:rPr lang="en-US" sz="3000">
                <a:solidFill>
                  <a:srgbClr val="000000"/>
                </a:solidFill>
                <a:latin typeface="TT Hoves"/>
                <a:ea typeface="TT Hoves"/>
                <a:cs typeface="TT Hoves"/>
                <a:sym typeface="TT Hoves"/>
              </a:rPr>
              <a:t>ain</a:t>
            </a:r>
            <a:r>
              <a:rPr lang="en-US" sz="3000">
                <a:solidFill>
                  <a:srgbClr val="000000"/>
                </a:solidFill>
                <a:latin typeface="TT Hoves"/>
                <a:ea typeface="TT Hoves"/>
                <a:cs typeface="TT Hoves"/>
                <a:sym typeface="TT Hoves"/>
              </a:rPr>
              <a:t>ed meaningful semantic duplicates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4386262"/>
            <a:ext cx="13602411" cy="1514475"/>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Introduction</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3629025"/>
            <a:ext cx="13602411" cy="3028950"/>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Optimisation Techniques</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431513" y="2213854"/>
            <a:ext cx="15424973" cy="8073146"/>
          </a:xfrm>
          <a:custGeom>
            <a:avLst/>
            <a:gdLst/>
            <a:ahLst/>
            <a:cxnLst/>
            <a:rect r="r" b="b" t="t" l="l"/>
            <a:pathLst>
              <a:path h="8073146" w="15424973">
                <a:moveTo>
                  <a:pt x="0" y="0"/>
                </a:moveTo>
                <a:lnTo>
                  <a:pt x="15424974" y="0"/>
                </a:lnTo>
                <a:lnTo>
                  <a:pt x="15424974" y="8073146"/>
                </a:lnTo>
                <a:lnTo>
                  <a:pt x="0" y="8073146"/>
                </a:lnTo>
                <a:lnTo>
                  <a:pt x="0" y="0"/>
                </a:lnTo>
                <a:close/>
              </a:path>
            </a:pathLst>
          </a:custGeom>
          <a:blipFill>
            <a:blip r:embed="rId2"/>
            <a:stretch>
              <a:fillRect l="0" t="0" r="0" b="-20609"/>
            </a:stretch>
          </a:blipFill>
        </p:spPr>
      </p:sp>
      <p:graphicFrame>
        <p:nvGraphicFramePr>
          <p:cNvPr name="Table 3" id="3"/>
          <p:cNvGraphicFramePr>
            <a:graphicFrameLocks noGrp="true"/>
          </p:cNvGraphicFramePr>
          <p:nvPr/>
        </p:nvGraphicFramePr>
        <p:xfrm>
          <a:off x="2441322" y="3016096"/>
          <a:ext cx="13405355" cy="6468662"/>
        </p:xfrm>
        <a:graphic>
          <a:graphicData uri="http://schemas.openxmlformats.org/drawingml/2006/table">
            <a:tbl>
              <a:tblPr/>
              <a:tblGrid>
                <a:gridCol w="2456345"/>
                <a:gridCol w="10949011"/>
              </a:tblGrid>
              <a:tr h="1000862">
                <a:tc>
                  <a:txBody>
                    <a:bodyPr anchor="t" rtlCol="false"/>
                    <a:lstStyle/>
                    <a:p>
                      <a:pPr algn="ctr">
                        <a:lnSpc>
                          <a:spcPts val="3359"/>
                        </a:lnSpc>
                        <a:defRPr/>
                      </a:pPr>
                      <a:r>
                        <a:rPr lang="en-US" sz="2399" b="true">
                          <a:solidFill>
                            <a:srgbClr val="000000"/>
                          </a:solidFill>
                          <a:latin typeface="TT Hoves Bold"/>
                          <a:ea typeface="TT Hoves Bold"/>
                          <a:cs typeface="TT Hoves Bold"/>
                          <a:sym typeface="TT Hoves Bold"/>
                        </a:rPr>
                        <a:t>Library</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TT Hoves Bold"/>
                          <a:ea typeface="TT Hoves Bold"/>
                          <a:cs typeface="TT Hoves Bold"/>
                          <a:sym typeface="TT Hoves Bold"/>
                        </a:rPr>
                        <a:t>Explanation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71678">
                <a:tc>
                  <a:txBody>
                    <a:bodyPr anchor="t" rtlCol="false"/>
                    <a:lstStyle/>
                    <a:p>
                      <a:pPr algn="ctr">
                        <a:lnSpc>
                          <a:spcPts val="3359"/>
                        </a:lnSpc>
                        <a:defRPr/>
                      </a:pPr>
                      <a:r>
                        <a:rPr lang="en-US" sz="2399">
                          <a:solidFill>
                            <a:srgbClr val="000000"/>
                          </a:solidFill>
                          <a:latin typeface="TT Hoves"/>
                          <a:ea typeface="TT Hoves"/>
                          <a:cs typeface="TT Hoves"/>
                          <a:sym typeface="TT Hoves"/>
                        </a:rPr>
                        <a:t>Pandas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marL="518158" indent="-259079" lvl="1">
                        <a:lnSpc>
                          <a:spcPts val="3359"/>
                        </a:lnSpc>
                        <a:buFont typeface="Arial"/>
                        <a:buChar char="•"/>
                        <a:defRPr/>
                      </a:pPr>
                      <a:r>
                        <a:rPr lang="en-US" sz="2399">
                          <a:solidFill>
                            <a:srgbClr val="000000"/>
                          </a:solidFill>
                          <a:latin typeface="TT Hoves"/>
                          <a:ea typeface="TT Hoves"/>
                          <a:cs typeface="TT Hoves"/>
                          <a:sym typeface="TT Hoves"/>
                        </a:rPr>
                        <a:t>Operates in a single-threaded manner by default.</a:t>
                      </a:r>
                      <a:endParaRPr lang="en-US" sz="1100"/>
                    </a:p>
                    <a:p>
                      <a:pPr algn="l" marL="518158" indent="-259079" lvl="1">
                        <a:lnSpc>
                          <a:spcPts val="3359"/>
                        </a:lnSpc>
                        <a:buFont typeface="Arial"/>
                        <a:buChar char="•"/>
                      </a:pPr>
                      <a:r>
                        <a:rPr lang="en-US" sz="2399">
                          <a:solidFill>
                            <a:srgbClr val="000000"/>
                          </a:solidFill>
                          <a:latin typeface="TT Hoves"/>
                          <a:ea typeface="TT Hoves"/>
                          <a:cs typeface="TT Hoves"/>
                          <a:sym typeface="TT Hoves"/>
                        </a:rPr>
                        <a:t>Act as the control group.</a:t>
                      </a:r>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68948">
                <a:tc>
                  <a:txBody>
                    <a:bodyPr anchor="t" rtlCol="false"/>
                    <a:lstStyle/>
                    <a:p>
                      <a:pPr algn="ctr">
                        <a:lnSpc>
                          <a:spcPts val="3359"/>
                        </a:lnSpc>
                        <a:defRPr/>
                      </a:pPr>
                      <a:r>
                        <a:rPr lang="en-US" sz="2399">
                          <a:solidFill>
                            <a:srgbClr val="000000"/>
                          </a:solidFill>
                          <a:latin typeface="TT Hoves"/>
                          <a:ea typeface="TT Hoves"/>
                          <a:cs typeface="TT Hoves"/>
                          <a:sym typeface="TT Hoves"/>
                        </a:rPr>
                        <a:t>Polars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marL="518158" indent="-259079" lvl="1">
                        <a:lnSpc>
                          <a:spcPts val="3359"/>
                        </a:lnSpc>
                        <a:buFont typeface="Arial"/>
                        <a:buChar char="•"/>
                        <a:defRPr/>
                      </a:pPr>
                      <a:r>
                        <a:rPr lang="en-US" sz="2399">
                          <a:solidFill>
                            <a:srgbClr val="000000"/>
                          </a:solidFill>
                          <a:latin typeface="TT Hoves"/>
                          <a:ea typeface="TT Hoves"/>
                          <a:cs typeface="TT Hoves"/>
                          <a:sym typeface="TT Hoves"/>
                        </a:rPr>
                        <a:t>Multi-threading to parallelise data operations.</a:t>
                      </a:r>
                      <a:endParaRPr lang="en-US" sz="1100"/>
                    </a:p>
                    <a:p>
                      <a:pPr algn="l" marL="518158" indent="-259079" lvl="1">
                        <a:lnSpc>
                          <a:spcPts val="3359"/>
                        </a:lnSpc>
                        <a:buFont typeface="Arial"/>
                        <a:buChar char="•"/>
                      </a:pPr>
                      <a:r>
                        <a:rPr lang="en-US" sz="2399">
                          <a:solidFill>
                            <a:srgbClr val="000000"/>
                          </a:solidFill>
                          <a:latin typeface="TT Hoves"/>
                          <a:ea typeface="TT Hoves"/>
                          <a:cs typeface="TT Hoves"/>
                          <a:sym typeface="TT Hoves"/>
                        </a:rPr>
                        <a:t>Built in Rust, providing fast</a:t>
                      </a:r>
                      <a:r>
                        <a:rPr lang="en-US" sz="2399">
                          <a:solidFill>
                            <a:srgbClr val="000000"/>
                          </a:solidFill>
                          <a:latin typeface="TT Hoves"/>
                          <a:ea typeface="TT Hoves"/>
                          <a:cs typeface="TT Hoves"/>
                          <a:sym typeface="TT Hoves"/>
                        </a:rPr>
                        <a:t>er performance and lower memory overhead.</a:t>
                      </a:r>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68948">
                <a:tc>
                  <a:txBody>
                    <a:bodyPr anchor="t" rtlCol="false"/>
                    <a:lstStyle/>
                    <a:p>
                      <a:pPr algn="ctr">
                        <a:lnSpc>
                          <a:spcPts val="3359"/>
                        </a:lnSpc>
                        <a:defRPr/>
                      </a:pPr>
                      <a:r>
                        <a:rPr lang="en-US" sz="2399">
                          <a:solidFill>
                            <a:srgbClr val="000000"/>
                          </a:solidFill>
                          <a:latin typeface="TT Hoves"/>
                          <a:ea typeface="TT Hoves"/>
                          <a:cs typeface="TT Hoves"/>
                          <a:sym typeface="TT Hoves"/>
                        </a:rPr>
                        <a:t>Modin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marL="518158" indent="-259079" lvl="1">
                        <a:lnSpc>
                          <a:spcPts val="3359"/>
                        </a:lnSpc>
                        <a:buFont typeface="Arial"/>
                        <a:buChar char="•"/>
                        <a:defRPr/>
                      </a:pPr>
                      <a:r>
                        <a:rPr lang="en-US" sz="2399">
                          <a:solidFill>
                            <a:srgbClr val="000000"/>
                          </a:solidFill>
                          <a:latin typeface="TT Hoves"/>
                          <a:ea typeface="TT Hoves"/>
                          <a:cs typeface="TT Hoves"/>
                          <a:sym typeface="TT Hoves"/>
                        </a:rPr>
                        <a:t>Automatic parallelism using the Dask execution engines.</a:t>
                      </a:r>
                      <a:endParaRPr lang="en-US" sz="1100"/>
                    </a:p>
                    <a:p>
                      <a:pPr algn="l" marL="518158" indent="-259079" lvl="1">
                        <a:lnSpc>
                          <a:spcPts val="3359"/>
                        </a:lnSpc>
                        <a:buFont typeface="Arial"/>
                        <a:buChar char="•"/>
                      </a:pPr>
                      <a:r>
                        <a:rPr lang="en-US" sz="2399">
                          <a:solidFill>
                            <a:srgbClr val="000000"/>
                          </a:solidFill>
                          <a:latin typeface="TT Hoves"/>
                          <a:ea typeface="TT Hoves"/>
                          <a:cs typeface="TT Hoves"/>
                          <a:sym typeface="TT Hoves"/>
                        </a:rPr>
                        <a:t>Spreads DataFrame operations across all CPU cores.</a:t>
                      </a:r>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58226">
                <a:tc>
                  <a:txBody>
                    <a:bodyPr anchor="t" rtlCol="false"/>
                    <a:lstStyle/>
                    <a:p>
                      <a:pPr algn="ctr">
                        <a:lnSpc>
                          <a:spcPts val="3359"/>
                        </a:lnSpc>
                        <a:defRPr/>
                      </a:pPr>
                      <a:r>
                        <a:rPr lang="en-US" sz="2399">
                          <a:solidFill>
                            <a:srgbClr val="000000"/>
                          </a:solidFill>
                          <a:latin typeface="TT Hoves"/>
                          <a:ea typeface="TT Hoves"/>
                          <a:cs typeface="TT Hoves"/>
                          <a:sym typeface="TT Hoves"/>
                        </a:rPr>
                        <a:t>Dask</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marL="518158" indent="-259079" lvl="1">
                        <a:lnSpc>
                          <a:spcPts val="3359"/>
                        </a:lnSpc>
                        <a:buFont typeface="Arial"/>
                        <a:buChar char="•"/>
                        <a:defRPr/>
                      </a:pPr>
                      <a:r>
                        <a:rPr lang="en-US" sz="2399">
                          <a:solidFill>
                            <a:srgbClr val="000000"/>
                          </a:solidFill>
                          <a:latin typeface="TT Hoves"/>
                          <a:ea typeface="TT Hoves"/>
                          <a:cs typeface="TT Hoves"/>
                          <a:sym typeface="TT Hoves"/>
                        </a:rPr>
                        <a:t>Task-based parallelism and lazy computation graphs to break down large operations into smaller, manageable tasks.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2781491" y="897392"/>
            <a:ext cx="12725018" cy="986141"/>
          </a:xfrm>
          <a:prstGeom prst="rect">
            <a:avLst/>
          </a:prstGeom>
        </p:spPr>
        <p:txBody>
          <a:bodyPr anchor="t" rtlCol="false" tIns="0" lIns="0" bIns="0" rIns="0">
            <a:spAutoFit/>
          </a:bodyPr>
          <a:lstStyle/>
          <a:p>
            <a:pPr algn="ctr">
              <a:lnSpc>
                <a:spcPts val="8120"/>
              </a:lnSpc>
            </a:pPr>
            <a:r>
              <a:rPr lang="en-US" b="true" sz="5800">
                <a:solidFill>
                  <a:srgbClr val="000000"/>
                </a:solidFill>
                <a:latin typeface="TT Hoves Bold"/>
                <a:ea typeface="TT Hoves Bold"/>
                <a:cs typeface="TT Hoves Bold"/>
                <a:sym typeface="TT Hoves Bold"/>
              </a:rPr>
              <a:t>Methods Used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462094"/>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014629" y="4247246"/>
            <a:ext cx="7887581" cy="5225561"/>
          </a:xfrm>
          <a:custGeom>
            <a:avLst/>
            <a:gdLst/>
            <a:ahLst/>
            <a:cxnLst/>
            <a:rect r="r" b="b" t="t" l="l"/>
            <a:pathLst>
              <a:path h="5225561" w="7887581">
                <a:moveTo>
                  <a:pt x="0" y="0"/>
                </a:moveTo>
                <a:lnTo>
                  <a:pt x="7887582" y="0"/>
                </a:lnTo>
                <a:lnTo>
                  <a:pt x="7887582" y="5225561"/>
                </a:lnTo>
                <a:lnTo>
                  <a:pt x="0" y="5225561"/>
                </a:lnTo>
                <a:lnTo>
                  <a:pt x="0" y="0"/>
                </a:lnTo>
                <a:close/>
              </a:path>
            </a:pathLst>
          </a:custGeom>
          <a:blipFill>
            <a:blip r:embed="rId3"/>
            <a:stretch>
              <a:fillRect l="0" t="0" r="0" b="-68732"/>
            </a:stretch>
          </a:blipFill>
        </p:spPr>
      </p:sp>
      <p:sp>
        <p:nvSpPr>
          <p:cNvPr name="Freeform 4" id="4"/>
          <p:cNvSpPr/>
          <p:nvPr/>
        </p:nvSpPr>
        <p:spPr>
          <a:xfrm flipH="false" flipV="false" rot="0">
            <a:off x="9385789" y="4996691"/>
            <a:ext cx="7887581" cy="3726671"/>
          </a:xfrm>
          <a:custGeom>
            <a:avLst/>
            <a:gdLst/>
            <a:ahLst/>
            <a:cxnLst/>
            <a:rect r="r" b="b" t="t" l="l"/>
            <a:pathLst>
              <a:path h="3726671" w="7887581">
                <a:moveTo>
                  <a:pt x="0" y="0"/>
                </a:moveTo>
                <a:lnTo>
                  <a:pt x="7887582" y="0"/>
                </a:lnTo>
                <a:lnTo>
                  <a:pt x="7887582" y="3726671"/>
                </a:lnTo>
                <a:lnTo>
                  <a:pt x="0" y="3726671"/>
                </a:lnTo>
                <a:lnTo>
                  <a:pt x="0" y="0"/>
                </a:lnTo>
                <a:close/>
              </a:path>
            </a:pathLst>
          </a:custGeom>
          <a:blipFill>
            <a:blip r:embed="rId3"/>
            <a:stretch>
              <a:fillRect l="0" t="-136598" r="0" b="0"/>
            </a:stretch>
          </a:blipFill>
        </p:spPr>
      </p:sp>
      <p:sp>
        <p:nvSpPr>
          <p:cNvPr name="TextBox 5" id="5"/>
          <p:cNvSpPr txBox="true"/>
          <p:nvPr/>
        </p:nvSpPr>
        <p:spPr>
          <a:xfrm rot="0">
            <a:off x="2781491" y="951266"/>
            <a:ext cx="12725018" cy="91311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p:txBody>
      </p:sp>
      <p:sp>
        <p:nvSpPr>
          <p:cNvPr name="TextBox 6" id="6"/>
          <p:cNvSpPr txBox="true"/>
          <p:nvPr/>
        </p:nvSpPr>
        <p:spPr>
          <a:xfrm rot="0">
            <a:off x="1387262" y="2997421"/>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Combine Dataset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462094"/>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766350" y="4745670"/>
            <a:ext cx="12755301" cy="3594489"/>
          </a:xfrm>
          <a:custGeom>
            <a:avLst/>
            <a:gdLst/>
            <a:ahLst/>
            <a:cxnLst/>
            <a:rect r="r" b="b" t="t" l="l"/>
            <a:pathLst>
              <a:path h="3594489" w="12755301">
                <a:moveTo>
                  <a:pt x="0" y="0"/>
                </a:moveTo>
                <a:lnTo>
                  <a:pt x="12755300" y="0"/>
                </a:lnTo>
                <a:lnTo>
                  <a:pt x="12755300" y="3594489"/>
                </a:lnTo>
                <a:lnTo>
                  <a:pt x="0" y="3594489"/>
                </a:lnTo>
                <a:lnTo>
                  <a:pt x="0" y="0"/>
                </a:lnTo>
                <a:close/>
              </a:path>
            </a:pathLst>
          </a:custGeom>
          <a:blipFill>
            <a:blip r:embed="rId3"/>
            <a:stretch>
              <a:fillRect l="0" t="0" r="0" b="0"/>
            </a:stretch>
          </a:blipFill>
        </p:spPr>
      </p:sp>
      <p:sp>
        <p:nvSpPr>
          <p:cNvPr name="TextBox 4" id="4"/>
          <p:cNvSpPr txBox="true"/>
          <p:nvPr/>
        </p:nvSpPr>
        <p:spPr>
          <a:xfrm rot="0">
            <a:off x="2781491" y="951266"/>
            <a:ext cx="12725018" cy="91311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p:txBody>
      </p:sp>
      <p:sp>
        <p:nvSpPr>
          <p:cNvPr name="TextBox 5" id="5"/>
          <p:cNvSpPr txBox="true"/>
          <p:nvPr/>
        </p:nvSpPr>
        <p:spPr>
          <a:xfrm rot="0">
            <a:off x="1387262" y="2997421"/>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General Code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462094"/>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4237165" y="3935141"/>
            <a:ext cx="9813670" cy="5949538"/>
          </a:xfrm>
          <a:custGeom>
            <a:avLst/>
            <a:gdLst/>
            <a:ahLst/>
            <a:cxnLst/>
            <a:rect r="r" b="b" t="t" l="l"/>
            <a:pathLst>
              <a:path h="5949538" w="9813670">
                <a:moveTo>
                  <a:pt x="0" y="0"/>
                </a:moveTo>
                <a:lnTo>
                  <a:pt x="9813670" y="0"/>
                </a:lnTo>
                <a:lnTo>
                  <a:pt x="9813670" y="5949537"/>
                </a:lnTo>
                <a:lnTo>
                  <a:pt x="0" y="5949537"/>
                </a:lnTo>
                <a:lnTo>
                  <a:pt x="0" y="0"/>
                </a:lnTo>
                <a:close/>
              </a:path>
            </a:pathLst>
          </a:custGeom>
          <a:blipFill>
            <a:blip r:embed="rId3"/>
            <a:stretch>
              <a:fillRect l="0" t="0" r="0" b="0"/>
            </a:stretch>
          </a:blipFill>
        </p:spPr>
      </p:sp>
      <p:sp>
        <p:nvSpPr>
          <p:cNvPr name="TextBox 4" id="4"/>
          <p:cNvSpPr txBox="true"/>
          <p:nvPr/>
        </p:nvSpPr>
        <p:spPr>
          <a:xfrm rot="0">
            <a:off x="2781491" y="951266"/>
            <a:ext cx="12725018" cy="91311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p:txBody>
      </p:sp>
      <p:sp>
        <p:nvSpPr>
          <p:cNvPr name="TextBox 5" id="5"/>
          <p:cNvSpPr txBox="true"/>
          <p:nvPr/>
        </p:nvSpPr>
        <p:spPr>
          <a:xfrm rot="0">
            <a:off x="1387262" y="2997421"/>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General Code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5103216" y="4835461"/>
            <a:ext cx="8081569" cy="4882040"/>
          </a:xfrm>
          <a:custGeom>
            <a:avLst/>
            <a:gdLst/>
            <a:ahLst/>
            <a:cxnLst/>
            <a:rect r="r" b="b" t="t" l="l"/>
            <a:pathLst>
              <a:path h="4882040" w="8081569">
                <a:moveTo>
                  <a:pt x="0" y="0"/>
                </a:moveTo>
                <a:lnTo>
                  <a:pt x="8081568" y="0"/>
                </a:lnTo>
                <a:lnTo>
                  <a:pt x="8081568" y="4882039"/>
                </a:lnTo>
                <a:lnTo>
                  <a:pt x="0" y="4882039"/>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Install &amp; Import Libraries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4184478" y="5716402"/>
            <a:ext cx="9919044" cy="2572462"/>
          </a:xfrm>
          <a:custGeom>
            <a:avLst/>
            <a:gdLst/>
            <a:ahLst/>
            <a:cxnLst/>
            <a:rect r="r" b="b" t="t" l="l"/>
            <a:pathLst>
              <a:path h="2572462" w="9919044">
                <a:moveTo>
                  <a:pt x="0" y="0"/>
                </a:moveTo>
                <a:lnTo>
                  <a:pt x="9919044" y="0"/>
                </a:lnTo>
                <a:lnTo>
                  <a:pt x="9919044" y="2572462"/>
                </a:lnTo>
                <a:lnTo>
                  <a:pt x="0" y="2572462"/>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Import Data</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566974" y="5902040"/>
            <a:ext cx="15154052" cy="2201185"/>
          </a:xfrm>
          <a:custGeom>
            <a:avLst/>
            <a:gdLst/>
            <a:ahLst/>
            <a:cxnLst/>
            <a:rect r="r" b="b" t="t" l="l"/>
            <a:pathLst>
              <a:path h="2201185" w="15154052">
                <a:moveTo>
                  <a:pt x="0" y="0"/>
                </a:moveTo>
                <a:lnTo>
                  <a:pt x="15154052" y="0"/>
                </a:lnTo>
                <a:lnTo>
                  <a:pt x="15154052" y="2201185"/>
                </a:lnTo>
                <a:lnTo>
                  <a:pt x="0" y="2201185"/>
                </a:lnTo>
                <a:lnTo>
                  <a:pt x="0" y="0"/>
                </a:lnTo>
                <a:close/>
              </a:path>
            </a:pathLst>
          </a:custGeom>
          <a:blipFill>
            <a:blip r:embed="rId3"/>
            <a:stretch>
              <a:fillRect l="0" t="-41992"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Combine Columns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3204842" y="5803958"/>
            <a:ext cx="11878316" cy="2021179"/>
          </a:xfrm>
          <a:custGeom>
            <a:avLst/>
            <a:gdLst/>
            <a:ahLst/>
            <a:cxnLst/>
            <a:rect r="r" b="b" t="t" l="l"/>
            <a:pathLst>
              <a:path h="2021179" w="11878316">
                <a:moveTo>
                  <a:pt x="0" y="0"/>
                </a:moveTo>
                <a:lnTo>
                  <a:pt x="11878316" y="0"/>
                </a:lnTo>
                <a:lnTo>
                  <a:pt x="11878316" y="2021179"/>
                </a:lnTo>
                <a:lnTo>
                  <a:pt x="0" y="2021179"/>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Remove Unwanted Column(s)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857375" y="5773564"/>
            <a:ext cx="14573249" cy="2458138"/>
          </a:xfrm>
          <a:custGeom>
            <a:avLst/>
            <a:gdLst/>
            <a:ahLst/>
            <a:cxnLst/>
            <a:rect r="r" b="b" t="t" l="l"/>
            <a:pathLst>
              <a:path h="2458138" w="14573249">
                <a:moveTo>
                  <a:pt x="0" y="0"/>
                </a:moveTo>
                <a:lnTo>
                  <a:pt x="14573250" y="0"/>
                </a:lnTo>
                <a:lnTo>
                  <a:pt x="14573250" y="2458138"/>
                </a:lnTo>
                <a:lnTo>
                  <a:pt x="0" y="2458138"/>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Installment Column)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7657608" y="3056507"/>
            <a:ext cx="8888679" cy="3073401"/>
          </a:xfrm>
          <a:prstGeom prst="rect">
            <a:avLst/>
          </a:prstGeom>
        </p:spPr>
        <p:txBody>
          <a:bodyPr anchor="t" rtlCol="false" tIns="0" lIns="0" bIns="0" rIns="0">
            <a:spAutoFit/>
          </a:bodyPr>
          <a:lstStyle/>
          <a:p>
            <a:pPr algn="l" marL="0" indent="0" lvl="0">
              <a:lnSpc>
                <a:spcPts val="4899"/>
              </a:lnSpc>
              <a:spcBef>
                <a:spcPct val="0"/>
              </a:spcBef>
            </a:pPr>
            <a:r>
              <a:rPr lang="en-US" b="true" sz="3499">
                <a:solidFill>
                  <a:srgbClr val="000000"/>
                </a:solidFill>
                <a:latin typeface="TT Hoves Bold"/>
                <a:ea typeface="TT Hoves Bold"/>
                <a:cs typeface="TT Hoves Bold"/>
                <a:sym typeface="TT Hoves Bold"/>
              </a:rPr>
              <a:t>Website chosen: Carlist.my</a:t>
            </a:r>
          </a:p>
          <a:p>
            <a:pPr algn="l" marL="755644" indent="-377822" lvl="1">
              <a:lnSpc>
                <a:spcPts val="4899"/>
              </a:lnSpc>
              <a:spcBef>
                <a:spcPct val="0"/>
              </a:spcBef>
              <a:buFont typeface="Arial"/>
              <a:buChar char="•"/>
            </a:pPr>
            <a:r>
              <a:rPr lang="en-US" sz="3499" u="none">
                <a:solidFill>
                  <a:srgbClr val="000000"/>
                </a:solidFill>
                <a:latin typeface="TT Hoves"/>
                <a:ea typeface="TT Hoves"/>
                <a:cs typeface="TT Hoves"/>
                <a:sym typeface="TT Hoves"/>
              </a:rPr>
              <a:t>Listings for new, used, and reconditioned vehicles in Malaysia.</a:t>
            </a:r>
          </a:p>
          <a:p>
            <a:pPr algn="l" marL="755644" indent="-377822" lvl="1">
              <a:lnSpc>
                <a:spcPts val="4899"/>
              </a:lnSpc>
              <a:buFont typeface="Arial"/>
              <a:buChar char="•"/>
            </a:pPr>
            <a:r>
              <a:rPr lang="en-US" sz="3499" u="none">
                <a:solidFill>
                  <a:srgbClr val="000000"/>
                </a:solidFill>
                <a:latin typeface="TT Hoves"/>
                <a:ea typeface="TT Hoves"/>
                <a:cs typeface="TT Hoves"/>
                <a:sym typeface="TT Hoves"/>
              </a:rPr>
              <a:t>Rich source for automotive market analysis.</a:t>
            </a:r>
          </a:p>
        </p:txBody>
      </p:sp>
      <p:sp>
        <p:nvSpPr>
          <p:cNvPr name="Freeform 3" id="3"/>
          <p:cNvSpPr/>
          <p:nvPr/>
        </p:nvSpPr>
        <p:spPr>
          <a:xfrm flipH="false" flipV="false" rot="0">
            <a:off x="8616745" y="8039803"/>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2"/>
            <a:stretch>
              <a:fillRect l="0" t="0" r="0" b="0"/>
            </a:stretch>
          </a:blipFill>
        </p:spPr>
      </p:sp>
      <p:grpSp>
        <p:nvGrpSpPr>
          <p:cNvPr name="Group 4" id="4"/>
          <p:cNvGrpSpPr/>
          <p:nvPr/>
        </p:nvGrpSpPr>
        <p:grpSpPr>
          <a:xfrm rot="0">
            <a:off x="11151886" y="6818730"/>
            <a:ext cx="1900122" cy="814678"/>
            <a:chOff x="0" y="0"/>
            <a:chExt cx="2533497" cy="1086237"/>
          </a:xfrm>
        </p:grpSpPr>
        <p:sp>
          <p:nvSpPr>
            <p:cNvPr name="Freeform 5" id="5"/>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6" id="6"/>
            <p:cNvGrpSpPr/>
            <p:nvPr/>
          </p:nvGrpSpPr>
          <p:grpSpPr>
            <a:xfrm rot="0">
              <a:off x="706597" y="404422"/>
              <a:ext cx="1120303" cy="277393"/>
              <a:chOff x="0" y="0"/>
              <a:chExt cx="2051651" cy="508000"/>
            </a:xfrm>
          </p:grpSpPr>
          <p:sp>
            <p:nvSpPr>
              <p:cNvPr name="Freeform 7" id="7"/>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8" id="8"/>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Freeform 9" id="9"/>
          <p:cNvSpPr/>
          <p:nvPr/>
        </p:nvSpPr>
        <p:spPr>
          <a:xfrm flipH="false" flipV="false" rot="0">
            <a:off x="1741713" y="1881251"/>
            <a:ext cx="4563025" cy="5490588"/>
          </a:xfrm>
          <a:custGeom>
            <a:avLst/>
            <a:gdLst/>
            <a:ahLst/>
            <a:cxnLst/>
            <a:rect r="r" b="b" t="t" l="l"/>
            <a:pathLst>
              <a:path h="5490588" w="4563025">
                <a:moveTo>
                  <a:pt x="0" y="0"/>
                </a:moveTo>
                <a:lnTo>
                  <a:pt x="4563026" y="0"/>
                </a:lnTo>
                <a:lnTo>
                  <a:pt x="4563026" y="5490588"/>
                </a:lnTo>
                <a:lnTo>
                  <a:pt x="0" y="5490588"/>
                </a:lnTo>
                <a:lnTo>
                  <a:pt x="0" y="0"/>
                </a:lnTo>
                <a:close/>
              </a:path>
            </a:pathLst>
          </a:custGeom>
          <a:blipFill>
            <a:blip r:embed="rId4"/>
            <a:stretch>
              <a:fillRect l="-68788" t="0" r="-72208"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261035" y="5803958"/>
            <a:ext cx="13765929" cy="2219756"/>
          </a:xfrm>
          <a:custGeom>
            <a:avLst/>
            <a:gdLst/>
            <a:ahLst/>
            <a:cxnLst/>
            <a:rect r="r" b="b" t="t" l="l"/>
            <a:pathLst>
              <a:path h="2219756" w="13765929">
                <a:moveTo>
                  <a:pt x="0" y="0"/>
                </a:moveTo>
                <a:lnTo>
                  <a:pt x="13765930" y="0"/>
                </a:lnTo>
                <a:lnTo>
                  <a:pt x="13765930" y="2219756"/>
                </a:lnTo>
                <a:lnTo>
                  <a:pt x="0" y="2219756"/>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(Extract Clean Values from Condition Column)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874410" y="6465889"/>
            <a:ext cx="14539180" cy="1073489"/>
          </a:xfrm>
          <a:custGeom>
            <a:avLst/>
            <a:gdLst/>
            <a:ahLst/>
            <a:cxnLst/>
            <a:rect r="r" b="b" t="t" l="l"/>
            <a:pathLst>
              <a:path h="1073489" w="14539180">
                <a:moveTo>
                  <a:pt x="0" y="0"/>
                </a:moveTo>
                <a:lnTo>
                  <a:pt x="14539180" y="0"/>
                </a:lnTo>
                <a:lnTo>
                  <a:pt x="14539180" y="1073488"/>
                </a:lnTo>
                <a:lnTo>
                  <a:pt x="0" y="1073488"/>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Sales Channel)</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4909326" y="5143500"/>
            <a:ext cx="8469348" cy="4688827"/>
          </a:xfrm>
          <a:custGeom>
            <a:avLst/>
            <a:gdLst/>
            <a:ahLst/>
            <a:cxnLst/>
            <a:rect r="r" b="b" t="t" l="l"/>
            <a:pathLst>
              <a:path h="4688827" w="8469348">
                <a:moveTo>
                  <a:pt x="0" y="0"/>
                </a:moveTo>
                <a:lnTo>
                  <a:pt x="8469348" y="0"/>
                </a:lnTo>
                <a:lnTo>
                  <a:pt x="8469348" y="4688827"/>
                </a:lnTo>
                <a:lnTo>
                  <a:pt x="0" y="4688827"/>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Mileage)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TextBox 3" id="3"/>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4" id="4"/>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Replace Null Values</a:t>
            </a:r>
          </a:p>
        </p:txBody>
      </p:sp>
      <p:sp>
        <p:nvSpPr>
          <p:cNvPr name="Freeform 5" id="5"/>
          <p:cNvSpPr/>
          <p:nvPr/>
        </p:nvSpPr>
        <p:spPr>
          <a:xfrm flipH="false" flipV="false" rot="0">
            <a:off x="2120560" y="4928462"/>
            <a:ext cx="13765929" cy="2133719"/>
          </a:xfrm>
          <a:custGeom>
            <a:avLst/>
            <a:gdLst/>
            <a:ahLst/>
            <a:cxnLst/>
            <a:rect r="r" b="b" t="t" l="l"/>
            <a:pathLst>
              <a:path h="2133719" w="13765929">
                <a:moveTo>
                  <a:pt x="0" y="0"/>
                </a:moveTo>
                <a:lnTo>
                  <a:pt x="13765930" y="0"/>
                </a:lnTo>
                <a:lnTo>
                  <a:pt x="13765930" y="2133719"/>
                </a:lnTo>
                <a:lnTo>
                  <a:pt x="0" y="2133719"/>
                </a:lnTo>
                <a:lnTo>
                  <a:pt x="0" y="0"/>
                </a:lnTo>
                <a:close/>
              </a:path>
            </a:pathLst>
          </a:custGeom>
          <a:blipFill>
            <a:blip r:embed="rId3"/>
            <a:stretch>
              <a:fillRect l="0" t="0" r="0" b="0"/>
            </a:stretch>
          </a:blipFill>
        </p:spPr>
      </p:sp>
      <p:sp>
        <p:nvSpPr>
          <p:cNvPr name="Freeform 6" id="6"/>
          <p:cNvSpPr/>
          <p:nvPr/>
        </p:nvSpPr>
        <p:spPr>
          <a:xfrm flipH="false" flipV="false" rot="0">
            <a:off x="1246787" y="7323483"/>
            <a:ext cx="15794426" cy="1934817"/>
          </a:xfrm>
          <a:custGeom>
            <a:avLst/>
            <a:gdLst/>
            <a:ahLst/>
            <a:cxnLst/>
            <a:rect r="r" b="b" t="t" l="l"/>
            <a:pathLst>
              <a:path h="1934817" w="15794426">
                <a:moveTo>
                  <a:pt x="0" y="0"/>
                </a:moveTo>
                <a:lnTo>
                  <a:pt x="15794426" y="0"/>
                </a:lnTo>
                <a:lnTo>
                  <a:pt x="15794426" y="1934817"/>
                </a:lnTo>
                <a:lnTo>
                  <a:pt x="0" y="1934817"/>
                </a:lnTo>
                <a:lnTo>
                  <a:pt x="0" y="0"/>
                </a:lnTo>
                <a:close/>
              </a:path>
            </a:pathLst>
          </a:custGeom>
          <a:blipFill>
            <a:blip r:embed="rId4"/>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3587861" y="5100978"/>
            <a:ext cx="11112278" cy="3803309"/>
          </a:xfrm>
          <a:custGeom>
            <a:avLst/>
            <a:gdLst/>
            <a:ahLst/>
            <a:cxnLst/>
            <a:rect r="r" b="b" t="t" l="l"/>
            <a:pathLst>
              <a:path h="3803309" w="11112278">
                <a:moveTo>
                  <a:pt x="0" y="0"/>
                </a:moveTo>
                <a:lnTo>
                  <a:pt x="11112278" y="0"/>
                </a:lnTo>
                <a:lnTo>
                  <a:pt x="11112278" y="3803310"/>
                </a:lnTo>
                <a:lnTo>
                  <a:pt x="0" y="3803310"/>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Rename Columns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688538" y="4999842"/>
            <a:ext cx="12910924" cy="1883359"/>
          </a:xfrm>
          <a:custGeom>
            <a:avLst/>
            <a:gdLst/>
            <a:ahLst/>
            <a:cxnLst/>
            <a:rect r="r" b="b" t="t" l="l"/>
            <a:pathLst>
              <a:path h="1883359" w="12910924">
                <a:moveTo>
                  <a:pt x="0" y="0"/>
                </a:moveTo>
                <a:lnTo>
                  <a:pt x="12910924" y="0"/>
                </a:lnTo>
                <a:lnTo>
                  <a:pt x="12910924" y="1883359"/>
                </a:lnTo>
                <a:lnTo>
                  <a:pt x="0" y="1883359"/>
                </a:lnTo>
                <a:lnTo>
                  <a:pt x="0" y="0"/>
                </a:lnTo>
                <a:close/>
              </a:path>
            </a:pathLst>
          </a:custGeom>
          <a:blipFill>
            <a:blip r:embed="rId3"/>
            <a:stretch>
              <a:fillRect l="0" t="0" r="0" b="0"/>
            </a:stretch>
          </a:blipFill>
        </p:spPr>
      </p:sp>
      <p:sp>
        <p:nvSpPr>
          <p:cNvPr name="Freeform 4" id="4"/>
          <p:cNvSpPr/>
          <p:nvPr/>
        </p:nvSpPr>
        <p:spPr>
          <a:xfrm flipH="false" flipV="false" rot="0">
            <a:off x="4403773" y="7173742"/>
            <a:ext cx="9480454" cy="2084558"/>
          </a:xfrm>
          <a:custGeom>
            <a:avLst/>
            <a:gdLst/>
            <a:ahLst/>
            <a:cxnLst/>
            <a:rect r="r" b="b" t="t" l="l"/>
            <a:pathLst>
              <a:path h="2084558" w="9480454">
                <a:moveTo>
                  <a:pt x="0" y="0"/>
                </a:moveTo>
                <a:lnTo>
                  <a:pt x="9480454" y="0"/>
                </a:lnTo>
                <a:lnTo>
                  <a:pt x="9480454" y="2084558"/>
                </a:lnTo>
                <a:lnTo>
                  <a:pt x="0" y="2084558"/>
                </a:lnTo>
                <a:lnTo>
                  <a:pt x="0" y="0"/>
                </a:lnTo>
                <a:close/>
              </a:path>
            </a:pathLst>
          </a:custGeom>
          <a:blipFill>
            <a:blip r:embed="rId4"/>
            <a:stretch>
              <a:fillRect l="0" t="0" r="0" b="0"/>
            </a:stretch>
          </a:blipFill>
        </p:spPr>
      </p:sp>
      <p:sp>
        <p:nvSpPr>
          <p:cNvPr name="TextBox 5" id="5"/>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6" id="6"/>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Drop Duplicated Rows</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TextBox 3" id="3"/>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4" id="4"/>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Optimise Memory Usage by Using Efficient Data Types</a:t>
            </a:r>
          </a:p>
        </p:txBody>
      </p:sp>
      <p:sp>
        <p:nvSpPr>
          <p:cNvPr name="Freeform 5" id="5"/>
          <p:cNvSpPr/>
          <p:nvPr/>
        </p:nvSpPr>
        <p:spPr>
          <a:xfrm flipH="false" flipV="false" rot="0">
            <a:off x="1028700" y="5744761"/>
            <a:ext cx="16230600" cy="2515743"/>
          </a:xfrm>
          <a:custGeom>
            <a:avLst/>
            <a:gdLst/>
            <a:ahLst/>
            <a:cxnLst/>
            <a:rect r="r" b="b" t="t" l="l"/>
            <a:pathLst>
              <a:path h="2515743" w="16230600">
                <a:moveTo>
                  <a:pt x="0" y="0"/>
                </a:moveTo>
                <a:lnTo>
                  <a:pt x="16230600" y="0"/>
                </a:lnTo>
                <a:lnTo>
                  <a:pt x="16230600" y="2515743"/>
                </a:lnTo>
                <a:lnTo>
                  <a:pt x="0" y="2515743"/>
                </a:lnTo>
                <a:lnTo>
                  <a:pt x="0" y="0"/>
                </a:lnTo>
                <a:close/>
              </a:path>
            </a:pathLst>
          </a:custGeom>
          <a:blipFill>
            <a:blip r:embed="rId3"/>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149291" y="4859854"/>
            <a:ext cx="13989419" cy="4285557"/>
          </a:xfrm>
          <a:custGeom>
            <a:avLst/>
            <a:gdLst/>
            <a:ahLst/>
            <a:cxnLst/>
            <a:rect r="r" b="b" t="t" l="l"/>
            <a:pathLst>
              <a:path h="4285557" w="13989419">
                <a:moveTo>
                  <a:pt x="0" y="0"/>
                </a:moveTo>
                <a:lnTo>
                  <a:pt x="13989418" y="0"/>
                </a:lnTo>
                <a:lnTo>
                  <a:pt x="13989418" y="4285558"/>
                </a:lnTo>
                <a:lnTo>
                  <a:pt x="0" y="4285558"/>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(Pandas)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Export Cleaned Data to MongoDB</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5069218" y="4730765"/>
            <a:ext cx="8149563" cy="4527535"/>
          </a:xfrm>
          <a:custGeom>
            <a:avLst/>
            <a:gdLst/>
            <a:ahLst/>
            <a:cxnLst/>
            <a:rect r="r" b="b" t="t" l="l"/>
            <a:pathLst>
              <a:path h="4527535" w="8149563">
                <a:moveTo>
                  <a:pt x="0" y="0"/>
                </a:moveTo>
                <a:lnTo>
                  <a:pt x="8149564" y="0"/>
                </a:lnTo>
                <a:lnTo>
                  <a:pt x="8149564" y="4527535"/>
                </a:lnTo>
                <a:lnTo>
                  <a:pt x="0" y="4527535"/>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Install &amp; Import Libraries</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518777" y="5789261"/>
            <a:ext cx="13250445" cy="2426743"/>
          </a:xfrm>
          <a:custGeom>
            <a:avLst/>
            <a:gdLst/>
            <a:ahLst/>
            <a:cxnLst/>
            <a:rect r="r" b="b" t="t" l="l"/>
            <a:pathLst>
              <a:path h="2426743" w="13250445">
                <a:moveTo>
                  <a:pt x="0" y="0"/>
                </a:moveTo>
                <a:lnTo>
                  <a:pt x="13250446" y="0"/>
                </a:lnTo>
                <a:lnTo>
                  <a:pt x="13250446" y="2426743"/>
                </a:lnTo>
                <a:lnTo>
                  <a:pt x="0" y="2426743"/>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Import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539041" y="3192702"/>
            <a:ext cx="15209919" cy="3692526"/>
          </a:xfrm>
          <a:prstGeom prst="rect">
            <a:avLst/>
          </a:prstGeom>
        </p:spPr>
        <p:txBody>
          <a:bodyPr anchor="t" rtlCol="false" tIns="0" lIns="0" bIns="0" rIns="0">
            <a:spAutoFit/>
          </a:bodyPr>
          <a:lstStyle/>
          <a:p>
            <a:pPr algn="just" marL="755644" indent="-377822" lvl="1">
              <a:lnSpc>
                <a:spcPts val="4899"/>
              </a:lnSpc>
              <a:buFont typeface="Arial"/>
              <a:buChar char="•"/>
            </a:pPr>
            <a:r>
              <a:rPr lang="en-US" sz="3499">
                <a:solidFill>
                  <a:srgbClr val="000000"/>
                </a:solidFill>
                <a:latin typeface="TT Hoves"/>
                <a:ea typeface="TT Hoves"/>
                <a:cs typeface="TT Hoves"/>
                <a:sym typeface="TT Hoves"/>
              </a:rPr>
              <a:t>To develop a web crawler to extract 100,000+ structured records from Carlist.my.</a:t>
            </a:r>
          </a:p>
          <a:p>
            <a:pPr algn="just" marL="755644" indent="-377822" lvl="1">
              <a:lnSpc>
                <a:spcPts val="4899"/>
              </a:lnSpc>
              <a:buFont typeface="Arial"/>
              <a:buChar char="•"/>
            </a:pPr>
            <a:r>
              <a:rPr lang="en-US" sz="3499">
                <a:solidFill>
                  <a:srgbClr val="000000"/>
                </a:solidFill>
                <a:latin typeface="TT Hoves"/>
                <a:ea typeface="TT Hoves"/>
                <a:cs typeface="TT Hoves"/>
                <a:sym typeface="TT Hoves"/>
              </a:rPr>
              <a:t>To c</a:t>
            </a:r>
            <a:r>
              <a:rPr lang="en-US" sz="3499">
                <a:solidFill>
                  <a:srgbClr val="000000"/>
                </a:solidFill>
                <a:latin typeface="TT Hoves"/>
                <a:ea typeface="TT Hoves"/>
                <a:cs typeface="TT Hoves"/>
                <a:sym typeface="TT Hoves"/>
              </a:rPr>
              <a:t>lean, process, and store data in formats like CSV, JSON, or database.</a:t>
            </a:r>
          </a:p>
          <a:p>
            <a:pPr algn="just" marL="755644" indent="-377822" lvl="1">
              <a:lnSpc>
                <a:spcPts val="4899"/>
              </a:lnSpc>
              <a:buFont typeface="Arial"/>
              <a:buChar char="•"/>
            </a:pPr>
            <a:r>
              <a:rPr lang="en-US" sz="3499">
                <a:solidFill>
                  <a:srgbClr val="000000"/>
                </a:solidFill>
                <a:latin typeface="TT Hoves"/>
                <a:ea typeface="TT Hoves"/>
                <a:cs typeface="TT Hoves"/>
                <a:sym typeface="TT Hoves"/>
              </a:rPr>
              <a:t>To u</a:t>
            </a:r>
            <a:r>
              <a:rPr lang="en-US" sz="3499">
                <a:solidFill>
                  <a:srgbClr val="000000"/>
                </a:solidFill>
                <a:latin typeface="TT Hoves"/>
                <a:ea typeface="TT Hoves"/>
                <a:cs typeface="TT Hoves"/>
                <a:sym typeface="TT Hoves"/>
              </a:rPr>
              <a:t>se multithreading and parallel processing to optimise crawling speed.</a:t>
            </a:r>
          </a:p>
          <a:p>
            <a:pPr algn="just" marL="755644" indent="-377822" lvl="1">
              <a:lnSpc>
                <a:spcPts val="4899"/>
              </a:lnSpc>
              <a:buFont typeface="Arial"/>
              <a:buChar char="•"/>
            </a:pPr>
            <a:r>
              <a:rPr lang="en-US" sz="3499">
                <a:solidFill>
                  <a:srgbClr val="000000"/>
                </a:solidFill>
                <a:latin typeface="TT Hoves"/>
                <a:ea typeface="TT Hoves"/>
                <a:cs typeface="TT Hoves"/>
                <a:sym typeface="TT Hoves"/>
              </a:rPr>
              <a:t>To c</a:t>
            </a:r>
            <a:r>
              <a:rPr lang="en-US" sz="3499">
                <a:solidFill>
                  <a:srgbClr val="000000"/>
                </a:solidFill>
                <a:latin typeface="TT Hoves"/>
                <a:ea typeface="TT Hoves"/>
                <a:cs typeface="TT Hoves"/>
                <a:sym typeface="TT Hoves"/>
              </a:rPr>
              <a:t>ompare system performance with and without optimisation (speed, CPU, memory, throughput).</a:t>
            </a:r>
          </a:p>
        </p:txBody>
      </p:sp>
      <p:sp>
        <p:nvSpPr>
          <p:cNvPr name="Freeform 3" id="3"/>
          <p:cNvSpPr/>
          <p:nvPr/>
        </p:nvSpPr>
        <p:spPr>
          <a:xfrm flipH="false" flipV="false" rot="0">
            <a:off x="5658798" y="9276194"/>
            <a:ext cx="6970404" cy="365946"/>
          </a:xfrm>
          <a:custGeom>
            <a:avLst/>
            <a:gdLst/>
            <a:ahLst/>
            <a:cxnLst/>
            <a:rect r="r" b="b" t="t" l="l"/>
            <a:pathLst>
              <a:path h="365946" w="6970404">
                <a:moveTo>
                  <a:pt x="0" y="0"/>
                </a:moveTo>
                <a:lnTo>
                  <a:pt x="6970404" y="0"/>
                </a:lnTo>
                <a:lnTo>
                  <a:pt x="6970404" y="365946"/>
                </a:lnTo>
                <a:lnTo>
                  <a:pt x="0" y="365946"/>
                </a:lnTo>
                <a:lnTo>
                  <a:pt x="0" y="0"/>
                </a:lnTo>
                <a:close/>
              </a:path>
            </a:pathLst>
          </a:custGeom>
          <a:blipFill>
            <a:blip r:embed="rId2"/>
            <a:stretch>
              <a:fillRect l="0" t="0" r="0" b="0"/>
            </a:stretch>
          </a:blipFill>
        </p:spPr>
      </p:sp>
      <p:grpSp>
        <p:nvGrpSpPr>
          <p:cNvPr name="Group 4" id="4"/>
          <p:cNvGrpSpPr/>
          <p:nvPr/>
        </p:nvGrpSpPr>
        <p:grpSpPr>
          <a:xfrm rot="0">
            <a:off x="8193939" y="8055121"/>
            <a:ext cx="1900122" cy="814678"/>
            <a:chOff x="0" y="0"/>
            <a:chExt cx="2533497" cy="1086237"/>
          </a:xfrm>
        </p:grpSpPr>
        <p:sp>
          <p:nvSpPr>
            <p:cNvPr name="Freeform 5" id="5"/>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6" id="6"/>
            <p:cNvGrpSpPr/>
            <p:nvPr/>
          </p:nvGrpSpPr>
          <p:grpSpPr>
            <a:xfrm rot="0">
              <a:off x="706597" y="404422"/>
              <a:ext cx="1120303" cy="277393"/>
              <a:chOff x="0" y="0"/>
              <a:chExt cx="2051651" cy="508000"/>
            </a:xfrm>
          </p:grpSpPr>
          <p:sp>
            <p:nvSpPr>
              <p:cNvPr name="Freeform 7" id="7"/>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8" id="8"/>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TextBox 9" id="9"/>
          <p:cNvSpPr txBox="true"/>
          <p:nvPr/>
        </p:nvSpPr>
        <p:spPr>
          <a:xfrm rot="0">
            <a:off x="4699660" y="597235"/>
            <a:ext cx="8888679" cy="1377949"/>
          </a:xfrm>
          <a:prstGeom prst="rect">
            <a:avLst/>
          </a:prstGeom>
        </p:spPr>
        <p:txBody>
          <a:bodyPr anchor="t" rtlCol="false" tIns="0" lIns="0" bIns="0" rIns="0">
            <a:spAutoFit/>
          </a:bodyPr>
          <a:lstStyle/>
          <a:p>
            <a:pPr algn="ctr">
              <a:lnSpc>
                <a:spcPts val="11200"/>
              </a:lnSpc>
            </a:pPr>
            <a:r>
              <a:rPr lang="en-US" b="true" sz="8000">
                <a:solidFill>
                  <a:srgbClr val="000000"/>
                </a:solidFill>
                <a:latin typeface="TT Hoves Bold"/>
                <a:ea typeface="TT Hoves Bold"/>
                <a:cs typeface="TT Hoves Bold"/>
                <a:sym typeface="TT Hoves Bold"/>
              </a:rPr>
              <a:t>Objectives</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487475" y="4897088"/>
            <a:ext cx="15313051" cy="4211089"/>
          </a:xfrm>
          <a:custGeom>
            <a:avLst/>
            <a:gdLst/>
            <a:ahLst/>
            <a:cxnLst/>
            <a:rect r="r" b="b" t="t" l="l"/>
            <a:pathLst>
              <a:path h="4211089" w="15313051">
                <a:moveTo>
                  <a:pt x="0" y="0"/>
                </a:moveTo>
                <a:lnTo>
                  <a:pt x="15313050" y="0"/>
                </a:lnTo>
                <a:lnTo>
                  <a:pt x="15313050" y="4211089"/>
                </a:lnTo>
                <a:lnTo>
                  <a:pt x="0" y="4211089"/>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Combine Columns</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4030570" y="5803958"/>
            <a:ext cx="10226860" cy="2113551"/>
          </a:xfrm>
          <a:custGeom>
            <a:avLst/>
            <a:gdLst/>
            <a:ahLst/>
            <a:cxnLst/>
            <a:rect r="r" b="b" t="t" l="l"/>
            <a:pathLst>
              <a:path h="2113551" w="10226860">
                <a:moveTo>
                  <a:pt x="0" y="0"/>
                </a:moveTo>
                <a:lnTo>
                  <a:pt x="10226860" y="0"/>
                </a:lnTo>
                <a:lnTo>
                  <a:pt x="10226860" y="2113551"/>
                </a:lnTo>
                <a:lnTo>
                  <a:pt x="0" y="2113551"/>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Remove Unwanted Column(s)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179658" y="5623608"/>
            <a:ext cx="13928684" cy="3398528"/>
          </a:xfrm>
          <a:custGeom>
            <a:avLst/>
            <a:gdLst/>
            <a:ahLst/>
            <a:cxnLst/>
            <a:rect r="r" b="b" t="t" l="l"/>
            <a:pathLst>
              <a:path h="3398528" w="13928684">
                <a:moveTo>
                  <a:pt x="0" y="0"/>
                </a:moveTo>
                <a:lnTo>
                  <a:pt x="13928684" y="0"/>
                </a:lnTo>
                <a:lnTo>
                  <a:pt x="13928684" y="3398528"/>
                </a:lnTo>
                <a:lnTo>
                  <a:pt x="0" y="3398528"/>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Installment Column)</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038645" y="5303526"/>
            <a:ext cx="14210711" cy="3398213"/>
          </a:xfrm>
          <a:custGeom>
            <a:avLst/>
            <a:gdLst/>
            <a:ahLst/>
            <a:cxnLst/>
            <a:rect r="r" b="b" t="t" l="l"/>
            <a:pathLst>
              <a:path h="3398213" w="14210711">
                <a:moveTo>
                  <a:pt x="0" y="0"/>
                </a:moveTo>
                <a:lnTo>
                  <a:pt x="14210710" y="0"/>
                </a:lnTo>
                <a:lnTo>
                  <a:pt x="14210710" y="3398214"/>
                </a:lnTo>
                <a:lnTo>
                  <a:pt x="0" y="3398214"/>
                </a:lnTo>
                <a:lnTo>
                  <a:pt x="0" y="0"/>
                </a:lnTo>
                <a:close/>
              </a:path>
            </a:pathLst>
          </a:custGeom>
          <a:blipFill>
            <a:blip r:embed="rId3"/>
            <a:stretch>
              <a:fillRect l="0" t="0" r="0" b="0"/>
            </a:stretch>
          </a:blipFill>
        </p:spPr>
      </p:sp>
      <p:sp>
        <p:nvSpPr>
          <p:cNvPr name="TextBox 4" id="4"/>
          <p:cNvSpPr txBox="true"/>
          <p:nvPr/>
        </p:nvSpPr>
        <p:spPr>
          <a:xfrm rot="0">
            <a:off x="2781491" y="532322"/>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(Extract Clean Values from Condition Column)</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696100" y="5702869"/>
            <a:ext cx="12810409" cy="3555431"/>
          </a:xfrm>
          <a:custGeom>
            <a:avLst/>
            <a:gdLst/>
            <a:ahLst/>
            <a:cxnLst/>
            <a:rect r="r" b="b" t="t" l="l"/>
            <a:pathLst>
              <a:path h="3555431" w="12810409">
                <a:moveTo>
                  <a:pt x="0" y="0"/>
                </a:moveTo>
                <a:lnTo>
                  <a:pt x="12810409" y="0"/>
                </a:lnTo>
                <a:lnTo>
                  <a:pt x="12810409" y="3555431"/>
                </a:lnTo>
                <a:lnTo>
                  <a:pt x="0" y="3555431"/>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Sales Channel)</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6110799" y="4949656"/>
            <a:ext cx="6066402" cy="4920409"/>
          </a:xfrm>
          <a:custGeom>
            <a:avLst/>
            <a:gdLst/>
            <a:ahLst/>
            <a:cxnLst/>
            <a:rect r="r" b="b" t="t" l="l"/>
            <a:pathLst>
              <a:path h="4920409" w="6066402">
                <a:moveTo>
                  <a:pt x="0" y="0"/>
                </a:moveTo>
                <a:lnTo>
                  <a:pt x="6066402" y="0"/>
                </a:lnTo>
                <a:lnTo>
                  <a:pt x="6066402" y="4920409"/>
                </a:lnTo>
                <a:lnTo>
                  <a:pt x="0" y="4920409"/>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Mileage)</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3329595" y="4821415"/>
            <a:ext cx="11628810" cy="4738740"/>
          </a:xfrm>
          <a:custGeom>
            <a:avLst/>
            <a:gdLst/>
            <a:ahLst/>
            <a:cxnLst/>
            <a:rect r="r" b="b" t="t" l="l"/>
            <a:pathLst>
              <a:path h="4738740" w="11628810">
                <a:moveTo>
                  <a:pt x="0" y="0"/>
                </a:moveTo>
                <a:lnTo>
                  <a:pt x="11628810" y="0"/>
                </a:lnTo>
                <a:lnTo>
                  <a:pt x="11628810" y="4738741"/>
                </a:lnTo>
                <a:lnTo>
                  <a:pt x="0" y="4738741"/>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Replace Null Values</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243842" y="5600675"/>
            <a:ext cx="15656896" cy="2803915"/>
          </a:xfrm>
          <a:custGeom>
            <a:avLst/>
            <a:gdLst/>
            <a:ahLst/>
            <a:cxnLst/>
            <a:rect r="r" b="b" t="t" l="l"/>
            <a:pathLst>
              <a:path h="2803915" w="15656896">
                <a:moveTo>
                  <a:pt x="0" y="0"/>
                </a:moveTo>
                <a:lnTo>
                  <a:pt x="15656896" y="0"/>
                </a:lnTo>
                <a:lnTo>
                  <a:pt x="15656896" y="2803915"/>
                </a:lnTo>
                <a:lnTo>
                  <a:pt x="0" y="2803915"/>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Replace Null Values</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3812981" y="5073000"/>
            <a:ext cx="10662039" cy="3859265"/>
          </a:xfrm>
          <a:custGeom>
            <a:avLst/>
            <a:gdLst/>
            <a:ahLst/>
            <a:cxnLst/>
            <a:rect r="r" b="b" t="t" l="l"/>
            <a:pathLst>
              <a:path h="3859265" w="10662039">
                <a:moveTo>
                  <a:pt x="0" y="0"/>
                </a:moveTo>
                <a:lnTo>
                  <a:pt x="10662038" y="0"/>
                </a:lnTo>
                <a:lnTo>
                  <a:pt x="10662038" y="3859266"/>
                </a:lnTo>
                <a:lnTo>
                  <a:pt x="0" y="3859266"/>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Rename Columns</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TextBox 3" id="3"/>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4" id="4"/>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Drop Duplicated Rows</a:t>
            </a:r>
          </a:p>
        </p:txBody>
      </p:sp>
      <p:sp>
        <p:nvSpPr>
          <p:cNvPr name="Freeform 5" id="5"/>
          <p:cNvSpPr/>
          <p:nvPr/>
        </p:nvSpPr>
        <p:spPr>
          <a:xfrm flipH="false" flipV="false" rot="0">
            <a:off x="2738796" y="5803958"/>
            <a:ext cx="12810409" cy="1904145"/>
          </a:xfrm>
          <a:custGeom>
            <a:avLst/>
            <a:gdLst/>
            <a:ahLst/>
            <a:cxnLst/>
            <a:rect r="r" b="b" t="t" l="l"/>
            <a:pathLst>
              <a:path h="1904145" w="12810409">
                <a:moveTo>
                  <a:pt x="0" y="0"/>
                </a:moveTo>
                <a:lnTo>
                  <a:pt x="12810408" y="0"/>
                </a:lnTo>
                <a:lnTo>
                  <a:pt x="12810408" y="1904144"/>
                </a:lnTo>
                <a:lnTo>
                  <a:pt x="0" y="1904144"/>
                </a:lnTo>
                <a:lnTo>
                  <a:pt x="0" y="0"/>
                </a:lnTo>
                <a:close/>
              </a:path>
            </a:pathLst>
          </a:custGeom>
          <a:blipFill>
            <a:blip r:embed="rId3"/>
            <a:stretch>
              <a:fillRect l="0" t="0" r="0" b="-14027"/>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431513" y="2000176"/>
            <a:ext cx="15424973" cy="9737014"/>
          </a:xfrm>
          <a:custGeom>
            <a:avLst/>
            <a:gdLst/>
            <a:ahLst/>
            <a:cxnLst/>
            <a:rect r="r" b="b" t="t" l="l"/>
            <a:pathLst>
              <a:path h="9737014" w="15424973">
                <a:moveTo>
                  <a:pt x="0" y="0"/>
                </a:moveTo>
                <a:lnTo>
                  <a:pt x="15424974" y="0"/>
                </a:lnTo>
                <a:lnTo>
                  <a:pt x="15424974" y="9737014"/>
                </a:lnTo>
                <a:lnTo>
                  <a:pt x="0" y="9737014"/>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751973" y="2183338"/>
          <a:ext cx="14784054" cy="7962644"/>
        </p:xfrm>
        <a:graphic>
          <a:graphicData uri="http://schemas.openxmlformats.org/drawingml/2006/table">
            <a:tbl>
              <a:tblPr/>
              <a:tblGrid>
                <a:gridCol w="5800818"/>
                <a:gridCol w="8983235"/>
              </a:tblGrid>
              <a:tr h="919456">
                <a:tc>
                  <a:txBody>
                    <a:bodyPr anchor="t" rtlCol="false"/>
                    <a:lstStyle/>
                    <a:p>
                      <a:pPr algn="ctr">
                        <a:lnSpc>
                          <a:spcPts val="3919"/>
                        </a:lnSpc>
                        <a:defRPr/>
                      </a:pPr>
                      <a:r>
                        <a:rPr lang="en-US" sz="2799" b="true">
                          <a:solidFill>
                            <a:srgbClr val="000000"/>
                          </a:solidFill>
                          <a:latin typeface="TT Hoves Bold"/>
                          <a:ea typeface="TT Hoves Bold"/>
                          <a:cs typeface="TT Hoves Bold"/>
                          <a:sym typeface="TT Hoves Bold"/>
                        </a:rPr>
                        <a:t>Attribute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TT Hoves Bold"/>
                          <a:ea typeface="TT Hoves Bold"/>
                          <a:cs typeface="TT Hoves Bold"/>
                          <a:sym typeface="TT Hoves Bold"/>
                        </a:rPr>
                        <a:t>Description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39136">
                <a:tc>
                  <a:txBody>
                    <a:bodyPr anchor="t" rtlCol="false"/>
                    <a:lstStyle/>
                    <a:p>
                      <a:pPr algn="ctr">
                        <a:lnSpc>
                          <a:spcPts val="4018"/>
                        </a:lnSpc>
                        <a:defRPr/>
                      </a:pPr>
                      <a:r>
                        <a:rPr lang="en-US" sz="2870">
                          <a:solidFill>
                            <a:srgbClr val="000000"/>
                          </a:solidFill>
                          <a:latin typeface="TT Hoves"/>
                          <a:ea typeface="TT Hoves"/>
                          <a:cs typeface="TT Hoves"/>
                          <a:sym typeface="TT Hoves"/>
                        </a:rPr>
                        <a:t>Car 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full name of the car, including model year, brand, and trim/version details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4009">
                <a:tc>
                  <a:txBody>
                    <a:bodyPr anchor="t" rtlCol="false"/>
                    <a:lstStyle/>
                    <a:p>
                      <a:pPr algn="ctr">
                        <a:lnSpc>
                          <a:spcPts val="4018"/>
                        </a:lnSpc>
                        <a:defRPr/>
                      </a:pPr>
                      <a:r>
                        <a:rPr lang="en-US" sz="2870">
                          <a:solidFill>
                            <a:srgbClr val="000000"/>
                          </a:solidFill>
                          <a:latin typeface="TT Hoves"/>
                          <a:ea typeface="TT Hoves"/>
                          <a:cs typeface="TT Hoves"/>
                          <a:sym typeface="TT Hoves"/>
                        </a:rPr>
                        <a:t>Car Brand</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manufacturer or brand of the vehicle </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4009">
                <a:tc>
                  <a:txBody>
                    <a:bodyPr anchor="t" rtlCol="false"/>
                    <a:lstStyle/>
                    <a:p>
                      <a:pPr algn="ctr">
                        <a:lnSpc>
                          <a:spcPts val="4018"/>
                        </a:lnSpc>
                        <a:defRPr/>
                      </a:pPr>
                      <a:r>
                        <a:rPr lang="en-US" sz="2870">
                          <a:solidFill>
                            <a:srgbClr val="000000"/>
                          </a:solidFill>
                          <a:latin typeface="TT Hoves"/>
                          <a:ea typeface="TT Hoves"/>
                          <a:cs typeface="TT Hoves"/>
                          <a:sym typeface="TT Hoves"/>
                        </a:rPr>
                        <a:t>Car Model</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specific model of the car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4009">
                <a:tc>
                  <a:txBody>
                    <a:bodyPr anchor="t" rtlCol="false"/>
                    <a:lstStyle/>
                    <a:p>
                      <a:pPr algn="ctr">
                        <a:lnSpc>
                          <a:spcPts val="4018"/>
                        </a:lnSpc>
                        <a:defRPr/>
                      </a:pPr>
                      <a:r>
                        <a:rPr lang="en-US" sz="2870">
                          <a:solidFill>
                            <a:srgbClr val="000000"/>
                          </a:solidFill>
                          <a:latin typeface="TT Hoves"/>
                          <a:ea typeface="TT Hoves"/>
                          <a:cs typeface="TT Hoves"/>
                          <a:sym typeface="TT Hoves"/>
                        </a:rPr>
                        <a:t>Manufacture Year</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year in which the car was made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4009">
                <a:tc>
                  <a:txBody>
                    <a:bodyPr anchor="t" rtlCol="false"/>
                    <a:lstStyle/>
                    <a:p>
                      <a:pPr algn="ctr">
                        <a:lnSpc>
                          <a:spcPts val="4018"/>
                        </a:lnSpc>
                        <a:defRPr/>
                      </a:pPr>
                      <a:r>
                        <a:rPr lang="en-US" sz="2870">
                          <a:solidFill>
                            <a:srgbClr val="000000"/>
                          </a:solidFill>
                          <a:latin typeface="TT Hoves"/>
                          <a:ea typeface="TT Hoves"/>
                          <a:cs typeface="TT Hoves"/>
                          <a:sym typeface="TT Hoves"/>
                        </a:rPr>
                        <a:t>Body Type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style or design of the car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4009">
                <a:tc>
                  <a:txBody>
                    <a:bodyPr anchor="t" rtlCol="false"/>
                    <a:lstStyle/>
                    <a:p>
                      <a:pPr algn="ctr">
                        <a:lnSpc>
                          <a:spcPts val="4018"/>
                        </a:lnSpc>
                        <a:defRPr/>
                      </a:pPr>
                      <a:r>
                        <a:rPr lang="en-US" sz="2870">
                          <a:solidFill>
                            <a:srgbClr val="000000"/>
                          </a:solidFill>
                          <a:latin typeface="TT Hoves"/>
                          <a:ea typeface="TT Hoves"/>
                          <a:cs typeface="TT Hoves"/>
                          <a:sym typeface="TT Hoves"/>
                        </a:rPr>
                        <a:t>Fuel Type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type of fuel the car uses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4009">
                <a:tc>
                  <a:txBody>
                    <a:bodyPr anchor="t" rtlCol="false"/>
                    <a:lstStyle/>
                    <a:p>
                      <a:pPr algn="ctr">
                        <a:lnSpc>
                          <a:spcPts val="4018"/>
                        </a:lnSpc>
                        <a:defRPr/>
                      </a:pPr>
                      <a:r>
                        <a:rPr lang="en-US" sz="2870">
                          <a:solidFill>
                            <a:srgbClr val="000000"/>
                          </a:solidFill>
                          <a:latin typeface="TT Hoves"/>
                          <a:ea typeface="TT Hoves"/>
                          <a:cs typeface="TT Hoves"/>
                          <a:sym typeface="TT Hoves"/>
                        </a:rPr>
                        <a:t>Mileage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total distance the car has been driven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4699660" y="258768"/>
            <a:ext cx="8888679" cy="1377940"/>
          </a:xfrm>
          <a:prstGeom prst="rect">
            <a:avLst/>
          </a:prstGeom>
        </p:spPr>
        <p:txBody>
          <a:bodyPr anchor="t" rtlCol="false" tIns="0" lIns="0" bIns="0" rIns="0">
            <a:spAutoFit/>
          </a:bodyPr>
          <a:lstStyle/>
          <a:p>
            <a:pPr algn="ctr">
              <a:lnSpc>
                <a:spcPts val="11200"/>
              </a:lnSpc>
            </a:pPr>
            <a:r>
              <a:rPr lang="en-US" b="true" sz="8000">
                <a:solidFill>
                  <a:srgbClr val="000000"/>
                </a:solidFill>
                <a:latin typeface="TT Hoves Bold"/>
                <a:ea typeface="TT Hoves Bold"/>
                <a:cs typeface="TT Hoves Bold"/>
                <a:sym typeface="TT Hoves Bold"/>
              </a:rPr>
              <a:t>Extracted Data</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TextBox 3" id="3"/>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4" id="4"/>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Optimise Memory Usage by Using Efficient Data Types</a:t>
            </a:r>
          </a:p>
        </p:txBody>
      </p:sp>
      <p:sp>
        <p:nvSpPr>
          <p:cNvPr name="Freeform 5" id="5"/>
          <p:cNvSpPr/>
          <p:nvPr/>
        </p:nvSpPr>
        <p:spPr>
          <a:xfrm flipH="false" flipV="false" rot="0">
            <a:off x="1667579" y="4834648"/>
            <a:ext cx="14952842" cy="4672763"/>
          </a:xfrm>
          <a:custGeom>
            <a:avLst/>
            <a:gdLst/>
            <a:ahLst/>
            <a:cxnLst/>
            <a:rect r="r" b="b" t="t" l="l"/>
            <a:pathLst>
              <a:path h="4672763" w="14952842">
                <a:moveTo>
                  <a:pt x="0" y="0"/>
                </a:moveTo>
                <a:lnTo>
                  <a:pt x="14952842" y="0"/>
                </a:lnTo>
                <a:lnTo>
                  <a:pt x="14952842" y="4672763"/>
                </a:lnTo>
                <a:lnTo>
                  <a:pt x="0" y="4672763"/>
                </a:lnTo>
                <a:lnTo>
                  <a:pt x="0" y="0"/>
                </a:lnTo>
                <a:close/>
              </a:path>
            </a:pathLst>
          </a:custGeom>
          <a:blipFill>
            <a:blip r:embed="rId3"/>
            <a:stretch>
              <a:fillRect l="0" t="0" r="0" b="0"/>
            </a:stretch>
          </a:blipFill>
        </p:spPr>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003911" y="4633795"/>
            <a:ext cx="14280178" cy="4988130"/>
          </a:xfrm>
          <a:custGeom>
            <a:avLst/>
            <a:gdLst/>
            <a:ahLst/>
            <a:cxnLst/>
            <a:rect r="r" b="b" t="t" l="l"/>
            <a:pathLst>
              <a:path h="4988130" w="14280178">
                <a:moveTo>
                  <a:pt x="0" y="0"/>
                </a:moveTo>
                <a:lnTo>
                  <a:pt x="14280178" y="0"/>
                </a:lnTo>
                <a:lnTo>
                  <a:pt x="14280178" y="4988130"/>
                </a:lnTo>
                <a:lnTo>
                  <a:pt x="0" y="4988130"/>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(Polars)</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Export Cleaned Data to MongoDB</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5060930" y="4705906"/>
            <a:ext cx="8166140" cy="4593454"/>
          </a:xfrm>
          <a:custGeom>
            <a:avLst/>
            <a:gdLst/>
            <a:ahLst/>
            <a:cxnLst/>
            <a:rect r="r" b="b" t="t" l="l"/>
            <a:pathLst>
              <a:path h="4593454" w="8166140">
                <a:moveTo>
                  <a:pt x="0" y="0"/>
                </a:moveTo>
                <a:lnTo>
                  <a:pt x="8166140" y="0"/>
                </a:lnTo>
                <a:lnTo>
                  <a:pt x="8166140" y="4593454"/>
                </a:lnTo>
                <a:lnTo>
                  <a:pt x="0" y="4593454"/>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Install &amp; Import Libraries</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3748602" y="5475877"/>
            <a:ext cx="10790797" cy="3053511"/>
          </a:xfrm>
          <a:custGeom>
            <a:avLst/>
            <a:gdLst/>
            <a:ahLst/>
            <a:cxnLst/>
            <a:rect r="r" b="b" t="t" l="l"/>
            <a:pathLst>
              <a:path h="3053511" w="10790797">
                <a:moveTo>
                  <a:pt x="0" y="0"/>
                </a:moveTo>
                <a:lnTo>
                  <a:pt x="10790796" y="0"/>
                </a:lnTo>
                <a:lnTo>
                  <a:pt x="10790796" y="3053511"/>
                </a:lnTo>
                <a:lnTo>
                  <a:pt x="0" y="3053511"/>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Import Data</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831301" y="5888974"/>
            <a:ext cx="14625398" cy="2227318"/>
          </a:xfrm>
          <a:custGeom>
            <a:avLst/>
            <a:gdLst/>
            <a:ahLst/>
            <a:cxnLst/>
            <a:rect r="r" b="b" t="t" l="l"/>
            <a:pathLst>
              <a:path h="2227318" w="14625398">
                <a:moveTo>
                  <a:pt x="0" y="0"/>
                </a:moveTo>
                <a:lnTo>
                  <a:pt x="14625398" y="0"/>
                </a:lnTo>
                <a:lnTo>
                  <a:pt x="14625398" y="2227318"/>
                </a:lnTo>
                <a:lnTo>
                  <a:pt x="0" y="2227318"/>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Combine Columns</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3258179" y="5985711"/>
            <a:ext cx="11771641" cy="2033844"/>
          </a:xfrm>
          <a:custGeom>
            <a:avLst/>
            <a:gdLst/>
            <a:ahLst/>
            <a:cxnLst/>
            <a:rect r="r" b="b" t="t" l="l"/>
            <a:pathLst>
              <a:path h="2033844" w="11771641">
                <a:moveTo>
                  <a:pt x="0" y="0"/>
                </a:moveTo>
                <a:lnTo>
                  <a:pt x="11771642" y="0"/>
                </a:lnTo>
                <a:lnTo>
                  <a:pt x="11771642" y="2033844"/>
                </a:lnTo>
                <a:lnTo>
                  <a:pt x="0" y="2033844"/>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Remove Unwanted Column(s)</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057296" y="5803958"/>
            <a:ext cx="14173408" cy="2139382"/>
          </a:xfrm>
          <a:custGeom>
            <a:avLst/>
            <a:gdLst/>
            <a:ahLst/>
            <a:cxnLst/>
            <a:rect r="r" b="b" t="t" l="l"/>
            <a:pathLst>
              <a:path h="2139382" w="14173408">
                <a:moveTo>
                  <a:pt x="0" y="0"/>
                </a:moveTo>
                <a:lnTo>
                  <a:pt x="14173408" y="0"/>
                </a:lnTo>
                <a:lnTo>
                  <a:pt x="14173408" y="2139382"/>
                </a:lnTo>
                <a:lnTo>
                  <a:pt x="0" y="2139382"/>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Installment Column)</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529179" y="5727150"/>
            <a:ext cx="15229642" cy="2550965"/>
          </a:xfrm>
          <a:custGeom>
            <a:avLst/>
            <a:gdLst/>
            <a:ahLst/>
            <a:cxnLst/>
            <a:rect r="r" b="b" t="t" l="l"/>
            <a:pathLst>
              <a:path h="2550965" w="15229642">
                <a:moveTo>
                  <a:pt x="0" y="0"/>
                </a:moveTo>
                <a:lnTo>
                  <a:pt x="15229642" y="0"/>
                </a:lnTo>
                <a:lnTo>
                  <a:pt x="15229642" y="2550965"/>
                </a:lnTo>
                <a:lnTo>
                  <a:pt x="0" y="2550965"/>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(Extract Clean Values from Condition Column)</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468792" y="6369836"/>
            <a:ext cx="15350416" cy="1265593"/>
          </a:xfrm>
          <a:custGeom>
            <a:avLst/>
            <a:gdLst/>
            <a:ahLst/>
            <a:cxnLst/>
            <a:rect r="r" b="b" t="t" l="l"/>
            <a:pathLst>
              <a:path h="1265593" w="15350416">
                <a:moveTo>
                  <a:pt x="0" y="0"/>
                </a:moveTo>
                <a:lnTo>
                  <a:pt x="15350416" y="0"/>
                </a:lnTo>
                <a:lnTo>
                  <a:pt x="15350416" y="1265593"/>
                </a:lnTo>
                <a:lnTo>
                  <a:pt x="0" y="1265593"/>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Sales Channel)</a:t>
            </a: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4801732" y="5143500"/>
            <a:ext cx="8684535" cy="4772005"/>
          </a:xfrm>
          <a:custGeom>
            <a:avLst/>
            <a:gdLst/>
            <a:ahLst/>
            <a:cxnLst/>
            <a:rect r="r" b="b" t="t" l="l"/>
            <a:pathLst>
              <a:path h="4772005" w="8684535">
                <a:moveTo>
                  <a:pt x="0" y="0"/>
                </a:moveTo>
                <a:lnTo>
                  <a:pt x="8684536" y="0"/>
                </a:lnTo>
                <a:lnTo>
                  <a:pt x="8684536" y="4772005"/>
                </a:lnTo>
                <a:lnTo>
                  <a:pt x="0" y="4772005"/>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Mileage)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431513" y="274993"/>
            <a:ext cx="15424973" cy="9737014"/>
          </a:xfrm>
          <a:custGeom>
            <a:avLst/>
            <a:gdLst/>
            <a:ahLst/>
            <a:cxnLst/>
            <a:rect r="r" b="b" t="t" l="l"/>
            <a:pathLst>
              <a:path h="9737014" w="15424973">
                <a:moveTo>
                  <a:pt x="0" y="0"/>
                </a:moveTo>
                <a:lnTo>
                  <a:pt x="15424974" y="0"/>
                </a:lnTo>
                <a:lnTo>
                  <a:pt x="15424974" y="9737014"/>
                </a:lnTo>
                <a:lnTo>
                  <a:pt x="0" y="9737014"/>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751973" y="447691"/>
          <a:ext cx="14784054" cy="9391618"/>
        </p:xfrm>
        <a:graphic>
          <a:graphicData uri="http://schemas.openxmlformats.org/drawingml/2006/table">
            <a:tbl>
              <a:tblPr/>
              <a:tblGrid>
                <a:gridCol w="5844413"/>
                <a:gridCol w="8939641"/>
              </a:tblGrid>
              <a:tr h="919372">
                <a:tc>
                  <a:txBody>
                    <a:bodyPr anchor="t" rtlCol="false"/>
                    <a:lstStyle/>
                    <a:p>
                      <a:pPr algn="ctr">
                        <a:lnSpc>
                          <a:spcPts val="3919"/>
                        </a:lnSpc>
                        <a:defRPr/>
                      </a:pPr>
                      <a:r>
                        <a:rPr lang="en-US" sz="2799" b="true">
                          <a:solidFill>
                            <a:srgbClr val="000000"/>
                          </a:solidFill>
                          <a:latin typeface="TT Hoves Bold"/>
                          <a:ea typeface="TT Hoves Bold"/>
                          <a:cs typeface="TT Hoves Bold"/>
                          <a:sym typeface="TT Hoves Bold"/>
                        </a:rPr>
                        <a:t>Attribute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TT Hoves Bold"/>
                          <a:ea typeface="TT Hoves Bold"/>
                          <a:cs typeface="TT Hoves Bold"/>
                          <a:sym typeface="TT Hoves Bold"/>
                        </a:rPr>
                        <a:t>Description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3924">
                <a:tc>
                  <a:txBody>
                    <a:bodyPr anchor="t" rtlCol="false"/>
                    <a:lstStyle/>
                    <a:p>
                      <a:pPr algn="ctr">
                        <a:lnSpc>
                          <a:spcPts val="4018"/>
                        </a:lnSpc>
                        <a:defRPr/>
                      </a:pPr>
                      <a:r>
                        <a:rPr lang="en-US" sz="2870">
                          <a:solidFill>
                            <a:srgbClr val="000000"/>
                          </a:solidFill>
                          <a:latin typeface="TT Hoves"/>
                          <a:ea typeface="TT Hoves"/>
                          <a:cs typeface="TT Hoves"/>
                          <a:sym typeface="TT Hoves"/>
                        </a:rPr>
                        <a:t>Transmission</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type of transmission the car uses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3924">
                <a:tc>
                  <a:txBody>
                    <a:bodyPr anchor="t" rtlCol="false"/>
                    <a:lstStyle/>
                    <a:p>
                      <a:pPr algn="ctr">
                        <a:lnSpc>
                          <a:spcPts val="4018"/>
                        </a:lnSpc>
                        <a:defRPr/>
                      </a:pPr>
                      <a:r>
                        <a:rPr lang="en-US" sz="2870">
                          <a:solidFill>
                            <a:srgbClr val="000000"/>
                          </a:solidFill>
                          <a:latin typeface="TT Hoves"/>
                          <a:ea typeface="TT Hoves"/>
                          <a:cs typeface="TT Hoves"/>
                          <a:sym typeface="TT Hoves"/>
                        </a:rPr>
                        <a:t>Color</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colour of the car’s exterior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3924">
                <a:tc>
                  <a:txBody>
                    <a:bodyPr anchor="t" rtlCol="false"/>
                    <a:lstStyle/>
                    <a:p>
                      <a:pPr algn="ctr">
                        <a:lnSpc>
                          <a:spcPts val="4018"/>
                        </a:lnSpc>
                        <a:defRPr/>
                      </a:pPr>
                      <a:r>
                        <a:rPr lang="en-US" sz="2870">
                          <a:solidFill>
                            <a:srgbClr val="000000"/>
                          </a:solidFill>
                          <a:latin typeface="TT Hoves"/>
                          <a:ea typeface="TT Hoves"/>
                          <a:cs typeface="TT Hoves"/>
                          <a:sym typeface="TT Hoves"/>
                        </a:rPr>
                        <a:t>Price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specific model of the car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3924">
                <a:tc>
                  <a:txBody>
                    <a:bodyPr anchor="t" rtlCol="false"/>
                    <a:lstStyle/>
                    <a:p>
                      <a:pPr algn="ctr">
                        <a:lnSpc>
                          <a:spcPts val="4018"/>
                        </a:lnSpc>
                        <a:defRPr/>
                      </a:pPr>
                      <a:r>
                        <a:rPr lang="en-US" sz="2870">
                          <a:solidFill>
                            <a:srgbClr val="000000"/>
                          </a:solidFill>
                          <a:latin typeface="TT Hoves"/>
                          <a:ea typeface="TT Hoves"/>
                          <a:cs typeface="TT Hoves"/>
                          <a:sym typeface="TT Hoves"/>
                        </a:rPr>
                        <a:t>Installment</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monthly payment of the car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3924">
                <a:tc>
                  <a:txBody>
                    <a:bodyPr anchor="t" rtlCol="false"/>
                    <a:lstStyle/>
                    <a:p>
                      <a:pPr algn="ctr">
                        <a:lnSpc>
                          <a:spcPts val="4018"/>
                        </a:lnSpc>
                        <a:defRPr/>
                      </a:pPr>
                      <a:r>
                        <a:rPr lang="en-US" sz="2870">
                          <a:solidFill>
                            <a:srgbClr val="000000"/>
                          </a:solidFill>
                          <a:latin typeface="TT Hoves"/>
                          <a:ea typeface="TT Hoves"/>
                          <a:cs typeface="TT Hoves"/>
                          <a:sym typeface="TT Hoves"/>
                        </a:rPr>
                        <a:t>Condition</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state of the car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29700">
                <a:tc>
                  <a:txBody>
                    <a:bodyPr anchor="t" rtlCol="false"/>
                    <a:lstStyle/>
                    <a:p>
                      <a:pPr algn="ctr">
                        <a:lnSpc>
                          <a:spcPts val="4018"/>
                        </a:lnSpc>
                        <a:defRPr/>
                      </a:pPr>
                      <a:r>
                        <a:rPr lang="en-US" sz="2870">
                          <a:solidFill>
                            <a:srgbClr val="000000"/>
                          </a:solidFill>
                          <a:latin typeface="TT Hoves"/>
                          <a:ea typeface="TT Hoves"/>
                          <a:cs typeface="TT Hoves"/>
                          <a:sym typeface="TT Hoves"/>
                        </a:rPr>
                        <a:t>Seat Capacity</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number of people the car can accommodate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33924">
                <a:tc>
                  <a:txBody>
                    <a:bodyPr anchor="t" rtlCol="false"/>
                    <a:lstStyle/>
                    <a:p>
                      <a:pPr algn="ctr">
                        <a:lnSpc>
                          <a:spcPts val="4018"/>
                        </a:lnSpc>
                        <a:defRPr/>
                      </a:pPr>
                      <a:r>
                        <a:rPr lang="en-US" sz="2870">
                          <a:solidFill>
                            <a:srgbClr val="000000"/>
                          </a:solidFill>
                          <a:latin typeface="TT Hoves"/>
                          <a:ea typeface="TT Hoves"/>
                          <a:cs typeface="TT Hoves"/>
                          <a:sym typeface="TT Hoves"/>
                        </a:rPr>
                        <a:t>Location</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geographic location where the car is being sold</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39005">
                <a:tc>
                  <a:txBody>
                    <a:bodyPr anchor="t" rtlCol="false"/>
                    <a:lstStyle/>
                    <a:p>
                      <a:pPr algn="ctr">
                        <a:lnSpc>
                          <a:spcPts val="4018"/>
                        </a:lnSpc>
                        <a:defRPr/>
                      </a:pPr>
                      <a:r>
                        <a:rPr lang="en-US" sz="2870">
                          <a:solidFill>
                            <a:srgbClr val="000000"/>
                          </a:solidFill>
                          <a:latin typeface="TT Hoves"/>
                          <a:ea typeface="TT Hoves"/>
                          <a:cs typeface="TT Hoves"/>
                          <a:sym typeface="TT Hoves"/>
                        </a:rPr>
                        <a:t>Sales Channel</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018"/>
                        </a:lnSpc>
                        <a:defRPr/>
                      </a:pPr>
                      <a:r>
                        <a:rPr lang="en-US" sz="2870">
                          <a:solidFill>
                            <a:srgbClr val="000000"/>
                          </a:solidFill>
                          <a:latin typeface="TT Hoves"/>
                          <a:ea typeface="TT Hoves"/>
                          <a:cs typeface="TT Hoves"/>
                          <a:sym typeface="TT Hoves"/>
                        </a:rPr>
                        <a:t>The type of seller or platform through which the car is being sold.</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972561" y="4846106"/>
            <a:ext cx="14342879" cy="2420361"/>
          </a:xfrm>
          <a:custGeom>
            <a:avLst/>
            <a:gdLst/>
            <a:ahLst/>
            <a:cxnLst/>
            <a:rect r="r" b="b" t="t" l="l"/>
            <a:pathLst>
              <a:path h="2420361" w="14342879">
                <a:moveTo>
                  <a:pt x="0" y="0"/>
                </a:moveTo>
                <a:lnTo>
                  <a:pt x="14342878" y="0"/>
                </a:lnTo>
                <a:lnTo>
                  <a:pt x="14342878" y="2420361"/>
                </a:lnTo>
                <a:lnTo>
                  <a:pt x="0" y="2420361"/>
                </a:lnTo>
                <a:lnTo>
                  <a:pt x="0" y="0"/>
                </a:lnTo>
                <a:close/>
              </a:path>
            </a:pathLst>
          </a:custGeom>
          <a:blipFill>
            <a:blip r:embed="rId3"/>
            <a:stretch>
              <a:fillRect l="0" t="0" r="0" b="0"/>
            </a:stretch>
          </a:blipFill>
        </p:spPr>
      </p:sp>
      <p:sp>
        <p:nvSpPr>
          <p:cNvPr name="Freeform 4" id="4"/>
          <p:cNvSpPr/>
          <p:nvPr/>
        </p:nvSpPr>
        <p:spPr>
          <a:xfrm flipH="false" flipV="false" rot="0">
            <a:off x="1319159" y="7548465"/>
            <a:ext cx="15649683" cy="2014897"/>
          </a:xfrm>
          <a:custGeom>
            <a:avLst/>
            <a:gdLst/>
            <a:ahLst/>
            <a:cxnLst/>
            <a:rect r="r" b="b" t="t" l="l"/>
            <a:pathLst>
              <a:path h="2014897" w="15649683">
                <a:moveTo>
                  <a:pt x="0" y="0"/>
                </a:moveTo>
                <a:lnTo>
                  <a:pt x="15649682" y="0"/>
                </a:lnTo>
                <a:lnTo>
                  <a:pt x="15649682" y="2014897"/>
                </a:lnTo>
                <a:lnTo>
                  <a:pt x="0" y="2014897"/>
                </a:lnTo>
                <a:lnTo>
                  <a:pt x="0" y="0"/>
                </a:lnTo>
                <a:close/>
              </a:path>
            </a:pathLst>
          </a:custGeom>
          <a:blipFill>
            <a:blip r:embed="rId4"/>
            <a:stretch>
              <a:fillRect l="0" t="0" r="0" b="0"/>
            </a:stretch>
          </a:blipFill>
        </p:spPr>
      </p:sp>
      <p:sp>
        <p:nvSpPr>
          <p:cNvPr name="TextBox 5" id="5"/>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6" id="6"/>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Replace Null Values</a:t>
            </a: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4009302" y="5219963"/>
            <a:ext cx="10269397" cy="3565340"/>
          </a:xfrm>
          <a:custGeom>
            <a:avLst/>
            <a:gdLst/>
            <a:ahLst/>
            <a:cxnLst/>
            <a:rect r="r" b="b" t="t" l="l"/>
            <a:pathLst>
              <a:path h="3565340" w="10269397">
                <a:moveTo>
                  <a:pt x="0" y="0"/>
                </a:moveTo>
                <a:lnTo>
                  <a:pt x="10269396" y="0"/>
                </a:lnTo>
                <a:lnTo>
                  <a:pt x="10269396" y="3565340"/>
                </a:lnTo>
                <a:lnTo>
                  <a:pt x="0" y="3565340"/>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Rename Columns</a:t>
            </a: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955185" y="5143500"/>
            <a:ext cx="12377630" cy="1747430"/>
          </a:xfrm>
          <a:custGeom>
            <a:avLst/>
            <a:gdLst/>
            <a:ahLst/>
            <a:cxnLst/>
            <a:rect r="r" b="b" t="t" l="l"/>
            <a:pathLst>
              <a:path h="1747430" w="12377630">
                <a:moveTo>
                  <a:pt x="0" y="0"/>
                </a:moveTo>
                <a:lnTo>
                  <a:pt x="12377630" y="0"/>
                </a:lnTo>
                <a:lnTo>
                  <a:pt x="12377630" y="1747430"/>
                </a:lnTo>
                <a:lnTo>
                  <a:pt x="0" y="1747430"/>
                </a:lnTo>
                <a:lnTo>
                  <a:pt x="0" y="0"/>
                </a:lnTo>
                <a:close/>
              </a:path>
            </a:pathLst>
          </a:custGeom>
          <a:blipFill>
            <a:blip r:embed="rId3"/>
            <a:stretch>
              <a:fillRect l="0" t="0" r="0" b="0"/>
            </a:stretch>
          </a:blipFill>
        </p:spPr>
      </p:sp>
      <p:sp>
        <p:nvSpPr>
          <p:cNvPr name="Freeform 4" id="4"/>
          <p:cNvSpPr/>
          <p:nvPr/>
        </p:nvSpPr>
        <p:spPr>
          <a:xfrm flipH="false" flipV="false" rot="0">
            <a:off x="4439886" y="7269810"/>
            <a:ext cx="9408228" cy="1988490"/>
          </a:xfrm>
          <a:custGeom>
            <a:avLst/>
            <a:gdLst/>
            <a:ahLst/>
            <a:cxnLst/>
            <a:rect r="r" b="b" t="t" l="l"/>
            <a:pathLst>
              <a:path h="1988490" w="9408228">
                <a:moveTo>
                  <a:pt x="0" y="0"/>
                </a:moveTo>
                <a:lnTo>
                  <a:pt x="9408228" y="0"/>
                </a:lnTo>
                <a:lnTo>
                  <a:pt x="9408228" y="1988490"/>
                </a:lnTo>
                <a:lnTo>
                  <a:pt x="0" y="1988490"/>
                </a:lnTo>
                <a:lnTo>
                  <a:pt x="0" y="0"/>
                </a:lnTo>
                <a:close/>
              </a:path>
            </a:pathLst>
          </a:custGeom>
          <a:blipFill>
            <a:blip r:embed="rId4"/>
            <a:stretch>
              <a:fillRect l="0" t="0" r="0" b="0"/>
            </a:stretch>
          </a:blipFill>
        </p:spPr>
      </p:sp>
      <p:sp>
        <p:nvSpPr>
          <p:cNvPr name="TextBox 5" id="5"/>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6" id="6"/>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Drop Duplicated Rows</a:t>
            </a: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TextBox 3" id="3"/>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4" id="4"/>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Optimise Memory Usage by Using Efficient Data Types</a:t>
            </a:r>
          </a:p>
        </p:txBody>
      </p:sp>
      <p:sp>
        <p:nvSpPr>
          <p:cNvPr name="Freeform 5" id="5"/>
          <p:cNvSpPr/>
          <p:nvPr/>
        </p:nvSpPr>
        <p:spPr>
          <a:xfrm flipH="false" flipV="false" rot="0">
            <a:off x="1028700" y="5641909"/>
            <a:ext cx="16369609" cy="2721448"/>
          </a:xfrm>
          <a:custGeom>
            <a:avLst/>
            <a:gdLst/>
            <a:ahLst/>
            <a:cxnLst/>
            <a:rect r="r" b="b" t="t" l="l"/>
            <a:pathLst>
              <a:path h="2721448" w="16369609">
                <a:moveTo>
                  <a:pt x="0" y="0"/>
                </a:moveTo>
                <a:lnTo>
                  <a:pt x="16369609" y="0"/>
                </a:lnTo>
                <a:lnTo>
                  <a:pt x="16369609" y="2721448"/>
                </a:lnTo>
                <a:lnTo>
                  <a:pt x="0" y="2721448"/>
                </a:lnTo>
                <a:lnTo>
                  <a:pt x="0" y="0"/>
                </a:lnTo>
                <a:close/>
              </a:path>
            </a:pathLst>
          </a:custGeom>
          <a:blipFill>
            <a:blip r:embed="rId3"/>
            <a:stretch>
              <a:fillRect l="0" t="0" r="0" b="0"/>
            </a:stretch>
          </a:blipFill>
        </p:spPr>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619659" y="4667340"/>
            <a:ext cx="15048681" cy="5016227"/>
          </a:xfrm>
          <a:custGeom>
            <a:avLst/>
            <a:gdLst/>
            <a:ahLst/>
            <a:cxnLst/>
            <a:rect r="r" b="b" t="t" l="l"/>
            <a:pathLst>
              <a:path h="5016227" w="15048681">
                <a:moveTo>
                  <a:pt x="0" y="0"/>
                </a:moveTo>
                <a:lnTo>
                  <a:pt x="15048682" y="0"/>
                </a:lnTo>
                <a:lnTo>
                  <a:pt x="15048682" y="5016227"/>
                </a:lnTo>
                <a:lnTo>
                  <a:pt x="0" y="5016227"/>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(Modin)</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Export Cleaned Data to MongoDB</a:t>
            </a: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5650231" y="4730879"/>
            <a:ext cx="6987539" cy="5050184"/>
          </a:xfrm>
          <a:custGeom>
            <a:avLst/>
            <a:gdLst/>
            <a:ahLst/>
            <a:cxnLst/>
            <a:rect r="r" b="b" t="t" l="l"/>
            <a:pathLst>
              <a:path h="5050184" w="6987539">
                <a:moveTo>
                  <a:pt x="0" y="0"/>
                </a:moveTo>
                <a:lnTo>
                  <a:pt x="6987538" y="0"/>
                </a:lnTo>
                <a:lnTo>
                  <a:pt x="6987538" y="5050184"/>
                </a:lnTo>
                <a:lnTo>
                  <a:pt x="0" y="5050184"/>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Install &amp; Import Libraries</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494340" y="5761363"/>
            <a:ext cx="13299320" cy="2482540"/>
          </a:xfrm>
          <a:custGeom>
            <a:avLst/>
            <a:gdLst/>
            <a:ahLst/>
            <a:cxnLst/>
            <a:rect r="r" b="b" t="t" l="l"/>
            <a:pathLst>
              <a:path h="2482540" w="13299320">
                <a:moveTo>
                  <a:pt x="0" y="0"/>
                </a:moveTo>
                <a:lnTo>
                  <a:pt x="13299320" y="0"/>
                </a:lnTo>
                <a:lnTo>
                  <a:pt x="13299320" y="2482540"/>
                </a:lnTo>
                <a:lnTo>
                  <a:pt x="0" y="2482540"/>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Import Data</a:t>
            </a:r>
          </a:p>
        </p:txBody>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631781" y="5803958"/>
            <a:ext cx="15024438" cy="2247902"/>
          </a:xfrm>
          <a:custGeom>
            <a:avLst/>
            <a:gdLst/>
            <a:ahLst/>
            <a:cxnLst/>
            <a:rect r="r" b="b" t="t" l="l"/>
            <a:pathLst>
              <a:path h="2247902" w="15024438">
                <a:moveTo>
                  <a:pt x="0" y="0"/>
                </a:moveTo>
                <a:lnTo>
                  <a:pt x="15024438" y="0"/>
                </a:lnTo>
                <a:lnTo>
                  <a:pt x="15024438" y="2247901"/>
                </a:lnTo>
                <a:lnTo>
                  <a:pt x="0" y="2247901"/>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Combine Columns</a:t>
            </a: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3642227" y="6033571"/>
            <a:ext cx="11003545" cy="1938124"/>
          </a:xfrm>
          <a:custGeom>
            <a:avLst/>
            <a:gdLst/>
            <a:ahLst/>
            <a:cxnLst/>
            <a:rect r="r" b="b" t="t" l="l"/>
            <a:pathLst>
              <a:path h="1938124" w="11003545">
                <a:moveTo>
                  <a:pt x="0" y="0"/>
                </a:moveTo>
                <a:lnTo>
                  <a:pt x="11003546" y="0"/>
                </a:lnTo>
                <a:lnTo>
                  <a:pt x="11003546" y="1938124"/>
                </a:lnTo>
                <a:lnTo>
                  <a:pt x="0" y="1938124"/>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Remove Unwanted Column(s)</a:t>
            </a: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854606" y="5574917"/>
            <a:ext cx="14578788" cy="2855432"/>
          </a:xfrm>
          <a:custGeom>
            <a:avLst/>
            <a:gdLst/>
            <a:ahLst/>
            <a:cxnLst/>
            <a:rect r="r" b="b" t="t" l="l"/>
            <a:pathLst>
              <a:path h="2855432" w="14578788">
                <a:moveTo>
                  <a:pt x="0" y="0"/>
                </a:moveTo>
                <a:lnTo>
                  <a:pt x="14578788" y="0"/>
                </a:lnTo>
                <a:lnTo>
                  <a:pt x="14578788" y="2855432"/>
                </a:lnTo>
                <a:lnTo>
                  <a:pt x="0" y="2855432"/>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Installment Column)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3629025"/>
            <a:ext cx="13602411" cy="3028950"/>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System Design &amp; Architecture</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523221" y="5583263"/>
            <a:ext cx="15241557" cy="2838740"/>
          </a:xfrm>
          <a:custGeom>
            <a:avLst/>
            <a:gdLst/>
            <a:ahLst/>
            <a:cxnLst/>
            <a:rect r="r" b="b" t="t" l="l"/>
            <a:pathLst>
              <a:path h="2838740" w="15241557">
                <a:moveTo>
                  <a:pt x="0" y="0"/>
                </a:moveTo>
                <a:lnTo>
                  <a:pt x="15241558" y="0"/>
                </a:lnTo>
                <a:lnTo>
                  <a:pt x="15241558" y="2838740"/>
                </a:lnTo>
                <a:lnTo>
                  <a:pt x="0" y="2838740"/>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(Extract Clean Values from Condition Column)</a:t>
            </a: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1563844" y="6453072"/>
            <a:ext cx="15160311" cy="1099123"/>
          </a:xfrm>
          <a:custGeom>
            <a:avLst/>
            <a:gdLst/>
            <a:ahLst/>
            <a:cxnLst/>
            <a:rect r="r" b="b" t="t" l="l"/>
            <a:pathLst>
              <a:path h="1099123" w="15160311">
                <a:moveTo>
                  <a:pt x="0" y="0"/>
                </a:moveTo>
                <a:lnTo>
                  <a:pt x="15160312" y="0"/>
                </a:lnTo>
                <a:lnTo>
                  <a:pt x="15160312" y="1099122"/>
                </a:lnTo>
                <a:lnTo>
                  <a:pt x="0" y="1099122"/>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Sales Channel)</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4780653" y="5143500"/>
            <a:ext cx="8726695" cy="4821753"/>
          </a:xfrm>
          <a:custGeom>
            <a:avLst/>
            <a:gdLst/>
            <a:ahLst/>
            <a:cxnLst/>
            <a:rect r="r" b="b" t="t" l="l"/>
            <a:pathLst>
              <a:path h="4821753" w="8726695">
                <a:moveTo>
                  <a:pt x="0" y="0"/>
                </a:moveTo>
                <a:lnTo>
                  <a:pt x="8726694" y="0"/>
                </a:lnTo>
                <a:lnTo>
                  <a:pt x="8726694" y="4821753"/>
                </a:lnTo>
                <a:lnTo>
                  <a:pt x="0" y="4821753"/>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301141"/>
            <a:ext cx="15513475" cy="1455066"/>
          </a:xfrm>
          <a:prstGeom prst="rect">
            <a:avLst/>
          </a:prstGeom>
        </p:spPr>
        <p:txBody>
          <a:bodyPr anchor="t" rtlCol="false" tIns="0" lIns="0" bIns="0" rIns="0">
            <a:spAutoFit/>
          </a:bodyPr>
          <a:lstStyle/>
          <a:p>
            <a:pPr algn="ctr">
              <a:lnSpc>
                <a:spcPts val="5899"/>
              </a:lnSpc>
            </a:pPr>
            <a:r>
              <a:rPr lang="en-US" sz="4213" b="true">
                <a:solidFill>
                  <a:srgbClr val="000000"/>
                </a:solidFill>
                <a:latin typeface="TT Hoves Bold"/>
                <a:ea typeface="TT Hoves Bold"/>
                <a:cs typeface="TT Hoves Bold"/>
                <a:sym typeface="TT Hoves Bold"/>
              </a:rPr>
              <a:t>String Cleaning and Formatting </a:t>
            </a:r>
          </a:p>
          <a:p>
            <a:pPr algn="ctr">
              <a:lnSpc>
                <a:spcPts val="5899"/>
              </a:lnSpc>
            </a:pPr>
            <a:r>
              <a:rPr lang="en-US" b="true" sz="4213">
                <a:solidFill>
                  <a:srgbClr val="000000"/>
                </a:solidFill>
                <a:latin typeface="TT Hoves Bold"/>
                <a:ea typeface="TT Hoves Bold"/>
                <a:cs typeface="TT Hoves Bold"/>
                <a:sym typeface="TT Hoves Bold"/>
              </a:rPr>
              <a:t>(Clean Mileage)</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218618" y="4837506"/>
            <a:ext cx="13787495" cy="2870649"/>
          </a:xfrm>
          <a:custGeom>
            <a:avLst/>
            <a:gdLst/>
            <a:ahLst/>
            <a:cxnLst/>
            <a:rect r="r" b="b" t="t" l="l"/>
            <a:pathLst>
              <a:path h="2870649" w="13787495">
                <a:moveTo>
                  <a:pt x="0" y="0"/>
                </a:moveTo>
                <a:lnTo>
                  <a:pt x="13787495" y="0"/>
                </a:lnTo>
                <a:lnTo>
                  <a:pt x="13787495" y="2870648"/>
                </a:lnTo>
                <a:lnTo>
                  <a:pt x="0" y="2870648"/>
                </a:lnTo>
                <a:lnTo>
                  <a:pt x="0" y="0"/>
                </a:lnTo>
                <a:close/>
              </a:path>
            </a:pathLst>
          </a:custGeom>
          <a:blipFill>
            <a:blip r:embed="rId3"/>
            <a:stretch>
              <a:fillRect l="0" t="0" r="0" b="0"/>
            </a:stretch>
          </a:blipFill>
        </p:spPr>
      </p:sp>
      <p:sp>
        <p:nvSpPr>
          <p:cNvPr name="Freeform 4" id="4"/>
          <p:cNvSpPr/>
          <p:nvPr/>
        </p:nvSpPr>
        <p:spPr>
          <a:xfrm flipH="false" flipV="false" rot="0">
            <a:off x="997066" y="8117729"/>
            <a:ext cx="16293869" cy="1140571"/>
          </a:xfrm>
          <a:custGeom>
            <a:avLst/>
            <a:gdLst/>
            <a:ahLst/>
            <a:cxnLst/>
            <a:rect r="r" b="b" t="t" l="l"/>
            <a:pathLst>
              <a:path h="1140571" w="16293869">
                <a:moveTo>
                  <a:pt x="0" y="0"/>
                </a:moveTo>
                <a:lnTo>
                  <a:pt x="16293868" y="0"/>
                </a:lnTo>
                <a:lnTo>
                  <a:pt x="16293868" y="1140571"/>
                </a:lnTo>
                <a:lnTo>
                  <a:pt x="0" y="1140571"/>
                </a:lnTo>
                <a:lnTo>
                  <a:pt x="0" y="0"/>
                </a:lnTo>
                <a:close/>
              </a:path>
            </a:pathLst>
          </a:custGeom>
          <a:blipFill>
            <a:blip r:embed="rId4"/>
            <a:stretch>
              <a:fillRect l="0" t="0" r="0" b="0"/>
            </a:stretch>
          </a:blipFill>
        </p:spPr>
      </p:sp>
      <p:sp>
        <p:nvSpPr>
          <p:cNvPr name="TextBox 5" id="5"/>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6" id="6"/>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Replace Null Values</a:t>
            </a: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4415752" y="5412091"/>
            <a:ext cx="9456495" cy="3181084"/>
          </a:xfrm>
          <a:custGeom>
            <a:avLst/>
            <a:gdLst/>
            <a:ahLst/>
            <a:cxnLst/>
            <a:rect r="r" b="b" t="t" l="l"/>
            <a:pathLst>
              <a:path h="3181084" w="9456495">
                <a:moveTo>
                  <a:pt x="0" y="0"/>
                </a:moveTo>
                <a:lnTo>
                  <a:pt x="9456496" y="0"/>
                </a:lnTo>
                <a:lnTo>
                  <a:pt x="9456496" y="3181084"/>
                </a:lnTo>
                <a:lnTo>
                  <a:pt x="0" y="3181084"/>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Rename Columns</a:t>
            </a:r>
          </a:p>
        </p:txBody>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3823681" y="4886735"/>
            <a:ext cx="10640637" cy="2401594"/>
          </a:xfrm>
          <a:custGeom>
            <a:avLst/>
            <a:gdLst/>
            <a:ahLst/>
            <a:cxnLst/>
            <a:rect r="r" b="b" t="t" l="l"/>
            <a:pathLst>
              <a:path h="2401594" w="10640637">
                <a:moveTo>
                  <a:pt x="0" y="0"/>
                </a:moveTo>
                <a:lnTo>
                  <a:pt x="10640638" y="0"/>
                </a:lnTo>
                <a:lnTo>
                  <a:pt x="10640638" y="2401593"/>
                </a:lnTo>
                <a:lnTo>
                  <a:pt x="0" y="2401593"/>
                </a:lnTo>
                <a:lnTo>
                  <a:pt x="0" y="0"/>
                </a:lnTo>
                <a:close/>
              </a:path>
            </a:pathLst>
          </a:custGeom>
          <a:blipFill>
            <a:blip r:embed="rId3"/>
            <a:stretch>
              <a:fillRect l="0" t="0" r="0" b="0"/>
            </a:stretch>
          </a:blipFill>
        </p:spPr>
      </p:sp>
      <p:sp>
        <p:nvSpPr>
          <p:cNvPr name="Freeform 4" id="4"/>
          <p:cNvSpPr/>
          <p:nvPr/>
        </p:nvSpPr>
        <p:spPr>
          <a:xfrm flipH="false" flipV="false" rot="0">
            <a:off x="4427790" y="7507403"/>
            <a:ext cx="9432421" cy="1611128"/>
          </a:xfrm>
          <a:custGeom>
            <a:avLst/>
            <a:gdLst/>
            <a:ahLst/>
            <a:cxnLst/>
            <a:rect r="r" b="b" t="t" l="l"/>
            <a:pathLst>
              <a:path h="1611128" w="9432421">
                <a:moveTo>
                  <a:pt x="0" y="0"/>
                </a:moveTo>
                <a:lnTo>
                  <a:pt x="9432420" y="0"/>
                </a:lnTo>
                <a:lnTo>
                  <a:pt x="9432420" y="1611128"/>
                </a:lnTo>
                <a:lnTo>
                  <a:pt x="0" y="1611128"/>
                </a:lnTo>
                <a:lnTo>
                  <a:pt x="0" y="0"/>
                </a:lnTo>
                <a:close/>
              </a:path>
            </a:pathLst>
          </a:custGeom>
          <a:blipFill>
            <a:blip r:embed="rId4"/>
            <a:stretch>
              <a:fillRect l="0" t="0" r="0" b="0"/>
            </a:stretch>
          </a:blipFill>
        </p:spPr>
      </p:sp>
      <p:sp>
        <p:nvSpPr>
          <p:cNvPr name="TextBox 5" id="5"/>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6" id="6"/>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Drop Duplicated Rows</a:t>
            </a: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TextBox 3" id="3"/>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4" id="4"/>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Optimise Memory Usage by Using Efficient Data Types</a:t>
            </a:r>
          </a:p>
        </p:txBody>
      </p:sp>
      <p:sp>
        <p:nvSpPr>
          <p:cNvPr name="Freeform 5" id="5"/>
          <p:cNvSpPr/>
          <p:nvPr/>
        </p:nvSpPr>
        <p:spPr>
          <a:xfrm flipH="false" flipV="false" rot="0">
            <a:off x="1534571" y="5143500"/>
            <a:ext cx="15218859" cy="3652526"/>
          </a:xfrm>
          <a:custGeom>
            <a:avLst/>
            <a:gdLst/>
            <a:ahLst/>
            <a:cxnLst/>
            <a:rect r="r" b="b" t="t" l="l"/>
            <a:pathLst>
              <a:path h="3652526" w="15218859">
                <a:moveTo>
                  <a:pt x="0" y="0"/>
                </a:moveTo>
                <a:lnTo>
                  <a:pt x="15218858" y="0"/>
                </a:lnTo>
                <a:lnTo>
                  <a:pt x="15218858" y="3652526"/>
                </a:lnTo>
                <a:lnTo>
                  <a:pt x="0" y="3652526"/>
                </a:lnTo>
                <a:lnTo>
                  <a:pt x="0" y="0"/>
                </a:lnTo>
                <a:close/>
              </a:path>
            </a:pathLst>
          </a:custGeom>
          <a:blipFill>
            <a:blip r:embed="rId3"/>
            <a:stretch>
              <a:fillRect l="0" t="0" r="0" b="0"/>
            </a:stretch>
          </a:blipFill>
        </p:spPr>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27705" y="2921813"/>
            <a:ext cx="17232589" cy="8161640"/>
          </a:xfrm>
          <a:custGeom>
            <a:avLst/>
            <a:gdLst/>
            <a:ahLst/>
            <a:cxnLst/>
            <a:rect r="r" b="b" t="t" l="l"/>
            <a:pathLst>
              <a:path h="8161640" w="17232589">
                <a:moveTo>
                  <a:pt x="0" y="0"/>
                </a:moveTo>
                <a:lnTo>
                  <a:pt x="17232590" y="0"/>
                </a:lnTo>
                <a:lnTo>
                  <a:pt x="17232590" y="8161640"/>
                </a:lnTo>
                <a:lnTo>
                  <a:pt x="0" y="8161640"/>
                </a:lnTo>
                <a:lnTo>
                  <a:pt x="0" y="0"/>
                </a:lnTo>
                <a:close/>
              </a:path>
            </a:pathLst>
          </a:custGeom>
          <a:blipFill>
            <a:blip r:embed="rId2"/>
            <a:stretch>
              <a:fillRect l="0" t="-5795" r="0" b="-27487"/>
            </a:stretch>
          </a:blipFill>
        </p:spPr>
      </p:sp>
      <p:sp>
        <p:nvSpPr>
          <p:cNvPr name="Freeform 3" id="3"/>
          <p:cNvSpPr/>
          <p:nvPr/>
        </p:nvSpPr>
        <p:spPr>
          <a:xfrm flipH="false" flipV="false" rot="0">
            <a:off x="2781491" y="4628739"/>
            <a:ext cx="12658669" cy="5155919"/>
          </a:xfrm>
          <a:custGeom>
            <a:avLst/>
            <a:gdLst/>
            <a:ahLst/>
            <a:cxnLst/>
            <a:rect r="r" b="b" t="t" l="l"/>
            <a:pathLst>
              <a:path h="5155919" w="12658669">
                <a:moveTo>
                  <a:pt x="0" y="0"/>
                </a:moveTo>
                <a:lnTo>
                  <a:pt x="12658670" y="0"/>
                </a:lnTo>
                <a:lnTo>
                  <a:pt x="12658670" y="5155919"/>
                </a:lnTo>
                <a:lnTo>
                  <a:pt x="0" y="5155919"/>
                </a:lnTo>
                <a:lnTo>
                  <a:pt x="0" y="0"/>
                </a:lnTo>
                <a:close/>
              </a:path>
            </a:pathLst>
          </a:custGeom>
          <a:blipFill>
            <a:blip r:embed="rId3"/>
            <a:stretch>
              <a:fillRect l="0" t="0" r="0" b="0"/>
            </a:stretch>
          </a:blipFill>
        </p:spPr>
      </p:sp>
      <p:sp>
        <p:nvSpPr>
          <p:cNvPr name="TextBox 4" id="4"/>
          <p:cNvSpPr txBox="true"/>
          <p:nvPr/>
        </p:nvSpPr>
        <p:spPr>
          <a:xfrm rot="0">
            <a:off x="2781491" y="484541"/>
            <a:ext cx="12725018" cy="1846565"/>
          </a:xfrm>
          <a:prstGeom prst="rect">
            <a:avLst/>
          </a:prstGeom>
        </p:spPr>
        <p:txBody>
          <a:bodyPr anchor="t" rtlCol="false" tIns="0" lIns="0" bIns="0" rIns="0">
            <a:spAutoFit/>
          </a:bodyPr>
          <a:lstStyle/>
          <a:p>
            <a:pPr algn="ctr">
              <a:lnSpc>
                <a:spcPts val="7420"/>
              </a:lnSpc>
            </a:pPr>
            <a:r>
              <a:rPr lang="en-US" b="true" sz="5300">
                <a:solidFill>
                  <a:srgbClr val="000000"/>
                </a:solidFill>
                <a:latin typeface="TT Hoves Bold"/>
                <a:ea typeface="TT Hoves Bold"/>
                <a:cs typeface="TT Hoves Bold"/>
                <a:sym typeface="TT Hoves Bold"/>
              </a:rPr>
              <a:t>Code Overview</a:t>
            </a:r>
          </a:p>
          <a:p>
            <a:pPr algn="ctr">
              <a:lnSpc>
                <a:spcPts val="7420"/>
              </a:lnSpc>
            </a:pPr>
            <a:r>
              <a:rPr lang="en-US" sz="5300" u="none">
                <a:solidFill>
                  <a:srgbClr val="000000"/>
                </a:solidFill>
                <a:latin typeface="TT Hoves"/>
                <a:ea typeface="TT Hoves"/>
                <a:cs typeface="TT Hoves"/>
                <a:sym typeface="TT Hoves"/>
              </a:rPr>
              <a:t>(Dask)</a:t>
            </a:r>
          </a:p>
        </p:txBody>
      </p:sp>
      <p:sp>
        <p:nvSpPr>
          <p:cNvPr name="TextBox 5" id="5"/>
          <p:cNvSpPr txBox="true"/>
          <p:nvPr/>
        </p:nvSpPr>
        <p:spPr>
          <a:xfrm rot="0">
            <a:off x="1387262" y="3672616"/>
            <a:ext cx="15513475" cy="712116"/>
          </a:xfrm>
          <a:prstGeom prst="rect">
            <a:avLst/>
          </a:prstGeom>
        </p:spPr>
        <p:txBody>
          <a:bodyPr anchor="t" rtlCol="false" tIns="0" lIns="0" bIns="0" rIns="0">
            <a:spAutoFit/>
          </a:bodyPr>
          <a:lstStyle/>
          <a:p>
            <a:pPr algn="ctr">
              <a:lnSpc>
                <a:spcPts val="5899"/>
              </a:lnSpc>
            </a:pPr>
            <a:r>
              <a:rPr lang="en-US" b="true" sz="4213">
                <a:solidFill>
                  <a:srgbClr val="000000"/>
                </a:solidFill>
                <a:latin typeface="TT Hoves Bold"/>
                <a:ea typeface="TT Hoves Bold"/>
                <a:cs typeface="TT Hoves Bold"/>
                <a:sym typeface="TT Hoves Bold"/>
              </a:rPr>
              <a:t>Export Cleaned Data to MongoDB</a:t>
            </a: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3629025"/>
            <a:ext cx="13602411" cy="3028950"/>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Performance Evaluation</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3192144" y="1564023"/>
            <a:ext cx="11903713" cy="2410148"/>
          </a:xfrm>
          <a:prstGeom prst="rect">
            <a:avLst/>
          </a:prstGeom>
        </p:spPr>
        <p:txBody>
          <a:bodyPr anchor="t" rtlCol="false" tIns="0" lIns="0" bIns="0" rIns="0">
            <a:spAutoFit/>
          </a:bodyPr>
          <a:lstStyle/>
          <a:p>
            <a:pPr algn="ctr">
              <a:lnSpc>
                <a:spcPts val="6300"/>
              </a:lnSpc>
            </a:pPr>
            <a:r>
              <a:rPr lang="en-US" sz="5250" b="true">
                <a:solidFill>
                  <a:srgbClr val="000000"/>
                </a:solidFill>
                <a:latin typeface="TT Hoves Bold"/>
                <a:ea typeface="TT Hoves Bold"/>
                <a:cs typeface="TT Hoves Bold"/>
                <a:sym typeface="TT Hoves Bold"/>
              </a:rPr>
              <a:t>Performance Evaluation Goals</a:t>
            </a:r>
          </a:p>
          <a:p>
            <a:pPr algn="ctr">
              <a:lnSpc>
                <a:spcPts val="6300"/>
              </a:lnSpc>
            </a:pPr>
          </a:p>
          <a:p>
            <a:pPr algn="ctr" marL="0" indent="0" lvl="0">
              <a:lnSpc>
                <a:spcPts val="6300"/>
              </a:lnSpc>
              <a:spcBef>
                <a:spcPct val="0"/>
              </a:spcBef>
            </a:pP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TextBox 21" id="21"/>
          <p:cNvSpPr txBox="true"/>
          <p:nvPr/>
        </p:nvSpPr>
        <p:spPr>
          <a:xfrm rot="0">
            <a:off x="4041666" y="3531411"/>
            <a:ext cx="8783092" cy="3200400"/>
          </a:xfrm>
          <a:prstGeom prst="rect">
            <a:avLst/>
          </a:prstGeom>
        </p:spPr>
        <p:txBody>
          <a:bodyPr anchor="t" rtlCol="false" tIns="0" lIns="0" bIns="0" rIns="0">
            <a:spAutoFit/>
          </a:bodyPr>
          <a:lstStyle/>
          <a:p>
            <a:pPr algn="l">
              <a:lnSpc>
                <a:spcPts val="4231"/>
              </a:lnSpc>
              <a:spcBef>
                <a:spcPct val="0"/>
              </a:spcBef>
            </a:pPr>
            <a:r>
              <a:rPr lang="en-US" sz="3526">
                <a:solidFill>
                  <a:srgbClr val="000000"/>
                </a:solidFill>
                <a:latin typeface="TT Hoves"/>
                <a:ea typeface="TT Hoves"/>
                <a:cs typeface="TT Hoves"/>
                <a:sym typeface="TT Hoves"/>
              </a:rPr>
              <a:t>Key </a:t>
            </a:r>
            <a:r>
              <a:rPr lang="en-US" sz="3526">
                <a:solidFill>
                  <a:srgbClr val="000000"/>
                </a:solidFill>
                <a:latin typeface="TT Hoves"/>
                <a:ea typeface="TT Hoves"/>
                <a:cs typeface="TT Hoves"/>
                <a:sym typeface="TT Hoves"/>
              </a:rPr>
              <a:t>objectives:</a:t>
            </a:r>
          </a:p>
          <a:p>
            <a:pPr algn="l" marL="761264" indent="-380632" lvl="1">
              <a:lnSpc>
                <a:spcPts val="4231"/>
              </a:lnSpc>
              <a:spcBef>
                <a:spcPct val="0"/>
              </a:spcBef>
              <a:buFont typeface="Arial"/>
              <a:buChar char="•"/>
            </a:pPr>
            <a:r>
              <a:rPr lang="en-US" sz="3526">
                <a:solidFill>
                  <a:srgbClr val="000000"/>
                </a:solidFill>
                <a:latin typeface="TT Hoves"/>
                <a:ea typeface="TT Hoves"/>
                <a:cs typeface="TT Hoves"/>
                <a:sym typeface="TT Hoves"/>
              </a:rPr>
              <a:t>Reduce overall processing time</a:t>
            </a:r>
          </a:p>
          <a:p>
            <a:pPr algn="l" marL="761264" indent="-380632" lvl="1">
              <a:lnSpc>
                <a:spcPts val="4231"/>
              </a:lnSpc>
              <a:spcBef>
                <a:spcPct val="0"/>
              </a:spcBef>
              <a:buFont typeface="Arial"/>
              <a:buChar char="•"/>
            </a:pPr>
            <a:r>
              <a:rPr lang="en-US" sz="3526">
                <a:solidFill>
                  <a:srgbClr val="000000"/>
                </a:solidFill>
                <a:latin typeface="TT Hoves"/>
                <a:ea typeface="TT Hoves"/>
                <a:cs typeface="TT Hoves"/>
                <a:sym typeface="TT Hoves"/>
              </a:rPr>
              <a:t>Lower peak memory consumption</a:t>
            </a:r>
          </a:p>
          <a:p>
            <a:pPr algn="l" marL="761264" indent="-380632" lvl="1">
              <a:lnSpc>
                <a:spcPts val="4231"/>
              </a:lnSpc>
              <a:spcBef>
                <a:spcPct val="0"/>
              </a:spcBef>
              <a:buFont typeface="Arial"/>
              <a:buChar char="•"/>
            </a:pPr>
            <a:r>
              <a:rPr lang="en-US" sz="3526">
                <a:solidFill>
                  <a:srgbClr val="000000"/>
                </a:solidFill>
                <a:latin typeface="TT Hoves"/>
                <a:ea typeface="TT Hoves"/>
                <a:cs typeface="TT Hoves"/>
                <a:sym typeface="TT Hoves"/>
              </a:rPr>
              <a:t>Improve CPU utilisation</a:t>
            </a:r>
          </a:p>
          <a:p>
            <a:pPr algn="l" marL="761264" indent="-380632" lvl="1">
              <a:lnSpc>
                <a:spcPts val="4231"/>
              </a:lnSpc>
              <a:spcBef>
                <a:spcPct val="0"/>
              </a:spcBef>
              <a:buFont typeface="Arial"/>
              <a:buChar char="•"/>
            </a:pPr>
            <a:r>
              <a:rPr lang="en-US" sz="3526">
                <a:solidFill>
                  <a:srgbClr val="000000"/>
                </a:solidFill>
                <a:latin typeface="TT Hoves"/>
                <a:ea typeface="TT Hoves"/>
                <a:cs typeface="TT Hoves"/>
                <a:sym typeface="TT Hoves"/>
              </a:rPr>
              <a:t>Increase records-per-minute throughput</a:t>
            </a:r>
          </a:p>
          <a:p>
            <a:pPr algn="l">
              <a:lnSpc>
                <a:spcPts val="423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627901" y="1739656"/>
            <a:ext cx="17032198" cy="6807689"/>
          </a:xfrm>
          <a:custGeom>
            <a:avLst/>
            <a:gdLst/>
            <a:ahLst/>
            <a:cxnLst/>
            <a:rect r="r" b="b" t="t" l="l"/>
            <a:pathLst>
              <a:path h="6807689" w="17032198">
                <a:moveTo>
                  <a:pt x="0" y="0"/>
                </a:moveTo>
                <a:lnTo>
                  <a:pt x="17032198" y="0"/>
                </a:lnTo>
                <a:lnTo>
                  <a:pt x="17032198" y="6807688"/>
                </a:lnTo>
                <a:lnTo>
                  <a:pt x="0" y="6807688"/>
                </a:lnTo>
                <a:lnTo>
                  <a:pt x="0" y="0"/>
                </a:lnTo>
                <a:close/>
              </a:path>
            </a:pathLst>
          </a:custGeom>
          <a:blipFill>
            <a:blip r:embed="rId2"/>
            <a:stretch>
              <a:fillRect l="-2815" t="0" r="0" b="0"/>
            </a:stretch>
          </a:blipFill>
        </p:spPr>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4041666" y="1558380"/>
            <a:ext cx="9657467" cy="685800"/>
          </a:xfrm>
          <a:prstGeom prst="rect">
            <a:avLst/>
          </a:prstGeom>
        </p:spPr>
        <p:txBody>
          <a:bodyPr anchor="t" rtlCol="false" tIns="0" lIns="0" bIns="0" rIns="0">
            <a:spAutoFit/>
          </a:bodyPr>
          <a:lstStyle/>
          <a:p>
            <a:pPr algn="ctr" marL="0" indent="0" lvl="0">
              <a:lnSpc>
                <a:spcPts val="5471"/>
              </a:lnSpc>
              <a:spcBef>
                <a:spcPct val="0"/>
              </a:spcBef>
            </a:pPr>
            <a:r>
              <a:rPr lang="en-US" b="true" sz="4559">
                <a:solidFill>
                  <a:srgbClr val="000000"/>
                </a:solidFill>
                <a:latin typeface="TT Hoves Bold"/>
                <a:ea typeface="TT Hoves Bold"/>
                <a:cs typeface="TT Hoves Bold"/>
                <a:sym typeface="TT Hoves Bold"/>
              </a:rPr>
              <a:t>Before vs After Optimisation</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TextBox 21" id="21"/>
          <p:cNvSpPr txBox="true"/>
          <p:nvPr/>
        </p:nvSpPr>
        <p:spPr>
          <a:xfrm rot="0">
            <a:off x="2533023" y="3395125"/>
            <a:ext cx="5686963" cy="4905375"/>
          </a:xfrm>
          <a:prstGeom prst="rect">
            <a:avLst/>
          </a:prstGeom>
        </p:spPr>
        <p:txBody>
          <a:bodyPr anchor="t" rtlCol="false" tIns="0" lIns="0" bIns="0" rIns="0">
            <a:spAutoFit/>
          </a:bodyPr>
          <a:lstStyle/>
          <a:p>
            <a:pPr algn="l">
              <a:lnSpc>
                <a:spcPts val="3272"/>
              </a:lnSpc>
              <a:spcBef>
                <a:spcPct val="0"/>
              </a:spcBef>
            </a:pPr>
            <a:r>
              <a:rPr lang="en-US" sz="2727">
                <a:solidFill>
                  <a:srgbClr val="000000"/>
                </a:solidFill>
                <a:latin typeface="TT Hoves"/>
                <a:ea typeface="TT Hoves"/>
                <a:cs typeface="TT Hoves"/>
                <a:sym typeface="TT Hoves"/>
              </a:rPr>
              <a:t>Pr</a:t>
            </a:r>
            <a:r>
              <a:rPr lang="en-US" sz="2727">
                <a:solidFill>
                  <a:srgbClr val="000000"/>
                </a:solidFill>
                <a:latin typeface="TT Hoves"/>
                <a:ea typeface="TT Hoves"/>
                <a:cs typeface="TT Hoves"/>
                <a:sym typeface="TT Hoves"/>
              </a:rPr>
              <a:t>ocessing Time:</a:t>
            </a:r>
          </a:p>
          <a:p>
            <a:pPr algn="l" marL="588818" indent="-294409" lvl="1">
              <a:lnSpc>
                <a:spcPts val="3272"/>
              </a:lnSpc>
              <a:spcBef>
                <a:spcPct val="0"/>
              </a:spcBef>
              <a:buFont typeface="Arial"/>
              <a:buChar char="•"/>
            </a:pPr>
            <a:r>
              <a:rPr lang="en-US" sz="2727">
                <a:solidFill>
                  <a:srgbClr val="000000"/>
                </a:solidFill>
                <a:latin typeface="TT Hoves"/>
                <a:ea typeface="TT Hoves"/>
                <a:cs typeface="TT Hoves"/>
                <a:sym typeface="TT Hoves"/>
              </a:rPr>
              <a:t>Up to 5× faster with Polars vs. Pandas</a:t>
            </a:r>
          </a:p>
          <a:p>
            <a:pPr algn="l" marL="588818" indent="-294409" lvl="1">
              <a:lnSpc>
                <a:spcPts val="3272"/>
              </a:lnSpc>
              <a:spcBef>
                <a:spcPct val="0"/>
              </a:spcBef>
              <a:buFont typeface="Arial"/>
              <a:buChar char="•"/>
            </a:pPr>
            <a:r>
              <a:rPr lang="en-US" sz="2727">
                <a:solidFill>
                  <a:srgbClr val="000000"/>
                </a:solidFill>
                <a:latin typeface="TT Hoves"/>
                <a:ea typeface="TT Hoves"/>
                <a:cs typeface="TT Hoves"/>
                <a:sym typeface="TT Hoves"/>
              </a:rPr>
              <a:t>2–3× improvement using Modin/Dask</a:t>
            </a:r>
          </a:p>
          <a:p>
            <a:pPr algn="l">
              <a:lnSpc>
                <a:spcPts val="3272"/>
              </a:lnSpc>
              <a:spcBef>
                <a:spcPct val="0"/>
              </a:spcBef>
            </a:pPr>
          </a:p>
          <a:p>
            <a:pPr algn="l">
              <a:lnSpc>
                <a:spcPts val="3272"/>
              </a:lnSpc>
              <a:spcBef>
                <a:spcPct val="0"/>
              </a:spcBef>
            </a:pPr>
            <a:r>
              <a:rPr lang="en-US" sz="2727">
                <a:solidFill>
                  <a:srgbClr val="000000"/>
                </a:solidFill>
                <a:latin typeface="TT Hoves"/>
                <a:ea typeface="TT Hoves"/>
                <a:cs typeface="TT Hoves"/>
                <a:sym typeface="TT Hoves"/>
              </a:rPr>
              <a:t>Memory Usage:</a:t>
            </a:r>
          </a:p>
          <a:p>
            <a:pPr algn="l" marL="588818" indent="-294409" lvl="1">
              <a:lnSpc>
                <a:spcPts val="3272"/>
              </a:lnSpc>
              <a:spcBef>
                <a:spcPct val="0"/>
              </a:spcBef>
              <a:buFont typeface="Arial"/>
              <a:buChar char="•"/>
            </a:pPr>
            <a:r>
              <a:rPr lang="en-US" sz="2727">
                <a:solidFill>
                  <a:srgbClr val="000000"/>
                </a:solidFill>
                <a:latin typeface="TT Hoves"/>
                <a:ea typeface="TT Hoves"/>
                <a:cs typeface="TT Hoves"/>
                <a:sym typeface="TT Hoves"/>
              </a:rPr>
              <a:t>30–40% reduction in Polars</a:t>
            </a:r>
          </a:p>
          <a:p>
            <a:pPr algn="l" marL="588818" indent="-294409" lvl="1">
              <a:lnSpc>
                <a:spcPts val="3272"/>
              </a:lnSpc>
              <a:spcBef>
                <a:spcPct val="0"/>
              </a:spcBef>
              <a:buFont typeface="Arial"/>
              <a:buChar char="•"/>
            </a:pPr>
            <a:r>
              <a:rPr lang="en-US" sz="2727">
                <a:solidFill>
                  <a:srgbClr val="000000"/>
                </a:solidFill>
                <a:latin typeface="TT Hoves"/>
                <a:ea typeface="TT Hoves"/>
                <a:cs typeface="TT Hoves"/>
                <a:sym typeface="TT Hoves"/>
              </a:rPr>
              <a:t>~20% in Modin; depends on chunk size</a:t>
            </a:r>
          </a:p>
          <a:p>
            <a:pPr algn="l">
              <a:lnSpc>
                <a:spcPts val="3272"/>
              </a:lnSpc>
              <a:spcBef>
                <a:spcPct val="0"/>
              </a:spcBef>
            </a:pPr>
          </a:p>
          <a:p>
            <a:pPr algn="l">
              <a:lnSpc>
                <a:spcPts val="3272"/>
              </a:lnSpc>
              <a:spcBef>
                <a:spcPct val="0"/>
              </a:spcBef>
            </a:pPr>
          </a:p>
        </p:txBody>
      </p:sp>
      <p:sp>
        <p:nvSpPr>
          <p:cNvPr name="TextBox 22" id="22"/>
          <p:cNvSpPr txBox="true"/>
          <p:nvPr/>
        </p:nvSpPr>
        <p:spPr>
          <a:xfrm rot="0">
            <a:off x="9144000" y="3365557"/>
            <a:ext cx="5891552" cy="4095750"/>
          </a:xfrm>
          <a:prstGeom prst="rect">
            <a:avLst/>
          </a:prstGeom>
        </p:spPr>
        <p:txBody>
          <a:bodyPr anchor="t" rtlCol="false" tIns="0" lIns="0" bIns="0" rIns="0">
            <a:spAutoFit/>
          </a:bodyPr>
          <a:lstStyle/>
          <a:p>
            <a:pPr algn="l">
              <a:lnSpc>
                <a:spcPts val="3240"/>
              </a:lnSpc>
              <a:spcBef>
                <a:spcPct val="0"/>
              </a:spcBef>
            </a:pPr>
            <a:r>
              <a:rPr lang="en-US" sz="2700">
                <a:solidFill>
                  <a:srgbClr val="000000"/>
                </a:solidFill>
                <a:latin typeface="TT Hoves"/>
                <a:ea typeface="TT Hoves"/>
                <a:cs typeface="TT Hoves"/>
                <a:sym typeface="TT Hoves"/>
              </a:rPr>
              <a:t>CPU Utilisation:</a:t>
            </a:r>
          </a:p>
          <a:p>
            <a:pPr algn="l" marL="582930" indent="-291465" lvl="1">
              <a:lnSpc>
                <a:spcPts val="3240"/>
              </a:lnSpc>
              <a:buFont typeface="Arial"/>
              <a:buChar char="•"/>
            </a:pPr>
            <a:r>
              <a:rPr lang="en-US" sz="2700">
                <a:solidFill>
                  <a:srgbClr val="000000"/>
                </a:solidFill>
                <a:latin typeface="TT Hoves"/>
                <a:ea typeface="TT Hoves"/>
                <a:cs typeface="TT Hoves"/>
                <a:sym typeface="TT Hoves"/>
              </a:rPr>
              <a:t>Pandas under-utilises CPUs (&lt; 30% avg.)</a:t>
            </a:r>
          </a:p>
          <a:p>
            <a:pPr algn="l" marL="582930" indent="-291465" lvl="1">
              <a:lnSpc>
                <a:spcPts val="3240"/>
              </a:lnSpc>
              <a:buFont typeface="Arial"/>
              <a:buChar char="•"/>
            </a:pPr>
            <a:r>
              <a:rPr lang="en-US" sz="2700">
                <a:solidFill>
                  <a:srgbClr val="000000"/>
                </a:solidFill>
                <a:latin typeface="TT Hoves"/>
                <a:ea typeface="TT Hoves"/>
                <a:cs typeface="TT Hoves"/>
                <a:sym typeface="TT Hoves"/>
              </a:rPr>
              <a:t>Polars/Modin/Dask push towards 80–100%</a:t>
            </a:r>
          </a:p>
          <a:p>
            <a:pPr algn="l">
              <a:lnSpc>
                <a:spcPts val="3240"/>
              </a:lnSpc>
            </a:pPr>
          </a:p>
          <a:p>
            <a:pPr algn="l">
              <a:lnSpc>
                <a:spcPts val="3240"/>
              </a:lnSpc>
              <a:spcBef>
                <a:spcPct val="0"/>
              </a:spcBef>
            </a:pPr>
            <a:r>
              <a:rPr lang="en-US" sz="2700">
                <a:solidFill>
                  <a:srgbClr val="000000"/>
                </a:solidFill>
                <a:latin typeface="TT Hoves"/>
                <a:ea typeface="TT Hoves"/>
                <a:cs typeface="TT Hoves"/>
                <a:sym typeface="TT Hoves"/>
              </a:rPr>
              <a:t>Throughput (records/min):</a:t>
            </a:r>
          </a:p>
          <a:p>
            <a:pPr algn="l" marL="582930" indent="-291465" lvl="1">
              <a:lnSpc>
                <a:spcPts val="3240"/>
              </a:lnSpc>
              <a:buFont typeface="Arial"/>
              <a:buChar char="•"/>
            </a:pPr>
            <a:r>
              <a:rPr lang="en-US" sz="2700">
                <a:solidFill>
                  <a:srgbClr val="000000"/>
                </a:solidFill>
                <a:latin typeface="TT Hoves"/>
                <a:ea typeface="TT Hoves"/>
                <a:cs typeface="TT Hoves"/>
                <a:sym typeface="TT Hoves"/>
              </a:rPr>
              <a:t>Pandas</a:t>
            </a:r>
            <a:r>
              <a:rPr lang="en-US" sz="2700">
                <a:solidFill>
                  <a:srgbClr val="000000"/>
                </a:solidFill>
                <a:latin typeface="TT Hoves"/>
                <a:ea typeface="TT Hoves"/>
                <a:cs typeface="TT Hoves"/>
                <a:sym typeface="TT Hoves"/>
              </a:rPr>
              <a:t>: ~50 K rec/min</a:t>
            </a:r>
          </a:p>
          <a:p>
            <a:pPr algn="l" marL="582930" indent="-291465" lvl="1">
              <a:lnSpc>
                <a:spcPts val="3240"/>
              </a:lnSpc>
              <a:buFont typeface="Arial"/>
              <a:buChar char="•"/>
            </a:pPr>
            <a:r>
              <a:rPr lang="en-US" sz="2700">
                <a:solidFill>
                  <a:srgbClr val="000000"/>
                </a:solidFill>
                <a:latin typeface="TT Hoves"/>
                <a:ea typeface="TT Hoves"/>
                <a:cs typeface="TT Hoves"/>
                <a:sym typeface="TT Hoves"/>
              </a:rPr>
              <a:t>Polars: 200 K+ rec/min</a:t>
            </a:r>
          </a:p>
          <a:p>
            <a:pPr algn="l" marL="582930" indent="-291465" lvl="1">
              <a:lnSpc>
                <a:spcPts val="3240"/>
              </a:lnSpc>
              <a:buFont typeface="Arial"/>
              <a:buChar char="•"/>
            </a:pPr>
            <a:r>
              <a:rPr lang="en-US" sz="2700">
                <a:solidFill>
                  <a:srgbClr val="000000"/>
                </a:solidFill>
                <a:latin typeface="TT Hoves"/>
                <a:ea typeface="TT Hoves"/>
                <a:cs typeface="TT Hoves"/>
                <a:sym typeface="TT Hoves"/>
              </a:rPr>
              <a:t>Modin/Dask: 100–150 K rec/min</a:t>
            </a: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3293553" y="1263655"/>
            <a:ext cx="11700895" cy="1265725"/>
          </a:xfrm>
          <a:prstGeom prst="rect">
            <a:avLst/>
          </a:prstGeom>
        </p:spPr>
        <p:txBody>
          <a:bodyPr anchor="t" rtlCol="false" tIns="0" lIns="0" bIns="0" rIns="0">
            <a:spAutoFit/>
          </a:bodyPr>
          <a:lstStyle/>
          <a:p>
            <a:pPr algn="ctr">
              <a:lnSpc>
                <a:spcPts val="5024"/>
              </a:lnSpc>
            </a:pPr>
            <a:r>
              <a:rPr lang="en-US" sz="4186" b="true">
                <a:solidFill>
                  <a:srgbClr val="000000"/>
                </a:solidFill>
                <a:latin typeface="TT Hoves Bold"/>
                <a:ea typeface="TT Hoves Bold"/>
                <a:cs typeface="TT Hoves Bold"/>
                <a:sym typeface="TT Hoves Bold"/>
              </a:rPr>
              <a:t>Time, Memory, CPU Usage, Throughput </a:t>
            </a:r>
          </a:p>
          <a:p>
            <a:pPr algn="ctr" marL="0" indent="0" lvl="0">
              <a:lnSpc>
                <a:spcPts val="5024"/>
              </a:lnSpc>
              <a:spcBef>
                <a:spcPct val="0"/>
              </a:spcBef>
            </a:pP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TextBox 21" id="21"/>
          <p:cNvSpPr txBox="true"/>
          <p:nvPr/>
        </p:nvSpPr>
        <p:spPr>
          <a:xfrm rot="0">
            <a:off x="2685468" y="3265545"/>
            <a:ext cx="12303486" cy="4295775"/>
          </a:xfrm>
          <a:prstGeom prst="rect">
            <a:avLst/>
          </a:prstGeom>
        </p:spPr>
        <p:txBody>
          <a:bodyPr anchor="t" rtlCol="false" tIns="0" lIns="0" bIns="0" rIns="0">
            <a:spAutoFit/>
          </a:bodyPr>
          <a:lstStyle/>
          <a:p>
            <a:pPr algn="l" marL="563531" indent="-281766" lvl="1">
              <a:lnSpc>
                <a:spcPts val="3132"/>
              </a:lnSpc>
              <a:buFont typeface="Arial"/>
              <a:buChar char="•"/>
            </a:pPr>
            <a:r>
              <a:rPr lang="en-US" sz="2610">
                <a:solidFill>
                  <a:srgbClr val="000000"/>
                </a:solidFill>
                <a:latin typeface="TT Hoves"/>
                <a:ea typeface="TT Hoves"/>
                <a:cs typeface="TT Hoves"/>
                <a:sym typeface="TT Hoves"/>
              </a:rPr>
              <a:t>Elapsed Time (Wall Time): The real-w</a:t>
            </a:r>
            <a:r>
              <a:rPr lang="en-US" sz="2610">
                <a:solidFill>
                  <a:srgbClr val="000000"/>
                </a:solidFill>
                <a:latin typeface="TT Hoves"/>
                <a:ea typeface="TT Hoves"/>
                <a:cs typeface="TT Hoves"/>
                <a:sym typeface="TT Hoves"/>
              </a:rPr>
              <a:t>orld time taken to complete the task from start to finish.</a:t>
            </a:r>
          </a:p>
          <a:p>
            <a:pPr algn="l" marL="563531" indent="-281766" lvl="1">
              <a:lnSpc>
                <a:spcPts val="3132"/>
              </a:lnSpc>
              <a:buFont typeface="Arial"/>
              <a:buChar char="•"/>
            </a:pPr>
            <a:r>
              <a:rPr lang="en-US" sz="2610">
                <a:solidFill>
                  <a:srgbClr val="000000"/>
                </a:solidFill>
                <a:latin typeface="TT Hoves"/>
                <a:ea typeface="TT Hoves"/>
                <a:cs typeface="TT Hoves"/>
                <a:sym typeface="TT Hoves"/>
              </a:rPr>
              <a:t>CPU Time: The actual CPU processing time consumed, measured in milliseconds.</a:t>
            </a:r>
          </a:p>
          <a:p>
            <a:pPr algn="l" marL="563531" indent="-281766" lvl="1">
              <a:lnSpc>
                <a:spcPts val="3132"/>
              </a:lnSpc>
              <a:buFont typeface="Arial"/>
              <a:buChar char="•"/>
            </a:pPr>
            <a:r>
              <a:rPr lang="en-US" sz="2610">
                <a:solidFill>
                  <a:srgbClr val="000000"/>
                </a:solidFill>
                <a:latin typeface="TT Hoves"/>
                <a:ea typeface="TT Hoves"/>
                <a:cs typeface="TT Hoves"/>
                <a:sym typeface="TT Hoves"/>
              </a:rPr>
              <a:t>CPU Usage (%): The intensity of CPU usage during code execution.</a:t>
            </a:r>
          </a:p>
          <a:p>
            <a:pPr algn="l" marL="563531" indent="-281766" lvl="1">
              <a:lnSpc>
                <a:spcPts val="3132"/>
              </a:lnSpc>
              <a:buFont typeface="Arial"/>
              <a:buChar char="•"/>
            </a:pPr>
            <a:r>
              <a:rPr lang="en-US" sz="2610">
                <a:solidFill>
                  <a:srgbClr val="000000"/>
                </a:solidFill>
                <a:latin typeface="TT Hoves"/>
                <a:ea typeface="TT Hoves"/>
                <a:cs typeface="TT Hoves"/>
                <a:sym typeface="TT Hoves"/>
              </a:rPr>
              <a:t>Throughput:</a:t>
            </a:r>
            <a:r>
              <a:rPr lang="en-US" sz="2610">
                <a:solidFill>
                  <a:srgbClr val="000000"/>
                </a:solidFill>
                <a:latin typeface="TT Hoves"/>
                <a:ea typeface="TT Hoves"/>
                <a:cs typeface="TT Hoves"/>
                <a:sym typeface="TT Hoves"/>
              </a:rPr>
              <a:t> The number of records processed per second, calculated as total rows divided by elapsed time.</a:t>
            </a:r>
          </a:p>
          <a:p>
            <a:pPr algn="just" marL="563531" indent="-281766" lvl="1">
              <a:lnSpc>
                <a:spcPts val="3132"/>
              </a:lnSpc>
              <a:buFont typeface="Arial"/>
              <a:buChar char="•"/>
            </a:pPr>
            <a:r>
              <a:rPr lang="en-US" sz="2610">
                <a:solidFill>
                  <a:srgbClr val="000000"/>
                </a:solidFill>
                <a:latin typeface="TT Hoves"/>
                <a:ea typeface="TT Hoves"/>
                <a:cs typeface="TT Hoves"/>
                <a:sym typeface="TT Hoves"/>
              </a:rPr>
              <a:t>Current </a:t>
            </a:r>
            <a:r>
              <a:rPr lang="en-US" sz="2610">
                <a:solidFill>
                  <a:srgbClr val="000000"/>
                </a:solidFill>
                <a:latin typeface="TT Hoves"/>
                <a:ea typeface="TT Hoves"/>
                <a:cs typeface="TT Hoves"/>
                <a:sym typeface="TT Hoves"/>
              </a:rPr>
              <a:t>Memory Usage: The amount of memory in use at the end of execution.</a:t>
            </a:r>
          </a:p>
          <a:p>
            <a:pPr algn="l" marL="563531" indent="-281766" lvl="1">
              <a:lnSpc>
                <a:spcPts val="3132"/>
              </a:lnSpc>
              <a:buFont typeface="Arial"/>
              <a:buChar char="•"/>
            </a:pPr>
            <a:r>
              <a:rPr lang="en-US" sz="2610">
                <a:solidFill>
                  <a:srgbClr val="000000"/>
                </a:solidFill>
                <a:latin typeface="TT Hoves"/>
                <a:ea typeface="TT Hoves"/>
                <a:cs typeface="TT Hoves"/>
                <a:sym typeface="TT Hoves"/>
              </a:rPr>
              <a:t>Peak Memory Usage: The highest amount of memory used at any point during execution.</a:t>
            </a:r>
          </a:p>
          <a:p>
            <a:pPr algn="l">
              <a:lnSpc>
                <a:spcPts val="3132"/>
              </a:lnSpc>
            </a:pP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178770" y="2156977"/>
            <a:ext cx="16183547" cy="6484843"/>
          </a:xfrm>
          <a:custGeom>
            <a:avLst/>
            <a:gdLst/>
            <a:ahLst/>
            <a:cxnLst/>
            <a:rect r="r" b="b" t="t" l="l"/>
            <a:pathLst>
              <a:path h="6484843" w="16183547">
                <a:moveTo>
                  <a:pt x="0" y="0"/>
                </a:moveTo>
                <a:lnTo>
                  <a:pt x="16183547" y="0"/>
                </a:lnTo>
                <a:lnTo>
                  <a:pt x="16183547" y="6484843"/>
                </a:lnTo>
                <a:lnTo>
                  <a:pt x="0" y="6484843"/>
                </a:lnTo>
                <a:lnTo>
                  <a:pt x="0" y="0"/>
                </a:lnTo>
                <a:close/>
              </a:path>
            </a:pathLst>
          </a:custGeom>
          <a:blipFill>
            <a:blip r:embed="rId2"/>
            <a:stretch>
              <a:fillRect l="0" t="-28532" r="0" b="-29001"/>
            </a:stretch>
          </a:blipFill>
        </p:spPr>
      </p:sp>
      <p:sp>
        <p:nvSpPr>
          <p:cNvPr name="AutoShape 3" id="3"/>
          <p:cNvSpPr/>
          <p:nvPr/>
        </p:nvSpPr>
        <p:spPr>
          <a:xfrm rot="0">
            <a:off x="0" y="0"/>
            <a:ext cx="18288000" cy="1028700"/>
          </a:xfrm>
          <a:prstGeom prst="rect">
            <a:avLst/>
          </a:prstGeom>
          <a:solidFill>
            <a:srgbClr val="DBDBDB"/>
          </a:solidFill>
        </p:spPr>
      </p:sp>
      <p:grpSp>
        <p:nvGrpSpPr>
          <p:cNvPr name="Group 4" id="4"/>
          <p:cNvGrpSpPr/>
          <p:nvPr/>
        </p:nvGrpSpPr>
        <p:grpSpPr>
          <a:xfrm rot="0">
            <a:off x="530332" y="359088"/>
            <a:ext cx="310524" cy="310524"/>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6" id="6"/>
          <p:cNvGrpSpPr/>
          <p:nvPr/>
        </p:nvGrpSpPr>
        <p:grpSpPr>
          <a:xfrm rot="0">
            <a:off x="1023508" y="359088"/>
            <a:ext cx="310524" cy="31052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8" id="8"/>
          <p:cNvGrpSpPr/>
          <p:nvPr/>
        </p:nvGrpSpPr>
        <p:grpSpPr>
          <a:xfrm rot="0">
            <a:off x="1527068" y="359088"/>
            <a:ext cx="310524" cy="31052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0" id="10"/>
          <p:cNvGrpSpPr/>
          <p:nvPr/>
        </p:nvGrpSpPr>
        <p:grpSpPr>
          <a:xfrm rot="0">
            <a:off x="2533023" y="418434"/>
            <a:ext cx="12342036" cy="249331"/>
            <a:chOff x="0" y="0"/>
            <a:chExt cx="61160206" cy="1235544"/>
          </a:xfrm>
        </p:grpSpPr>
        <p:sp>
          <p:nvSpPr>
            <p:cNvPr name="Freeform 11" id="11"/>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2" id="12"/>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4876846" y="8641820"/>
            <a:ext cx="1437855" cy="616480"/>
            <a:chOff x="0" y="0"/>
            <a:chExt cx="1917140" cy="821974"/>
          </a:xfrm>
        </p:grpSpPr>
        <p:sp>
          <p:nvSpPr>
            <p:cNvPr name="Freeform 16" id="16"/>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7" id="17"/>
            <p:cNvGrpSpPr/>
            <p:nvPr/>
          </p:nvGrpSpPr>
          <p:grpSpPr>
            <a:xfrm rot="0">
              <a:off x="534694" y="306033"/>
              <a:ext cx="847752" cy="209908"/>
              <a:chOff x="0" y="0"/>
              <a:chExt cx="2051651" cy="508000"/>
            </a:xfrm>
          </p:grpSpPr>
          <p:sp>
            <p:nvSpPr>
              <p:cNvPr name="Freeform 18" id="1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19" id="1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Freeform 20" id="20"/>
          <p:cNvSpPr/>
          <p:nvPr/>
        </p:nvSpPr>
        <p:spPr>
          <a:xfrm flipH="false" flipV="false" rot="0">
            <a:off x="3306090" y="2655925"/>
            <a:ext cx="11062241" cy="5486946"/>
          </a:xfrm>
          <a:custGeom>
            <a:avLst/>
            <a:gdLst/>
            <a:ahLst/>
            <a:cxnLst/>
            <a:rect r="r" b="b" t="t" l="l"/>
            <a:pathLst>
              <a:path h="5486946" w="11062241">
                <a:moveTo>
                  <a:pt x="0" y="0"/>
                </a:moveTo>
                <a:lnTo>
                  <a:pt x="11062242" y="0"/>
                </a:lnTo>
                <a:lnTo>
                  <a:pt x="11062242" y="5486946"/>
                </a:lnTo>
                <a:lnTo>
                  <a:pt x="0" y="5486946"/>
                </a:lnTo>
                <a:lnTo>
                  <a:pt x="0" y="0"/>
                </a:lnTo>
                <a:close/>
              </a:path>
            </a:pathLst>
          </a:custGeom>
          <a:blipFill>
            <a:blip r:embed="rId10"/>
            <a:stretch>
              <a:fillRect l="0" t="0" r="0" b="0"/>
            </a:stretch>
          </a:blipFill>
        </p:spPr>
      </p:sp>
      <p:sp>
        <p:nvSpPr>
          <p:cNvPr name="TextBox 21" id="21"/>
          <p:cNvSpPr txBox="true"/>
          <p:nvPr/>
        </p:nvSpPr>
        <p:spPr>
          <a:xfrm rot="0">
            <a:off x="4852193" y="1324164"/>
            <a:ext cx="8583614" cy="527824"/>
          </a:xfrm>
          <a:prstGeom prst="rect">
            <a:avLst/>
          </a:prstGeom>
        </p:spPr>
        <p:txBody>
          <a:bodyPr anchor="t" rtlCol="false" tIns="0" lIns="0" bIns="0" rIns="0">
            <a:spAutoFit/>
          </a:bodyPr>
          <a:lstStyle/>
          <a:p>
            <a:pPr algn="ctr" marL="0" indent="0" lvl="0">
              <a:lnSpc>
                <a:spcPts val="4145"/>
              </a:lnSpc>
              <a:spcBef>
                <a:spcPct val="0"/>
              </a:spcBef>
            </a:pPr>
            <a:r>
              <a:rPr lang="en-US" b="true" sz="3454">
                <a:solidFill>
                  <a:srgbClr val="000000"/>
                </a:solidFill>
                <a:latin typeface="TT Hoves Bold"/>
                <a:ea typeface="TT Hoves Bold"/>
                <a:cs typeface="TT Hoves Bold"/>
                <a:sym typeface="TT Hoves Bold"/>
              </a:rPr>
              <a:t>Charts and Graphs</a:t>
            </a:r>
          </a:p>
        </p:txBody>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178770" y="2156977"/>
            <a:ext cx="16183547" cy="6484843"/>
          </a:xfrm>
          <a:custGeom>
            <a:avLst/>
            <a:gdLst/>
            <a:ahLst/>
            <a:cxnLst/>
            <a:rect r="r" b="b" t="t" l="l"/>
            <a:pathLst>
              <a:path h="6484843" w="16183547">
                <a:moveTo>
                  <a:pt x="0" y="0"/>
                </a:moveTo>
                <a:lnTo>
                  <a:pt x="16183547" y="0"/>
                </a:lnTo>
                <a:lnTo>
                  <a:pt x="16183547" y="6484843"/>
                </a:lnTo>
                <a:lnTo>
                  <a:pt x="0" y="6484843"/>
                </a:lnTo>
                <a:lnTo>
                  <a:pt x="0" y="0"/>
                </a:lnTo>
                <a:close/>
              </a:path>
            </a:pathLst>
          </a:custGeom>
          <a:blipFill>
            <a:blip r:embed="rId2"/>
            <a:stretch>
              <a:fillRect l="0" t="-28532" r="0" b="-29001"/>
            </a:stretch>
          </a:blipFill>
        </p:spPr>
      </p:sp>
      <p:sp>
        <p:nvSpPr>
          <p:cNvPr name="AutoShape 3" id="3"/>
          <p:cNvSpPr/>
          <p:nvPr/>
        </p:nvSpPr>
        <p:spPr>
          <a:xfrm rot="0">
            <a:off x="0" y="0"/>
            <a:ext cx="18288000" cy="1028700"/>
          </a:xfrm>
          <a:prstGeom prst="rect">
            <a:avLst/>
          </a:prstGeom>
          <a:solidFill>
            <a:srgbClr val="DBDBDB"/>
          </a:solidFill>
        </p:spPr>
      </p:sp>
      <p:grpSp>
        <p:nvGrpSpPr>
          <p:cNvPr name="Group 4" id="4"/>
          <p:cNvGrpSpPr/>
          <p:nvPr/>
        </p:nvGrpSpPr>
        <p:grpSpPr>
          <a:xfrm rot="0">
            <a:off x="530332" y="359088"/>
            <a:ext cx="310524" cy="310524"/>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6" id="6"/>
          <p:cNvGrpSpPr/>
          <p:nvPr/>
        </p:nvGrpSpPr>
        <p:grpSpPr>
          <a:xfrm rot="0">
            <a:off x="1023508" y="359088"/>
            <a:ext cx="310524" cy="31052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8" id="8"/>
          <p:cNvGrpSpPr/>
          <p:nvPr/>
        </p:nvGrpSpPr>
        <p:grpSpPr>
          <a:xfrm rot="0">
            <a:off x="1527068" y="359088"/>
            <a:ext cx="310524" cy="31052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0" id="10"/>
          <p:cNvGrpSpPr/>
          <p:nvPr/>
        </p:nvGrpSpPr>
        <p:grpSpPr>
          <a:xfrm rot="0">
            <a:off x="2533023" y="418434"/>
            <a:ext cx="12342036" cy="249331"/>
            <a:chOff x="0" y="0"/>
            <a:chExt cx="61160206" cy="1235544"/>
          </a:xfrm>
        </p:grpSpPr>
        <p:sp>
          <p:nvSpPr>
            <p:cNvPr name="Freeform 11" id="11"/>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2" id="12"/>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4876846" y="8641820"/>
            <a:ext cx="1437855" cy="616480"/>
            <a:chOff x="0" y="0"/>
            <a:chExt cx="1917140" cy="821974"/>
          </a:xfrm>
        </p:grpSpPr>
        <p:sp>
          <p:nvSpPr>
            <p:cNvPr name="Freeform 16" id="16"/>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7" id="17"/>
            <p:cNvGrpSpPr/>
            <p:nvPr/>
          </p:nvGrpSpPr>
          <p:grpSpPr>
            <a:xfrm rot="0">
              <a:off x="534694" y="306033"/>
              <a:ext cx="847752" cy="209908"/>
              <a:chOff x="0" y="0"/>
              <a:chExt cx="2051651" cy="508000"/>
            </a:xfrm>
          </p:grpSpPr>
          <p:sp>
            <p:nvSpPr>
              <p:cNvPr name="Freeform 18" id="1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19" id="1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Freeform 20" id="20"/>
          <p:cNvSpPr/>
          <p:nvPr/>
        </p:nvSpPr>
        <p:spPr>
          <a:xfrm flipH="false" flipV="false" rot="0">
            <a:off x="3156203" y="2581580"/>
            <a:ext cx="11362016" cy="5635636"/>
          </a:xfrm>
          <a:custGeom>
            <a:avLst/>
            <a:gdLst/>
            <a:ahLst/>
            <a:cxnLst/>
            <a:rect r="r" b="b" t="t" l="l"/>
            <a:pathLst>
              <a:path h="5635636" w="11362016">
                <a:moveTo>
                  <a:pt x="0" y="0"/>
                </a:moveTo>
                <a:lnTo>
                  <a:pt x="11362016" y="0"/>
                </a:lnTo>
                <a:lnTo>
                  <a:pt x="11362016" y="5635637"/>
                </a:lnTo>
                <a:lnTo>
                  <a:pt x="0" y="5635637"/>
                </a:lnTo>
                <a:lnTo>
                  <a:pt x="0" y="0"/>
                </a:lnTo>
                <a:close/>
              </a:path>
            </a:pathLst>
          </a:custGeom>
          <a:blipFill>
            <a:blip r:embed="rId10"/>
            <a:stretch>
              <a:fillRect l="0" t="0" r="0" b="0"/>
            </a:stretch>
          </a:blipFill>
        </p:spPr>
      </p:sp>
      <p:sp>
        <p:nvSpPr>
          <p:cNvPr name="TextBox 21" id="21"/>
          <p:cNvSpPr txBox="true"/>
          <p:nvPr/>
        </p:nvSpPr>
        <p:spPr>
          <a:xfrm rot="0">
            <a:off x="4852193" y="1324164"/>
            <a:ext cx="8583614" cy="527824"/>
          </a:xfrm>
          <a:prstGeom prst="rect">
            <a:avLst/>
          </a:prstGeom>
        </p:spPr>
        <p:txBody>
          <a:bodyPr anchor="t" rtlCol="false" tIns="0" lIns="0" bIns="0" rIns="0">
            <a:spAutoFit/>
          </a:bodyPr>
          <a:lstStyle/>
          <a:p>
            <a:pPr algn="ctr" marL="0" indent="0" lvl="0">
              <a:lnSpc>
                <a:spcPts val="4145"/>
              </a:lnSpc>
              <a:spcBef>
                <a:spcPct val="0"/>
              </a:spcBef>
            </a:pPr>
            <a:r>
              <a:rPr lang="en-US" b="true" sz="3454">
                <a:solidFill>
                  <a:srgbClr val="000000"/>
                </a:solidFill>
                <a:latin typeface="TT Hoves Bold"/>
                <a:ea typeface="TT Hoves Bold"/>
                <a:cs typeface="TT Hoves Bold"/>
                <a:sym typeface="TT Hoves Bold"/>
              </a:rPr>
              <a:t>Charts and Graphs</a:t>
            </a:r>
          </a:p>
        </p:txBody>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178770" y="2156977"/>
            <a:ext cx="16183547" cy="6484843"/>
          </a:xfrm>
          <a:custGeom>
            <a:avLst/>
            <a:gdLst/>
            <a:ahLst/>
            <a:cxnLst/>
            <a:rect r="r" b="b" t="t" l="l"/>
            <a:pathLst>
              <a:path h="6484843" w="16183547">
                <a:moveTo>
                  <a:pt x="0" y="0"/>
                </a:moveTo>
                <a:lnTo>
                  <a:pt x="16183547" y="0"/>
                </a:lnTo>
                <a:lnTo>
                  <a:pt x="16183547" y="6484843"/>
                </a:lnTo>
                <a:lnTo>
                  <a:pt x="0" y="6484843"/>
                </a:lnTo>
                <a:lnTo>
                  <a:pt x="0" y="0"/>
                </a:lnTo>
                <a:close/>
              </a:path>
            </a:pathLst>
          </a:custGeom>
          <a:blipFill>
            <a:blip r:embed="rId2"/>
            <a:stretch>
              <a:fillRect l="0" t="-28532" r="0" b="-29001"/>
            </a:stretch>
          </a:blipFill>
        </p:spPr>
      </p:sp>
      <p:sp>
        <p:nvSpPr>
          <p:cNvPr name="AutoShape 3" id="3"/>
          <p:cNvSpPr/>
          <p:nvPr/>
        </p:nvSpPr>
        <p:spPr>
          <a:xfrm rot="0">
            <a:off x="0" y="0"/>
            <a:ext cx="18288000" cy="1028700"/>
          </a:xfrm>
          <a:prstGeom prst="rect">
            <a:avLst/>
          </a:prstGeom>
          <a:solidFill>
            <a:srgbClr val="DBDBDB"/>
          </a:solidFill>
        </p:spPr>
      </p:sp>
      <p:grpSp>
        <p:nvGrpSpPr>
          <p:cNvPr name="Group 4" id="4"/>
          <p:cNvGrpSpPr/>
          <p:nvPr/>
        </p:nvGrpSpPr>
        <p:grpSpPr>
          <a:xfrm rot="0">
            <a:off x="530332" y="359088"/>
            <a:ext cx="310524" cy="310524"/>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6" id="6"/>
          <p:cNvGrpSpPr/>
          <p:nvPr/>
        </p:nvGrpSpPr>
        <p:grpSpPr>
          <a:xfrm rot="0">
            <a:off x="1023508" y="359088"/>
            <a:ext cx="310524" cy="31052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8" id="8"/>
          <p:cNvGrpSpPr/>
          <p:nvPr/>
        </p:nvGrpSpPr>
        <p:grpSpPr>
          <a:xfrm rot="0">
            <a:off x="1527068" y="359088"/>
            <a:ext cx="310524" cy="31052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0" id="10"/>
          <p:cNvGrpSpPr/>
          <p:nvPr/>
        </p:nvGrpSpPr>
        <p:grpSpPr>
          <a:xfrm rot="0">
            <a:off x="2533023" y="418434"/>
            <a:ext cx="12342036" cy="249331"/>
            <a:chOff x="0" y="0"/>
            <a:chExt cx="61160206" cy="1235544"/>
          </a:xfrm>
        </p:grpSpPr>
        <p:sp>
          <p:nvSpPr>
            <p:cNvPr name="Freeform 11" id="11"/>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2" id="12"/>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4876846" y="8641820"/>
            <a:ext cx="1437855" cy="616480"/>
            <a:chOff x="0" y="0"/>
            <a:chExt cx="1917140" cy="821974"/>
          </a:xfrm>
        </p:grpSpPr>
        <p:sp>
          <p:nvSpPr>
            <p:cNvPr name="Freeform 16" id="16"/>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7" id="17"/>
            <p:cNvGrpSpPr/>
            <p:nvPr/>
          </p:nvGrpSpPr>
          <p:grpSpPr>
            <a:xfrm rot="0">
              <a:off x="534694" y="306033"/>
              <a:ext cx="847752" cy="209908"/>
              <a:chOff x="0" y="0"/>
              <a:chExt cx="2051651" cy="508000"/>
            </a:xfrm>
          </p:grpSpPr>
          <p:sp>
            <p:nvSpPr>
              <p:cNvPr name="Freeform 18" id="1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19" id="1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Freeform 20" id="20"/>
          <p:cNvSpPr/>
          <p:nvPr/>
        </p:nvSpPr>
        <p:spPr>
          <a:xfrm flipH="false" flipV="false" rot="0">
            <a:off x="3296847" y="2499171"/>
            <a:ext cx="11694306" cy="5800454"/>
          </a:xfrm>
          <a:custGeom>
            <a:avLst/>
            <a:gdLst/>
            <a:ahLst/>
            <a:cxnLst/>
            <a:rect r="r" b="b" t="t" l="l"/>
            <a:pathLst>
              <a:path h="5800454" w="11694306">
                <a:moveTo>
                  <a:pt x="0" y="0"/>
                </a:moveTo>
                <a:lnTo>
                  <a:pt x="11694306" y="0"/>
                </a:lnTo>
                <a:lnTo>
                  <a:pt x="11694306" y="5800455"/>
                </a:lnTo>
                <a:lnTo>
                  <a:pt x="0" y="5800455"/>
                </a:lnTo>
                <a:lnTo>
                  <a:pt x="0" y="0"/>
                </a:lnTo>
                <a:close/>
              </a:path>
            </a:pathLst>
          </a:custGeom>
          <a:blipFill>
            <a:blip r:embed="rId10"/>
            <a:stretch>
              <a:fillRect l="0" t="0" r="0" b="0"/>
            </a:stretch>
          </a:blipFill>
        </p:spPr>
      </p:sp>
      <p:sp>
        <p:nvSpPr>
          <p:cNvPr name="TextBox 21" id="21"/>
          <p:cNvSpPr txBox="true"/>
          <p:nvPr/>
        </p:nvSpPr>
        <p:spPr>
          <a:xfrm rot="0">
            <a:off x="4852193" y="1324164"/>
            <a:ext cx="8583614" cy="527824"/>
          </a:xfrm>
          <a:prstGeom prst="rect">
            <a:avLst/>
          </a:prstGeom>
        </p:spPr>
        <p:txBody>
          <a:bodyPr anchor="t" rtlCol="false" tIns="0" lIns="0" bIns="0" rIns="0">
            <a:spAutoFit/>
          </a:bodyPr>
          <a:lstStyle/>
          <a:p>
            <a:pPr algn="ctr" marL="0" indent="0" lvl="0">
              <a:lnSpc>
                <a:spcPts val="4145"/>
              </a:lnSpc>
              <a:spcBef>
                <a:spcPct val="0"/>
              </a:spcBef>
            </a:pPr>
            <a:r>
              <a:rPr lang="en-US" b="true" sz="3454">
                <a:solidFill>
                  <a:srgbClr val="000000"/>
                </a:solidFill>
                <a:latin typeface="TT Hoves Bold"/>
                <a:ea typeface="TT Hoves Bold"/>
                <a:cs typeface="TT Hoves Bold"/>
                <a:sym typeface="TT Hoves Bold"/>
              </a:rPr>
              <a:t>Charts and Graphs</a:t>
            </a:r>
          </a:p>
        </p:txBody>
      </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178770" y="2156977"/>
            <a:ext cx="16183547" cy="6484843"/>
          </a:xfrm>
          <a:custGeom>
            <a:avLst/>
            <a:gdLst/>
            <a:ahLst/>
            <a:cxnLst/>
            <a:rect r="r" b="b" t="t" l="l"/>
            <a:pathLst>
              <a:path h="6484843" w="16183547">
                <a:moveTo>
                  <a:pt x="0" y="0"/>
                </a:moveTo>
                <a:lnTo>
                  <a:pt x="16183547" y="0"/>
                </a:lnTo>
                <a:lnTo>
                  <a:pt x="16183547" y="6484843"/>
                </a:lnTo>
                <a:lnTo>
                  <a:pt x="0" y="6484843"/>
                </a:lnTo>
                <a:lnTo>
                  <a:pt x="0" y="0"/>
                </a:lnTo>
                <a:close/>
              </a:path>
            </a:pathLst>
          </a:custGeom>
          <a:blipFill>
            <a:blip r:embed="rId2"/>
            <a:stretch>
              <a:fillRect l="0" t="-28532" r="0" b="-29001"/>
            </a:stretch>
          </a:blipFill>
        </p:spPr>
      </p:sp>
      <p:sp>
        <p:nvSpPr>
          <p:cNvPr name="AutoShape 3" id="3"/>
          <p:cNvSpPr/>
          <p:nvPr/>
        </p:nvSpPr>
        <p:spPr>
          <a:xfrm rot="0">
            <a:off x="0" y="0"/>
            <a:ext cx="18288000" cy="1028700"/>
          </a:xfrm>
          <a:prstGeom prst="rect">
            <a:avLst/>
          </a:prstGeom>
          <a:solidFill>
            <a:srgbClr val="DBDBDB"/>
          </a:solidFill>
        </p:spPr>
      </p:sp>
      <p:grpSp>
        <p:nvGrpSpPr>
          <p:cNvPr name="Group 4" id="4"/>
          <p:cNvGrpSpPr/>
          <p:nvPr/>
        </p:nvGrpSpPr>
        <p:grpSpPr>
          <a:xfrm rot="0">
            <a:off x="530332" y="359088"/>
            <a:ext cx="310524" cy="310524"/>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6" id="6"/>
          <p:cNvGrpSpPr/>
          <p:nvPr/>
        </p:nvGrpSpPr>
        <p:grpSpPr>
          <a:xfrm rot="0">
            <a:off x="1023508" y="359088"/>
            <a:ext cx="310524" cy="31052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8" id="8"/>
          <p:cNvGrpSpPr/>
          <p:nvPr/>
        </p:nvGrpSpPr>
        <p:grpSpPr>
          <a:xfrm rot="0">
            <a:off x="1527068" y="359088"/>
            <a:ext cx="310524" cy="31052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0" id="10"/>
          <p:cNvGrpSpPr/>
          <p:nvPr/>
        </p:nvGrpSpPr>
        <p:grpSpPr>
          <a:xfrm rot="0">
            <a:off x="2533023" y="418434"/>
            <a:ext cx="12342036" cy="249331"/>
            <a:chOff x="0" y="0"/>
            <a:chExt cx="61160206" cy="1235544"/>
          </a:xfrm>
        </p:grpSpPr>
        <p:sp>
          <p:nvSpPr>
            <p:cNvPr name="Freeform 11" id="11"/>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2" id="12"/>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4876846" y="8641820"/>
            <a:ext cx="1437855" cy="616480"/>
            <a:chOff x="0" y="0"/>
            <a:chExt cx="1917140" cy="821974"/>
          </a:xfrm>
        </p:grpSpPr>
        <p:sp>
          <p:nvSpPr>
            <p:cNvPr name="Freeform 16" id="16"/>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7" id="17"/>
            <p:cNvGrpSpPr/>
            <p:nvPr/>
          </p:nvGrpSpPr>
          <p:grpSpPr>
            <a:xfrm rot="0">
              <a:off x="534694" y="306033"/>
              <a:ext cx="847752" cy="209908"/>
              <a:chOff x="0" y="0"/>
              <a:chExt cx="2051651" cy="508000"/>
            </a:xfrm>
          </p:grpSpPr>
          <p:sp>
            <p:nvSpPr>
              <p:cNvPr name="Freeform 18" id="1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19" id="1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Freeform 20" id="20"/>
          <p:cNvSpPr/>
          <p:nvPr/>
        </p:nvSpPr>
        <p:spPr>
          <a:xfrm flipH="false" flipV="false" rot="0">
            <a:off x="3330035" y="2518927"/>
            <a:ext cx="11627929" cy="5767531"/>
          </a:xfrm>
          <a:custGeom>
            <a:avLst/>
            <a:gdLst/>
            <a:ahLst/>
            <a:cxnLst/>
            <a:rect r="r" b="b" t="t" l="l"/>
            <a:pathLst>
              <a:path h="5767531" w="11627929">
                <a:moveTo>
                  <a:pt x="0" y="0"/>
                </a:moveTo>
                <a:lnTo>
                  <a:pt x="11627930" y="0"/>
                </a:lnTo>
                <a:lnTo>
                  <a:pt x="11627930" y="5767531"/>
                </a:lnTo>
                <a:lnTo>
                  <a:pt x="0" y="5767531"/>
                </a:lnTo>
                <a:lnTo>
                  <a:pt x="0" y="0"/>
                </a:lnTo>
                <a:close/>
              </a:path>
            </a:pathLst>
          </a:custGeom>
          <a:blipFill>
            <a:blip r:embed="rId10"/>
            <a:stretch>
              <a:fillRect l="0" t="0" r="0" b="0"/>
            </a:stretch>
          </a:blipFill>
        </p:spPr>
      </p:sp>
      <p:sp>
        <p:nvSpPr>
          <p:cNvPr name="TextBox 21" id="21"/>
          <p:cNvSpPr txBox="true"/>
          <p:nvPr/>
        </p:nvSpPr>
        <p:spPr>
          <a:xfrm rot="0">
            <a:off x="4852193" y="1324164"/>
            <a:ext cx="8583614" cy="527824"/>
          </a:xfrm>
          <a:prstGeom prst="rect">
            <a:avLst/>
          </a:prstGeom>
        </p:spPr>
        <p:txBody>
          <a:bodyPr anchor="t" rtlCol="false" tIns="0" lIns="0" bIns="0" rIns="0">
            <a:spAutoFit/>
          </a:bodyPr>
          <a:lstStyle/>
          <a:p>
            <a:pPr algn="ctr" marL="0" indent="0" lvl="0">
              <a:lnSpc>
                <a:spcPts val="4145"/>
              </a:lnSpc>
              <a:spcBef>
                <a:spcPct val="0"/>
              </a:spcBef>
            </a:pPr>
            <a:r>
              <a:rPr lang="en-US" b="true" sz="3454">
                <a:solidFill>
                  <a:srgbClr val="000000"/>
                </a:solidFill>
                <a:latin typeface="TT Hoves Bold"/>
                <a:ea typeface="TT Hoves Bold"/>
                <a:cs typeface="TT Hoves Bold"/>
                <a:sym typeface="TT Hoves Bold"/>
              </a:rPr>
              <a:t>Charts and Graphs</a:t>
            </a:r>
          </a:p>
        </p:txBody>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178770" y="2156977"/>
            <a:ext cx="16183547" cy="6484843"/>
          </a:xfrm>
          <a:custGeom>
            <a:avLst/>
            <a:gdLst/>
            <a:ahLst/>
            <a:cxnLst/>
            <a:rect r="r" b="b" t="t" l="l"/>
            <a:pathLst>
              <a:path h="6484843" w="16183547">
                <a:moveTo>
                  <a:pt x="0" y="0"/>
                </a:moveTo>
                <a:lnTo>
                  <a:pt x="16183547" y="0"/>
                </a:lnTo>
                <a:lnTo>
                  <a:pt x="16183547" y="6484843"/>
                </a:lnTo>
                <a:lnTo>
                  <a:pt x="0" y="6484843"/>
                </a:lnTo>
                <a:lnTo>
                  <a:pt x="0" y="0"/>
                </a:lnTo>
                <a:close/>
              </a:path>
            </a:pathLst>
          </a:custGeom>
          <a:blipFill>
            <a:blip r:embed="rId2"/>
            <a:stretch>
              <a:fillRect l="0" t="-28532" r="0" b="-29001"/>
            </a:stretch>
          </a:blipFill>
        </p:spPr>
      </p:sp>
      <p:sp>
        <p:nvSpPr>
          <p:cNvPr name="AutoShape 3" id="3"/>
          <p:cNvSpPr/>
          <p:nvPr/>
        </p:nvSpPr>
        <p:spPr>
          <a:xfrm rot="0">
            <a:off x="0" y="0"/>
            <a:ext cx="18288000" cy="1028700"/>
          </a:xfrm>
          <a:prstGeom prst="rect">
            <a:avLst/>
          </a:prstGeom>
          <a:solidFill>
            <a:srgbClr val="DBDBDB"/>
          </a:solidFill>
        </p:spPr>
      </p:sp>
      <p:grpSp>
        <p:nvGrpSpPr>
          <p:cNvPr name="Group 4" id="4"/>
          <p:cNvGrpSpPr/>
          <p:nvPr/>
        </p:nvGrpSpPr>
        <p:grpSpPr>
          <a:xfrm rot="0">
            <a:off x="530332" y="359088"/>
            <a:ext cx="310524" cy="310524"/>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6" id="6"/>
          <p:cNvGrpSpPr/>
          <p:nvPr/>
        </p:nvGrpSpPr>
        <p:grpSpPr>
          <a:xfrm rot="0">
            <a:off x="1023508" y="359088"/>
            <a:ext cx="310524" cy="31052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8" id="8"/>
          <p:cNvGrpSpPr/>
          <p:nvPr/>
        </p:nvGrpSpPr>
        <p:grpSpPr>
          <a:xfrm rot="0">
            <a:off x="1527068" y="359088"/>
            <a:ext cx="310524" cy="31052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0" id="10"/>
          <p:cNvGrpSpPr/>
          <p:nvPr/>
        </p:nvGrpSpPr>
        <p:grpSpPr>
          <a:xfrm rot="0">
            <a:off x="2533023" y="418434"/>
            <a:ext cx="12342036" cy="249331"/>
            <a:chOff x="0" y="0"/>
            <a:chExt cx="61160206" cy="1235544"/>
          </a:xfrm>
        </p:grpSpPr>
        <p:sp>
          <p:nvSpPr>
            <p:cNvPr name="Freeform 11" id="11"/>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2" id="12"/>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4876846" y="8641820"/>
            <a:ext cx="1437855" cy="616480"/>
            <a:chOff x="0" y="0"/>
            <a:chExt cx="1917140" cy="821974"/>
          </a:xfrm>
        </p:grpSpPr>
        <p:sp>
          <p:nvSpPr>
            <p:cNvPr name="Freeform 16" id="16"/>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7" id="17"/>
            <p:cNvGrpSpPr/>
            <p:nvPr/>
          </p:nvGrpSpPr>
          <p:grpSpPr>
            <a:xfrm rot="0">
              <a:off x="534694" y="306033"/>
              <a:ext cx="847752" cy="209908"/>
              <a:chOff x="0" y="0"/>
              <a:chExt cx="2051651" cy="508000"/>
            </a:xfrm>
          </p:grpSpPr>
          <p:sp>
            <p:nvSpPr>
              <p:cNvPr name="Freeform 18" id="1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19" id="1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Freeform 20" id="20"/>
          <p:cNvSpPr/>
          <p:nvPr/>
        </p:nvSpPr>
        <p:spPr>
          <a:xfrm flipH="false" flipV="false" rot="0">
            <a:off x="3420715" y="2518927"/>
            <a:ext cx="11446571" cy="5677576"/>
          </a:xfrm>
          <a:custGeom>
            <a:avLst/>
            <a:gdLst/>
            <a:ahLst/>
            <a:cxnLst/>
            <a:rect r="r" b="b" t="t" l="l"/>
            <a:pathLst>
              <a:path h="5677576" w="11446571">
                <a:moveTo>
                  <a:pt x="0" y="0"/>
                </a:moveTo>
                <a:lnTo>
                  <a:pt x="11446570" y="0"/>
                </a:lnTo>
                <a:lnTo>
                  <a:pt x="11446570" y="5677576"/>
                </a:lnTo>
                <a:lnTo>
                  <a:pt x="0" y="5677576"/>
                </a:lnTo>
                <a:lnTo>
                  <a:pt x="0" y="0"/>
                </a:lnTo>
                <a:close/>
              </a:path>
            </a:pathLst>
          </a:custGeom>
          <a:blipFill>
            <a:blip r:embed="rId10"/>
            <a:stretch>
              <a:fillRect l="0" t="0" r="0" b="0"/>
            </a:stretch>
          </a:blipFill>
        </p:spPr>
      </p:sp>
      <p:sp>
        <p:nvSpPr>
          <p:cNvPr name="TextBox 21" id="21"/>
          <p:cNvSpPr txBox="true"/>
          <p:nvPr/>
        </p:nvSpPr>
        <p:spPr>
          <a:xfrm rot="0">
            <a:off x="4852193" y="1324164"/>
            <a:ext cx="8583614" cy="527824"/>
          </a:xfrm>
          <a:prstGeom prst="rect">
            <a:avLst/>
          </a:prstGeom>
        </p:spPr>
        <p:txBody>
          <a:bodyPr anchor="t" rtlCol="false" tIns="0" lIns="0" bIns="0" rIns="0">
            <a:spAutoFit/>
          </a:bodyPr>
          <a:lstStyle/>
          <a:p>
            <a:pPr algn="ctr" marL="0" indent="0" lvl="0">
              <a:lnSpc>
                <a:spcPts val="4145"/>
              </a:lnSpc>
              <a:spcBef>
                <a:spcPct val="0"/>
              </a:spcBef>
            </a:pPr>
            <a:r>
              <a:rPr lang="en-US" b="true" sz="3454">
                <a:solidFill>
                  <a:srgbClr val="000000"/>
                </a:solidFill>
                <a:latin typeface="TT Hoves Bold"/>
                <a:ea typeface="TT Hoves Bold"/>
                <a:cs typeface="TT Hoves Bold"/>
                <a:sym typeface="TT Hoves Bold"/>
              </a:rPr>
              <a:t>Charts and Graphs</a:t>
            </a:r>
          </a:p>
        </p:txBody>
      </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178770" y="2156977"/>
            <a:ext cx="16183547" cy="6484843"/>
          </a:xfrm>
          <a:custGeom>
            <a:avLst/>
            <a:gdLst/>
            <a:ahLst/>
            <a:cxnLst/>
            <a:rect r="r" b="b" t="t" l="l"/>
            <a:pathLst>
              <a:path h="6484843" w="16183547">
                <a:moveTo>
                  <a:pt x="0" y="0"/>
                </a:moveTo>
                <a:lnTo>
                  <a:pt x="16183547" y="0"/>
                </a:lnTo>
                <a:lnTo>
                  <a:pt x="16183547" y="6484843"/>
                </a:lnTo>
                <a:lnTo>
                  <a:pt x="0" y="6484843"/>
                </a:lnTo>
                <a:lnTo>
                  <a:pt x="0" y="0"/>
                </a:lnTo>
                <a:close/>
              </a:path>
            </a:pathLst>
          </a:custGeom>
          <a:blipFill>
            <a:blip r:embed="rId2"/>
            <a:stretch>
              <a:fillRect l="0" t="-28532" r="0" b="-29001"/>
            </a:stretch>
          </a:blipFill>
        </p:spPr>
      </p:sp>
      <p:sp>
        <p:nvSpPr>
          <p:cNvPr name="AutoShape 3" id="3"/>
          <p:cNvSpPr/>
          <p:nvPr/>
        </p:nvSpPr>
        <p:spPr>
          <a:xfrm rot="0">
            <a:off x="0" y="0"/>
            <a:ext cx="18288000" cy="1028700"/>
          </a:xfrm>
          <a:prstGeom prst="rect">
            <a:avLst/>
          </a:prstGeom>
          <a:solidFill>
            <a:srgbClr val="DBDBDB"/>
          </a:solidFill>
        </p:spPr>
      </p:sp>
      <p:grpSp>
        <p:nvGrpSpPr>
          <p:cNvPr name="Group 4" id="4"/>
          <p:cNvGrpSpPr/>
          <p:nvPr/>
        </p:nvGrpSpPr>
        <p:grpSpPr>
          <a:xfrm rot="0">
            <a:off x="530332" y="359088"/>
            <a:ext cx="310524" cy="310524"/>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6" id="6"/>
          <p:cNvGrpSpPr/>
          <p:nvPr/>
        </p:nvGrpSpPr>
        <p:grpSpPr>
          <a:xfrm rot="0">
            <a:off x="1023508" y="359088"/>
            <a:ext cx="310524" cy="31052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8" id="8"/>
          <p:cNvGrpSpPr/>
          <p:nvPr/>
        </p:nvGrpSpPr>
        <p:grpSpPr>
          <a:xfrm rot="0">
            <a:off x="1527068" y="359088"/>
            <a:ext cx="310524" cy="31052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0" id="10"/>
          <p:cNvGrpSpPr/>
          <p:nvPr/>
        </p:nvGrpSpPr>
        <p:grpSpPr>
          <a:xfrm rot="0">
            <a:off x="2533023" y="418434"/>
            <a:ext cx="12342036" cy="249331"/>
            <a:chOff x="0" y="0"/>
            <a:chExt cx="61160206" cy="1235544"/>
          </a:xfrm>
        </p:grpSpPr>
        <p:sp>
          <p:nvSpPr>
            <p:cNvPr name="Freeform 11" id="11"/>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2" id="12"/>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4876846" y="8641820"/>
            <a:ext cx="1437855" cy="616480"/>
            <a:chOff x="0" y="0"/>
            <a:chExt cx="1917140" cy="821974"/>
          </a:xfrm>
        </p:grpSpPr>
        <p:sp>
          <p:nvSpPr>
            <p:cNvPr name="Freeform 16" id="16"/>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7" id="17"/>
            <p:cNvGrpSpPr/>
            <p:nvPr/>
          </p:nvGrpSpPr>
          <p:grpSpPr>
            <a:xfrm rot="0">
              <a:off x="534694" y="306033"/>
              <a:ext cx="847752" cy="209908"/>
              <a:chOff x="0" y="0"/>
              <a:chExt cx="2051651" cy="508000"/>
            </a:xfrm>
          </p:grpSpPr>
          <p:sp>
            <p:nvSpPr>
              <p:cNvPr name="Freeform 18" id="1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19" id="1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
        <p:nvSpPr>
          <p:cNvPr name="Freeform 20" id="20"/>
          <p:cNvSpPr/>
          <p:nvPr/>
        </p:nvSpPr>
        <p:spPr>
          <a:xfrm flipH="false" flipV="false" rot="0">
            <a:off x="3546759" y="2623129"/>
            <a:ext cx="11194482" cy="5552539"/>
          </a:xfrm>
          <a:custGeom>
            <a:avLst/>
            <a:gdLst/>
            <a:ahLst/>
            <a:cxnLst/>
            <a:rect r="r" b="b" t="t" l="l"/>
            <a:pathLst>
              <a:path h="5552539" w="11194482">
                <a:moveTo>
                  <a:pt x="0" y="0"/>
                </a:moveTo>
                <a:lnTo>
                  <a:pt x="11194482" y="0"/>
                </a:lnTo>
                <a:lnTo>
                  <a:pt x="11194482" y="5552539"/>
                </a:lnTo>
                <a:lnTo>
                  <a:pt x="0" y="5552539"/>
                </a:lnTo>
                <a:lnTo>
                  <a:pt x="0" y="0"/>
                </a:lnTo>
                <a:close/>
              </a:path>
            </a:pathLst>
          </a:custGeom>
          <a:blipFill>
            <a:blip r:embed="rId10"/>
            <a:stretch>
              <a:fillRect l="0" t="0" r="0" b="0"/>
            </a:stretch>
          </a:blipFill>
        </p:spPr>
      </p:sp>
      <p:sp>
        <p:nvSpPr>
          <p:cNvPr name="TextBox 21" id="21"/>
          <p:cNvSpPr txBox="true"/>
          <p:nvPr/>
        </p:nvSpPr>
        <p:spPr>
          <a:xfrm rot="0">
            <a:off x="4852193" y="1324164"/>
            <a:ext cx="8583614" cy="527824"/>
          </a:xfrm>
          <a:prstGeom prst="rect">
            <a:avLst/>
          </a:prstGeom>
        </p:spPr>
        <p:txBody>
          <a:bodyPr anchor="t" rtlCol="false" tIns="0" lIns="0" bIns="0" rIns="0">
            <a:spAutoFit/>
          </a:bodyPr>
          <a:lstStyle/>
          <a:p>
            <a:pPr algn="ctr" marL="0" indent="0" lvl="0">
              <a:lnSpc>
                <a:spcPts val="4145"/>
              </a:lnSpc>
              <a:spcBef>
                <a:spcPct val="0"/>
              </a:spcBef>
            </a:pPr>
            <a:r>
              <a:rPr lang="en-US" b="true" sz="3454">
                <a:solidFill>
                  <a:srgbClr val="000000"/>
                </a:solidFill>
                <a:latin typeface="TT Hoves Bold"/>
                <a:ea typeface="TT Hoves Bold"/>
                <a:cs typeface="TT Hoves Bold"/>
                <a:sym typeface="TT Hoves Bold"/>
              </a:rPr>
              <a:t>Charts and Graphs</a:t>
            </a:r>
          </a:p>
        </p:txBody>
      </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3629025"/>
            <a:ext cx="13602411" cy="3028950"/>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Challenges &amp; Limitations</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840856" y="5959708"/>
            <a:ext cx="4165523" cy="1533525"/>
          </a:xfrm>
          <a:prstGeom prst="rect">
            <a:avLst/>
          </a:prstGeom>
        </p:spPr>
        <p:txBody>
          <a:bodyPr anchor="t" rtlCol="false" tIns="0" lIns="0" bIns="0" rIns="0">
            <a:spAutoFit/>
          </a:bodyPr>
          <a:lstStyle/>
          <a:p>
            <a:pPr algn="ctr">
              <a:lnSpc>
                <a:spcPts val="2400"/>
              </a:lnSpc>
            </a:pPr>
            <a:r>
              <a:rPr lang="en-US" sz="2000">
                <a:solidFill>
                  <a:srgbClr val="000000"/>
                </a:solidFill>
                <a:latin typeface="TT Hoves"/>
                <a:ea typeface="TT Hoves"/>
                <a:cs typeface="TT Hoves"/>
                <a:sym typeface="TT Hoves"/>
              </a:rPr>
              <a:t>Scraping large datasets caused the script to stop unexpectedly, leading to performance issues and freezing in VSCode, which disrupted progress.</a:t>
            </a:r>
          </a:p>
        </p:txBody>
      </p:sp>
      <p:sp>
        <p:nvSpPr>
          <p:cNvPr name="TextBox 3" id="3"/>
          <p:cNvSpPr txBox="true"/>
          <p:nvPr/>
        </p:nvSpPr>
        <p:spPr>
          <a:xfrm rot="0">
            <a:off x="7061239" y="5959708"/>
            <a:ext cx="4165523" cy="1533525"/>
          </a:xfrm>
          <a:prstGeom prst="rect">
            <a:avLst/>
          </a:prstGeom>
        </p:spPr>
        <p:txBody>
          <a:bodyPr anchor="t" rtlCol="false" tIns="0" lIns="0" bIns="0" rIns="0">
            <a:spAutoFit/>
          </a:bodyPr>
          <a:lstStyle/>
          <a:p>
            <a:pPr algn="ctr">
              <a:lnSpc>
                <a:spcPts val="2400"/>
              </a:lnSpc>
            </a:pPr>
            <a:r>
              <a:rPr lang="en-US" sz="2000">
                <a:solidFill>
                  <a:srgbClr val="000000"/>
                </a:solidFill>
                <a:latin typeface="TT Hoves"/>
                <a:ea typeface="TT Hoves"/>
                <a:cs typeface="TT Hoves"/>
                <a:sym typeface="TT Hoves"/>
              </a:rPr>
              <a:t>Robots.txt restrictions and poor pagination limited access to data, making it difficult or unethical to scrape certain content or collect large datasets.</a:t>
            </a:r>
          </a:p>
        </p:txBody>
      </p:sp>
      <p:sp>
        <p:nvSpPr>
          <p:cNvPr name="TextBox 4" id="4"/>
          <p:cNvSpPr txBox="true"/>
          <p:nvPr/>
        </p:nvSpPr>
        <p:spPr>
          <a:xfrm rot="0">
            <a:off x="13022140" y="5959708"/>
            <a:ext cx="4165523" cy="1533525"/>
          </a:xfrm>
          <a:prstGeom prst="rect">
            <a:avLst/>
          </a:prstGeom>
        </p:spPr>
        <p:txBody>
          <a:bodyPr anchor="t" rtlCol="false" tIns="0" lIns="0" bIns="0" rIns="0">
            <a:spAutoFit/>
          </a:bodyPr>
          <a:lstStyle/>
          <a:p>
            <a:pPr algn="ctr">
              <a:lnSpc>
                <a:spcPts val="2400"/>
              </a:lnSpc>
            </a:pPr>
            <a:r>
              <a:rPr lang="en-US" sz="2000">
                <a:solidFill>
                  <a:srgbClr val="000000"/>
                </a:solidFill>
                <a:latin typeface="TT Hoves"/>
                <a:ea typeface="TT Hoves"/>
                <a:cs typeface="TT Hoves"/>
                <a:sym typeface="TT Hoves"/>
              </a:rPr>
              <a:t>Libraries like Playwright and Selenium faced installation or runtime issues in Google Colab due to its limited support for headless browsers and resource constraints.</a:t>
            </a:r>
          </a:p>
        </p:txBody>
      </p:sp>
      <p:sp>
        <p:nvSpPr>
          <p:cNvPr name="AutoShape 5" id="5"/>
          <p:cNvSpPr/>
          <p:nvPr/>
        </p:nvSpPr>
        <p:spPr>
          <a:xfrm rot="0">
            <a:off x="0" y="0"/>
            <a:ext cx="18288000" cy="1028700"/>
          </a:xfrm>
          <a:prstGeom prst="rect">
            <a:avLst/>
          </a:prstGeom>
          <a:solidFill>
            <a:srgbClr val="DBDBDB"/>
          </a:solidFill>
        </p:spPr>
      </p:sp>
      <p:grpSp>
        <p:nvGrpSpPr>
          <p:cNvPr name="Group 6" id="6"/>
          <p:cNvGrpSpPr/>
          <p:nvPr/>
        </p:nvGrpSpPr>
        <p:grpSpPr>
          <a:xfrm rot="0">
            <a:off x="530332" y="359088"/>
            <a:ext cx="310524" cy="31052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8" id="8"/>
          <p:cNvGrpSpPr/>
          <p:nvPr/>
        </p:nvGrpSpPr>
        <p:grpSpPr>
          <a:xfrm rot="0">
            <a:off x="1023508" y="359088"/>
            <a:ext cx="310524" cy="31052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10" id="10"/>
          <p:cNvGrpSpPr/>
          <p:nvPr/>
        </p:nvGrpSpPr>
        <p:grpSpPr>
          <a:xfrm rot="0">
            <a:off x="1527068" y="359088"/>
            <a:ext cx="310524" cy="310524"/>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2" id="12"/>
          <p:cNvGrpSpPr/>
          <p:nvPr/>
        </p:nvGrpSpPr>
        <p:grpSpPr>
          <a:xfrm rot="0">
            <a:off x="2533023" y="418434"/>
            <a:ext cx="12342036" cy="249331"/>
            <a:chOff x="0" y="0"/>
            <a:chExt cx="61160206" cy="1235544"/>
          </a:xfrm>
        </p:grpSpPr>
        <p:sp>
          <p:nvSpPr>
            <p:cNvPr name="Freeform 13" id="13"/>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4" id="14"/>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83389" y="3705237"/>
            <a:ext cx="5280457" cy="2263996"/>
          </a:xfrm>
          <a:custGeom>
            <a:avLst/>
            <a:gdLst/>
            <a:ahLst/>
            <a:cxnLst/>
            <a:rect r="r" b="b" t="t" l="l"/>
            <a:pathLst>
              <a:path h="2263996" w="5280457">
                <a:moveTo>
                  <a:pt x="0" y="0"/>
                </a:moveTo>
                <a:lnTo>
                  <a:pt x="5280457" y="0"/>
                </a:lnTo>
                <a:lnTo>
                  <a:pt x="5280457" y="2263996"/>
                </a:lnTo>
                <a:lnTo>
                  <a:pt x="0" y="2263996"/>
                </a:lnTo>
                <a:lnTo>
                  <a:pt x="0" y="0"/>
                </a:lnTo>
                <a:close/>
              </a:path>
            </a:pathLst>
          </a:custGeom>
          <a:blipFill>
            <a:blip r:embed="rId8"/>
            <a:stretch>
              <a:fillRect l="0" t="0" r="0" b="0"/>
            </a:stretch>
          </a:blipFill>
        </p:spPr>
      </p:sp>
      <p:sp>
        <p:nvSpPr>
          <p:cNvPr name="Freeform 18" id="18"/>
          <p:cNvSpPr/>
          <p:nvPr/>
        </p:nvSpPr>
        <p:spPr>
          <a:xfrm flipH="false" flipV="false" rot="0">
            <a:off x="6494076" y="3705237"/>
            <a:ext cx="5280457" cy="2263996"/>
          </a:xfrm>
          <a:custGeom>
            <a:avLst/>
            <a:gdLst/>
            <a:ahLst/>
            <a:cxnLst/>
            <a:rect r="r" b="b" t="t" l="l"/>
            <a:pathLst>
              <a:path h="2263996" w="5280457">
                <a:moveTo>
                  <a:pt x="0" y="0"/>
                </a:moveTo>
                <a:lnTo>
                  <a:pt x="5280456" y="0"/>
                </a:lnTo>
                <a:lnTo>
                  <a:pt x="5280456" y="2263996"/>
                </a:lnTo>
                <a:lnTo>
                  <a:pt x="0" y="2263996"/>
                </a:lnTo>
                <a:lnTo>
                  <a:pt x="0" y="0"/>
                </a:lnTo>
                <a:close/>
              </a:path>
            </a:pathLst>
          </a:custGeom>
          <a:blipFill>
            <a:blip r:embed="rId8"/>
            <a:stretch>
              <a:fillRect l="0" t="0" r="0" b="0"/>
            </a:stretch>
          </a:blipFill>
        </p:spPr>
      </p:sp>
      <p:sp>
        <p:nvSpPr>
          <p:cNvPr name="Freeform 19" id="19"/>
          <p:cNvSpPr/>
          <p:nvPr/>
        </p:nvSpPr>
        <p:spPr>
          <a:xfrm flipH="false" flipV="false" rot="0">
            <a:off x="12464673" y="3705237"/>
            <a:ext cx="5280457" cy="2263996"/>
          </a:xfrm>
          <a:custGeom>
            <a:avLst/>
            <a:gdLst/>
            <a:ahLst/>
            <a:cxnLst/>
            <a:rect r="r" b="b" t="t" l="l"/>
            <a:pathLst>
              <a:path h="2263996" w="5280457">
                <a:moveTo>
                  <a:pt x="0" y="0"/>
                </a:moveTo>
                <a:lnTo>
                  <a:pt x="5280457" y="0"/>
                </a:lnTo>
                <a:lnTo>
                  <a:pt x="5280457" y="2263996"/>
                </a:lnTo>
                <a:lnTo>
                  <a:pt x="0" y="2263996"/>
                </a:lnTo>
                <a:lnTo>
                  <a:pt x="0" y="0"/>
                </a:lnTo>
                <a:close/>
              </a:path>
            </a:pathLst>
          </a:custGeom>
          <a:blipFill>
            <a:blip r:embed="rId8"/>
            <a:stretch>
              <a:fillRect l="0" t="0" r="0" b="0"/>
            </a:stretch>
          </a:blipFill>
        </p:spPr>
      </p:sp>
      <p:sp>
        <p:nvSpPr>
          <p:cNvPr name="TextBox 20" id="20"/>
          <p:cNvSpPr txBox="true"/>
          <p:nvPr/>
        </p:nvSpPr>
        <p:spPr>
          <a:xfrm rot="0">
            <a:off x="1260667" y="4370510"/>
            <a:ext cx="3325901" cy="923925"/>
          </a:xfrm>
          <a:prstGeom prst="rect">
            <a:avLst/>
          </a:prstGeom>
        </p:spPr>
        <p:txBody>
          <a:bodyPr anchor="t" rtlCol="false" tIns="0" lIns="0" bIns="0" rIns="0">
            <a:spAutoFit/>
          </a:bodyPr>
          <a:lstStyle/>
          <a:p>
            <a:pPr algn="ctr">
              <a:lnSpc>
                <a:spcPts val="3600"/>
              </a:lnSpc>
            </a:pPr>
            <a:r>
              <a:rPr lang="en-US" sz="3000">
                <a:solidFill>
                  <a:srgbClr val="000000"/>
                </a:solidFill>
                <a:latin typeface="TT Hoves"/>
                <a:ea typeface="TT Hoves"/>
                <a:cs typeface="TT Hoves"/>
                <a:sym typeface="TT Hoves"/>
              </a:rPr>
              <a:t>Script Stability and VSCode Freezing</a:t>
            </a:r>
          </a:p>
        </p:txBody>
      </p:sp>
      <p:sp>
        <p:nvSpPr>
          <p:cNvPr name="TextBox 21" id="21"/>
          <p:cNvSpPr txBox="true"/>
          <p:nvPr/>
        </p:nvSpPr>
        <p:spPr>
          <a:xfrm rot="0">
            <a:off x="7209458" y="4141910"/>
            <a:ext cx="3869085" cy="1381125"/>
          </a:xfrm>
          <a:prstGeom prst="rect">
            <a:avLst/>
          </a:prstGeom>
        </p:spPr>
        <p:txBody>
          <a:bodyPr anchor="t" rtlCol="false" tIns="0" lIns="0" bIns="0" rIns="0">
            <a:spAutoFit/>
          </a:bodyPr>
          <a:lstStyle/>
          <a:p>
            <a:pPr algn="ctr">
              <a:lnSpc>
                <a:spcPts val="3600"/>
              </a:lnSpc>
            </a:pPr>
            <a:r>
              <a:rPr lang="en-US" sz="3000">
                <a:solidFill>
                  <a:srgbClr val="000000"/>
                </a:solidFill>
                <a:latin typeface="TT Hoves"/>
                <a:ea typeface="TT Hoves"/>
                <a:cs typeface="TT Hoves"/>
                <a:sym typeface="TT Hoves"/>
              </a:rPr>
              <a:t>Website Restrictions and Limited Data Access</a:t>
            </a:r>
          </a:p>
        </p:txBody>
      </p:sp>
      <p:sp>
        <p:nvSpPr>
          <p:cNvPr name="TextBox 22" id="22"/>
          <p:cNvSpPr txBox="true"/>
          <p:nvPr/>
        </p:nvSpPr>
        <p:spPr>
          <a:xfrm rot="0">
            <a:off x="11921803" y="4370510"/>
            <a:ext cx="6366197" cy="923925"/>
          </a:xfrm>
          <a:prstGeom prst="rect">
            <a:avLst/>
          </a:prstGeom>
        </p:spPr>
        <p:txBody>
          <a:bodyPr anchor="t" rtlCol="false" tIns="0" lIns="0" bIns="0" rIns="0">
            <a:spAutoFit/>
          </a:bodyPr>
          <a:lstStyle/>
          <a:p>
            <a:pPr algn="ctr">
              <a:lnSpc>
                <a:spcPts val="3600"/>
              </a:lnSpc>
            </a:pPr>
            <a:r>
              <a:rPr lang="en-US" sz="3000">
                <a:solidFill>
                  <a:srgbClr val="000000"/>
                </a:solidFill>
                <a:latin typeface="TT Hoves"/>
                <a:ea typeface="TT Hoves"/>
                <a:cs typeface="TT Hoves"/>
                <a:sym typeface="TT Hoves"/>
              </a:rPr>
              <a:t>Environment and Library Compatibility Issues</a:t>
            </a:r>
          </a:p>
        </p:txBody>
      </p:sp>
      <p:sp>
        <p:nvSpPr>
          <p:cNvPr name="Freeform 23" id="23"/>
          <p:cNvSpPr/>
          <p:nvPr/>
        </p:nvSpPr>
        <p:spPr>
          <a:xfrm flipH="false" flipV="false" rot="-5400000">
            <a:off x="3584451" y="5478305"/>
            <a:ext cx="4906585" cy="257596"/>
          </a:xfrm>
          <a:custGeom>
            <a:avLst/>
            <a:gdLst/>
            <a:ahLst/>
            <a:cxnLst/>
            <a:rect r="r" b="b" t="t" l="l"/>
            <a:pathLst>
              <a:path h="257596" w="4906585">
                <a:moveTo>
                  <a:pt x="0" y="0"/>
                </a:moveTo>
                <a:lnTo>
                  <a:pt x="4906585" y="0"/>
                </a:lnTo>
                <a:lnTo>
                  <a:pt x="4906585" y="257596"/>
                </a:lnTo>
                <a:lnTo>
                  <a:pt x="0" y="257596"/>
                </a:lnTo>
                <a:lnTo>
                  <a:pt x="0" y="0"/>
                </a:lnTo>
                <a:close/>
              </a:path>
            </a:pathLst>
          </a:custGeom>
          <a:blipFill>
            <a:blip r:embed="rId9"/>
            <a:stretch>
              <a:fillRect l="0" t="0" r="0" b="0"/>
            </a:stretch>
          </a:blipFill>
        </p:spPr>
      </p:sp>
      <p:sp>
        <p:nvSpPr>
          <p:cNvPr name="Freeform 24" id="24"/>
          <p:cNvSpPr/>
          <p:nvPr/>
        </p:nvSpPr>
        <p:spPr>
          <a:xfrm flipH="false" flipV="false" rot="-5400000">
            <a:off x="9753474" y="5478305"/>
            <a:ext cx="4906585" cy="257596"/>
          </a:xfrm>
          <a:custGeom>
            <a:avLst/>
            <a:gdLst/>
            <a:ahLst/>
            <a:cxnLst/>
            <a:rect r="r" b="b" t="t" l="l"/>
            <a:pathLst>
              <a:path h="257596" w="4906585">
                <a:moveTo>
                  <a:pt x="0" y="0"/>
                </a:moveTo>
                <a:lnTo>
                  <a:pt x="4906585" y="0"/>
                </a:lnTo>
                <a:lnTo>
                  <a:pt x="4906585" y="257596"/>
                </a:lnTo>
                <a:lnTo>
                  <a:pt x="0" y="257596"/>
                </a:lnTo>
                <a:lnTo>
                  <a:pt x="0" y="0"/>
                </a:lnTo>
                <a:close/>
              </a:path>
            </a:pathLst>
          </a:custGeom>
          <a:blipFill>
            <a:blip r:embed="rId9"/>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431513" y="2817376"/>
            <a:ext cx="15424973" cy="7469624"/>
          </a:xfrm>
          <a:custGeom>
            <a:avLst/>
            <a:gdLst/>
            <a:ahLst/>
            <a:cxnLst/>
            <a:rect r="r" b="b" t="t" l="l"/>
            <a:pathLst>
              <a:path h="7469624" w="15424973">
                <a:moveTo>
                  <a:pt x="0" y="0"/>
                </a:moveTo>
                <a:lnTo>
                  <a:pt x="15424974" y="0"/>
                </a:lnTo>
                <a:lnTo>
                  <a:pt x="15424974" y="7469624"/>
                </a:lnTo>
                <a:lnTo>
                  <a:pt x="0" y="7469624"/>
                </a:lnTo>
                <a:lnTo>
                  <a:pt x="0" y="0"/>
                </a:lnTo>
                <a:close/>
              </a:path>
            </a:pathLst>
          </a:custGeom>
          <a:blipFill>
            <a:blip r:embed="rId2"/>
            <a:stretch>
              <a:fillRect l="0" t="0" r="0" b="-30354"/>
            </a:stretch>
          </a:blipFill>
        </p:spPr>
      </p:sp>
      <p:graphicFrame>
        <p:nvGraphicFramePr>
          <p:cNvPr name="Table 3" id="3"/>
          <p:cNvGraphicFramePr>
            <a:graphicFrameLocks noGrp="true"/>
          </p:cNvGraphicFramePr>
          <p:nvPr/>
        </p:nvGraphicFramePr>
        <p:xfrm>
          <a:off x="1751973" y="3716119"/>
          <a:ext cx="14784054" cy="5672137"/>
        </p:xfrm>
        <a:graphic>
          <a:graphicData uri="http://schemas.openxmlformats.org/drawingml/2006/table">
            <a:tbl>
              <a:tblPr/>
              <a:tblGrid>
                <a:gridCol w="4719970"/>
                <a:gridCol w="4737777"/>
                <a:gridCol w="5326306"/>
              </a:tblGrid>
              <a:tr h="1000965">
                <a:tc>
                  <a:txBody>
                    <a:bodyPr anchor="t" rtlCol="false"/>
                    <a:lstStyle/>
                    <a:p>
                      <a:pPr algn="ctr">
                        <a:lnSpc>
                          <a:spcPts val="4619"/>
                        </a:lnSpc>
                        <a:defRPr/>
                      </a:pPr>
                      <a:r>
                        <a:rPr lang="en-US" sz="3299" b="true">
                          <a:solidFill>
                            <a:srgbClr val="000000"/>
                          </a:solidFill>
                          <a:latin typeface="TT Hoves Bold"/>
                          <a:ea typeface="TT Hoves Bold"/>
                          <a:cs typeface="TT Hoves Bold"/>
                          <a:sym typeface="TT Hoves Bold"/>
                        </a:rPr>
                        <a:t>Name</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619"/>
                        </a:lnSpc>
                        <a:defRPr/>
                      </a:pPr>
                      <a:r>
                        <a:rPr lang="en-US" sz="3299" b="true">
                          <a:solidFill>
                            <a:srgbClr val="000000"/>
                          </a:solidFill>
                          <a:latin typeface="TT Hoves Bold"/>
                          <a:ea typeface="TT Hoves Bold"/>
                          <a:cs typeface="TT Hoves Bold"/>
                          <a:sym typeface="TT Hoves Bold"/>
                        </a:rPr>
                        <a:t>Crawler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619"/>
                        </a:lnSpc>
                        <a:defRPr/>
                      </a:pPr>
                      <a:r>
                        <a:rPr lang="en-US" sz="3299" b="true">
                          <a:solidFill>
                            <a:srgbClr val="000000"/>
                          </a:solidFill>
                          <a:latin typeface="TT Hoves Bold"/>
                          <a:ea typeface="TT Hoves Bold"/>
                          <a:cs typeface="TT Hoves Bold"/>
                          <a:sym typeface="TT Hoves Bold"/>
                        </a:rPr>
                        <a:t>Scraper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020031">
                <a:tc>
                  <a:txBody>
                    <a:bodyPr anchor="t" rtlCol="false"/>
                    <a:lstStyle/>
                    <a:p>
                      <a:pPr algn="ctr">
                        <a:lnSpc>
                          <a:spcPts val="4718"/>
                        </a:lnSpc>
                        <a:defRPr/>
                      </a:pPr>
                      <a:r>
                        <a:rPr lang="en-US" sz="3370">
                          <a:solidFill>
                            <a:srgbClr val="000000"/>
                          </a:solidFill>
                          <a:latin typeface="TT Hoves"/>
                          <a:ea typeface="TT Hoves"/>
                          <a:cs typeface="TT Hoves"/>
                          <a:sym typeface="TT Hoves"/>
                        </a:rPr>
                        <a:t>Marcus Joey Sayner</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httpx</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parsel</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611078">
                <a:tc>
                  <a:txBody>
                    <a:bodyPr anchor="t" rtlCol="false"/>
                    <a:lstStyle/>
                    <a:p>
                      <a:pPr algn="ctr">
                        <a:lnSpc>
                          <a:spcPts val="4718"/>
                        </a:lnSpc>
                        <a:defRPr/>
                      </a:pPr>
                      <a:r>
                        <a:rPr lang="en-US" sz="3370">
                          <a:solidFill>
                            <a:srgbClr val="000000"/>
                          </a:solidFill>
                          <a:latin typeface="TT Hoves"/>
                          <a:ea typeface="TT Hoves"/>
                          <a:cs typeface="TT Hoves"/>
                          <a:sym typeface="TT Hoves"/>
                        </a:rPr>
                        <a:t>Muhammad Luqman Hakim</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urllib</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Selectolax</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020031">
                <a:tc>
                  <a:txBody>
                    <a:bodyPr anchor="t" rtlCol="false"/>
                    <a:lstStyle/>
                    <a:p>
                      <a:pPr algn="ctr">
                        <a:lnSpc>
                          <a:spcPts val="4718"/>
                        </a:lnSpc>
                        <a:defRPr/>
                      </a:pPr>
                      <a:r>
                        <a:rPr lang="en-US" sz="3370">
                          <a:solidFill>
                            <a:srgbClr val="000000"/>
                          </a:solidFill>
                          <a:latin typeface="TT Hoves"/>
                          <a:ea typeface="TT Hoves"/>
                          <a:cs typeface="TT Hoves"/>
                          <a:sym typeface="TT Hoves"/>
                        </a:rPr>
                        <a:t>Camily Tang Jia Lei</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urllib</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BeautifulSoup</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020031">
                <a:tc>
                  <a:txBody>
                    <a:bodyPr anchor="t" rtlCol="false"/>
                    <a:lstStyle/>
                    <a:p>
                      <a:pPr algn="ctr">
                        <a:lnSpc>
                          <a:spcPts val="4718"/>
                        </a:lnSpc>
                        <a:defRPr/>
                      </a:pPr>
                      <a:r>
                        <a:rPr lang="en-US" sz="3370">
                          <a:solidFill>
                            <a:srgbClr val="000000"/>
                          </a:solidFill>
                          <a:latin typeface="TT Hoves"/>
                          <a:ea typeface="TT Hoves"/>
                          <a:cs typeface="TT Hoves"/>
                          <a:sym typeface="TT Hoves"/>
                        </a:rPr>
                        <a:t>Goh Jing Yang</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requests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4718"/>
                        </a:lnSpc>
                        <a:defRPr/>
                      </a:pPr>
                      <a:r>
                        <a:rPr lang="en-US" sz="3370">
                          <a:solidFill>
                            <a:srgbClr val="000000"/>
                          </a:solidFill>
                          <a:latin typeface="TT Hoves"/>
                          <a:ea typeface="TT Hoves"/>
                          <a:cs typeface="TT Hoves"/>
                          <a:sym typeface="TT Hoves"/>
                        </a:rPr>
                        <a:t>BeautifulSoup</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2781491" y="383042"/>
            <a:ext cx="12725018" cy="2014841"/>
          </a:xfrm>
          <a:prstGeom prst="rect">
            <a:avLst/>
          </a:prstGeom>
        </p:spPr>
        <p:txBody>
          <a:bodyPr anchor="t" rtlCol="false" tIns="0" lIns="0" bIns="0" rIns="0">
            <a:spAutoFit/>
          </a:bodyPr>
          <a:lstStyle/>
          <a:p>
            <a:pPr algn="ctr">
              <a:lnSpc>
                <a:spcPts val="8120"/>
              </a:lnSpc>
            </a:pPr>
            <a:r>
              <a:rPr lang="en-US" sz="5800" b="true">
                <a:solidFill>
                  <a:srgbClr val="000000"/>
                </a:solidFill>
                <a:latin typeface="TT Hoves Bold"/>
                <a:ea typeface="TT Hoves Bold"/>
                <a:cs typeface="TT Hoves Bold"/>
                <a:sym typeface="TT Hoves Bold"/>
              </a:rPr>
              <a:t>Tools &amp; Frameworks Used </a:t>
            </a:r>
          </a:p>
          <a:p>
            <a:pPr algn="ctr">
              <a:lnSpc>
                <a:spcPts val="8120"/>
              </a:lnSpc>
            </a:pPr>
            <a:r>
              <a:rPr lang="en-US" sz="5800">
                <a:solidFill>
                  <a:srgbClr val="000000"/>
                </a:solidFill>
                <a:latin typeface="TT Hoves"/>
                <a:ea typeface="TT Hoves"/>
                <a:cs typeface="TT Hoves"/>
                <a:sym typeface="TT Hoves"/>
              </a:rPr>
              <a:t>(Web Crawling &amp; Scraping)</a:t>
            </a:r>
          </a:p>
        </p:txBody>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2871788"/>
            <a:ext cx="13602411" cy="4543425"/>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Reasons of Challenges &amp; Limitations</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840856" y="5959708"/>
            <a:ext cx="4165523" cy="1533525"/>
          </a:xfrm>
          <a:prstGeom prst="rect">
            <a:avLst/>
          </a:prstGeom>
        </p:spPr>
        <p:txBody>
          <a:bodyPr anchor="t" rtlCol="false" tIns="0" lIns="0" bIns="0" rIns="0">
            <a:spAutoFit/>
          </a:bodyPr>
          <a:lstStyle/>
          <a:p>
            <a:pPr algn="ctr">
              <a:lnSpc>
                <a:spcPts val="2400"/>
              </a:lnSpc>
            </a:pPr>
            <a:r>
              <a:rPr lang="en-US" sz="2000">
                <a:solidFill>
                  <a:srgbClr val="000000"/>
                </a:solidFill>
                <a:latin typeface="TT Hoves"/>
                <a:ea typeface="TT Hoves"/>
                <a:cs typeface="TT Hoves"/>
                <a:sym typeface="TT Hoves"/>
              </a:rPr>
              <a:t>Running heavy scraping scripts in VSCode’s terminal caused high memory and CPU usage, making the IDE unresponsive due to excessive real-time output.</a:t>
            </a:r>
          </a:p>
        </p:txBody>
      </p:sp>
      <p:sp>
        <p:nvSpPr>
          <p:cNvPr name="TextBox 3" id="3"/>
          <p:cNvSpPr txBox="true"/>
          <p:nvPr/>
        </p:nvSpPr>
        <p:spPr>
          <a:xfrm rot="0">
            <a:off x="7061239" y="5959708"/>
            <a:ext cx="4165523" cy="1533525"/>
          </a:xfrm>
          <a:prstGeom prst="rect">
            <a:avLst/>
          </a:prstGeom>
        </p:spPr>
        <p:txBody>
          <a:bodyPr anchor="t" rtlCol="false" tIns="0" lIns="0" bIns="0" rIns="0">
            <a:spAutoFit/>
          </a:bodyPr>
          <a:lstStyle/>
          <a:p>
            <a:pPr algn="ctr">
              <a:lnSpc>
                <a:spcPts val="2400"/>
              </a:lnSpc>
            </a:pPr>
            <a:r>
              <a:rPr lang="en-US" sz="2000">
                <a:solidFill>
                  <a:srgbClr val="000000"/>
                </a:solidFill>
                <a:latin typeface="TT Hoves"/>
                <a:ea typeface="TT Hoves"/>
                <a:cs typeface="TT Hoves"/>
                <a:sym typeface="TT Hoves"/>
              </a:rPr>
              <a:t>Robots.txt limitations, dynamic content loading, and intentional design choices restricted data access, making scraping difficult or unethical.</a:t>
            </a:r>
          </a:p>
        </p:txBody>
      </p:sp>
      <p:sp>
        <p:nvSpPr>
          <p:cNvPr name="TextBox 4" id="4"/>
          <p:cNvSpPr txBox="true"/>
          <p:nvPr/>
        </p:nvSpPr>
        <p:spPr>
          <a:xfrm rot="0">
            <a:off x="13022140" y="5959708"/>
            <a:ext cx="4165523" cy="1533525"/>
          </a:xfrm>
          <a:prstGeom prst="rect">
            <a:avLst/>
          </a:prstGeom>
        </p:spPr>
        <p:txBody>
          <a:bodyPr anchor="t" rtlCol="false" tIns="0" lIns="0" bIns="0" rIns="0">
            <a:spAutoFit/>
          </a:bodyPr>
          <a:lstStyle/>
          <a:p>
            <a:pPr algn="ctr">
              <a:lnSpc>
                <a:spcPts val="2400"/>
              </a:lnSpc>
            </a:pPr>
            <a:r>
              <a:rPr lang="en-US" sz="2000">
                <a:solidFill>
                  <a:srgbClr val="000000"/>
                </a:solidFill>
                <a:latin typeface="TT Hoves"/>
                <a:ea typeface="TT Hoves"/>
                <a:cs typeface="TT Hoves"/>
                <a:sym typeface="TT Hoves"/>
              </a:rPr>
              <a:t>Colab's short session durations, limited RAM, and restricted system-level access made it unsuitable for long-running, resource-heavy scraping tasks.</a:t>
            </a:r>
          </a:p>
        </p:txBody>
      </p:sp>
      <p:sp>
        <p:nvSpPr>
          <p:cNvPr name="AutoShape 5" id="5"/>
          <p:cNvSpPr/>
          <p:nvPr/>
        </p:nvSpPr>
        <p:spPr>
          <a:xfrm rot="0">
            <a:off x="0" y="0"/>
            <a:ext cx="18288000" cy="1028700"/>
          </a:xfrm>
          <a:prstGeom prst="rect">
            <a:avLst/>
          </a:prstGeom>
          <a:solidFill>
            <a:srgbClr val="DBDBDB"/>
          </a:solidFill>
        </p:spPr>
      </p:sp>
      <p:grpSp>
        <p:nvGrpSpPr>
          <p:cNvPr name="Group 6" id="6"/>
          <p:cNvGrpSpPr/>
          <p:nvPr/>
        </p:nvGrpSpPr>
        <p:grpSpPr>
          <a:xfrm rot="0">
            <a:off x="530332" y="359088"/>
            <a:ext cx="310524" cy="31052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8" id="8"/>
          <p:cNvGrpSpPr/>
          <p:nvPr/>
        </p:nvGrpSpPr>
        <p:grpSpPr>
          <a:xfrm rot="0">
            <a:off x="1023508" y="359088"/>
            <a:ext cx="310524" cy="31052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10" id="10"/>
          <p:cNvGrpSpPr/>
          <p:nvPr/>
        </p:nvGrpSpPr>
        <p:grpSpPr>
          <a:xfrm rot="0">
            <a:off x="1527068" y="359088"/>
            <a:ext cx="310524" cy="310524"/>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2" id="12"/>
          <p:cNvGrpSpPr/>
          <p:nvPr/>
        </p:nvGrpSpPr>
        <p:grpSpPr>
          <a:xfrm rot="0">
            <a:off x="2533023" y="418434"/>
            <a:ext cx="12342036" cy="249331"/>
            <a:chOff x="0" y="0"/>
            <a:chExt cx="61160206" cy="1235544"/>
          </a:xfrm>
        </p:grpSpPr>
        <p:sp>
          <p:nvSpPr>
            <p:cNvPr name="Freeform 13" id="13"/>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4" id="14"/>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83389" y="3705237"/>
            <a:ext cx="5280457" cy="2263996"/>
          </a:xfrm>
          <a:custGeom>
            <a:avLst/>
            <a:gdLst/>
            <a:ahLst/>
            <a:cxnLst/>
            <a:rect r="r" b="b" t="t" l="l"/>
            <a:pathLst>
              <a:path h="2263996" w="5280457">
                <a:moveTo>
                  <a:pt x="0" y="0"/>
                </a:moveTo>
                <a:lnTo>
                  <a:pt x="5280457" y="0"/>
                </a:lnTo>
                <a:lnTo>
                  <a:pt x="5280457" y="2263996"/>
                </a:lnTo>
                <a:lnTo>
                  <a:pt x="0" y="2263996"/>
                </a:lnTo>
                <a:lnTo>
                  <a:pt x="0" y="0"/>
                </a:lnTo>
                <a:close/>
              </a:path>
            </a:pathLst>
          </a:custGeom>
          <a:blipFill>
            <a:blip r:embed="rId8"/>
            <a:stretch>
              <a:fillRect l="0" t="0" r="0" b="0"/>
            </a:stretch>
          </a:blipFill>
        </p:spPr>
      </p:sp>
      <p:sp>
        <p:nvSpPr>
          <p:cNvPr name="Freeform 18" id="18"/>
          <p:cNvSpPr/>
          <p:nvPr/>
        </p:nvSpPr>
        <p:spPr>
          <a:xfrm flipH="false" flipV="false" rot="0">
            <a:off x="6494076" y="3705237"/>
            <a:ext cx="5280457" cy="2263996"/>
          </a:xfrm>
          <a:custGeom>
            <a:avLst/>
            <a:gdLst/>
            <a:ahLst/>
            <a:cxnLst/>
            <a:rect r="r" b="b" t="t" l="l"/>
            <a:pathLst>
              <a:path h="2263996" w="5280457">
                <a:moveTo>
                  <a:pt x="0" y="0"/>
                </a:moveTo>
                <a:lnTo>
                  <a:pt x="5280456" y="0"/>
                </a:lnTo>
                <a:lnTo>
                  <a:pt x="5280456" y="2263996"/>
                </a:lnTo>
                <a:lnTo>
                  <a:pt x="0" y="2263996"/>
                </a:lnTo>
                <a:lnTo>
                  <a:pt x="0" y="0"/>
                </a:lnTo>
                <a:close/>
              </a:path>
            </a:pathLst>
          </a:custGeom>
          <a:blipFill>
            <a:blip r:embed="rId8"/>
            <a:stretch>
              <a:fillRect l="0" t="0" r="0" b="0"/>
            </a:stretch>
          </a:blipFill>
        </p:spPr>
      </p:sp>
      <p:sp>
        <p:nvSpPr>
          <p:cNvPr name="Freeform 19" id="19"/>
          <p:cNvSpPr/>
          <p:nvPr/>
        </p:nvSpPr>
        <p:spPr>
          <a:xfrm flipH="false" flipV="false" rot="0">
            <a:off x="12464673" y="3705237"/>
            <a:ext cx="5280457" cy="2263996"/>
          </a:xfrm>
          <a:custGeom>
            <a:avLst/>
            <a:gdLst/>
            <a:ahLst/>
            <a:cxnLst/>
            <a:rect r="r" b="b" t="t" l="l"/>
            <a:pathLst>
              <a:path h="2263996" w="5280457">
                <a:moveTo>
                  <a:pt x="0" y="0"/>
                </a:moveTo>
                <a:lnTo>
                  <a:pt x="5280457" y="0"/>
                </a:lnTo>
                <a:lnTo>
                  <a:pt x="5280457" y="2263996"/>
                </a:lnTo>
                <a:lnTo>
                  <a:pt x="0" y="2263996"/>
                </a:lnTo>
                <a:lnTo>
                  <a:pt x="0" y="0"/>
                </a:lnTo>
                <a:close/>
              </a:path>
            </a:pathLst>
          </a:custGeom>
          <a:blipFill>
            <a:blip r:embed="rId8"/>
            <a:stretch>
              <a:fillRect l="0" t="0" r="0" b="0"/>
            </a:stretch>
          </a:blipFill>
        </p:spPr>
      </p:sp>
      <p:sp>
        <p:nvSpPr>
          <p:cNvPr name="TextBox 20" id="20"/>
          <p:cNvSpPr txBox="true"/>
          <p:nvPr/>
        </p:nvSpPr>
        <p:spPr>
          <a:xfrm rot="0">
            <a:off x="1260667" y="4370510"/>
            <a:ext cx="3325901" cy="923925"/>
          </a:xfrm>
          <a:prstGeom prst="rect">
            <a:avLst/>
          </a:prstGeom>
        </p:spPr>
        <p:txBody>
          <a:bodyPr anchor="t" rtlCol="false" tIns="0" lIns="0" bIns="0" rIns="0">
            <a:spAutoFit/>
          </a:bodyPr>
          <a:lstStyle/>
          <a:p>
            <a:pPr algn="ctr">
              <a:lnSpc>
                <a:spcPts val="3600"/>
              </a:lnSpc>
            </a:pPr>
            <a:r>
              <a:rPr lang="en-US" sz="3000">
                <a:solidFill>
                  <a:srgbClr val="000000"/>
                </a:solidFill>
                <a:latin typeface="TT Hoves"/>
                <a:ea typeface="TT Hoves"/>
                <a:cs typeface="TT Hoves"/>
                <a:sym typeface="TT Hoves"/>
              </a:rPr>
              <a:t>High Resource Usage in VSCode</a:t>
            </a:r>
          </a:p>
        </p:txBody>
      </p:sp>
      <p:sp>
        <p:nvSpPr>
          <p:cNvPr name="TextBox 21" id="21"/>
          <p:cNvSpPr txBox="true"/>
          <p:nvPr/>
        </p:nvSpPr>
        <p:spPr>
          <a:xfrm rot="0">
            <a:off x="7209458" y="4370510"/>
            <a:ext cx="3869085" cy="923925"/>
          </a:xfrm>
          <a:prstGeom prst="rect">
            <a:avLst/>
          </a:prstGeom>
        </p:spPr>
        <p:txBody>
          <a:bodyPr anchor="t" rtlCol="false" tIns="0" lIns="0" bIns="0" rIns="0">
            <a:spAutoFit/>
          </a:bodyPr>
          <a:lstStyle/>
          <a:p>
            <a:pPr algn="ctr">
              <a:lnSpc>
                <a:spcPts val="3600"/>
              </a:lnSpc>
            </a:pPr>
            <a:r>
              <a:rPr lang="en-US" sz="3000">
                <a:solidFill>
                  <a:srgbClr val="000000"/>
                </a:solidFill>
                <a:latin typeface="TT Hoves"/>
                <a:ea typeface="TT Hoves"/>
                <a:cs typeface="TT Hoves"/>
                <a:sym typeface="TT Hoves"/>
              </a:rPr>
              <a:t>Website Restrictions and Dynamic Content</a:t>
            </a:r>
          </a:p>
        </p:txBody>
      </p:sp>
      <p:sp>
        <p:nvSpPr>
          <p:cNvPr name="TextBox 22" id="22"/>
          <p:cNvSpPr txBox="true"/>
          <p:nvPr/>
        </p:nvSpPr>
        <p:spPr>
          <a:xfrm rot="0">
            <a:off x="13307041" y="4370510"/>
            <a:ext cx="3595721" cy="923925"/>
          </a:xfrm>
          <a:prstGeom prst="rect">
            <a:avLst/>
          </a:prstGeom>
        </p:spPr>
        <p:txBody>
          <a:bodyPr anchor="t" rtlCol="false" tIns="0" lIns="0" bIns="0" rIns="0">
            <a:spAutoFit/>
          </a:bodyPr>
          <a:lstStyle/>
          <a:p>
            <a:pPr algn="ctr">
              <a:lnSpc>
                <a:spcPts val="3600"/>
              </a:lnSpc>
            </a:pPr>
            <a:r>
              <a:rPr lang="en-US" sz="3000">
                <a:solidFill>
                  <a:srgbClr val="000000"/>
                </a:solidFill>
                <a:latin typeface="TT Hoves"/>
                <a:ea typeface="TT Hoves"/>
                <a:cs typeface="TT Hoves"/>
                <a:sym typeface="TT Hoves"/>
              </a:rPr>
              <a:t>Limitations of Google Colab Environment</a:t>
            </a:r>
          </a:p>
        </p:txBody>
      </p:sp>
      <p:sp>
        <p:nvSpPr>
          <p:cNvPr name="Freeform 23" id="23"/>
          <p:cNvSpPr/>
          <p:nvPr/>
        </p:nvSpPr>
        <p:spPr>
          <a:xfrm flipH="false" flipV="false" rot="-5400000">
            <a:off x="3584451" y="5478305"/>
            <a:ext cx="4906585" cy="257596"/>
          </a:xfrm>
          <a:custGeom>
            <a:avLst/>
            <a:gdLst/>
            <a:ahLst/>
            <a:cxnLst/>
            <a:rect r="r" b="b" t="t" l="l"/>
            <a:pathLst>
              <a:path h="257596" w="4906585">
                <a:moveTo>
                  <a:pt x="0" y="0"/>
                </a:moveTo>
                <a:lnTo>
                  <a:pt x="4906585" y="0"/>
                </a:lnTo>
                <a:lnTo>
                  <a:pt x="4906585" y="257596"/>
                </a:lnTo>
                <a:lnTo>
                  <a:pt x="0" y="257596"/>
                </a:lnTo>
                <a:lnTo>
                  <a:pt x="0" y="0"/>
                </a:lnTo>
                <a:close/>
              </a:path>
            </a:pathLst>
          </a:custGeom>
          <a:blipFill>
            <a:blip r:embed="rId9"/>
            <a:stretch>
              <a:fillRect l="0" t="0" r="0" b="0"/>
            </a:stretch>
          </a:blipFill>
        </p:spPr>
      </p:sp>
      <p:sp>
        <p:nvSpPr>
          <p:cNvPr name="Freeform 24" id="24"/>
          <p:cNvSpPr/>
          <p:nvPr/>
        </p:nvSpPr>
        <p:spPr>
          <a:xfrm flipH="false" flipV="false" rot="-5400000">
            <a:off x="9753474" y="5478305"/>
            <a:ext cx="4906585" cy="257596"/>
          </a:xfrm>
          <a:custGeom>
            <a:avLst/>
            <a:gdLst/>
            <a:ahLst/>
            <a:cxnLst/>
            <a:rect r="r" b="b" t="t" l="l"/>
            <a:pathLst>
              <a:path h="257596" w="4906585">
                <a:moveTo>
                  <a:pt x="0" y="0"/>
                </a:moveTo>
                <a:lnTo>
                  <a:pt x="4906585" y="0"/>
                </a:lnTo>
                <a:lnTo>
                  <a:pt x="4906585" y="257596"/>
                </a:lnTo>
                <a:lnTo>
                  <a:pt x="0" y="257596"/>
                </a:lnTo>
                <a:lnTo>
                  <a:pt x="0" y="0"/>
                </a:lnTo>
                <a:close/>
              </a:path>
            </a:pathLst>
          </a:custGeom>
          <a:blipFill>
            <a:blip r:embed="rId9"/>
            <a:stretch>
              <a:fillRect l="0" t="0" r="0" b="0"/>
            </a:stretch>
          </a:blipFill>
        </p:spPr>
      </p:sp>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4386262"/>
            <a:ext cx="13602411" cy="1514475"/>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Solutions</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840856" y="5959708"/>
            <a:ext cx="4165523" cy="1533525"/>
          </a:xfrm>
          <a:prstGeom prst="rect">
            <a:avLst/>
          </a:prstGeom>
        </p:spPr>
        <p:txBody>
          <a:bodyPr anchor="t" rtlCol="false" tIns="0" lIns="0" bIns="0" rIns="0">
            <a:spAutoFit/>
          </a:bodyPr>
          <a:lstStyle/>
          <a:p>
            <a:pPr algn="ctr">
              <a:lnSpc>
                <a:spcPts val="2400"/>
              </a:lnSpc>
            </a:pPr>
            <a:r>
              <a:rPr lang="en-US" sz="2000">
                <a:solidFill>
                  <a:srgbClr val="000000"/>
                </a:solidFill>
                <a:latin typeface="TT Hoves"/>
                <a:ea typeface="TT Hoves"/>
                <a:cs typeface="TT Hoves"/>
                <a:sym typeface="TT Hoves"/>
              </a:rPr>
              <a:t>The scraping was split into smaller batches with delays and intermediate data saving, reducing memory load and preventing VSCode from freezing.</a:t>
            </a:r>
          </a:p>
        </p:txBody>
      </p:sp>
      <p:sp>
        <p:nvSpPr>
          <p:cNvPr name="TextBox 3" id="3"/>
          <p:cNvSpPr txBox="true"/>
          <p:nvPr/>
        </p:nvSpPr>
        <p:spPr>
          <a:xfrm rot="0">
            <a:off x="7061239" y="5959708"/>
            <a:ext cx="4165523" cy="1533525"/>
          </a:xfrm>
          <a:prstGeom prst="rect">
            <a:avLst/>
          </a:prstGeom>
        </p:spPr>
        <p:txBody>
          <a:bodyPr anchor="t" rtlCol="false" tIns="0" lIns="0" bIns="0" rIns="0">
            <a:spAutoFit/>
          </a:bodyPr>
          <a:lstStyle/>
          <a:p>
            <a:pPr algn="ctr">
              <a:lnSpc>
                <a:spcPts val="2400"/>
              </a:lnSpc>
            </a:pPr>
            <a:r>
              <a:rPr lang="en-US" sz="2000">
                <a:solidFill>
                  <a:srgbClr val="000000"/>
                </a:solidFill>
                <a:latin typeface="TT Hoves"/>
                <a:ea typeface="TT Hoves"/>
                <a:cs typeface="TT Hoves"/>
                <a:sym typeface="TT Hoves"/>
              </a:rPr>
              <a:t>Robots.txt was respected, dynamic content was accessed using tools like Playwright, and requests were spaced out to avoid server strain and detection.</a:t>
            </a:r>
          </a:p>
        </p:txBody>
      </p:sp>
      <p:sp>
        <p:nvSpPr>
          <p:cNvPr name="TextBox 4" id="4"/>
          <p:cNvSpPr txBox="true"/>
          <p:nvPr/>
        </p:nvSpPr>
        <p:spPr>
          <a:xfrm rot="0">
            <a:off x="13022140" y="5959708"/>
            <a:ext cx="4165523" cy="1533525"/>
          </a:xfrm>
          <a:prstGeom prst="rect">
            <a:avLst/>
          </a:prstGeom>
        </p:spPr>
        <p:txBody>
          <a:bodyPr anchor="t" rtlCol="false" tIns="0" lIns="0" bIns="0" rIns="0">
            <a:spAutoFit/>
          </a:bodyPr>
          <a:lstStyle/>
          <a:p>
            <a:pPr algn="ctr">
              <a:lnSpc>
                <a:spcPts val="2400"/>
              </a:lnSpc>
            </a:pPr>
            <a:r>
              <a:rPr lang="en-US" sz="2000">
                <a:solidFill>
                  <a:srgbClr val="000000"/>
                </a:solidFill>
                <a:latin typeface="TT Hoves"/>
                <a:ea typeface="TT Hoves"/>
                <a:cs typeface="TT Hoves"/>
                <a:sym typeface="TT Hoves"/>
              </a:rPr>
              <a:t>Lightweight libraries like httpx and Selectolax replaced heavier tools, while data was processed in batches and stored externally to manage Colab’s resource limits.</a:t>
            </a:r>
          </a:p>
        </p:txBody>
      </p:sp>
      <p:sp>
        <p:nvSpPr>
          <p:cNvPr name="AutoShape 5" id="5"/>
          <p:cNvSpPr/>
          <p:nvPr/>
        </p:nvSpPr>
        <p:spPr>
          <a:xfrm rot="0">
            <a:off x="0" y="0"/>
            <a:ext cx="18288000" cy="1028700"/>
          </a:xfrm>
          <a:prstGeom prst="rect">
            <a:avLst/>
          </a:prstGeom>
          <a:solidFill>
            <a:srgbClr val="DBDBDB"/>
          </a:solidFill>
        </p:spPr>
      </p:sp>
      <p:grpSp>
        <p:nvGrpSpPr>
          <p:cNvPr name="Group 6" id="6"/>
          <p:cNvGrpSpPr/>
          <p:nvPr/>
        </p:nvGrpSpPr>
        <p:grpSpPr>
          <a:xfrm rot="0">
            <a:off x="530332" y="359088"/>
            <a:ext cx="310524" cy="31052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8" id="8"/>
          <p:cNvGrpSpPr/>
          <p:nvPr/>
        </p:nvGrpSpPr>
        <p:grpSpPr>
          <a:xfrm rot="0">
            <a:off x="1023508" y="359088"/>
            <a:ext cx="310524" cy="31052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10" id="10"/>
          <p:cNvGrpSpPr/>
          <p:nvPr/>
        </p:nvGrpSpPr>
        <p:grpSpPr>
          <a:xfrm rot="0">
            <a:off x="1527068" y="359088"/>
            <a:ext cx="310524" cy="310524"/>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2" id="12"/>
          <p:cNvGrpSpPr/>
          <p:nvPr/>
        </p:nvGrpSpPr>
        <p:grpSpPr>
          <a:xfrm rot="0">
            <a:off x="2533023" y="418434"/>
            <a:ext cx="12342036" cy="249331"/>
            <a:chOff x="0" y="0"/>
            <a:chExt cx="61160206" cy="1235544"/>
          </a:xfrm>
        </p:grpSpPr>
        <p:sp>
          <p:nvSpPr>
            <p:cNvPr name="Freeform 13" id="13"/>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4" id="14"/>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83389" y="3705237"/>
            <a:ext cx="5280457" cy="2263996"/>
          </a:xfrm>
          <a:custGeom>
            <a:avLst/>
            <a:gdLst/>
            <a:ahLst/>
            <a:cxnLst/>
            <a:rect r="r" b="b" t="t" l="l"/>
            <a:pathLst>
              <a:path h="2263996" w="5280457">
                <a:moveTo>
                  <a:pt x="0" y="0"/>
                </a:moveTo>
                <a:lnTo>
                  <a:pt x="5280457" y="0"/>
                </a:lnTo>
                <a:lnTo>
                  <a:pt x="5280457" y="2263996"/>
                </a:lnTo>
                <a:lnTo>
                  <a:pt x="0" y="2263996"/>
                </a:lnTo>
                <a:lnTo>
                  <a:pt x="0" y="0"/>
                </a:lnTo>
                <a:close/>
              </a:path>
            </a:pathLst>
          </a:custGeom>
          <a:blipFill>
            <a:blip r:embed="rId8"/>
            <a:stretch>
              <a:fillRect l="0" t="0" r="0" b="0"/>
            </a:stretch>
          </a:blipFill>
        </p:spPr>
      </p:sp>
      <p:sp>
        <p:nvSpPr>
          <p:cNvPr name="Freeform 18" id="18"/>
          <p:cNvSpPr/>
          <p:nvPr/>
        </p:nvSpPr>
        <p:spPr>
          <a:xfrm flipH="false" flipV="false" rot="0">
            <a:off x="6494076" y="3705237"/>
            <a:ext cx="5280457" cy="2263996"/>
          </a:xfrm>
          <a:custGeom>
            <a:avLst/>
            <a:gdLst/>
            <a:ahLst/>
            <a:cxnLst/>
            <a:rect r="r" b="b" t="t" l="l"/>
            <a:pathLst>
              <a:path h="2263996" w="5280457">
                <a:moveTo>
                  <a:pt x="0" y="0"/>
                </a:moveTo>
                <a:lnTo>
                  <a:pt x="5280456" y="0"/>
                </a:lnTo>
                <a:lnTo>
                  <a:pt x="5280456" y="2263996"/>
                </a:lnTo>
                <a:lnTo>
                  <a:pt x="0" y="2263996"/>
                </a:lnTo>
                <a:lnTo>
                  <a:pt x="0" y="0"/>
                </a:lnTo>
                <a:close/>
              </a:path>
            </a:pathLst>
          </a:custGeom>
          <a:blipFill>
            <a:blip r:embed="rId8"/>
            <a:stretch>
              <a:fillRect l="0" t="0" r="0" b="0"/>
            </a:stretch>
          </a:blipFill>
        </p:spPr>
      </p:sp>
      <p:sp>
        <p:nvSpPr>
          <p:cNvPr name="Freeform 19" id="19"/>
          <p:cNvSpPr/>
          <p:nvPr/>
        </p:nvSpPr>
        <p:spPr>
          <a:xfrm flipH="false" flipV="false" rot="0">
            <a:off x="12464673" y="3705237"/>
            <a:ext cx="5280457" cy="2263996"/>
          </a:xfrm>
          <a:custGeom>
            <a:avLst/>
            <a:gdLst/>
            <a:ahLst/>
            <a:cxnLst/>
            <a:rect r="r" b="b" t="t" l="l"/>
            <a:pathLst>
              <a:path h="2263996" w="5280457">
                <a:moveTo>
                  <a:pt x="0" y="0"/>
                </a:moveTo>
                <a:lnTo>
                  <a:pt x="5280457" y="0"/>
                </a:lnTo>
                <a:lnTo>
                  <a:pt x="5280457" y="2263996"/>
                </a:lnTo>
                <a:lnTo>
                  <a:pt x="0" y="2263996"/>
                </a:lnTo>
                <a:lnTo>
                  <a:pt x="0" y="0"/>
                </a:lnTo>
                <a:close/>
              </a:path>
            </a:pathLst>
          </a:custGeom>
          <a:blipFill>
            <a:blip r:embed="rId8"/>
            <a:stretch>
              <a:fillRect l="0" t="0" r="0" b="0"/>
            </a:stretch>
          </a:blipFill>
        </p:spPr>
      </p:sp>
      <p:sp>
        <p:nvSpPr>
          <p:cNvPr name="TextBox 20" id="20"/>
          <p:cNvSpPr txBox="true"/>
          <p:nvPr/>
        </p:nvSpPr>
        <p:spPr>
          <a:xfrm rot="0">
            <a:off x="1260667" y="4141910"/>
            <a:ext cx="3325901" cy="1381125"/>
          </a:xfrm>
          <a:prstGeom prst="rect">
            <a:avLst/>
          </a:prstGeom>
        </p:spPr>
        <p:txBody>
          <a:bodyPr anchor="t" rtlCol="false" tIns="0" lIns="0" bIns="0" rIns="0">
            <a:spAutoFit/>
          </a:bodyPr>
          <a:lstStyle/>
          <a:p>
            <a:pPr algn="ctr">
              <a:lnSpc>
                <a:spcPts val="3600"/>
              </a:lnSpc>
            </a:pPr>
            <a:r>
              <a:rPr lang="en-US" sz="3000">
                <a:solidFill>
                  <a:srgbClr val="000000"/>
                </a:solidFill>
                <a:latin typeface="TT Hoves"/>
                <a:ea typeface="TT Hoves"/>
                <a:cs typeface="TT Hoves"/>
                <a:sym typeface="TT Hoves"/>
              </a:rPr>
              <a:t>Optimized Execution in VSCode</a:t>
            </a:r>
          </a:p>
        </p:txBody>
      </p:sp>
      <p:sp>
        <p:nvSpPr>
          <p:cNvPr name="TextBox 21" id="21"/>
          <p:cNvSpPr txBox="true"/>
          <p:nvPr/>
        </p:nvSpPr>
        <p:spPr>
          <a:xfrm rot="0">
            <a:off x="7209458" y="4370510"/>
            <a:ext cx="3869085" cy="923925"/>
          </a:xfrm>
          <a:prstGeom prst="rect">
            <a:avLst/>
          </a:prstGeom>
        </p:spPr>
        <p:txBody>
          <a:bodyPr anchor="t" rtlCol="false" tIns="0" lIns="0" bIns="0" rIns="0">
            <a:spAutoFit/>
          </a:bodyPr>
          <a:lstStyle/>
          <a:p>
            <a:pPr algn="ctr">
              <a:lnSpc>
                <a:spcPts val="3600"/>
              </a:lnSpc>
            </a:pPr>
            <a:r>
              <a:rPr lang="en-US" sz="3000">
                <a:solidFill>
                  <a:srgbClr val="000000"/>
                </a:solidFill>
                <a:latin typeface="TT Hoves"/>
                <a:ea typeface="TT Hoves"/>
                <a:cs typeface="TT Hoves"/>
                <a:sym typeface="TT Hoves"/>
              </a:rPr>
              <a:t>Ethical and Efficient Scraping Practices</a:t>
            </a:r>
          </a:p>
        </p:txBody>
      </p:sp>
      <p:sp>
        <p:nvSpPr>
          <p:cNvPr name="TextBox 22" id="22"/>
          <p:cNvSpPr txBox="true"/>
          <p:nvPr/>
        </p:nvSpPr>
        <p:spPr>
          <a:xfrm rot="0">
            <a:off x="13307041" y="4141910"/>
            <a:ext cx="3595721" cy="1381125"/>
          </a:xfrm>
          <a:prstGeom prst="rect">
            <a:avLst/>
          </a:prstGeom>
        </p:spPr>
        <p:txBody>
          <a:bodyPr anchor="t" rtlCol="false" tIns="0" lIns="0" bIns="0" rIns="0">
            <a:spAutoFit/>
          </a:bodyPr>
          <a:lstStyle/>
          <a:p>
            <a:pPr algn="ctr">
              <a:lnSpc>
                <a:spcPts val="3600"/>
              </a:lnSpc>
            </a:pPr>
            <a:r>
              <a:rPr lang="en-US" sz="3000">
                <a:solidFill>
                  <a:srgbClr val="000000"/>
                </a:solidFill>
                <a:latin typeface="TT Hoves"/>
                <a:ea typeface="TT Hoves"/>
                <a:cs typeface="TT Hoves"/>
                <a:sym typeface="TT Hoves"/>
              </a:rPr>
              <a:t>Improved Compatibility with Google Colab</a:t>
            </a:r>
          </a:p>
        </p:txBody>
      </p:sp>
      <p:sp>
        <p:nvSpPr>
          <p:cNvPr name="Freeform 23" id="23"/>
          <p:cNvSpPr/>
          <p:nvPr/>
        </p:nvSpPr>
        <p:spPr>
          <a:xfrm flipH="false" flipV="false" rot="-5400000">
            <a:off x="3584451" y="5478305"/>
            <a:ext cx="4906585" cy="257596"/>
          </a:xfrm>
          <a:custGeom>
            <a:avLst/>
            <a:gdLst/>
            <a:ahLst/>
            <a:cxnLst/>
            <a:rect r="r" b="b" t="t" l="l"/>
            <a:pathLst>
              <a:path h="257596" w="4906585">
                <a:moveTo>
                  <a:pt x="0" y="0"/>
                </a:moveTo>
                <a:lnTo>
                  <a:pt x="4906585" y="0"/>
                </a:lnTo>
                <a:lnTo>
                  <a:pt x="4906585" y="257596"/>
                </a:lnTo>
                <a:lnTo>
                  <a:pt x="0" y="257596"/>
                </a:lnTo>
                <a:lnTo>
                  <a:pt x="0" y="0"/>
                </a:lnTo>
                <a:close/>
              </a:path>
            </a:pathLst>
          </a:custGeom>
          <a:blipFill>
            <a:blip r:embed="rId9"/>
            <a:stretch>
              <a:fillRect l="0" t="0" r="0" b="0"/>
            </a:stretch>
          </a:blipFill>
        </p:spPr>
      </p:sp>
      <p:sp>
        <p:nvSpPr>
          <p:cNvPr name="Freeform 24" id="24"/>
          <p:cNvSpPr/>
          <p:nvPr/>
        </p:nvSpPr>
        <p:spPr>
          <a:xfrm flipH="false" flipV="false" rot="-5400000">
            <a:off x="9753474" y="5478305"/>
            <a:ext cx="4906585" cy="257596"/>
          </a:xfrm>
          <a:custGeom>
            <a:avLst/>
            <a:gdLst/>
            <a:ahLst/>
            <a:cxnLst/>
            <a:rect r="r" b="b" t="t" l="l"/>
            <a:pathLst>
              <a:path h="257596" w="4906585">
                <a:moveTo>
                  <a:pt x="0" y="0"/>
                </a:moveTo>
                <a:lnTo>
                  <a:pt x="4906585" y="0"/>
                </a:lnTo>
                <a:lnTo>
                  <a:pt x="4906585" y="257596"/>
                </a:lnTo>
                <a:lnTo>
                  <a:pt x="0" y="257596"/>
                </a:lnTo>
                <a:lnTo>
                  <a:pt x="0" y="0"/>
                </a:lnTo>
                <a:close/>
              </a:path>
            </a:pathLst>
          </a:custGeom>
          <a:blipFill>
            <a:blip r:embed="rId9"/>
            <a:stretch>
              <a:fillRect l="0" t="0" r="0" b="0"/>
            </a:stretch>
          </a:blipFill>
        </p:spPr>
      </p:sp>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371091" y="2773860"/>
            <a:ext cx="14932240" cy="5279144"/>
          </a:xfrm>
          <a:custGeom>
            <a:avLst/>
            <a:gdLst/>
            <a:ahLst/>
            <a:cxnLst/>
            <a:rect r="r" b="b" t="t" l="l"/>
            <a:pathLst>
              <a:path h="5279144" w="14932240">
                <a:moveTo>
                  <a:pt x="0" y="0"/>
                </a:moveTo>
                <a:lnTo>
                  <a:pt x="14932240" y="0"/>
                </a:lnTo>
                <a:lnTo>
                  <a:pt x="14932240" y="5279144"/>
                </a:lnTo>
                <a:lnTo>
                  <a:pt x="0" y="5279144"/>
                </a:lnTo>
                <a:lnTo>
                  <a:pt x="0" y="0"/>
                </a:lnTo>
                <a:close/>
              </a:path>
            </a:pathLst>
          </a:custGeom>
          <a:blipFill>
            <a:blip r:embed="rId2"/>
            <a:stretch>
              <a:fillRect l="0" t="-39275" r="0" b="-39275"/>
            </a:stretch>
          </a:blipFill>
        </p:spPr>
      </p:sp>
      <p:sp>
        <p:nvSpPr>
          <p:cNvPr name="TextBox 3" id="3"/>
          <p:cNvSpPr txBox="true"/>
          <p:nvPr/>
        </p:nvSpPr>
        <p:spPr>
          <a:xfrm rot="0">
            <a:off x="2036006" y="3629025"/>
            <a:ext cx="13602411" cy="3028950"/>
          </a:xfrm>
          <a:prstGeom prst="rect">
            <a:avLst/>
          </a:prstGeom>
        </p:spPr>
        <p:txBody>
          <a:bodyPr anchor="t" rtlCol="false" tIns="0" lIns="0" bIns="0" rIns="0">
            <a:spAutoFit/>
          </a:bodyPr>
          <a:lstStyle/>
          <a:p>
            <a:pPr algn="ctr" marL="0" indent="0" lvl="0">
              <a:lnSpc>
                <a:spcPts val="11999"/>
              </a:lnSpc>
              <a:spcBef>
                <a:spcPct val="0"/>
              </a:spcBef>
            </a:pPr>
            <a:r>
              <a:rPr lang="en-US" b="true" sz="9999">
                <a:solidFill>
                  <a:srgbClr val="000000"/>
                </a:solidFill>
                <a:latin typeface="TT Hoves Bold"/>
                <a:ea typeface="TT Hoves Bold"/>
                <a:cs typeface="TT Hoves Bold"/>
                <a:sym typeface="TT Hoves Bold"/>
              </a:rPr>
              <a:t>Conclusion &amp; Future Work</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4876846" y="8641820"/>
            <a:ext cx="1437855" cy="616480"/>
            <a:chOff x="0" y="0"/>
            <a:chExt cx="1917140" cy="821974"/>
          </a:xfrm>
        </p:grpSpPr>
        <p:sp>
          <p:nvSpPr>
            <p:cNvPr name="Freeform 17" id="17"/>
            <p:cNvSpPr/>
            <p:nvPr/>
          </p:nvSpPr>
          <p:spPr>
            <a:xfrm flipH="false" flipV="false" rot="0">
              <a:off x="0" y="0"/>
              <a:ext cx="1917140" cy="821974"/>
            </a:xfrm>
            <a:custGeom>
              <a:avLst/>
              <a:gdLst/>
              <a:ahLst/>
              <a:cxnLst/>
              <a:rect r="r" b="b" t="t" l="l"/>
              <a:pathLst>
                <a:path h="821974" w="1917140">
                  <a:moveTo>
                    <a:pt x="0" y="0"/>
                  </a:moveTo>
                  <a:lnTo>
                    <a:pt x="1917140" y="0"/>
                  </a:lnTo>
                  <a:lnTo>
                    <a:pt x="1917140" y="821974"/>
                  </a:lnTo>
                  <a:lnTo>
                    <a:pt x="0" y="821974"/>
                  </a:lnTo>
                  <a:lnTo>
                    <a:pt x="0" y="0"/>
                  </a:lnTo>
                  <a:close/>
                </a:path>
              </a:pathLst>
            </a:custGeom>
            <a:blipFill>
              <a:blip r:embed="rId9"/>
              <a:stretch>
                <a:fillRect l="0" t="0" r="0" b="0"/>
              </a:stretch>
            </a:blipFill>
          </p:spPr>
        </p:sp>
        <p:grpSp>
          <p:nvGrpSpPr>
            <p:cNvPr name="Group 18" id="18"/>
            <p:cNvGrpSpPr/>
            <p:nvPr/>
          </p:nvGrpSpPr>
          <p:grpSpPr>
            <a:xfrm rot="0">
              <a:off x="534694" y="306033"/>
              <a:ext cx="847752" cy="209908"/>
              <a:chOff x="0" y="0"/>
              <a:chExt cx="2051651" cy="508000"/>
            </a:xfrm>
          </p:grpSpPr>
          <p:sp>
            <p:nvSpPr>
              <p:cNvPr name="Freeform 19" id="19"/>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20" id="20"/>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5398622" cy="4343400"/>
          </a:xfrm>
          <a:prstGeom prst="rect">
            <a:avLst/>
          </a:prstGeom>
        </p:spPr>
        <p:txBody>
          <a:bodyPr anchor="t" rtlCol="false" tIns="0" lIns="0" bIns="0" rIns="0">
            <a:spAutoFit/>
          </a:bodyPr>
          <a:lstStyle/>
          <a:p>
            <a:pPr algn="l" marL="0" indent="0" lvl="0">
              <a:lnSpc>
                <a:spcPts val="11400"/>
              </a:lnSpc>
              <a:spcBef>
                <a:spcPct val="0"/>
              </a:spcBef>
            </a:pPr>
            <a:r>
              <a:rPr lang="en-US" sz="9500">
                <a:solidFill>
                  <a:srgbClr val="000000"/>
                </a:solidFill>
                <a:latin typeface="TT Hoves"/>
                <a:ea typeface="TT Hoves"/>
                <a:cs typeface="TT Hoves"/>
                <a:sym typeface="TT Hoves"/>
              </a:rPr>
              <a:t>Summa</a:t>
            </a:r>
            <a:r>
              <a:rPr lang="en-US" sz="9500">
                <a:solidFill>
                  <a:srgbClr val="000000"/>
                </a:solidFill>
                <a:latin typeface="TT Hoves"/>
                <a:ea typeface="TT Hoves"/>
                <a:cs typeface="TT Hoves"/>
                <a:sym typeface="TT Hoves"/>
              </a:rPr>
              <a:t>ry of Findings</a:t>
            </a:r>
          </a:p>
        </p:txBody>
      </p:sp>
      <p:sp>
        <p:nvSpPr>
          <p:cNvPr name="TextBox 3" id="3"/>
          <p:cNvSpPr txBox="true"/>
          <p:nvPr/>
        </p:nvSpPr>
        <p:spPr>
          <a:xfrm rot="0">
            <a:off x="12497052" y="1338508"/>
            <a:ext cx="4666107" cy="1259205"/>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000000"/>
                </a:solidFill>
                <a:latin typeface="TT Hoves"/>
                <a:ea typeface="TT Hoves"/>
                <a:cs typeface="TT Hoves"/>
                <a:sym typeface="TT Hoves"/>
              </a:rPr>
              <a:t>Pola</a:t>
            </a:r>
            <a:r>
              <a:rPr lang="en-US" sz="1799" u="none">
                <a:solidFill>
                  <a:srgbClr val="000000"/>
                </a:solidFill>
                <a:latin typeface="TT Hoves"/>
                <a:ea typeface="TT Hoves"/>
                <a:cs typeface="TT Hoves"/>
                <a:sym typeface="TT Hoves"/>
              </a:rPr>
              <a:t>rs outperforms others with minimal CPU (6–16%) and memory use, handling up to 150 million rows/sec, thanks to its Rust-based, multi-threaded backend.</a:t>
            </a:r>
          </a:p>
        </p:txBody>
      </p:sp>
      <p:sp>
        <p:nvSpPr>
          <p:cNvPr name="TextBox 4" id="4"/>
          <p:cNvSpPr txBox="true"/>
          <p:nvPr/>
        </p:nvSpPr>
        <p:spPr>
          <a:xfrm rot="0">
            <a:off x="12497052" y="3538159"/>
            <a:ext cx="4666107" cy="1259205"/>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000000"/>
                </a:solidFill>
                <a:latin typeface="TT Hoves"/>
                <a:ea typeface="TT Hoves"/>
                <a:cs typeface="TT Hoves"/>
                <a:sym typeface="TT Hoves"/>
              </a:rPr>
              <a:t>Although slower for heavy ope</a:t>
            </a:r>
            <a:r>
              <a:rPr lang="en-US" sz="1799" u="none">
                <a:solidFill>
                  <a:srgbClr val="000000"/>
                </a:solidFill>
                <a:latin typeface="TT Hoves"/>
                <a:ea typeface="TT Hoves"/>
                <a:cs typeface="TT Hoves"/>
                <a:sym typeface="TT Hoves"/>
              </a:rPr>
              <a:t>rations, Pandas remains a dependable choice for simple, single-machine ETL jobs with moderate CPU (7–20%) and memory usage.</a:t>
            </a:r>
          </a:p>
        </p:txBody>
      </p:sp>
      <p:sp>
        <p:nvSpPr>
          <p:cNvPr name="TextBox 5" id="5"/>
          <p:cNvSpPr txBox="true"/>
          <p:nvPr/>
        </p:nvSpPr>
        <p:spPr>
          <a:xfrm rot="0">
            <a:off x="12497052" y="5580647"/>
            <a:ext cx="4666107" cy="1573530"/>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000000"/>
                </a:solidFill>
                <a:latin typeface="TT Hoves"/>
                <a:ea typeface="TT Hoves"/>
                <a:cs typeface="TT Hoves"/>
                <a:sym typeface="TT Hoves"/>
              </a:rPr>
              <a:t>These tools a</a:t>
            </a:r>
            <a:r>
              <a:rPr lang="en-US" sz="1799" u="none">
                <a:solidFill>
                  <a:srgbClr val="000000"/>
                </a:solidFill>
                <a:latin typeface="TT Hoves"/>
                <a:ea typeface="TT Hoves"/>
                <a:cs typeface="TT Hoves"/>
                <a:sym typeface="TT Hoves"/>
              </a:rPr>
              <a:t>re optimized for distributed processing but suffer from longer startup times and higher CPU/memory usage on single machines, making them less efficient for small-scale tasks.</a:t>
            </a:r>
          </a:p>
        </p:txBody>
      </p:sp>
      <p:sp>
        <p:nvSpPr>
          <p:cNvPr name="TextBox 6" id="6"/>
          <p:cNvSpPr txBox="true"/>
          <p:nvPr/>
        </p:nvSpPr>
        <p:spPr>
          <a:xfrm rot="0">
            <a:off x="12497052" y="7780298"/>
            <a:ext cx="4666107" cy="1573530"/>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000000"/>
                </a:solidFill>
                <a:latin typeface="TT Hoves"/>
                <a:ea typeface="TT Hoves"/>
                <a:cs typeface="TT Hoves"/>
                <a:sym typeface="TT Hoves"/>
              </a:rPr>
              <a:t>All tools begin around 420–450 M</a:t>
            </a:r>
            <a:r>
              <a:rPr lang="en-US" sz="1799" u="none">
                <a:solidFill>
                  <a:srgbClr val="000000"/>
                </a:solidFill>
                <a:latin typeface="TT Hoves"/>
                <a:ea typeface="TT Hoves"/>
                <a:cs typeface="TT Hoves"/>
                <a:sym typeface="TT Hoves"/>
              </a:rPr>
              <a:t>B, but Polars maintains the lowest additional memory through streaming. In contrast, Dask shows the highest variation, peaking at 800 MB during loading.</a:t>
            </a:r>
          </a:p>
        </p:txBody>
      </p:sp>
      <p:sp>
        <p:nvSpPr>
          <p:cNvPr name="Freeform 7" id="7"/>
          <p:cNvSpPr/>
          <p:nvPr/>
        </p:nvSpPr>
        <p:spPr>
          <a:xfrm flipH="false" flipV="false" rot="0">
            <a:off x="8031713" y="1324499"/>
            <a:ext cx="3955106" cy="1334848"/>
          </a:xfrm>
          <a:custGeom>
            <a:avLst/>
            <a:gdLst/>
            <a:ahLst/>
            <a:cxnLst/>
            <a:rect r="r" b="b" t="t" l="l"/>
            <a:pathLst>
              <a:path h="1334848" w="3955106">
                <a:moveTo>
                  <a:pt x="0" y="0"/>
                </a:moveTo>
                <a:lnTo>
                  <a:pt x="3955106" y="0"/>
                </a:lnTo>
                <a:lnTo>
                  <a:pt x="3955106" y="1334848"/>
                </a:lnTo>
                <a:lnTo>
                  <a:pt x="0" y="1334848"/>
                </a:lnTo>
                <a:lnTo>
                  <a:pt x="0" y="0"/>
                </a:lnTo>
                <a:close/>
              </a:path>
            </a:pathLst>
          </a:custGeom>
          <a:blipFill>
            <a:blip r:embed="rId2"/>
            <a:stretch>
              <a:fillRect l="0" t="0" r="0" b="0"/>
            </a:stretch>
          </a:blipFill>
        </p:spPr>
      </p:sp>
      <p:sp>
        <p:nvSpPr>
          <p:cNvPr name="Freeform 8" id="8"/>
          <p:cNvSpPr/>
          <p:nvPr/>
        </p:nvSpPr>
        <p:spPr>
          <a:xfrm flipH="false" flipV="false" rot="0">
            <a:off x="8031713" y="3524150"/>
            <a:ext cx="3955106" cy="1334848"/>
          </a:xfrm>
          <a:custGeom>
            <a:avLst/>
            <a:gdLst/>
            <a:ahLst/>
            <a:cxnLst/>
            <a:rect r="r" b="b" t="t" l="l"/>
            <a:pathLst>
              <a:path h="1334848" w="3955106">
                <a:moveTo>
                  <a:pt x="0" y="0"/>
                </a:moveTo>
                <a:lnTo>
                  <a:pt x="3955106" y="0"/>
                </a:lnTo>
                <a:lnTo>
                  <a:pt x="3955106" y="1334848"/>
                </a:lnTo>
                <a:lnTo>
                  <a:pt x="0" y="1334848"/>
                </a:lnTo>
                <a:lnTo>
                  <a:pt x="0" y="0"/>
                </a:lnTo>
                <a:close/>
              </a:path>
            </a:pathLst>
          </a:custGeom>
          <a:blipFill>
            <a:blip r:embed="rId2"/>
            <a:stretch>
              <a:fillRect l="0" t="0" r="0" b="0"/>
            </a:stretch>
          </a:blipFill>
        </p:spPr>
      </p:sp>
      <p:sp>
        <p:nvSpPr>
          <p:cNvPr name="Freeform 9" id="9"/>
          <p:cNvSpPr/>
          <p:nvPr/>
        </p:nvSpPr>
        <p:spPr>
          <a:xfrm flipH="false" flipV="false" rot="0">
            <a:off x="8031713" y="5723801"/>
            <a:ext cx="3955106" cy="1334848"/>
          </a:xfrm>
          <a:custGeom>
            <a:avLst/>
            <a:gdLst/>
            <a:ahLst/>
            <a:cxnLst/>
            <a:rect r="r" b="b" t="t" l="l"/>
            <a:pathLst>
              <a:path h="1334848" w="3955106">
                <a:moveTo>
                  <a:pt x="0" y="0"/>
                </a:moveTo>
                <a:lnTo>
                  <a:pt x="3955106" y="0"/>
                </a:lnTo>
                <a:lnTo>
                  <a:pt x="3955106" y="1334848"/>
                </a:lnTo>
                <a:lnTo>
                  <a:pt x="0" y="1334848"/>
                </a:lnTo>
                <a:lnTo>
                  <a:pt x="0" y="0"/>
                </a:lnTo>
                <a:close/>
              </a:path>
            </a:pathLst>
          </a:custGeom>
          <a:blipFill>
            <a:blip r:embed="rId2"/>
            <a:stretch>
              <a:fillRect l="0" t="0" r="0" b="0"/>
            </a:stretch>
          </a:blipFill>
        </p:spPr>
      </p:sp>
      <p:sp>
        <p:nvSpPr>
          <p:cNvPr name="Freeform 10" id="10"/>
          <p:cNvSpPr/>
          <p:nvPr/>
        </p:nvSpPr>
        <p:spPr>
          <a:xfrm flipH="false" flipV="false" rot="0">
            <a:off x="8031713" y="7923452"/>
            <a:ext cx="3955106" cy="1334848"/>
          </a:xfrm>
          <a:custGeom>
            <a:avLst/>
            <a:gdLst/>
            <a:ahLst/>
            <a:cxnLst/>
            <a:rect r="r" b="b" t="t" l="l"/>
            <a:pathLst>
              <a:path h="1334848" w="3955106">
                <a:moveTo>
                  <a:pt x="0" y="0"/>
                </a:moveTo>
                <a:lnTo>
                  <a:pt x="3955106" y="0"/>
                </a:lnTo>
                <a:lnTo>
                  <a:pt x="3955106" y="1334848"/>
                </a:lnTo>
                <a:lnTo>
                  <a:pt x="0" y="1334848"/>
                </a:lnTo>
                <a:lnTo>
                  <a:pt x="0" y="0"/>
                </a:lnTo>
                <a:close/>
              </a:path>
            </a:pathLst>
          </a:custGeom>
          <a:blipFill>
            <a:blip r:embed="rId2"/>
            <a:stretch>
              <a:fillRect l="0" t="0" r="0" b="0"/>
            </a:stretch>
          </a:blipFill>
        </p:spPr>
      </p:sp>
      <p:sp>
        <p:nvSpPr>
          <p:cNvPr name="TextBox 11" id="11"/>
          <p:cNvSpPr txBox="true"/>
          <p:nvPr/>
        </p:nvSpPr>
        <p:spPr>
          <a:xfrm rot="0">
            <a:off x="8661452" y="1620448"/>
            <a:ext cx="2695627" cy="742950"/>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000000"/>
                </a:solidFill>
                <a:latin typeface="TT Hoves"/>
                <a:ea typeface="TT Hoves"/>
                <a:cs typeface="TT Hoves"/>
                <a:sym typeface="TT Hoves"/>
              </a:rPr>
              <a:t>Polars:</a:t>
            </a:r>
            <a:r>
              <a:rPr lang="en-US" sz="2499" u="none">
                <a:solidFill>
                  <a:srgbClr val="000000"/>
                </a:solidFill>
                <a:latin typeface="TT Hoves"/>
                <a:ea typeface="TT Hoves"/>
                <a:cs typeface="TT Hoves"/>
                <a:sym typeface="TT Hoves"/>
              </a:rPr>
              <a:t> Fastest and Most Efficient</a:t>
            </a:r>
          </a:p>
        </p:txBody>
      </p:sp>
      <p:sp>
        <p:nvSpPr>
          <p:cNvPr name="TextBox 12" id="12"/>
          <p:cNvSpPr txBox="true"/>
          <p:nvPr/>
        </p:nvSpPr>
        <p:spPr>
          <a:xfrm rot="0">
            <a:off x="8574317" y="3820099"/>
            <a:ext cx="2869897" cy="742950"/>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000000"/>
                </a:solidFill>
                <a:latin typeface="TT Hoves"/>
                <a:ea typeface="TT Hoves"/>
                <a:cs typeface="TT Hoves"/>
                <a:sym typeface="TT Hoves"/>
              </a:rPr>
              <a:t>Pan</a:t>
            </a:r>
            <a:r>
              <a:rPr lang="en-US" sz="2499" u="none">
                <a:solidFill>
                  <a:srgbClr val="000000"/>
                </a:solidFill>
                <a:latin typeface="TT Hoves"/>
                <a:ea typeface="TT Hoves"/>
                <a:cs typeface="TT Hoves"/>
                <a:sym typeface="TT Hoves"/>
              </a:rPr>
              <a:t>das: Reliable for Small-Scale Tasks</a:t>
            </a:r>
          </a:p>
        </p:txBody>
      </p:sp>
      <p:sp>
        <p:nvSpPr>
          <p:cNvPr name="TextBox 13" id="13"/>
          <p:cNvSpPr txBox="true"/>
          <p:nvPr/>
        </p:nvSpPr>
        <p:spPr>
          <a:xfrm rot="0">
            <a:off x="8188539" y="6019750"/>
            <a:ext cx="3641452" cy="742950"/>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000000"/>
                </a:solidFill>
                <a:latin typeface="TT Hoves"/>
                <a:ea typeface="TT Hoves"/>
                <a:cs typeface="TT Hoves"/>
                <a:sym typeface="TT Hoves"/>
              </a:rPr>
              <a:t>Mo</a:t>
            </a:r>
            <a:r>
              <a:rPr lang="en-US" sz="2499" u="none">
                <a:solidFill>
                  <a:srgbClr val="000000"/>
                </a:solidFill>
                <a:latin typeface="TT Hoves"/>
                <a:ea typeface="TT Hoves"/>
                <a:cs typeface="TT Hoves"/>
                <a:sym typeface="TT Hoves"/>
              </a:rPr>
              <a:t>din and Dask: Scalable but Resource-Heavy</a:t>
            </a:r>
          </a:p>
        </p:txBody>
      </p:sp>
      <p:sp>
        <p:nvSpPr>
          <p:cNvPr name="TextBox 14" id="14"/>
          <p:cNvSpPr txBox="true"/>
          <p:nvPr/>
        </p:nvSpPr>
        <p:spPr>
          <a:xfrm rot="0">
            <a:off x="8125027" y="8405138"/>
            <a:ext cx="3768477" cy="371475"/>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000000"/>
                </a:solidFill>
                <a:latin typeface="TT Hoves"/>
                <a:ea typeface="TT Hoves"/>
                <a:cs typeface="TT Hoves"/>
                <a:sym typeface="TT Hoves"/>
              </a:rPr>
              <a:t>Memory</a:t>
            </a:r>
            <a:r>
              <a:rPr lang="en-US" sz="2499" u="none">
                <a:solidFill>
                  <a:srgbClr val="000000"/>
                </a:solidFill>
                <a:latin typeface="TT Hoves"/>
                <a:ea typeface="TT Hoves"/>
                <a:cs typeface="TT Hoves"/>
                <a:sym typeface="TT Hoves"/>
              </a:rPr>
              <a:t> Usage During ETL</a:t>
            </a:r>
          </a:p>
        </p:txBody>
      </p:sp>
      <p:grpSp>
        <p:nvGrpSpPr>
          <p:cNvPr name="Group 15" id="15"/>
          <p:cNvGrpSpPr/>
          <p:nvPr/>
        </p:nvGrpSpPr>
        <p:grpSpPr>
          <a:xfrm rot="0">
            <a:off x="1028700" y="8443622"/>
            <a:ext cx="1900122" cy="814678"/>
            <a:chOff x="0" y="0"/>
            <a:chExt cx="2533497" cy="1086237"/>
          </a:xfrm>
        </p:grpSpPr>
        <p:sp>
          <p:nvSpPr>
            <p:cNvPr name="Freeform 16" id="16"/>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17" id="17"/>
            <p:cNvGrpSpPr/>
            <p:nvPr/>
          </p:nvGrpSpPr>
          <p:grpSpPr>
            <a:xfrm rot="0">
              <a:off x="706597" y="404422"/>
              <a:ext cx="1120303" cy="277393"/>
              <a:chOff x="0" y="0"/>
              <a:chExt cx="2051651" cy="508000"/>
            </a:xfrm>
          </p:grpSpPr>
          <p:sp>
            <p:nvSpPr>
              <p:cNvPr name="Freeform 18" id="1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19" id="1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6153213" cy="36671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000000"/>
                </a:solidFill>
                <a:latin typeface="TT Hoves"/>
                <a:ea typeface="TT Hoves"/>
                <a:cs typeface="TT Hoves"/>
                <a:sym typeface="TT Hoves"/>
              </a:rPr>
              <a:t>Improvement for Future Works</a:t>
            </a:r>
          </a:p>
        </p:txBody>
      </p:sp>
      <p:sp>
        <p:nvSpPr>
          <p:cNvPr name="TextBox 3" id="3"/>
          <p:cNvSpPr txBox="true"/>
          <p:nvPr/>
        </p:nvSpPr>
        <p:spPr>
          <a:xfrm rot="0">
            <a:off x="12497052" y="1181345"/>
            <a:ext cx="4666107" cy="1573530"/>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000000"/>
                </a:solidFill>
                <a:latin typeface="TT Hoves"/>
                <a:ea typeface="TT Hoves"/>
                <a:cs typeface="TT Hoves"/>
                <a:sym typeface="TT Hoves"/>
              </a:rPr>
              <a:t>Tran</a:t>
            </a:r>
            <a:r>
              <a:rPr lang="en-US" sz="1799" u="none">
                <a:solidFill>
                  <a:srgbClr val="000000"/>
                </a:solidFill>
                <a:latin typeface="TT Hoves"/>
                <a:ea typeface="TT Hoves"/>
                <a:cs typeface="TT Hoves"/>
                <a:sym typeface="TT Hoves"/>
              </a:rPr>
              <a:t>sitioning to local machines with sufficient resources or cloud platforms like AWS or Azure ensures better tool compatibility and runtime stability, especially for headless browser automation.</a:t>
            </a:r>
          </a:p>
        </p:txBody>
      </p:sp>
      <p:sp>
        <p:nvSpPr>
          <p:cNvPr name="TextBox 4" id="4"/>
          <p:cNvSpPr txBox="true"/>
          <p:nvPr/>
        </p:nvSpPr>
        <p:spPr>
          <a:xfrm rot="0">
            <a:off x="12497052" y="3380996"/>
            <a:ext cx="4666107" cy="1573530"/>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000000"/>
                </a:solidFill>
                <a:latin typeface="TT Hoves"/>
                <a:ea typeface="TT Hoves"/>
                <a:cs typeface="TT Hoves"/>
                <a:sym typeface="TT Hoves"/>
              </a:rPr>
              <a:t>Implementing structured error handling, pe</a:t>
            </a:r>
            <a:r>
              <a:rPr lang="en-US" sz="1799" u="none">
                <a:solidFill>
                  <a:srgbClr val="000000"/>
                </a:solidFill>
                <a:latin typeface="TT Hoves"/>
                <a:ea typeface="TT Hoves"/>
                <a:cs typeface="TT Hoves"/>
                <a:sym typeface="TT Hoves"/>
              </a:rPr>
              <a:t>rsistent logging, and breaking tasks into smaller units increases fault tolerance and simplifies debugging during large-scale scraping.</a:t>
            </a:r>
          </a:p>
        </p:txBody>
      </p:sp>
      <p:sp>
        <p:nvSpPr>
          <p:cNvPr name="TextBox 5" id="5"/>
          <p:cNvSpPr txBox="true"/>
          <p:nvPr/>
        </p:nvSpPr>
        <p:spPr>
          <a:xfrm rot="0">
            <a:off x="12497052" y="5737810"/>
            <a:ext cx="4666107" cy="1259205"/>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000000"/>
                </a:solidFill>
                <a:latin typeface="TT Hoves"/>
                <a:ea typeface="TT Hoves"/>
                <a:cs typeface="TT Hoves"/>
                <a:sym typeface="TT Hoves"/>
              </a:rPr>
              <a:t>Respecting robots.txt, using</a:t>
            </a:r>
            <a:r>
              <a:rPr lang="en-US" sz="1799" u="none">
                <a:solidFill>
                  <a:srgbClr val="000000"/>
                </a:solidFill>
                <a:latin typeface="TT Hoves"/>
                <a:ea typeface="TT Hoves"/>
                <a:cs typeface="TT Hoves"/>
                <a:sym typeface="TT Hoves"/>
              </a:rPr>
              <a:t> official APIs, and seeking data-sharing agreements help maintain ethical standards and avoid legal issues in web scraping.</a:t>
            </a:r>
          </a:p>
        </p:txBody>
      </p:sp>
      <p:sp>
        <p:nvSpPr>
          <p:cNvPr name="TextBox 6" id="6"/>
          <p:cNvSpPr txBox="true"/>
          <p:nvPr/>
        </p:nvSpPr>
        <p:spPr>
          <a:xfrm rot="0">
            <a:off x="12497052" y="7780298"/>
            <a:ext cx="4666107" cy="1573530"/>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000000"/>
                </a:solidFill>
                <a:latin typeface="TT Hoves"/>
                <a:ea typeface="TT Hoves"/>
                <a:cs typeface="TT Hoves"/>
                <a:sym typeface="TT Hoves"/>
              </a:rPr>
              <a:t>Using streaming</a:t>
            </a:r>
            <a:r>
              <a:rPr lang="en-US" sz="1799" u="none">
                <a:solidFill>
                  <a:srgbClr val="000000"/>
                </a:solidFill>
                <a:latin typeface="TT Hoves"/>
                <a:ea typeface="TT Hoves"/>
                <a:cs typeface="TT Hoves"/>
                <a:sym typeface="TT Hoves"/>
              </a:rPr>
              <a:t>, temporary storage, and optimized formats like Parquet—alongside performance-focused libraries like Polars—improves memory efficiency and supports large-scale ETL workflows.</a:t>
            </a:r>
          </a:p>
        </p:txBody>
      </p:sp>
      <p:sp>
        <p:nvSpPr>
          <p:cNvPr name="Freeform 7" id="7"/>
          <p:cNvSpPr/>
          <p:nvPr/>
        </p:nvSpPr>
        <p:spPr>
          <a:xfrm flipH="false" flipV="false" rot="0">
            <a:off x="8031713" y="1324499"/>
            <a:ext cx="3955106" cy="1334848"/>
          </a:xfrm>
          <a:custGeom>
            <a:avLst/>
            <a:gdLst/>
            <a:ahLst/>
            <a:cxnLst/>
            <a:rect r="r" b="b" t="t" l="l"/>
            <a:pathLst>
              <a:path h="1334848" w="3955106">
                <a:moveTo>
                  <a:pt x="0" y="0"/>
                </a:moveTo>
                <a:lnTo>
                  <a:pt x="3955106" y="0"/>
                </a:lnTo>
                <a:lnTo>
                  <a:pt x="3955106" y="1334848"/>
                </a:lnTo>
                <a:lnTo>
                  <a:pt x="0" y="1334848"/>
                </a:lnTo>
                <a:lnTo>
                  <a:pt x="0" y="0"/>
                </a:lnTo>
                <a:close/>
              </a:path>
            </a:pathLst>
          </a:custGeom>
          <a:blipFill>
            <a:blip r:embed="rId2"/>
            <a:stretch>
              <a:fillRect l="0" t="0" r="0" b="0"/>
            </a:stretch>
          </a:blipFill>
        </p:spPr>
      </p:sp>
      <p:sp>
        <p:nvSpPr>
          <p:cNvPr name="Freeform 8" id="8"/>
          <p:cNvSpPr/>
          <p:nvPr/>
        </p:nvSpPr>
        <p:spPr>
          <a:xfrm flipH="false" flipV="false" rot="0">
            <a:off x="8031713" y="3524150"/>
            <a:ext cx="3955106" cy="1334848"/>
          </a:xfrm>
          <a:custGeom>
            <a:avLst/>
            <a:gdLst/>
            <a:ahLst/>
            <a:cxnLst/>
            <a:rect r="r" b="b" t="t" l="l"/>
            <a:pathLst>
              <a:path h="1334848" w="3955106">
                <a:moveTo>
                  <a:pt x="0" y="0"/>
                </a:moveTo>
                <a:lnTo>
                  <a:pt x="3955106" y="0"/>
                </a:lnTo>
                <a:lnTo>
                  <a:pt x="3955106" y="1334848"/>
                </a:lnTo>
                <a:lnTo>
                  <a:pt x="0" y="1334848"/>
                </a:lnTo>
                <a:lnTo>
                  <a:pt x="0" y="0"/>
                </a:lnTo>
                <a:close/>
              </a:path>
            </a:pathLst>
          </a:custGeom>
          <a:blipFill>
            <a:blip r:embed="rId2"/>
            <a:stretch>
              <a:fillRect l="0" t="0" r="0" b="0"/>
            </a:stretch>
          </a:blipFill>
        </p:spPr>
      </p:sp>
      <p:sp>
        <p:nvSpPr>
          <p:cNvPr name="Freeform 9" id="9"/>
          <p:cNvSpPr/>
          <p:nvPr/>
        </p:nvSpPr>
        <p:spPr>
          <a:xfrm flipH="false" flipV="false" rot="0">
            <a:off x="8031713" y="5723801"/>
            <a:ext cx="3955106" cy="1334848"/>
          </a:xfrm>
          <a:custGeom>
            <a:avLst/>
            <a:gdLst/>
            <a:ahLst/>
            <a:cxnLst/>
            <a:rect r="r" b="b" t="t" l="l"/>
            <a:pathLst>
              <a:path h="1334848" w="3955106">
                <a:moveTo>
                  <a:pt x="0" y="0"/>
                </a:moveTo>
                <a:lnTo>
                  <a:pt x="3955106" y="0"/>
                </a:lnTo>
                <a:lnTo>
                  <a:pt x="3955106" y="1334848"/>
                </a:lnTo>
                <a:lnTo>
                  <a:pt x="0" y="1334848"/>
                </a:lnTo>
                <a:lnTo>
                  <a:pt x="0" y="0"/>
                </a:lnTo>
                <a:close/>
              </a:path>
            </a:pathLst>
          </a:custGeom>
          <a:blipFill>
            <a:blip r:embed="rId2"/>
            <a:stretch>
              <a:fillRect l="0" t="0" r="0" b="0"/>
            </a:stretch>
          </a:blipFill>
        </p:spPr>
      </p:sp>
      <p:sp>
        <p:nvSpPr>
          <p:cNvPr name="Freeform 10" id="10"/>
          <p:cNvSpPr/>
          <p:nvPr/>
        </p:nvSpPr>
        <p:spPr>
          <a:xfrm flipH="false" flipV="false" rot="0">
            <a:off x="8031713" y="7923452"/>
            <a:ext cx="3955106" cy="1334848"/>
          </a:xfrm>
          <a:custGeom>
            <a:avLst/>
            <a:gdLst/>
            <a:ahLst/>
            <a:cxnLst/>
            <a:rect r="r" b="b" t="t" l="l"/>
            <a:pathLst>
              <a:path h="1334848" w="3955106">
                <a:moveTo>
                  <a:pt x="0" y="0"/>
                </a:moveTo>
                <a:lnTo>
                  <a:pt x="3955106" y="0"/>
                </a:lnTo>
                <a:lnTo>
                  <a:pt x="3955106" y="1334848"/>
                </a:lnTo>
                <a:lnTo>
                  <a:pt x="0" y="1334848"/>
                </a:lnTo>
                <a:lnTo>
                  <a:pt x="0" y="0"/>
                </a:lnTo>
                <a:close/>
              </a:path>
            </a:pathLst>
          </a:custGeom>
          <a:blipFill>
            <a:blip r:embed="rId2"/>
            <a:stretch>
              <a:fillRect l="0" t="0" r="0" b="0"/>
            </a:stretch>
          </a:blipFill>
        </p:spPr>
      </p:sp>
      <p:sp>
        <p:nvSpPr>
          <p:cNvPr name="TextBox 11" id="11"/>
          <p:cNvSpPr txBox="true"/>
          <p:nvPr/>
        </p:nvSpPr>
        <p:spPr>
          <a:xfrm rot="0">
            <a:off x="8661452" y="1434710"/>
            <a:ext cx="2695627" cy="1114425"/>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000000"/>
                </a:solidFill>
                <a:latin typeface="TT Hoves"/>
                <a:ea typeface="TT Hoves"/>
                <a:cs typeface="TT Hoves"/>
                <a:sym typeface="TT Hoves"/>
              </a:rPr>
              <a:t>Use</a:t>
            </a:r>
            <a:r>
              <a:rPr lang="en-US" sz="2499" u="none">
                <a:solidFill>
                  <a:srgbClr val="000000"/>
                </a:solidFill>
                <a:latin typeface="TT Hoves"/>
                <a:ea typeface="TT Hoves"/>
                <a:cs typeface="TT Hoves"/>
                <a:sym typeface="TT Hoves"/>
              </a:rPr>
              <a:t> of Scalable Computing Environments</a:t>
            </a:r>
          </a:p>
        </p:txBody>
      </p:sp>
      <p:sp>
        <p:nvSpPr>
          <p:cNvPr name="TextBox 12" id="12"/>
          <p:cNvSpPr txBox="true"/>
          <p:nvPr/>
        </p:nvSpPr>
        <p:spPr>
          <a:xfrm rot="0">
            <a:off x="8574317" y="3634361"/>
            <a:ext cx="2869897" cy="1114425"/>
          </a:xfrm>
          <a:prstGeom prst="rect">
            <a:avLst/>
          </a:prstGeom>
        </p:spPr>
        <p:txBody>
          <a:bodyPr anchor="t" rtlCol="false" tIns="0" lIns="0" bIns="0" rIns="0">
            <a:spAutoFit/>
          </a:bodyPr>
          <a:lstStyle/>
          <a:p>
            <a:pPr algn="ctr" marL="0" indent="0" lvl="0">
              <a:lnSpc>
                <a:spcPts val="2999"/>
              </a:lnSpc>
              <a:spcBef>
                <a:spcPct val="0"/>
              </a:spcBef>
            </a:pPr>
            <a:r>
              <a:rPr lang="en-US" sz="2499" u="none">
                <a:solidFill>
                  <a:srgbClr val="000000"/>
                </a:solidFill>
                <a:latin typeface="TT Hoves"/>
                <a:ea typeface="TT Hoves"/>
                <a:cs typeface="TT Hoves"/>
                <a:sym typeface="TT Hoves"/>
              </a:rPr>
              <a:t>Robust Error Handling and Task Management</a:t>
            </a:r>
          </a:p>
        </p:txBody>
      </p:sp>
      <p:sp>
        <p:nvSpPr>
          <p:cNvPr name="TextBox 13" id="13"/>
          <p:cNvSpPr txBox="true"/>
          <p:nvPr/>
        </p:nvSpPr>
        <p:spPr>
          <a:xfrm rot="0">
            <a:off x="8188539" y="6019750"/>
            <a:ext cx="3641452" cy="742950"/>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000000"/>
                </a:solidFill>
                <a:latin typeface="TT Hoves"/>
                <a:ea typeface="TT Hoves"/>
                <a:cs typeface="TT Hoves"/>
                <a:sym typeface="TT Hoves"/>
              </a:rPr>
              <a:t>Eth</a:t>
            </a:r>
            <a:r>
              <a:rPr lang="en-US" sz="2499" u="none">
                <a:solidFill>
                  <a:srgbClr val="000000"/>
                </a:solidFill>
                <a:latin typeface="TT Hoves"/>
                <a:ea typeface="TT Hoves"/>
                <a:cs typeface="TT Hoves"/>
                <a:sym typeface="TT Hoves"/>
              </a:rPr>
              <a:t>ical and Legal Compliance</a:t>
            </a:r>
          </a:p>
        </p:txBody>
      </p:sp>
      <p:sp>
        <p:nvSpPr>
          <p:cNvPr name="TextBox 14" id="14"/>
          <p:cNvSpPr txBox="true"/>
          <p:nvPr/>
        </p:nvSpPr>
        <p:spPr>
          <a:xfrm rot="0">
            <a:off x="7993974" y="8219401"/>
            <a:ext cx="4030583" cy="742950"/>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000000"/>
                </a:solidFill>
                <a:latin typeface="TT Hoves"/>
                <a:ea typeface="TT Hoves"/>
                <a:cs typeface="TT Hoves"/>
                <a:sym typeface="TT Hoves"/>
              </a:rPr>
              <a:t>Efficient Data Processing and Memory</a:t>
            </a:r>
            <a:r>
              <a:rPr lang="en-US" sz="2499" u="none">
                <a:solidFill>
                  <a:srgbClr val="000000"/>
                </a:solidFill>
                <a:latin typeface="TT Hoves"/>
                <a:ea typeface="TT Hoves"/>
                <a:cs typeface="TT Hoves"/>
                <a:sym typeface="TT Hoves"/>
              </a:rPr>
              <a:t> Management</a:t>
            </a:r>
          </a:p>
        </p:txBody>
      </p:sp>
      <p:grpSp>
        <p:nvGrpSpPr>
          <p:cNvPr name="Group 15" id="15"/>
          <p:cNvGrpSpPr/>
          <p:nvPr/>
        </p:nvGrpSpPr>
        <p:grpSpPr>
          <a:xfrm rot="0">
            <a:off x="1028700" y="8443622"/>
            <a:ext cx="1900122" cy="814678"/>
            <a:chOff x="0" y="0"/>
            <a:chExt cx="2533497" cy="1086237"/>
          </a:xfrm>
        </p:grpSpPr>
        <p:sp>
          <p:nvSpPr>
            <p:cNvPr name="Freeform 16" id="16"/>
            <p:cNvSpPr/>
            <p:nvPr/>
          </p:nvSpPr>
          <p:spPr>
            <a:xfrm flipH="false" flipV="false" rot="0">
              <a:off x="0" y="0"/>
              <a:ext cx="2533497" cy="1086237"/>
            </a:xfrm>
            <a:custGeom>
              <a:avLst/>
              <a:gdLst/>
              <a:ahLst/>
              <a:cxnLst/>
              <a:rect r="r" b="b" t="t" l="l"/>
              <a:pathLst>
                <a:path h="1086237" w="2533497">
                  <a:moveTo>
                    <a:pt x="0" y="0"/>
                  </a:moveTo>
                  <a:lnTo>
                    <a:pt x="2533497" y="0"/>
                  </a:lnTo>
                  <a:lnTo>
                    <a:pt x="2533497" y="1086237"/>
                  </a:lnTo>
                  <a:lnTo>
                    <a:pt x="0" y="1086237"/>
                  </a:lnTo>
                  <a:lnTo>
                    <a:pt x="0" y="0"/>
                  </a:lnTo>
                  <a:close/>
                </a:path>
              </a:pathLst>
            </a:custGeom>
            <a:blipFill>
              <a:blip r:embed="rId3"/>
              <a:stretch>
                <a:fillRect l="0" t="0" r="0" b="0"/>
              </a:stretch>
            </a:blipFill>
          </p:spPr>
        </p:sp>
        <p:grpSp>
          <p:nvGrpSpPr>
            <p:cNvPr name="Group 17" id="17"/>
            <p:cNvGrpSpPr/>
            <p:nvPr/>
          </p:nvGrpSpPr>
          <p:grpSpPr>
            <a:xfrm rot="0">
              <a:off x="706597" y="404422"/>
              <a:ext cx="1120303" cy="277393"/>
              <a:chOff x="0" y="0"/>
              <a:chExt cx="2051651" cy="508000"/>
            </a:xfrm>
          </p:grpSpPr>
          <p:sp>
            <p:nvSpPr>
              <p:cNvPr name="Freeform 18" id="18"/>
              <p:cNvSpPr/>
              <p:nvPr/>
            </p:nvSpPr>
            <p:spPr>
              <a:xfrm flipH="false" flipV="false" rot="0">
                <a:off x="0" y="215900"/>
                <a:ext cx="1755741" cy="76200"/>
              </a:xfrm>
              <a:custGeom>
                <a:avLst/>
                <a:gdLst/>
                <a:ahLst/>
                <a:cxnLst/>
                <a:rect r="r" b="b" t="t" l="l"/>
                <a:pathLst>
                  <a:path h="76200" w="1755741">
                    <a:moveTo>
                      <a:pt x="0" y="0"/>
                    </a:moveTo>
                    <a:lnTo>
                      <a:pt x="1755741" y="0"/>
                    </a:lnTo>
                    <a:lnTo>
                      <a:pt x="1755741" y="76200"/>
                    </a:lnTo>
                    <a:lnTo>
                      <a:pt x="0" y="76200"/>
                    </a:lnTo>
                    <a:close/>
                  </a:path>
                </a:pathLst>
              </a:custGeom>
              <a:solidFill>
                <a:srgbClr val="D75B3F"/>
              </a:solidFill>
            </p:spPr>
          </p:sp>
          <p:sp>
            <p:nvSpPr>
              <p:cNvPr name="Freeform 19" id="19"/>
              <p:cNvSpPr/>
              <p:nvPr/>
            </p:nvSpPr>
            <p:spPr>
              <a:xfrm flipH="false" flipV="false" rot="0">
                <a:off x="1677001" y="1270"/>
                <a:ext cx="374650" cy="505460"/>
              </a:xfrm>
              <a:custGeom>
                <a:avLst/>
                <a:gdLst/>
                <a:ahLst/>
                <a:cxnLst/>
                <a:rect r="r" b="b" t="t" l="l"/>
                <a:pathLst>
                  <a:path h="505460" w="374650">
                    <a:moveTo>
                      <a:pt x="0" y="505460"/>
                    </a:moveTo>
                    <a:lnTo>
                      <a:pt x="0" y="0"/>
                    </a:lnTo>
                    <a:lnTo>
                      <a:pt x="374650" y="252730"/>
                    </a:lnTo>
                    <a:close/>
                  </a:path>
                </a:pathLst>
              </a:custGeom>
              <a:solidFill>
                <a:srgbClr val="D75B3F"/>
              </a:solidFill>
            </p:spPr>
          </p:sp>
        </p:grpSp>
      </p:grpSp>
    </p:spTree>
  </p:cSld>
  <p:clrMapOvr>
    <a:masterClrMapping/>
  </p:clrMapOvr>
</p:sld>
</file>

<file path=ppt/slides/slide9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4444628" y="1971424"/>
            <a:ext cx="9398744" cy="6344152"/>
          </a:xfrm>
          <a:custGeom>
            <a:avLst/>
            <a:gdLst/>
            <a:ahLst/>
            <a:cxnLst/>
            <a:rect r="r" b="b" t="t" l="l"/>
            <a:pathLst>
              <a:path h="6344152" w="9398744">
                <a:moveTo>
                  <a:pt x="0" y="0"/>
                </a:moveTo>
                <a:lnTo>
                  <a:pt x="9398744" y="0"/>
                </a:lnTo>
                <a:lnTo>
                  <a:pt x="9398744" y="6344152"/>
                </a:lnTo>
                <a:lnTo>
                  <a:pt x="0" y="6344152"/>
                </a:lnTo>
                <a:lnTo>
                  <a:pt x="0" y="0"/>
                </a:lnTo>
                <a:close/>
              </a:path>
            </a:pathLst>
          </a:custGeom>
          <a:blipFill>
            <a:blip r:embed="rId2"/>
            <a:stretch>
              <a:fillRect l="0" t="0" r="0" b="0"/>
            </a:stretch>
          </a:blipFill>
        </p:spPr>
      </p:sp>
      <p:sp>
        <p:nvSpPr>
          <p:cNvPr name="TextBox 3" id="3"/>
          <p:cNvSpPr txBox="true"/>
          <p:nvPr/>
        </p:nvSpPr>
        <p:spPr>
          <a:xfrm rot="0">
            <a:off x="6738491" y="3578225"/>
            <a:ext cx="4811018" cy="3378200"/>
          </a:xfrm>
          <a:prstGeom prst="rect">
            <a:avLst/>
          </a:prstGeom>
        </p:spPr>
        <p:txBody>
          <a:bodyPr anchor="t" rtlCol="false" tIns="0" lIns="0" bIns="0" rIns="0">
            <a:spAutoFit/>
          </a:bodyPr>
          <a:lstStyle/>
          <a:p>
            <a:pPr algn="ctr">
              <a:lnSpc>
                <a:spcPts val="12999"/>
              </a:lnSpc>
            </a:pPr>
            <a:r>
              <a:rPr lang="en-US" sz="12999" b="true">
                <a:solidFill>
                  <a:srgbClr val="000000"/>
                </a:solidFill>
                <a:latin typeface="TT Hoves Bold"/>
                <a:ea typeface="TT Hoves Bold"/>
                <a:cs typeface="TT Hoves Bold"/>
                <a:sym typeface="TT Hoves Bold"/>
              </a:rPr>
              <a:t>Thank</a:t>
            </a:r>
          </a:p>
          <a:p>
            <a:pPr algn="ctr" marL="0" indent="0" lvl="0">
              <a:lnSpc>
                <a:spcPts val="12999"/>
              </a:lnSpc>
            </a:pPr>
            <a:r>
              <a:rPr lang="en-US" b="true" sz="12999">
                <a:solidFill>
                  <a:srgbClr val="000000"/>
                </a:solidFill>
                <a:latin typeface="TT Hoves Bold"/>
                <a:ea typeface="TT Hoves Bold"/>
                <a:cs typeface="TT Hoves Bold"/>
                <a:sym typeface="TT Hoves Bold"/>
              </a:rPr>
              <a:t>you!</a:t>
            </a:r>
          </a:p>
        </p:txBody>
      </p:sp>
      <p:sp>
        <p:nvSpPr>
          <p:cNvPr name="AutoShape 4" id="4"/>
          <p:cNvSpPr/>
          <p:nvPr/>
        </p:nvSpPr>
        <p:spPr>
          <a:xfrm rot="0">
            <a:off x="0" y="0"/>
            <a:ext cx="18288000" cy="1028700"/>
          </a:xfrm>
          <a:prstGeom prst="rect">
            <a:avLst/>
          </a:prstGeom>
          <a:solidFill>
            <a:srgbClr val="DBDBDB"/>
          </a:solidFill>
        </p:spPr>
      </p:sp>
      <p:grpSp>
        <p:nvGrpSpPr>
          <p:cNvPr name="Group 5" id="5"/>
          <p:cNvGrpSpPr/>
          <p:nvPr/>
        </p:nvGrpSpPr>
        <p:grpSpPr>
          <a:xfrm rot="0">
            <a:off x="530332" y="359088"/>
            <a:ext cx="310524" cy="3105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75B3F"/>
            </a:solidFill>
          </p:spPr>
        </p:sp>
      </p:grpSp>
      <p:grpSp>
        <p:nvGrpSpPr>
          <p:cNvPr name="Group 7" id="7"/>
          <p:cNvGrpSpPr/>
          <p:nvPr/>
        </p:nvGrpSpPr>
        <p:grpSpPr>
          <a:xfrm rot="0">
            <a:off x="1023508" y="359088"/>
            <a:ext cx="310524" cy="31052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AC866"/>
            </a:solidFill>
          </p:spPr>
        </p:sp>
      </p:grpSp>
      <p:grpSp>
        <p:nvGrpSpPr>
          <p:cNvPr name="Group 9" id="9"/>
          <p:cNvGrpSpPr/>
          <p:nvPr/>
        </p:nvGrpSpPr>
        <p:grpSpPr>
          <a:xfrm rot="0">
            <a:off x="1527068" y="359088"/>
            <a:ext cx="310524" cy="31052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2BB2F"/>
            </a:solidFill>
          </p:spPr>
        </p:sp>
      </p:grpSp>
      <p:grpSp>
        <p:nvGrpSpPr>
          <p:cNvPr name="Group 11" id="11"/>
          <p:cNvGrpSpPr/>
          <p:nvPr/>
        </p:nvGrpSpPr>
        <p:grpSpPr>
          <a:xfrm rot="0">
            <a:off x="2533023" y="418434"/>
            <a:ext cx="12342036" cy="249331"/>
            <a:chOff x="0" y="0"/>
            <a:chExt cx="61160206" cy="1235544"/>
          </a:xfrm>
        </p:grpSpPr>
        <p:sp>
          <p:nvSpPr>
            <p:cNvPr name="Freeform 12" id="12"/>
            <p:cNvSpPr/>
            <p:nvPr/>
          </p:nvSpPr>
          <p:spPr>
            <a:xfrm flipH="false" flipV="false" rot="0">
              <a:off x="0" y="0"/>
              <a:ext cx="61161476" cy="1235544"/>
            </a:xfrm>
            <a:custGeom>
              <a:avLst/>
              <a:gdLst/>
              <a:ahLst/>
              <a:cxnLst/>
              <a:rect r="r" b="b" t="t" l="l"/>
              <a:pathLst>
                <a:path h="1235544" w="61161476">
                  <a:moveTo>
                    <a:pt x="60607755" y="1235544"/>
                  </a:moveTo>
                  <a:lnTo>
                    <a:pt x="553720" y="1235544"/>
                  </a:lnTo>
                  <a:cubicBezTo>
                    <a:pt x="247650" y="1235544"/>
                    <a:pt x="0" y="958948"/>
                    <a:pt x="0" y="618493"/>
                  </a:cubicBezTo>
                  <a:cubicBezTo>
                    <a:pt x="0" y="276620"/>
                    <a:pt x="247650" y="0"/>
                    <a:pt x="553720" y="0"/>
                  </a:cubicBezTo>
                  <a:lnTo>
                    <a:pt x="60607755" y="0"/>
                  </a:lnTo>
                  <a:cubicBezTo>
                    <a:pt x="60913826" y="0"/>
                    <a:pt x="61161476" y="276620"/>
                    <a:pt x="61161476" y="618493"/>
                  </a:cubicBezTo>
                  <a:cubicBezTo>
                    <a:pt x="61160205" y="958948"/>
                    <a:pt x="60912555" y="1235544"/>
                    <a:pt x="60607755" y="1235544"/>
                  </a:cubicBezTo>
                  <a:close/>
                </a:path>
              </a:pathLst>
            </a:custGeom>
            <a:solidFill>
              <a:srgbClr val="FFFFFF"/>
            </a:solidFill>
          </p:spPr>
        </p:sp>
      </p:grpSp>
      <p:sp>
        <p:nvSpPr>
          <p:cNvPr name="Freeform 13" id="13"/>
          <p:cNvSpPr/>
          <p:nvPr/>
        </p:nvSpPr>
        <p:spPr>
          <a:xfrm flipH="false" flipV="false" rot="0">
            <a:off x="15595774" y="318965"/>
            <a:ext cx="390770" cy="390770"/>
          </a:xfrm>
          <a:custGeom>
            <a:avLst/>
            <a:gdLst/>
            <a:ahLst/>
            <a:cxnLst/>
            <a:rect r="r" b="b" t="t" l="l"/>
            <a:pathLst>
              <a:path h="390770" w="390770">
                <a:moveTo>
                  <a:pt x="0" y="0"/>
                </a:moveTo>
                <a:lnTo>
                  <a:pt x="390770" y="0"/>
                </a:lnTo>
                <a:lnTo>
                  <a:pt x="390770" y="390770"/>
                </a:lnTo>
                <a:lnTo>
                  <a:pt x="0" y="3907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6949668" y="298413"/>
            <a:ext cx="412649" cy="402746"/>
          </a:xfrm>
          <a:custGeom>
            <a:avLst/>
            <a:gdLst/>
            <a:ahLst/>
            <a:cxnLst/>
            <a:rect r="r" b="b" t="t" l="l"/>
            <a:pathLst>
              <a:path h="402746" w="412649">
                <a:moveTo>
                  <a:pt x="0" y="0"/>
                </a:moveTo>
                <a:lnTo>
                  <a:pt x="412649" y="0"/>
                </a:lnTo>
                <a:lnTo>
                  <a:pt x="412649" y="402745"/>
                </a:lnTo>
                <a:lnTo>
                  <a:pt x="0" y="402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303331" y="298413"/>
            <a:ext cx="340325" cy="390770"/>
          </a:xfrm>
          <a:custGeom>
            <a:avLst/>
            <a:gdLst/>
            <a:ahLst/>
            <a:cxnLst/>
            <a:rect r="r" b="b" t="t" l="l"/>
            <a:pathLst>
              <a:path h="390770" w="340325">
                <a:moveTo>
                  <a:pt x="0" y="0"/>
                </a:moveTo>
                <a:lnTo>
                  <a:pt x="340325" y="0"/>
                </a:lnTo>
                <a:lnTo>
                  <a:pt x="340325" y="390770"/>
                </a:lnTo>
                <a:lnTo>
                  <a:pt x="0" y="3907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DAGngHr3ceQ</dc:identifier>
  <dcterms:modified xsi:type="dcterms:W3CDTF">2011-08-01T06:04:30Z</dcterms:modified>
  <cp:revision>1</cp:revision>
  <dc:title>HPDP Project 1 Group 1</dc:title>
</cp:coreProperties>
</file>