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84" r:id="rId2"/>
    <p:sldId id="377" r:id="rId3"/>
    <p:sldId id="379" r:id="rId4"/>
    <p:sldId id="359" r:id="rId5"/>
    <p:sldId id="386" r:id="rId6"/>
    <p:sldId id="394" r:id="rId7"/>
    <p:sldId id="387" r:id="rId8"/>
    <p:sldId id="395" r:id="rId9"/>
    <p:sldId id="388" r:id="rId10"/>
    <p:sldId id="401" r:id="rId11"/>
    <p:sldId id="396" r:id="rId12"/>
    <p:sldId id="402" r:id="rId13"/>
    <p:sldId id="389" r:id="rId14"/>
    <p:sldId id="397" r:id="rId15"/>
    <p:sldId id="391" r:id="rId16"/>
    <p:sldId id="399" r:id="rId17"/>
    <p:sldId id="404" r:id="rId18"/>
    <p:sldId id="403" r:id="rId19"/>
    <p:sldId id="392" r:id="rId20"/>
    <p:sldId id="400" r:id="rId21"/>
    <p:sldId id="38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40" userDrawn="1">
          <p15:clr>
            <a:srgbClr val="A4A3A4"/>
          </p15:clr>
        </p15:guide>
        <p15:guide id="6" orient="horz" pos="2160" userDrawn="1">
          <p15:clr>
            <a:srgbClr val="A4A3A4"/>
          </p15:clr>
        </p15:guide>
        <p15:guide id="7" pos="6788" userDrawn="1">
          <p15:clr>
            <a:srgbClr val="A4A3A4"/>
          </p15:clr>
        </p15:guide>
        <p15:guide id="8" pos="8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52A3"/>
    <a:srgbClr val="5396D8"/>
    <a:srgbClr val="EC1C2F"/>
    <a:srgbClr val="0F3268"/>
    <a:srgbClr val="BA4543"/>
    <a:srgbClr val="542330"/>
    <a:srgbClr val="532333"/>
    <a:srgbClr val="3C3137"/>
    <a:srgbClr val="171717"/>
    <a:srgbClr val="4B20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26" autoAdjust="0"/>
    <p:restoredTop sz="94660"/>
  </p:normalViewPr>
  <p:slideViewPr>
    <p:cSldViewPr snapToGrid="0" showGuides="1">
      <p:cViewPr>
        <p:scale>
          <a:sx n="58" d="100"/>
          <a:sy n="58" d="100"/>
        </p:scale>
        <p:origin x="-648" y="264"/>
      </p:cViewPr>
      <p:guideLst>
        <p:guide orient="horz" pos="2160"/>
        <p:guide pos="3840"/>
        <p:guide pos="6788"/>
        <p:guide pos="892"/>
      </p:guideLst>
    </p:cSldViewPr>
  </p:slideViewPr>
  <p:notesTextViewPr>
    <p:cViewPr>
      <p:scale>
        <a:sx n="1" d="1"/>
        <a:sy n="1" d="1"/>
      </p:scale>
      <p:origin x="0" y="0"/>
    </p:cViewPr>
  </p:notesTextViewPr>
  <p:sorterViewPr>
    <p:cViewPr varScale="1">
      <p:scale>
        <a:sx n="100" d="100"/>
        <a:sy n="100" d="100"/>
      </p:scale>
      <p:origin x="0" y="-9336"/>
    </p:cViewPr>
  </p:sorter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8BFAE2-FCE1-428C-A67B-D0D03F4EBB78}" type="datetimeFigureOut">
              <a:rPr lang="zh-CN" altLang="en-US" smtClean="0"/>
              <a:t>2021/5/24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069A2-4738-483B-BB51-FE5DE9408108}" type="slidenum">
              <a:rPr lang="zh-CN" altLang="en-US" smtClean="0"/>
              <a:t>‹#›</a:t>
            </a:fld>
            <a:endParaRPr lang="zh-CN" altLang="en-US"/>
          </a:p>
        </p:txBody>
      </p:sp>
    </p:spTree>
    <p:extLst>
      <p:ext uri="{BB962C8B-B14F-4D97-AF65-F5344CB8AC3E}">
        <p14:creationId xmlns:p14="http://schemas.microsoft.com/office/powerpoint/2010/main" val="2455993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a:t>
            </a:fld>
            <a:endParaRPr lang="zh-CN" altLang="en-US"/>
          </a:p>
        </p:txBody>
      </p:sp>
    </p:spTree>
    <p:extLst>
      <p:ext uri="{BB962C8B-B14F-4D97-AF65-F5344CB8AC3E}">
        <p14:creationId xmlns:p14="http://schemas.microsoft.com/office/powerpoint/2010/main" val="1926674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10</a:t>
            </a:fld>
            <a:endParaRPr lang="zh-CN" altLang="en-US"/>
          </a:p>
        </p:txBody>
      </p:sp>
    </p:spTree>
    <p:extLst>
      <p:ext uri="{BB962C8B-B14F-4D97-AF65-F5344CB8AC3E}">
        <p14:creationId xmlns:p14="http://schemas.microsoft.com/office/powerpoint/2010/main" val="967905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11</a:t>
            </a:fld>
            <a:endParaRPr lang="zh-CN" altLang="en-US"/>
          </a:p>
        </p:txBody>
      </p:sp>
    </p:spTree>
    <p:extLst>
      <p:ext uri="{BB962C8B-B14F-4D97-AF65-F5344CB8AC3E}">
        <p14:creationId xmlns:p14="http://schemas.microsoft.com/office/powerpoint/2010/main" val="2373352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12</a:t>
            </a:fld>
            <a:endParaRPr lang="zh-CN" altLang="en-US"/>
          </a:p>
        </p:txBody>
      </p:sp>
    </p:spTree>
    <p:extLst>
      <p:ext uri="{BB962C8B-B14F-4D97-AF65-F5344CB8AC3E}">
        <p14:creationId xmlns:p14="http://schemas.microsoft.com/office/powerpoint/2010/main" val="3002976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13</a:t>
            </a:fld>
            <a:endParaRPr lang="zh-CN" altLang="en-US"/>
          </a:p>
        </p:txBody>
      </p:sp>
    </p:spTree>
    <p:extLst>
      <p:ext uri="{BB962C8B-B14F-4D97-AF65-F5344CB8AC3E}">
        <p14:creationId xmlns:p14="http://schemas.microsoft.com/office/powerpoint/2010/main" val="1921999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14</a:t>
            </a:fld>
            <a:endParaRPr lang="zh-CN" altLang="en-US"/>
          </a:p>
        </p:txBody>
      </p:sp>
    </p:spTree>
    <p:extLst>
      <p:ext uri="{BB962C8B-B14F-4D97-AF65-F5344CB8AC3E}">
        <p14:creationId xmlns:p14="http://schemas.microsoft.com/office/powerpoint/2010/main" val="684483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15</a:t>
            </a:fld>
            <a:endParaRPr lang="zh-CN" altLang="en-US"/>
          </a:p>
        </p:txBody>
      </p:sp>
    </p:spTree>
    <p:extLst>
      <p:ext uri="{BB962C8B-B14F-4D97-AF65-F5344CB8AC3E}">
        <p14:creationId xmlns:p14="http://schemas.microsoft.com/office/powerpoint/2010/main" val="580871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16</a:t>
            </a:fld>
            <a:endParaRPr lang="zh-CN" altLang="en-US"/>
          </a:p>
        </p:txBody>
      </p:sp>
    </p:spTree>
    <p:extLst>
      <p:ext uri="{BB962C8B-B14F-4D97-AF65-F5344CB8AC3E}">
        <p14:creationId xmlns:p14="http://schemas.microsoft.com/office/powerpoint/2010/main" val="1405164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17</a:t>
            </a:fld>
            <a:endParaRPr lang="zh-CN" altLang="en-US"/>
          </a:p>
        </p:txBody>
      </p:sp>
    </p:spTree>
    <p:extLst>
      <p:ext uri="{BB962C8B-B14F-4D97-AF65-F5344CB8AC3E}">
        <p14:creationId xmlns:p14="http://schemas.microsoft.com/office/powerpoint/2010/main" val="1912294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18</a:t>
            </a:fld>
            <a:endParaRPr lang="zh-CN" altLang="en-US"/>
          </a:p>
        </p:txBody>
      </p:sp>
    </p:spTree>
    <p:extLst>
      <p:ext uri="{BB962C8B-B14F-4D97-AF65-F5344CB8AC3E}">
        <p14:creationId xmlns:p14="http://schemas.microsoft.com/office/powerpoint/2010/main" val="1049796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19</a:t>
            </a:fld>
            <a:endParaRPr lang="zh-CN" altLang="en-US"/>
          </a:p>
        </p:txBody>
      </p:sp>
    </p:spTree>
    <p:extLst>
      <p:ext uri="{BB962C8B-B14F-4D97-AF65-F5344CB8AC3E}">
        <p14:creationId xmlns:p14="http://schemas.microsoft.com/office/powerpoint/2010/main" val="2423052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2</a:t>
            </a:fld>
            <a:endParaRPr lang="zh-CN" altLang="en-US"/>
          </a:p>
        </p:txBody>
      </p:sp>
    </p:spTree>
    <p:extLst>
      <p:ext uri="{BB962C8B-B14F-4D97-AF65-F5344CB8AC3E}">
        <p14:creationId xmlns:p14="http://schemas.microsoft.com/office/powerpoint/2010/main" val="2450182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20</a:t>
            </a:fld>
            <a:endParaRPr lang="zh-CN" altLang="en-US"/>
          </a:p>
        </p:txBody>
      </p:sp>
    </p:spTree>
    <p:extLst>
      <p:ext uri="{BB962C8B-B14F-4D97-AF65-F5344CB8AC3E}">
        <p14:creationId xmlns:p14="http://schemas.microsoft.com/office/powerpoint/2010/main" val="3144110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21</a:t>
            </a:fld>
            <a:endParaRPr lang="zh-CN" altLang="en-US"/>
          </a:p>
        </p:txBody>
      </p:sp>
    </p:spTree>
    <p:extLst>
      <p:ext uri="{BB962C8B-B14F-4D97-AF65-F5344CB8AC3E}">
        <p14:creationId xmlns:p14="http://schemas.microsoft.com/office/powerpoint/2010/main" val="548596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3</a:t>
            </a:fld>
            <a:endParaRPr lang="zh-CN" altLang="en-US"/>
          </a:p>
        </p:txBody>
      </p:sp>
    </p:spTree>
    <p:extLst>
      <p:ext uri="{BB962C8B-B14F-4D97-AF65-F5344CB8AC3E}">
        <p14:creationId xmlns:p14="http://schemas.microsoft.com/office/powerpoint/2010/main" val="3962902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4</a:t>
            </a:fld>
            <a:endParaRPr lang="zh-CN" altLang="en-US"/>
          </a:p>
        </p:txBody>
      </p:sp>
    </p:spTree>
    <p:extLst>
      <p:ext uri="{BB962C8B-B14F-4D97-AF65-F5344CB8AC3E}">
        <p14:creationId xmlns:p14="http://schemas.microsoft.com/office/powerpoint/2010/main" val="3544867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5</a:t>
            </a:fld>
            <a:endParaRPr lang="zh-CN" altLang="en-US"/>
          </a:p>
        </p:txBody>
      </p:sp>
    </p:spTree>
    <p:extLst>
      <p:ext uri="{BB962C8B-B14F-4D97-AF65-F5344CB8AC3E}">
        <p14:creationId xmlns:p14="http://schemas.microsoft.com/office/powerpoint/2010/main" val="147048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6</a:t>
            </a:fld>
            <a:endParaRPr lang="zh-CN" altLang="en-US"/>
          </a:p>
        </p:txBody>
      </p:sp>
    </p:spTree>
    <p:extLst>
      <p:ext uri="{BB962C8B-B14F-4D97-AF65-F5344CB8AC3E}">
        <p14:creationId xmlns:p14="http://schemas.microsoft.com/office/powerpoint/2010/main" val="1310057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7</a:t>
            </a:fld>
            <a:endParaRPr lang="zh-CN" altLang="en-US"/>
          </a:p>
        </p:txBody>
      </p:sp>
    </p:spTree>
    <p:extLst>
      <p:ext uri="{BB962C8B-B14F-4D97-AF65-F5344CB8AC3E}">
        <p14:creationId xmlns:p14="http://schemas.microsoft.com/office/powerpoint/2010/main" val="247925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8</a:t>
            </a:fld>
            <a:endParaRPr lang="zh-CN" altLang="en-US"/>
          </a:p>
        </p:txBody>
      </p:sp>
    </p:spTree>
    <p:extLst>
      <p:ext uri="{BB962C8B-B14F-4D97-AF65-F5344CB8AC3E}">
        <p14:creationId xmlns:p14="http://schemas.microsoft.com/office/powerpoint/2010/main" val="2889908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9</a:t>
            </a:fld>
            <a:endParaRPr lang="zh-CN" altLang="en-US"/>
          </a:p>
        </p:txBody>
      </p:sp>
    </p:spTree>
    <p:extLst>
      <p:ext uri="{BB962C8B-B14F-4D97-AF65-F5344CB8AC3E}">
        <p14:creationId xmlns:p14="http://schemas.microsoft.com/office/powerpoint/2010/main" val="783801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64220FB-8DE8-4120-B22F-61CCAE7E7B32}" type="datetimeFigureOut">
              <a:rPr lang="zh-CN" altLang="en-US" smtClean="0"/>
              <a:t>2021/5/24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89481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4220FB-8DE8-4120-B22F-61CCAE7E7B32}" type="datetimeFigureOut">
              <a:rPr lang="zh-CN" altLang="en-US" smtClean="0"/>
              <a:t>2021/5/24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1827701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4220FB-8DE8-4120-B22F-61CCAE7E7B32}" type="datetimeFigureOut">
              <a:rPr lang="zh-CN" altLang="en-US" smtClean="0"/>
              <a:t>2021/5/24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528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4220FB-8DE8-4120-B22F-61CCAE7E7B32}" type="datetimeFigureOut">
              <a:rPr lang="zh-CN" altLang="en-US" smtClean="0"/>
              <a:t>2021/5/24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211773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64220FB-8DE8-4120-B22F-61CCAE7E7B32}" type="datetimeFigureOut">
              <a:rPr lang="zh-CN" altLang="en-US" smtClean="0"/>
              <a:t>2021/5/24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681259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4220FB-8DE8-4120-B22F-61CCAE7E7B32}" type="datetimeFigureOut">
              <a:rPr lang="zh-CN" altLang="en-US" smtClean="0"/>
              <a:t>2021/5/24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2754062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4220FB-8DE8-4120-B22F-61CCAE7E7B32}" type="datetimeFigureOut">
              <a:rPr lang="zh-CN" altLang="en-US" smtClean="0"/>
              <a:t>2021/5/24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3023545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4220FB-8DE8-4120-B22F-61CCAE7E7B32}" type="datetimeFigureOut">
              <a:rPr lang="zh-CN" altLang="en-US" smtClean="0"/>
              <a:t>2021/5/24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50604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4220FB-8DE8-4120-B22F-61CCAE7E7B32}" type="datetimeFigureOut">
              <a:rPr lang="zh-CN" altLang="en-US" smtClean="0"/>
              <a:t>2021/5/24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266416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4220FB-8DE8-4120-B22F-61CCAE7E7B32}" type="datetimeFigureOut">
              <a:rPr lang="zh-CN" altLang="en-US" smtClean="0"/>
              <a:t>2021/5/24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3261370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4220FB-8DE8-4120-B22F-61CCAE7E7B32}" type="datetimeFigureOut">
              <a:rPr lang="zh-CN" altLang="en-US" smtClean="0"/>
              <a:t>2021/5/24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380007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220FB-8DE8-4120-B22F-61CCAE7E7B32}" type="datetimeFigureOut">
              <a:rPr lang="zh-CN" altLang="en-US" smtClean="0"/>
              <a:t>2021/5/24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275273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3000"/>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761189" y="2718140"/>
            <a:ext cx="8669612" cy="1323439"/>
          </a:xfrm>
          <a:prstGeom prst="rect">
            <a:avLst/>
          </a:prstGeom>
          <a:noFill/>
        </p:spPr>
        <p:txBody>
          <a:bodyPr wrap="square" lIns="91440" tIns="45720" rIns="91440" bIns="45720">
            <a:spAutoFit/>
          </a:bodyPr>
          <a:lstStyle/>
          <a:p>
            <a:pPr algn="ctr"/>
            <a:r>
              <a:rPr lang="zh-TW" altLang="en-US" sz="8000" b="1" cap="none" spc="0" dirty="0" smtClean="0">
                <a:ln w="0"/>
                <a:solidFill>
                  <a:schemeClr val="bg2">
                    <a:lumMod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這隻企鵝是哪類呢</a:t>
            </a:r>
            <a:r>
              <a:rPr lang="en-US" altLang="zh-TW" sz="8000" b="1" cap="none" spc="0" dirty="0" smtClean="0">
                <a:ln w="0"/>
                <a:solidFill>
                  <a:schemeClr val="bg2">
                    <a:lumMod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a:t>
            </a:r>
            <a:endParaRPr lang="zh-TW" altLang="en-US" sz="8000" b="1" cap="none" spc="0" dirty="0">
              <a:ln w="0"/>
              <a:solidFill>
                <a:schemeClr val="bg2">
                  <a:lumMod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endParaRPr>
          </a:p>
        </p:txBody>
      </p:sp>
      <p:sp>
        <p:nvSpPr>
          <p:cNvPr id="12" name="矩形 11"/>
          <p:cNvSpPr/>
          <p:nvPr/>
        </p:nvSpPr>
        <p:spPr>
          <a:xfrm>
            <a:off x="4521255" y="4207532"/>
            <a:ext cx="3149481" cy="707886"/>
          </a:xfrm>
          <a:prstGeom prst="rect">
            <a:avLst/>
          </a:prstGeom>
          <a:noFill/>
        </p:spPr>
        <p:txBody>
          <a:bodyPr wrap="square" lIns="91440" tIns="45720" rIns="91440" bIns="45720">
            <a:spAutoFit/>
          </a:bodyPr>
          <a:lstStyle/>
          <a:p>
            <a:pPr algn="ctr"/>
            <a:r>
              <a:rPr lang="en-US" altLang="zh-TW" sz="4000" b="1" dirty="0" smtClean="0">
                <a:ln w="0"/>
                <a:solidFill>
                  <a:schemeClr val="tx2">
                    <a:lumMod val="7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a:t>
            </a:r>
            <a:r>
              <a:rPr lang="zh-TW" altLang="en-US" sz="4000" b="1" dirty="0" smtClean="0">
                <a:ln w="0"/>
                <a:solidFill>
                  <a:schemeClr val="tx2">
                    <a:lumMod val="7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 第二組 </a:t>
            </a:r>
            <a:r>
              <a:rPr lang="en-US" altLang="zh-TW" sz="4000" b="1" dirty="0" smtClean="0">
                <a:ln w="0"/>
                <a:solidFill>
                  <a:schemeClr val="tx2">
                    <a:lumMod val="7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a:t>
            </a:r>
            <a:r>
              <a:rPr lang="zh-TW" altLang="en-US" sz="4000" b="1" dirty="0" smtClean="0">
                <a:ln w="0"/>
                <a:solidFill>
                  <a:schemeClr val="tx2">
                    <a:lumMod val="7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 </a:t>
            </a:r>
            <a:endParaRPr lang="zh-TW" altLang="en-US" sz="4000" b="1" cap="none" spc="0" dirty="0">
              <a:ln w="0"/>
              <a:solidFill>
                <a:schemeClr val="tx2">
                  <a:lumMod val="7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endParaRPr>
          </a:p>
        </p:txBody>
      </p:sp>
      <p:sp>
        <p:nvSpPr>
          <p:cNvPr id="14" name="矩形 13"/>
          <p:cNvSpPr/>
          <p:nvPr/>
        </p:nvSpPr>
        <p:spPr>
          <a:xfrm>
            <a:off x="2398486" y="5247323"/>
            <a:ext cx="7395021" cy="461665"/>
          </a:xfrm>
          <a:prstGeom prst="rect">
            <a:avLst/>
          </a:prstGeom>
          <a:noFill/>
        </p:spPr>
        <p:txBody>
          <a:bodyPr wrap="square" lIns="91440" tIns="45720" rIns="91440" bIns="45720">
            <a:spAutoFit/>
          </a:bodyPr>
          <a:lstStyle/>
          <a:p>
            <a:pPr algn="ctr"/>
            <a:r>
              <a:rPr lang="zh-TW" altLang="en-US" sz="2400" b="1" dirty="0">
                <a:ln w="0"/>
                <a:solidFill>
                  <a:schemeClr val="tx1">
                    <a:lumMod val="75000"/>
                    <a:lumOff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統計</a:t>
            </a:r>
            <a:r>
              <a:rPr lang="en-US" altLang="zh-TW" sz="2400" b="1" dirty="0">
                <a:ln w="0"/>
                <a:solidFill>
                  <a:schemeClr val="tx1">
                    <a:lumMod val="75000"/>
                    <a:lumOff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110 </a:t>
            </a:r>
            <a:r>
              <a:rPr lang="zh-TW" altLang="en-US" sz="2400" b="1" dirty="0">
                <a:ln w="0"/>
                <a:solidFill>
                  <a:schemeClr val="tx1">
                    <a:lumMod val="75000"/>
                    <a:lumOff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馬靖</a:t>
            </a:r>
            <a:r>
              <a:rPr lang="zh-TW" altLang="en-US" sz="2400" b="1" dirty="0" smtClean="0">
                <a:ln w="0"/>
                <a:solidFill>
                  <a:schemeClr val="tx1">
                    <a:lumMod val="75000"/>
                    <a:lumOff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宇    統計</a:t>
            </a:r>
            <a:r>
              <a:rPr lang="en-US" altLang="zh-TW" sz="2400" b="1" dirty="0" smtClean="0">
                <a:ln w="0"/>
                <a:solidFill>
                  <a:schemeClr val="tx1">
                    <a:lumMod val="75000"/>
                    <a:lumOff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111</a:t>
            </a:r>
            <a:r>
              <a:rPr lang="zh-TW" altLang="en-US" sz="2400" b="1" dirty="0" smtClean="0">
                <a:ln w="0"/>
                <a:solidFill>
                  <a:schemeClr val="tx1">
                    <a:lumMod val="75000"/>
                    <a:lumOff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翁瑋廷    統計</a:t>
            </a:r>
            <a:r>
              <a:rPr lang="en-US" altLang="zh-TW" sz="2400" b="1" dirty="0" smtClean="0">
                <a:ln w="0"/>
                <a:solidFill>
                  <a:schemeClr val="tx1">
                    <a:lumMod val="75000"/>
                    <a:lumOff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111</a:t>
            </a:r>
            <a:r>
              <a:rPr lang="zh-TW" altLang="en-US" sz="2400" b="1" dirty="0" smtClean="0">
                <a:ln w="0"/>
                <a:solidFill>
                  <a:schemeClr val="tx1">
                    <a:lumMod val="75000"/>
                    <a:lumOff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許祐誠</a:t>
            </a:r>
            <a:endParaRPr lang="zh-TW" altLang="en-US" sz="2400" b="1" cap="none" spc="0" dirty="0">
              <a:ln w="0"/>
              <a:solidFill>
                <a:schemeClr val="tx1">
                  <a:lumMod val="75000"/>
                  <a:lumOff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endParaRPr>
          </a:p>
        </p:txBody>
      </p:sp>
    </p:spTree>
    <p:extLst>
      <p:ext uri="{BB962C8B-B14F-4D97-AF65-F5344CB8AC3E}">
        <p14:creationId xmlns:p14="http://schemas.microsoft.com/office/powerpoint/2010/main" val="235443904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 y="0"/>
            <a:ext cx="12192000" cy="6858000"/>
          </a:xfrm>
          <a:prstGeom prst="rect">
            <a:avLst/>
          </a:prstGeom>
          <a:solidFill>
            <a:schemeClr val="accent1"/>
          </a:solidFill>
        </p:spPr>
      </p:pic>
      <p:sp>
        <p:nvSpPr>
          <p:cNvPr id="50" name="AutoShape 11"/>
          <p:cNvSpPr>
            <a:spLocks noChangeAspect="1" noChangeArrowheads="1" noTextEdit="1"/>
          </p:cNvSpPr>
          <p:nvPr/>
        </p:nvSpPr>
        <p:spPr bwMode="auto">
          <a:xfrm>
            <a:off x="1820698" y="2354695"/>
            <a:ext cx="5651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AutoShape 15"/>
          <p:cNvSpPr>
            <a:spLocks noChangeAspect="1" noChangeArrowheads="1" noTextEdit="1"/>
          </p:cNvSpPr>
          <p:nvPr/>
        </p:nvSpPr>
        <p:spPr bwMode="auto">
          <a:xfrm>
            <a:off x="4516046" y="2350329"/>
            <a:ext cx="615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剪去单角的矩形 26"/>
          <p:cNvSpPr/>
          <p:nvPr/>
        </p:nvSpPr>
        <p:spPr>
          <a:xfrm flipV="1">
            <a:off x="1" y="566671"/>
            <a:ext cx="6120000" cy="540000"/>
          </a:xfrm>
          <a:prstGeom prst="snip1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1"/>
          <p:cNvSpPr>
            <a:spLocks noGrp="1"/>
          </p:cNvSpPr>
          <p:nvPr>
            <p:ph type="title"/>
          </p:nvPr>
        </p:nvSpPr>
        <p:spPr>
          <a:xfrm>
            <a:off x="-114299" y="400754"/>
            <a:ext cx="12190930" cy="1325563"/>
          </a:xfrm>
        </p:spPr>
        <p:txBody>
          <a:bodyPr>
            <a:normAutofit/>
          </a:bodyPr>
          <a:lstStyle/>
          <a:p>
            <a:r>
              <a:rPr lang="zh-TW" altLang="en-US" sz="2400" dirty="0" smtClean="0">
                <a:solidFill>
                  <a:schemeClr val="bg1"/>
                </a:solidFill>
              </a:rPr>
              <a:t>   </a:t>
            </a:r>
            <a:r>
              <a:rPr lang="en-US" altLang="zh-TW" sz="2400" b="1" dirty="0">
                <a:solidFill>
                  <a:schemeClr val="bg1"/>
                </a:solidFill>
                <a:latin typeface="Noto Sans CJK TC Black" panose="020B0A00000000000000" pitchFamily="34" charset="-120"/>
                <a:ea typeface="Noto Sans CJK TC Black" panose="020B0A00000000000000" pitchFamily="34" charset="-120"/>
              </a:rPr>
              <a:t>Dataset to be used</a:t>
            </a:r>
            <a:r>
              <a:rPr lang="zh-TW" altLang="en-US" sz="2400" b="1" dirty="0">
                <a:solidFill>
                  <a:schemeClr val="bg1"/>
                </a:solidFill>
              </a:rPr>
              <a:t/>
            </a:r>
            <a:br>
              <a:rPr lang="zh-TW" altLang="en-US" sz="2400" b="1" dirty="0">
                <a:solidFill>
                  <a:schemeClr val="bg1"/>
                </a:solidFill>
              </a:rPr>
            </a:br>
            <a:endParaRPr lang="zh-CN" altLang="en-US" sz="2400" dirty="0">
              <a:solidFill>
                <a:schemeClr val="bg1"/>
              </a:solidFill>
            </a:endParaRPr>
          </a:p>
        </p:txBody>
      </p:sp>
      <p:sp>
        <p:nvSpPr>
          <p:cNvPr id="7" name="标题 1"/>
          <p:cNvSpPr txBox="1">
            <a:spLocks/>
          </p:cNvSpPr>
          <p:nvPr/>
        </p:nvSpPr>
        <p:spPr>
          <a:xfrm>
            <a:off x="24536" y="2103437"/>
            <a:ext cx="1219093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2400" dirty="0" smtClean="0">
                <a:solidFill>
                  <a:schemeClr val="bg1"/>
                </a:solidFill>
              </a:rPr>
              <a:t>   </a:t>
            </a:r>
            <a:r>
              <a:rPr lang="zh-TW" altLang="en-US" sz="2400" b="1" dirty="0" smtClean="0">
                <a:solidFill>
                  <a:schemeClr val="bg1"/>
                </a:solidFill>
              </a:rPr>
              <a:t/>
            </a:r>
            <a:br>
              <a:rPr lang="zh-TW" altLang="en-US" sz="2400" b="1" dirty="0" smtClean="0">
                <a:solidFill>
                  <a:schemeClr val="bg1"/>
                </a:solidFill>
              </a:rPr>
            </a:br>
            <a:endParaRPr lang="zh-CN" altLang="en-US" sz="2400" dirty="0">
              <a:solidFill>
                <a:schemeClr val="bg1"/>
              </a:solidFill>
            </a:endParaRPr>
          </a:p>
        </p:txBody>
      </p:sp>
      <p:sp>
        <p:nvSpPr>
          <p:cNvPr id="8" name="标题 1"/>
          <p:cNvSpPr txBox="1">
            <a:spLocks/>
          </p:cNvSpPr>
          <p:nvPr/>
        </p:nvSpPr>
        <p:spPr>
          <a:xfrm>
            <a:off x="265000" y="1410460"/>
            <a:ext cx="12190930" cy="1867081"/>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60000"/>
              </a:lnSpc>
            </a:pPr>
            <a:r>
              <a:rPr lang="zh-TW" altLang="en-US" sz="6400" dirty="0">
                <a:solidFill>
                  <a:schemeClr val="tx1">
                    <a:lumMod val="75000"/>
                    <a:lumOff val="25000"/>
                  </a:schemeClr>
                </a:solidFill>
                <a:latin typeface="Noto Sans CJK TC Black" panose="020B0A00000000000000" pitchFamily="34" charset="-120"/>
                <a:ea typeface="Noto Sans CJK TC Black" panose="020B0A00000000000000" pitchFamily="34" charset="-120"/>
              </a:rPr>
              <a:t>本</a:t>
            </a:r>
            <a:r>
              <a:rPr lang="zh-TW" altLang="en-US" sz="6400"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次資料科學導論期末報告，我們所使用的</a:t>
            </a:r>
            <a:r>
              <a:rPr lang="en-US" altLang="zh-TW" sz="6400" b="1" dirty="0">
                <a:solidFill>
                  <a:schemeClr val="tx1">
                    <a:lumMod val="75000"/>
                    <a:lumOff val="25000"/>
                  </a:schemeClr>
                </a:solidFill>
                <a:latin typeface="Noto Sans CJK TC Black" panose="020B0A00000000000000" pitchFamily="34" charset="-120"/>
                <a:ea typeface="Noto Sans CJK TC Black" panose="020B0A00000000000000" pitchFamily="34" charset="-120"/>
              </a:rPr>
              <a:t>Dataset </a:t>
            </a:r>
            <a:r>
              <a:rPr lang="zh-TW" altLang="en-US" sz="6400" b="1"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是來自</a:t>
            </a:r>
            <a:r>
              <a:rPr lang="en-US" altLang="zh-TW" sz="6400" b="1" dirty="0" err="1"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Kaggle</a:t>
            </a:r>
            <a:r>
              <a:rPr lang="zh-TW" altLang="en-US" sz="6400" b="1"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中的</a:t>
            </a:r>
            <a:endParaRPr lang="en-US" altLang="zh-TW" sz="6400" b="1"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endParaRPr>
          </a:p>
          <a:p>
            <a:pPr>
              <a:lnSpc>
                <a:spcPct val="160000"/>
              </a:lnSpc>
            </a:pPr>
            <a:r>
              <a:rPr lang="en-US" altLang="zh-TW" sz="6400"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a:t>
            </a:r>
            <a:r>
              <a:rPr lang="pt-BR" altLang="zh-TW" sz="6400"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Palmer </a:t>
            </a:r>
            <a:r>
              <a:rPr lang="pt-BR" altLang="zh-TW" sz="6400" dirty="0">
                <a:solidFill>
                  <a:schemeClr val="tx1">
                    <a:lumMod val="75000"/>
                    <a:lumOff val="25000"/>
                  </a:schemeClr>
                </a:solidFill>
                <a:latin typeface="Noto Sans CJK TC Black" panose="020B0A00000000000000" pitchFamily="34" charset="-120"/>
                <a:ea typeface="Noto Sans CJK TC Black" panose="020B0A00000000000000" pitchFamily="34" charset="-120"/>
              </a:rPr>
              <a:t>Archipelago (Antarctica) penguin </a:t>
            </a:r>
            <a:r>
              <a:rPr lang="pt-BR" altLang="zh-TW" sz="6400"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data</a:t>
            </a:r>
            <a:r>
              <a:rPr lang="en-US" altLang="zh-TW" sz="6400"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a:t>
            </a:r>
            <a:r>
              <a:rPr lang="zh-TW" altLang="en-US" sz="6400"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  </a:t>
            </a:r>
            <a:r>
              <a:rPr lang="en-US" altLang="zh-TW" sz="6400" dirty="0" smtClean="0">
                <a:solidFill>
                  <a:schemeClr val="bg2">
                    <a:lumMod val="75000"/>
                  </a:schemeClr>
                </a:solidFill>
                <a:latin typeface="+mn-ea"/>
                <a:ea typeface="+mn-ea"/>
              </a:rPr>
              <a:t>(</a:t>
            </a:r>
            <a:r>
              <a:rPr lang="zh-TW" altLang="en-US" sz="6400" dirty="0">
                <a:solidFill>
                  <a:schemeClr val="bg2">
                    <a:lumMod val="75000"/>
                  </a:schemeClr>
                </a:solidFill>
                <a:latin typeface="+mn-ea"/>
                <a:ea typeface="+mn-ea"/>
              </a:rPr>
              <a:t>帕爾默群島（</a:t>
            </a:r>
            <a:r>
              <a:rPr lang="zh-TW" altLang="en-US" sz="6400" dirty="0" smtClean="0">
                <a:solidFill>
                  <a:schemeClr val="bg2">
                    <a:lumMod val="75000"/>
                  </a:schemeClr>
                </a:solidFill>
                <a:latin typeface="+mn-ea"/>
                <a:ea typeface="+mn-ea"/>
              </a:rPr>
              <a:t>南極洲</a:t>
            </a:r>
            <a:r>
              <a:rPr lang="en-US" altLang="zh-TW" sz="6400" dirty="0" smtClean="0">
                <a:solidFill>
                  <a:schemeClr val="bg2">
                    <a:lumMod val="75000"/>
                  </a:schemeClr>
                </a:solidFill>
                <a:latin typeface="+mn-ea"/>
                <a:ea typeface="+mn-ea"/>
              </a:rPr>
              <a:t>)</a:t>
            </a:r>
            <a:r>
              <a:rPr lang="zh-TW" altLang="en-US" sz="6400" dirty="0" smtClean="0">
                <a:solidFill>
                  <a:schemeClr val="bg2">
                    <a:lumMod val="75000"/>
                  </a:schemeClr>
                </a:solidFill>
                <a:latin typeface="+mn-ea"/>
                <a:ea typeface="+mn-ea"/>
              </a:rPr>
              <a:t>企鵝數據</a:t>
            </a:r>
            <a:r>
              <a:rPr lang="en-US" altLang="zh-TW" sz="6400" dirty="0" smtClean="0">
                <a:solidFill>
                  <a:schemeClr val="bg2">
                    <a:lumMod val="75000"/>
                  </a:schemeClr>
                </a:solidFill>
                <a:latin typeface="+mn-ea"/>
                <a:ea typeface="+mn-ea"/>
              </a:rPr>
              <a:t>)</a:t>
            </a:r>
          </a:p>
          <a:p>
            <a:pPr>
              <a:lnSpc>
                <a:spcPct val="160000"/>
              </a:lnSpc>
            </a:pPr>
            <a:r>
              <a:rPr lang="zh-TW" altLang="en-US" sz="6400" dirty="0">
                <a:solidFill>
                  <a:schemeClr val="tx1">
                    <a:lumMod val="75000"/>
                    <a:lumOff val="25000"/>
                  </a:schemeClr>
                </a:solidFill>
                <a:latin typeface="Noto Sans CJK TC Black" panose="020B0A00000000000000" pitchFamily="34" charset="-120"/>
                <a:ea typeface="Noto Sans CJK TC Black" panose="020B0A00000000000000" pitchFamily="34" charset="-120"/>
              </a:rPr>
              <a:t>此</a:t>
            </a:r>
            <a:r>
              <a:rPr lang="zh-TW" altLang="en-US" sz="6400"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資料集包含兩個</a:t>
            </a:r>
            <a:r>
              <a:rPr lang="zh-TW" altLang="en-US" sz="6400" dirty="0">
                <a:solidFill>
                  <a:schemeClr val="tx1">
                    <a:lumMod val="75000"/>
                    <a:lumOff val="25000"/>
                  </a:schemeClr>
                </a:solidFill>
                <a:latin typeface="Noto Sans CJK TC Black" panose="020B0A00000000000000" pitchFamily="34" charset="-120"/>
                <a:ea typeface="Noto Sans CJK TC Black" panose="020B0A00000000000000" pitchFamily="34" charset="-120"/>
              </a:rPr>
              <a:t>資料</a:t>
            </a:r>
            <a:r>
              <a:rPr lang="zh-TW" altLang="en-US" sz="6400"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文件</a:t>
            </a:r>
            <a:endParaRPr lang="en-US" altLang="zh-TW" sz="6400"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endParaRPr>
          </a:p>
          <a:p>
            <a:pPr>
              <a:lnSpc>
                <a:spcPct val="160000"/>
              </a:lnSpc>
            </a:pPr>
            <a:endParaRPr lang="en-US" altLang="zh-TW" sz="5500"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endParaRPr>
          </a:p>
          <a:p>
            <a:pPr>
              <a:lnSpc>
                <a:spcPct val="160000"/>
              </a:lnSpc>
            </a:pPr>
            <a:r>
              <a:rPr lang="en-US" altLang="zh-TW" sz="5500" b="1" dirty="0" smtClean="0">
                <a:latin typeface="Noto Sans CJK TC Black" panose="020B0A00000000000000" pitchFamily="34" charset="-120"/>
                <a:ea typeface="Noto Sans CJK TC Black" panose="020B0A00000000000000" pitchFamily="34" charset="-120"/>
              </a:rPr>
              <a:t>1.penguins_size</a:t>
            </a:r>
            <a:r>
              <a:rPr lang="zh-TW" altLang="en-US" sz="5500" b="1" dirty="0" smtClean="0">
                <a:latin typeface="Noto Sans CJK TC Black" panose="020B0A00000000000000" pitchFamily="34" charset="-120"/>
                <a:ea typeface="Noto Sans CJK TC Black" panose="020B0A00000000000000" pitchFamily="34" charset="-120"/>
              </a:rPr>
              <a:t> </a:t>
            </a:r>
            <a:r>
              <a:rPr lang="en-US" altLang="zh-TW" sz="5500" b="1" dirty="0" smtClean="0">
                <a:latin typeface="Noto Sans CJK TC Black" panose="020B0A00000000000000" pitchFamily="34" charset="-120"/>
                <a:ea typeface="Noto Sans CJK TC Black" panose="020B0A00000000000000" pitchFamily="34" charset="-120"/>
              </a:rPr>
              <a:t>–</a:t>
            </a:r>
            <a:r>
              <a:rPr lang="zh-TW" altLang="en-US" sz="5500" b="1" dirty="0" smtClean="0">
                <a:latin typeface="Noto Sans CJK TC Black" panose="020B0A00000000000000" pitchFamily="34" charset="-120"/>
                <a:ea typeface="Noto Sans CJK TC Black" panose="020B0A00000000000000" pitchFamily="34" charset="-120"/>
              </a:rPr>
              <a:t> 其中包括</a:t>
            </a:r>
            <a:r>
              <a:rPr lang="en-US" altLang="zh-TW" sz="5500" b="1" dirty="0" smtClean="0">
                <a:latin typeface="Noto Sans CJK TC Black" panose="020B0A00000000000000" pitchFamily="34" charset="-120"/>
                <a:ea typeface="Noto Sans CJK TC Black" panose="020B0A00000000000000" pitchFamily="34" charset="-120"/>
              </a:rPr>
              <a:t>7</a:t>
            </a:r>
            <a:r>
              <a:rPr lang="zh-TW" altLang="en-US" sz="5500" b="1" dirty="0" smtClean="0">
                <a:latin typeface="Noto Sans CJK TC Black" panose="020B0A00000000000000" pitchFamily="34" charset="-120"/>
                <a:ea typeface="Noto Sans CJK TC Black" panose="020B0A00000000000000" pitchFamily="34" charset="-120"/>
              </a:rPr>
              <a:t>個變數 分別是 </a:t>
            </a:r>
            <a:endParaRPr lang="en-US" altLang="zh-TW" sz="5500" b="1" dirty="0" smtClean="0">
              <a:latin typeface="Noto Sans CJK TC Black" panose="020B0A00000000000000" pitchFamily="34" charset="-120"/>
              <a:ea typeface="Noto Sans CJK TC Black" panose="020B0A00000000000000" pitchFamily="34" charset="-120"/>
            </a:endParaRPr>
          </a:p>
          <a:p>
            <a:pPr>
              <a:lnSpc>
                <a:spcPct val="160000"/>
              </a:lnSpc>
            </a:pPr>
            <a:r>
              <a:rPr lang="en-US" altLang="zh-TW" sz="2400" b="1" dirty="0" smtClean="0">
                <a:solidFill>
                  <a:schemeClr val="bg1"/>
                </a:solidFill>
              </a:rPr>
              <a:t>	</a:t>
            </a:r>
            <a:r>
              <a:rPr lang="zh-TW" altLang="en-US" sz="2400" b="1" dirty="0" smtClean="0">
                <a:solidFill>
                  <a:schemeClr val="bg1"/>
                </a:solidFill>
              </a:rPr>
              <a:t/>
            </a:r>
            <a:br>
              <a:rPr lang="zh-TW" altLang="en-US" sz="2400" b="1" dirty="0" smtClean="0">
                <a:solidFill>
                  <a:schemeClr val="bg1"/>
                </a:solidFill>
              </a:rPr>
            </a:br>
            <a:endParaRPr lang="zh-CN" altLang="en-US" sz="2400" dirty="0">
              <a:solidFill>
                <a:schemeClr val="bg1"/>
              </a:solidFill>
            </a:endParaRPr>
          </a:p>
        </p:txBody>
      </p:sp>
      <p:sp>
        <p:nvSpPr>
          <p:cNvPr id="12" name="矩形 11"/>
          <p:cNvSpPr/>
          <p:nvPr/>
        </p:nvSpPr>
        <p:spPr>
          <a:xfrm>
            <a:off x="772547" y="3071485"/>
            <a:ext cx="9152849" cy="1600438"/>
          </a:xfrm>
          <a:prstGeom prst="rect">
            <a:avLst/>
          </a:prstGeom>
        </p:spPr>
        <p:txBody>
          <a:bodyPr wrap="square">
            <a:spAutoFit/>
          </a:bodyPr>
          <a:lstStyle/>
          <a:p>
            <a:pPr lvl="0" eaLnBrk="0" fontAlgn="base" hangingPunct="0">
              <a:spcBef>
                <a:spcPct val="0"/>
              </a:spcBef>
              <a:spcAft>
                <a:spcPct val="0"/>
              </a:spcAft>
              <a:buFontTx/>
              <a:buChar char="•"/>
            </a:pPr>
            <a:r>
              <a:rPr lang="zh-TW" altLang="zh-TW" sz="1400" dirty="0">
                <a:solidFill>
                  <a:schemeClr val="tx1">
                    <a:lumMod val="75000"/>
                    <a:lumOff val="25000"/>
                  </a:schemeClr>
                </a:solidFill>
                <a:ea typeface="Roboto Mono"/>
              </a:rPr>
              <a:t>culmen_length_mm</a:t>
            </a:r>
            <a:r>
              <a:rPr lang="zh-TW" altLang="zh-TW" sz="1400" dirty="0">
                <a:solidFill>
                  <a:schemeClr val="tx1">
                    <a:lumMod val="75000"/>
                    <a:lumOff val="25000"/>
                  </a:schemeClr>
                </a:solidFill>
                <a:ea typeface="Inter"/>
              </a:rPr>
              <a:t>: culmen length (mm</a:t>
            </a:r>
            <a:r>
              <a:rPr lang="zh-TW" altLang="zh-TW" sz="1400" dirty="0" smtClean="0">
                <a:solidFill>
                  <a:schemeClr val="tx1">
                    <a:lumMod val="75000"/>
                    <a:lumOff val="25000"/>
                  </a:schemeClr>
                </a:solidFill>
                <a:ea typeface="Inter"/>
              </a:rPr>
              <a:t>)</a:t>
            </a:r>
            <a:r>
              <a:rPr lang="zh-TW" altLang="en-US" sz="1400" dirty="0" smtClean="0">
                <a:solidFill>
                  <a:schemeClr val="tx1">
                    <a:lumMod val="75000"/>
                    <a:lumOff val="25000"/>
                  </a:schemeClr>
                </a:solidFill>
                <a:ea typeface="Inter"/>
              </a:rPr>
              <a:t> </a:t>
            </a:r>
            <a:r>
              <a:rPr lang="en-US" altLang="zh-TW" sz="1400" dirty="0" smtClean="0">
                <a:solidFill>
                  <a:schemeClr val="tx1">
                    <a:lumMod val="75000"/>
                    <a:lumOff val="25000"/>
                  </a:schemeClr>
                </a:solidFill>
                <a:ea typeface="Inter"/>
              </a:rPr>
              <a:t>(</a:t>
            </a:r>
            <a:r>
              <a:rPr lang="zh-TW" altLang="en-US" sz="1400" dirty="0" smtClean="0">
                <a:solidFill>
                  <a:schemeClr val="tx1">
                    <a:lumMod val="75000"/>
                    <a:lumOff val="25000"/>
                  </a:schemeClr>
                </a:solidFill>
                <a:ea typeface="Inter"/>
              </a:rPr>
              <a:t>鳥嘴長度</a:t>
            </a:r>
            <a:r>
              <a:rPr lang="en-US" altLang="zh-TW" sz="1400" dirty="0" smtClean="0">
                <a:solidFill>
                  <a:schemeClr val="tx1">
                    <a:lumMod val="75000"/>
                    <a:lumOff val="25000"/>
                  </a:schemeClr>
                </a:solidFill>
                <a:ea typeface="Inter"/>
              </a:rPr>
              <a:t>)</a:t>
            </a:r>
            <a:endParaRPr lang="zh-TW" altLang="zh-TW" sz="1400" dirty="0">
              <a:solidFill>
                <a:schemeClr val="tx1">
                  <a:lumMod val="75000"/>
                  <a:lumOff val="25000"/>
                </a:schemeClr>
              </a:solidFill>
              <a:ea typeface="Inter"/>
            </a:endParaRPr>
          </a:p>
          <a:p>
            <a:pPr lvl="0" eaLnBrk="0" fontAlgn="base" hangingPunct="0">
              <a:spcBef>
                <a:spcPct val="0"/>
              </a:spcBef>
              <a:spcAft>
                <a:spcPct val="0"/>
              </a:spcAft>
              <a:buFontTx/>
              <a:buChar char="•"/>
            </a:pPr>
            <a:r>
              <a:rPr lang="zh-TW" altLang="zh-TW" sz="1400" dirty="0">
                <a:solidFill>
                  <a:schemeClr val="tx1">
                    <a:lumMod val="75000"/>
                    <a:lumOff val="25000"/>
                  </a:schemeClr>
                </a:solidFill>
                <a:ea typeface="Roboto Mono"/>
              </a:rPr>
              <a:t>culmen_depth_mm</a:t>
            </a:r>
            <a:r>
              <a:rPr lang="zh-TW" altLang="zh-TW" sz="1400" dirty="0">
                <a:solidFill>
                  <a:schemeClr val="tx1">
                    <a:lumMod val="75000"/>
                    <a:lumOff val="25000"/>
                  </a:schemeClr>
                </a:solidFill>
                <a:ea typeface="Inter"/>
              </a:rPr>
              <a:t>: culmen depth (mm)</a:t>
            </a:r>
          </a:p>
          <a:p>
            <a:pPr lvl="0" eaLnBrk="0" fontAlgn="base" hangingPunct="0">
              <a:spcBef>
                <a:spcPct val="0"/>
              </a:spcBef>
              <a:spcAft>
                <a:spcPct val="0"/>
              </a:spcAft>
              <a:buFontTx/>
              <a:buChar char="•"/>
            </a:pPr>
            <a:r>
              <a:rPr lang="zh-TW" altLang="zh-TW" sz="1400" dirty="0" smtClean="0">
                <a:solidFill>
                  <a:schemeClr val="tx1">
                    <a:lumMod val="75000"/>
                    <a:lumOff val="25000"/>
                  </a:schemeClr>
                </a:solidFill>
                <a:ea typeface="Roboto Mono"/>
              </a:rPr>
              <a:t>flipper_length_mm</a:t>
            </a:r>
            <a:r>
              <a:rPr lang="zh-TW" altLang="zh-TW" sz="1400" dirty="0" smtClean="0">
                <a:solidFill>
                  <a:schemeClr val="tx1">
                    <a:lumMod val="75000"/>
                    <a:lumOff val="25000"/>
                  </a:schemeClr>
                </a:solidFill>
                <a:ea typeface="Inter"/>
              </a:rPr>
              <a:t>: flipper length (mm</a:t>
            </a:r>
            <a:r>
              <a:rPr lang="en-US" altLang="zh-TW" sz="1400" dirty="0" smtClean="0">
                <a:solidFill>
                  <a:schemeClr val="tx1">
                    <a:lumMod val="75000"/>
                    <a:lumOff val="25000"/>
                  </a:schemeClr>
                </a:solidFill>
                <a:ea typeface="Inter"/>
              </a:rPr>
              <a:t>)</a:t>
            </a:r>
            <a:r>
              <a:rPr lang="zh-TW" altLang="en-US" sz="1400" dirty="0" smtClean="0">
                <a:solidFill>
                  <a:schemeClr val="tx1">
                    <a:lumMod val="75000"/>
                    <a:lumOff val="25000"/>
                  </a:schemeClr>
                </a:solidFill>
                <a:ea typeface="Inter"/>
              </a:rPr>
              <a:t> </a:t>
            </a:r>
            <a:r>
              <a:rPr lang="en-US" altLang="zh-TW" sz="1400" dirty="0" smtClean="0">
                <a:solidFill>
                  <a:schemeClr val="tx1">
                    <a:lumMod val="75000"/>
                    <a:lumOff val="25000"/>
                  </a:schemeClr>
                </a:solidFill>
                <a:ea typeface="Inter"/>
              </a:rPr>
              <a:t>(</a:t>
            </a:r>
            <a:r>
              <a:rPr lang="zh-TW" altLang="en-US" sz="1400" dirty="0" smtClean="0">
                <a:solidFill>
                  <a:schemeClr val="tx1">
                    <a:lumMod val="75000"/>
                    <a:lumOff val="25000"/>
                  </a:schemeClr>
                </a:solidFill>
                <a:ea typeface="Inter"/>
              </a:rPr>
              <a:t>腳樸長度</a:t>
            </a:r>
            <a:r>
              <a:rPr lang="en-US" altLang="zh-TW" sz="1400" dirty="0" smtClean="0">
                <a:solidFill>
                  <a:schemeClr val="tx1">
                    <a:lumMod val="75000"/>
                    <a:lumOff val="25000"/>
                  </a:schemeClr>
                </a:solidFill>
                <a:ea typeface="Inter"/>
              </a:rPr>
              <a:t>)</a:t>
            </a:r>
            <a:endParaRPr lang="zh-TW" altLang="zh-TW" sz="1400" dirty="0" smtClean="0">
              <a:solidFill>
                <a:schemeClr val="tx1">
                  <a:lumMod val="75000"/>
                  <a:lumOff val="25000"/>
                </a:schemeClr>
              </a:solidFill>
              <a:ea typeface="Inter"/>
            </a:endParaRPr>
          </a:p>
          <a:p>
            <a:pPr lvl="0" eaLnBrk="0" fontAlgn="base" hangingPunct="0">
              <a:spcBef>
                <a:spcPct val="0"/>
              </a:spcBef>
              <a:spcAft>
                <a:spcPct val="0"/>
              </a:spcAft>
              <a:buFontTx/>
              <a:buChar char="•"/>
            </a:pPr>
            <a:r>
              <a:rPr lang="zh-TW" altLang="zh-TW" sz="1400" dirty="0" smtClean="0">
                <a:solidFill>
                  <a:schemeClr val="tx1">
                    <a:lumMod val="75000"/>
                    <a:lumOff val="25000"/>
                  </a:schemeClr>
                </a:solidFill>
                <a:ea typeface="Roboto Mono"/>
              </a:rPr>
              <a:t>species</a:t>
            </a:r>
            <a:r>
              <a:rPr lang="zh-TW" altLang="zh-TW" sz="1400" dirty="0" smtClean="0">
                <a:solidFill>
                  <a:schemeClr val="tx1">
                    <a:lumMod val="75000"/>
                    <a:lumOff val="25000"/>
                  </a:schemeClr>
                </a:solidFill>
                <a:ea typeface="Inter"/>
              </a:rPr>
              <a:t>: penguin species (Chinstrap, Adélie, or Gentoo)</a:t>
            </a:r>
          </a:p>
          <a:p>
            <a:pPr lvl="0" eaLnBrk="0" fontAlgn="base" hangingPunct="0">
              <a:spcBef>
                <a:spcPct val="0"/>
              </a:spcBef>
              <a:spcAft>
                <a:spcPct val="0"/>
              </a:spcAft>
              <a:buFontTx/>
              <a:buChar char="•"/>
            </a:pPr>
            <a:r>
              <a:rPr lang="zh-TW" altLang="zh-TW" sz="1400" dirty="0" smtClean="0">
                <a:solidFill>
                  <a:schemeClr val="tx1">
                    <a:lumMod val="75000"/>
                    <a:lumOff val="25000"/>
                  </a:schemeClr>
                </a:solidFill>
                <a:ea typeface="Roboto Mono"/>
              </a:rPr>
              <a:t>body</a:t>
            </a:r>
            <a:r>
              <a:rPr lang="zh-TW" altLang="zh-TW" sz="1400" dirty="0">
                <a:solidFill>
                  <a:schemeClr val="tx1">
                    <a:lumMod val="75000"/>
                    <a:lumOff val="25000"/>
                  </a:schemeClr>
                </a:solidFill>
                <a:ea typeface="Roboto Mono"/>
              </a:rPr>
              <a:t>_mass_g</a:t>
            </a:r>
            <a:r>
              <a:rPr lang="zh-TW" altLang="zh-TW" sz="1400" dirty="0">
                <a:solidFill>
                  <a:schemeClr val="tx1">
                    <a:lumMod val="75000"/>
                    <a:lumOff val="25000"/>
                  </a:schemeClr>
                </a:solidFill>
                <a:ea typeface="Inter"/>
              </a:rPr>
              <a:t>: body mass (g)</a:t>
            </a:r>
          </a:p>
          <a:p>
            <a:pPr lvl="0" eaLnBrk="0" fontAlgn="base" hangingPunct="0">
              <a:spcBef>
                <a:spcPct val="0"/>
              </a:spcBef>
              <a:spcAft>
                <a:spcPct val="0"/>
              </a:spcAft>
              <a:buFontTx/>
              <a:buChar char="•"/>
            </a:pPr>
            <a:r>
              <a:rPr lang="zh-TW" altLang="zh-TW" sz="1400" dirty="0">
                <a:solidFill>
                  <a:schemeClr val="tx1">
                    <a:lumMod val="75000"/>
                    <a:lumOff val="25000"/>
                  </a:schemeClr>
                </a:solidFill>
                <a:ea typeface="Roboto Mono"/>
              </a:rPr>
              <a:t>island</a:t>
            </a:r>
            <a:r>
              <a:rPr lang="zh-TW" altLang="zh-TW" sz="1400" dirty="0">
                <a:solidFill>
                  <a:schemeClr val="tx1">
                    <a:lumMod val="75000"/>
                    <a:lumOff val="25000"/>
                  </a:schemeClr>
                </a:solidFill>
                <a:ea typeface="Inter"/>
              </a:rPr>
              <a:t>: island name (Dream, Torgersen, or Biscoe) in the </a:t>
            </a:r>
            <a:r>
              <a:rPr lang="zh-TW" altLang="zh-TW" sz="1400" dirty="0" smtClean="0">
                <a:solidFill>
                  <a:schemeClr val="tx1">
                    <a:lumMod val="75000"/>
                    <a:lumOff val="25000"/>
                  </a:schemeClr>
                </a:solidFill>
                <a:ea typeface="Inter"/>
              </a:rPr>
              <a:t>Palmer </a:t>
            </a:r>
            <a:r>
              <a:rPr lang="zh-TW" altLang="zh-TW" sz="1400" dirty="0">
                <a:solidFill>
                  <a:schemeClr val="tx1">
                    <a:lumMod val="75000"/>
                    <a:lumOff val="25000"/>
                  </a:schemeClr>
                </a:solidFill>
                <a:ea typeface="Inter"/>
              </a:rPr>
              <a:t>Archipelago (Antarctica)</a:t>
            </a:r>
          </a:p>
          <a:p>
            <a:pPr lvl="0" eaLnBrk="0" fontAlgn="base" hangingPunct="0">
              <a:spcBef>
                <a:spcPct val="0"/>
              </a:spcBef>
              <a:spcAft>
                <a:spcPct val="0"/>
              </a:spcAft>
              <a:buFontTx/>
              <a:buChar char="•"/>
            </a:pPr>
            <a:r>
              <a:rPr lang="zh-TW" altLang="zh-TW" sz="1400" dirty="0">
                <a:solidFill>
                  <a:schemeClr val="tx1">
                    <a:lumMod val="75000"/>
                    <a:lumOff val="25000"/>
                  </a:schemeClr>
                </a:solidFill>
                <a:ea typeface="Roboto Mono"/>
              </a:rPr>
              <a:t>sex</a:t>
            </a:r>
            <a:r>
              <a:rPr lang="zh-TW" altLang="zh-TW" sz="1400" dirty="0">
                <a:solidFill>
                  <a:schemeClr val="tx1">
                    <a:lumMod val="75000"/>
                    <a:lumOff val="25000"/>
                  </a:schemeClr>
                </a:solidFill>
                <a:ea typeface="Inter"/>
              </a:rPr>
              <a:t>: penguin sex</a:t>
            </a:r>
          </a:p>
        </p:txBody>
      </p:sp>
      <p:sp>
        <p:nvSpPr>
          <p:cNvPr id="13" name="矩形 12"/>
          <p:cNvSpPr/>
          <p:nvPr/>
        </p:nvSpPr>
        <p:spPr>
          <a:xfrm>
            <a:off x="246211" y="4774168"/>
            <a:ext cx="9155619" cy="369332"/>
          </a:xfrm>
          <a:prstGeom prst="rect">
            <a:avLst/>
          </a:prstGeom>
        </p:spPr>
        <p:txBody>
          <a:bodyPr wrap="square">
            <a:spAutoFit/>
          </a:bodyPr>
          <a:lstStyle/>
          <a:p>
            <a:pPr eaLnBrk="0" fontAlgn="base" hangingPunct="0">
              <a:spcBef>
                <a:spcPct val="0"/>
              </a:spcBef>
              <a:spcAft>
                <a:spcPct val="0"/>
              </a:spcAft>
            </a:pPr>
            <a:r>
              <a:rPr lang="en-US" altLang="zh-TW" sz="1200" b="1" dirty="0" smtClean="0">
                <a:latin typeface="Noto Sans CJK TC Black" panose="020B0A00000000000000" pitchFamily="34" charset="-120"/>
                <a:ea typeface="Noto Sans CJK TC Black" panose="020B0A00000000000000" pitchFamily="34" charset="-120"/>
              </a:rPr>
              <a:t>2.</a:t>
            </a:r>
            <a:r>
              <a:rPr lang="en-US" altLang="zh-TW" dirty="0"/>
              <a:t> </a:t>
            </a:r>
            <a:r>
              <a:rPr lang="en-US" altLang="zh-TW" dirty="0" err="1"/>
              <a:t>penguins_lter</a:t>
            </a:r>
            <a:r>
              <a:rPr lang="zh-TW" altLang="en-US" sz="1200" b="1" dirty="0" smtClean="0">
                <a:latin typeface="Noto Sans CJK TC Black" panose="020B0A00000000000000" pitchFamily="34" charset="-120"/>
                <a:ea typeface="Noto Sans CJK TC Black" panose="020B0A00000000000000" pitchFamily="34" charset="-120"/>
              </a:rPr>
              <a:t> </a:t>
            </a:r>
            <a:r>
              <a:rPr lang="en-US" altLang="zh-TW" sz="1200" b="1" dirty="0">
                <a:latin typeface="Noto Sans CJK TC Black" panose="020B0A00000000000000" pitchFamily="34" charset="-120"/>
                <a:ea typeface="Noto Sans CJK TC Black" panose="020B0A00000000000000" pitchFamily="34" charset="-120"/>
              </a:rPr>
              <a:t>–</a:t>
            </a:r>
            <a:r>
              <a:rPr lang="zh-TW" altLang="en-US" sz="1200" b="1" dirty="0">
                <a:latin typeface="Noto Sans CJK TC Black" panose="020B0A00000000000000" pitchFamily="34" charset="-120"/>
                <a:ea typeface="Noto Sans CJK TC Black" panose="020B0A00000000000000" pitchFamily="34" charset="-120"/>
              </a:rPr>
              <a:t> 其中</a:t>
            </a:r>
            <a:r>
              <a:rPr lang="zh-TW" altLang="en-US" sz="1200" b="1" dirty="0" smtClean="0">
                <a:latin typeface="Noto Sans CJK TC Black" panose="020B0A00000000000000" pitchFamily="34" charset="-120"/>
                <a:ea typeface="Noto Sans CJK TC Black" panose="020B0A00000000000000" pitchFamily="34" charset="-120"/>
              </a:rPr>
              <a:t>包括</a:t>
            </a:r>
            <a:r>
              <a:rPr lang="en-US" altLang="zh-TW" sz="1200" b="1" dirty="0" smtClean="0">
                <a:latin typeface="Noto Sans CJK TC Black" panose="020B0A00000000000000" pitchFamily="34" charset="-120"/>
                <a:ea typeface="Noto Sans CJK TC Black" panose="020B0A00000000000000" pitchFamily="34" charset="-120"/>
              </a:rPr>
              <a:t>3</a:t>
            </a:r>
            <a:r>
              <a:rPr lang="zh-TW" altLang="en-US" sz="1200" b="1" dirty="0" smtClean="0">
                <a:latin typeface="Noto Sans CJK TC Black" panose="020B0A00000000000000" pitchFamily="34" charset="-120"/>
                <a:ea typeface="Noto Sans CJK TC Black" panose="020B0A00000000000000" pitchFamily="34" charset="-120"/>
              </a:rPr>
              <a:t>種企鵝的原始數據</a:t>
            </a:r>
            <a:endParaRPr lang="zh-TW" altLang="zh-TW" sz="1200" dirty="0">
              <a:solidFill>
                <a:schemeClr val="tx1">
                  <a:lumMod val="75000"/>
                  <a:lumOff val="25000"/>
                </a:schemeClr>
              </a:solidFill>
              <a:ea typeface="Inter"/>
            </a:endParaRPr>
          </a:p>
        </p:txBody>
      </p:sp>
      <p:sp>
        <p:nvSpPr>
          <p:cNvPr id="2" name="矩形 1"/>
          <p:cNvSpPr/>
          <p:nvPr/>
        </p:nvSpPr>
        <p:spPr>
          <a:xfrm>
            <a:off x="789268" y="5315094"/>
            <a:ext cx="6096000" cy="1169551"/>
          </a:xfrm>
          <a:prstGeom prst="rect">
            <a:avLst/>
          </a:prstGeom>
        </p:spPr>
        <p:txBody>
          <a:bodyPr>
            <a:spAutoFit/>
          </a:bodyPr>
          <a:lstStyle/>
          <a:p>
            <a:r>
              <a:rPr lang="en-US" altLang="zh-TW" sz="1400" dirty="0" smtClean="0"/>
              <a:t>-</a:t>
            </a:r>
            <a:r>
              <a:rPr lang="zh-TW" altLang="en-US" sz="1400" dirty="0" smtClean="0"/>
              <a:t> </a:t>
            </a:r>
            <a:r>
              <a:rPr lang="en-US" altLang="zh-TW" sz="1400" dirty="0" smtClean="0"/>
              <a:t>Species </a:t>
            </a:r>
            <a:r>
              <a:rPr lang="en-US" altLang="zh-TW" sz="1400" dirty="0"/>
              <a:t>Region </a:t>
            </a:r>
            <a:endParaRPr lang="en-US" altLang="zh-TW" sz="1400" dirty="0" smtClean="0"/>
          </a:p>
          <a:p>
            <a:r>
              <a:rPr lang="en-US" altLang="zh-TW" sz="1400" dirty="0" smtClean="0"/>
              <a:t>-</a:t>
            </a:r>
            <a:r>
              <a:rPr lang="zh-TW" altLang="en-US" sz="1400" dirty="0" smtClean="0"/>
              <a:t> </a:t>
            </a:r>
            <a:r>
              <a:rPr lang="en-US" altLang="zh-TW" sz="1400" dirty="0" smtClean="0"/>
              <a:t>Island </a:t>
            </a:r>
            <a:r>
              <a:rPr lang="en-US" altLang="zh-TW" sz="1400" dirty="0"/>
              <a:t>Stage </a:t>
            </a:r>
            <a:endParaRPr lang="en-US" altLang="zh-TW" sz="1400" dirty="0" smtClean="0"/>
          </a:p>
          <a:p>
            <a:r>
              <a:rPr lang="en-US" altLang="zh-TW" sz="1400" dirty="0" smtClean="0"/>
              <a:t>-</a:t>
            </a:r>
            <a:r>
              <a:rPr lang="zh-TW" altLang="en-US" sz="1400" dirty="0" smtClean="0"/>
              <a:t> </a:t>
            </a:r>
            <a:r>
              <a:rPr lang="en-US" altLang="zh-TW" sz="1400" dirty="0" smtClean="0"/>
              <a:t>Individual </a:t>
            </a:r>
            <a:r>
              <a:rPr lang="en-US" altLang="zh-TW" sz="1400" dirty="0"/>
              <a:t>ID </a:t>
            </a:r>
            <a:endParaRPr lang="en-US" altLang="zh-TW" sz="1400" dirty="0" smtClean="0"/>
          </a:p>
          <a:p>
            <a:r>
              <a:rPr lang="en-US" altLang="zh-TW" sz="1400" dirty="0" smtClean="0"/>
              <a:t>-</a:t>
            </a:r>
            <a:r>
              <a:rPr lang="zh-TW" altLang="en-US" sz="1400" dirty="0" smtClean="0"/>
              <a:t> </a:t>
            </a:r>
            <a:r>
              <a:rPr lang="en-US" altLang="zh-TW" sz="1400" dirty="0" smtClean="0"/>
              <a:t>Clutch </a:t>
            </a:r>
            <a:r>
              <a:rPr lang="en-US" altLang="zh-TW" sz="1400" dirty="0"/>
              <a:t>Completion </a:t>
            </a:r>
            <a:endParaRPr lang="en-US" altLang="zh-TW" sz="1400" dirty="0" smtClean="0"/>
          </a:p>
          <a:p>
            <a:r>
              <a:rPr lang="en-US" altLang="zh-TW" sz="1400" dirty="0" smtClean="0"/>
              <a:t>-</a:t>
            </a:r>
            <a:r>
              <a:rPr lang="zh-TW" altLang="en-US" sz="1400" dirty="0" smtClean="0"/>
              <a:t> </a:t>
            </a:r>
            <a:r>
              <a:rPr lang="en-US" altLang="zh-TW" sz="1400" dirty="0" smtClean="0"/>
              <a:t>Date </a:t>
            </a:r>
            <a:r>
              <a:rPr lang="en-US" altLang="zh-TW" sz="1400" dirty="0"/>
              <a:t>Egg </a:t>
            </a:r>
            <a:endParaRPr lang="en-US" altLang="zh-TW" sz="1400" dirty="0" smtClean="0"/>
          </a:p>
        </p:txBody>
      </p:sp>
      <p:sp>
        <p:nvSpPr>
          <p:cNvPr id="15" name="矩形 14"/>
          <p:cNvSpPr/>
          <p:nvPr/>
        </p:nvSpPr>
        <p:spPr>
          <a:xfrm>
            <a:off x="2649996" y="5315094"/>
            <a:ext cx="6096000" cy="954107"/>
          </a:xfrm>
          <a:prstGeom prst="rect">
            <a:avLst/>
          </a:prstGeom>
        </p:spPr>
        <p:txBody>
          <a:bodyPr>
            <a:spAutoFit/>
          </a:bodyPr>
          <a:lstStyle/>
          <a:p>
            <a:r>
              <a:rPr lang="en-US" altLang="zh-TW" sz="1400" dirty="0" smtClean="0">
                <a:solidFill>
                  <a:srgbClr val="000000"/>
                </a:solidFill>
              </a:rPr>
              <a:t>-</a:t>
            </a:r>
            <a:r>
              <a:rPr lang="zh-TW" altLang="en-US" sz="1400" dirty="0" smtClean="0">
                <a:solidFill>
                  <a:srgbClr val="000000"/>
                </a:solidFill>
              </a:rPr>
              <a:t> </a:t>
            </a:r>
            <a:r>
              <a:rPr lang="en-US" altLang="zh-TW" sz="1400" dirty="0" err="1" smtClean="0">
                <a:solidFill>
                  <a:srgbClr val="000000"/>
                </a:solidFill>
              </a:rPr>
              <a:t>Culmen</a:t>
            </a:r>
            <a:r>
              <a:rPr lang="en-US" altLang="zh-TW" sz="1400" dirty="0" smtClean="0">
                <a:solidFill>
                  <a:srgbClr val="000000"/>
                </a:solidFill>
              </a:rPr>
              <a:t> </a:t>
            </a:r>
            <a:r>
              <a:rPr lang="en-US" altLang="zh-TW" sz="1400" dirty="0">
                <a:solidFill>
                  <a:srgbClr val="000000"/>
                </a:solidFill>
              </a:rPr>
              <a:t>Length (mm)</a:t>
            </a:r>
            <a:r>
              <a:rPr lang="en-US" altLang="zh-TW" sz="1400" dirty="0"/>
              <a:t> </a:t>
            </a:r>
            <a:endParaRPr lang="en-US" altLang="zh-TW" sz="1400" dirty="0" smtClean="0"/>
          </a:p>
          <a:p>
            <a:r>
              <a:rPr lang="en-US" altLang="zh-TW" sz="1400" dirty="0" smtClean="0">
                <a:solidFill>
                  <a:srgbClr val="000000"/>
                </a:solidFill>
              </a:rPr>
              <a:t>-</a:t>
            </a:r>
            <a:r>
              <a:rPr lang="zh-TW" altLang="en-US" sz="1400" dirty="0" smtClean="0">
                <a:solidFill>
                  <a:srgbClr val="000000"/>
                </a:solidFill>
              </a:rPr>
              <a:t> </a:t>
            </a:r>
            <a:r>
              <a:rPr lang="en-US" altLang="zh-TW" sz="1400" dirty="0" err="1" smtClean="0">
                <a:solidFill>
                  <a:srgbClr val="000000"/>
                </a:solidFill>
              </a:rPr>
              <a:t>Culmen</a:t>
            </a:r>
            <a:r>
              <a:rPr lang="en-US" altLang="zh-TW" sz="1400" dirty="0" smtClean="0">
                <a:solidFill>
                  <a:srgbClr val="000000"/>
                </a:solidFill>
              </a:rPr>
              <a:t> </a:t>
            </a:r>
            <a:r>
              <a:rPr lang="en-US" altLang="zh-TW" sz="1400" dirty="0">
                <a:solidFill>
                  <a:srgbClr val="000000"/>
                </a:solidFill>
              </a:rPr>
              <a:t>Depth (mm)</a:t>
            </a:r>
            <a:r>
              <a:rPr lang="en-US" altLang="zh-TW" sz="1400" dirty="0"/>
              <a:t> </a:t>
            </a:r>
            <a:endParaRPr lang="en-US" altLang="zh-TW" sz="1400" dirty="0" smtClean="0"/>
          </a:p>
          <a:p>
            <a:r>
              <a:rPr lang="en-US" altLang="zh-TW" sz="1400" dirty="0" smtClean="0">
                <a:solidFill>
                  <a:srgbClr val="000000"/>
                </a:solidFill>
              </a:rPr>
              <a:t>-</a:t>
            </a:r>
            <a:r>
              <a:rPr lang="zh-TW" altLang="en-US" sz="1400" dirty="0" smtClean="0">
                <a:solidFill>
                  <a:srgbClr val="000000"/>
                </a:solidFill>
              </a:rPr>
              <a:t> </a:t>
            </a:r>
            <a:r>
              <a:rPr lang="en-US" altLang="zh-TW" sz="1400" dirty="0" smtClean="0">
                <a:solidFill>
                  <a:srgbClr val="000000"/>
                </a:solidFill>
              </a:rPr>
              <a:t>Flipper </a:t>
            </a:r>
            <a:r>
              <a:rPr lang="en-US" altLang="zh-TW" sz="1400" dirty="0">
                <a:solidFill>
                  <a:srgbClr val="000000"/>
                </a:solidFill>
              </a:rPr>
              <a:t>Length (mm)</a:t>
            </a:r>
            <a:r>
              <a:rPr lang="en-US" altLang="zh-TW" sz="1400" dirty="0"/>
              <a:t> </a:t>
            </a:r>
            <a:endParaRPr lang="en-US" altLang="zh-TW" sz="1400" dirty="0" smtClean="0"/>
          </a:p>
          <a:p>
            <a:r>
              <a:rPr lang="en-US" altLang="zh-TW" sz="1400" dirty="0" smtClean="0">
                <a:solidFill>
                  <a:srgbClr val="000000"/>
                </a:solidFill>
              </a:rPr>
              <a:t>-</a:t>
            </a:r>
            <a:r>
              <a:rPr lang="zh-TW" altLang="en-US" sz="1400" dirty="0" smtClean="0">
                <a:solidFill>
                  <a:srgbClr val="000000"/>
                </a:solidFill>
              </a:rPr>
              <a:t> </a:t>
            </a:r>
            <a:r>
              <a:rPr lang="en-US" altLang="zh-TW" sz="1400" dirty="0" smtClean="0">
                <a:solidFill>
                  <a:srgbClr val="000000"/>
                </a:solidFill>
              </a:rPr>
              <a:t>Body </a:t>
            </a:r>
            <a:r>
              <a:rPr lang="en-US" altLang="zh-TW" sz="1400" dirty="0">
                <a:solidFill>
                  <a:srgbClr val="000000"/>
                </a:solidFill>
              </a:rPr>
              <a:t>Mass (g)</a:t>
            </a:r>
            <a:r>
              <a:rPr lang="en-US" altLang="zh-TW" sz="1400" dirty="0"/>
              <a:t> </a:t>
            </a:r>
            <a:r>
              <a:rPr lang="en-US" altLang="zh-TW" sz="1400" dirty="0">
                <a:solidFill>
                  <a:srgbClr val="000000"/>
                </a:solidFill>
              </a:rPr>
              <a:t>Sex</a:t>
            </a:r>
            <a:r>
              <a:rPr lang="en-US" altLang="zh-TW" sz="1400" dirty="0"/>
              <a:t> </a:t>
            </a:r>
            <a:endParaRPr lang="zh-TW" altLang="en-US" sz="1400" dirty="0"/>
          </a:p>
        </p:txBody>
      </p:sp>
    </p:spTree>
    <p:extLst>
      <p:ext uri="{BB962C8B-B14F-4D97-AF65-F5344CB8AC3E}">
        <p14:creationId xmlns:p14="http://schemas.microsoft.com/office/powerpoint/2010/main" val="2233920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a:solidFill>
            <a:schemeClr val="accent1"/>
          </a:solidFill>
        </p:spPr>
      </p:pic>
      <p:sp>
        <p:nvSpPr>
          <p:cNvPr id="50" name="AutoShape 11"/>
          <p:cNvSpPr>
            <a:spLocks noChangeAspect="1" noChangeArrowheads="1" noTextEdit="1"/>
          </p:cNvSpPr>
          <p:nvPr/>
        </p:nvSpPr>
        <p:spPr bwMode="auto">
          <a:xfrm>
            <a:off x="1820698" y="2354695"/>
            <a:ext cx="5651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AutoShape 15"/>
          <p:cNvSpPr>
            <a:spLocks noChangeAspect="1" noChangeArrowheads="1" noTextEdit="1"/>
          </p:cNvSpPr>
          <p:nvPr/>
        </p:nvSpPr>
        <p:spPr bwMode="auto">
          <a:xfrm>
            <a:off x="4516046" y="2350329"/>
            <a:ext cx="615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剪去单角的矩形 26"/>
          <p:cNvSpPr/>
          <p:nvPr/>
        </p:nvSpPr>
        <p:spPr>
          <a:xfrm flipV="1">
            <a:off x="1" y="566671"/>
            <a:ext cx="6120000" cy="540000"/>
          </a:xfrm>
          <a:prstGeom prst="snip1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1"/>
          <p:cNvSpPr>
            <a:spLocks noGrp="1"/>
          </p:cNvSpPr>
          <p:nvPr>
            <p:ph type="title"/>
          </p:nvPr>
        </p:nvSpPr>
        <p:spPr>
          <a:xfrm>
            <a:off x="-114299" y="400754"/>
            <a:ext cx="12190930" cy="1325563"/>
          </a:xfrm>
        </p:spPr>
        <p:txBody>
          <a:bodyPr>
            <a:normAutofit/>
          </a:bodyPr>
          <a:lstStyle/>
          <a:p>
            <a:r>
              <a:rPr lang="zh-TW" altLang="en-US" sz="2400" dirty="0" smtClean="0">
                <a:solidFill>
                  <a:schemeClr val="bg1"/>
                </a:solidFill>
              </a:rPr>
              <a:t>   </a:t>
            </a:r>
            <a:r>
              <a:rPr lang="en-US" altLang="zh-TW" sz="2400" b="1" dirty="0">
                <a:solidFill>
                  <a:schemeClr val="bg1"/>
                </a:solidFill>
                <a:latin typeface="Noto Sans CJK TC Black" panose="020B0A00000000000000" pitchFamily="34" charset="-120"/>
                <a:ea typeface="Noto Sans CJK TC Black" panose="020B0A00000000000000" pitchFamily="34" charset="-120"/>
              </a:rPr>
              <a:t>Dataset to be used</a:t>
            </a:r>
            <a:r>
              <a:rPr lang="zh-TW" altLang="en-US" sz="2400" b="1" dirty="0">
                <a:solidFill>
                  <a:schemeClr val="bg1"/>
                </a:solidFill>
              </a:rPr>
              <a:t/>
            </a:r>
            <a:br>
              <a:rPr lang="zh-TW" altLang="en-US" sz="2400" b="1" dirty="0">
                <a:solidFill>
                  <a:schemeClr val="bg1"/>
                </a:solidFill>
              </a:rPr>
            </a:br>
            <a:endParaRPr lang="zh-CN" altLang="en-US" sz="2400" dirty="0">
              <a:solidFill>
                <a:schemeClr val="bg1"/>
              </a:solidFill>
            </a:endParaRPr>
          </a:p>
        </p:txBody>
      </p:sp>
      <p:sp>
        <p:nvSpPr>
          <p:cNvPr id="7" name="标题 1"/>
          <p:cNvSpPr txBox="1">
            <a:spLocks/>
          </p:cNvSpPr>
          <p:nvPr/>
        </p:nvSpPr>
        <p:spPr>
          <a:xfrm>
            <a:off x="24536" y="2103437"/>
            <a:ext cx="1219093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2400" dirty="0" smtClean="0">
                <a:solidFill>
                  <a:schemeClr val="bg1"/>
                </a:solidFill>
              </a:rPr>
              <a:t>   </a:t>
            </a:r>
            <a:r>
              <a:rPr lang="zh-TW" altLang="en-US" sz="2400" b="1" dirty="0" smtClean="0">
                <a:solidFill>
                  <a:schemeClr val="bg1"/>
                </a:solidFill>
              </a:rPr>
              <a:t/>
            </a:r>
            <a:br>
              <a:rPr lang="zh-TW" altLang="en-US" sz="2400" b="1" dirty="0" smtClean="0">
                <a:solidFill>
                  <a:schemeClr val="bg1"/>
                </a:solidFill>
              </a:rPr>
            </a:br>
            <a:endParaRPr lang="zh-CN" altLang="en-US" sz="2400" dirty="0">
              <a:solidFill>
                <a:schemeClr val="bg1"/>
              </a:solidFill>
            </a:endParaRPr>
          </a:p>
        </p:txBody>
      </p:sp>
      <p:sp>
        <p:nvSpPr>
          <p:cNvPr id="16" name="文本框 16"/>
          <p:cNvSpPr txBox="1"/>
          <p:nvPr/>
        </p:nvSpPr>
        <p:spPr>
          <a:xfrm>
            <a:off x="6431280" y="1229306"/>
            <a:ext cx="8063346" cy="738664"/>
          </a:xfrm>
          <a:prstGeom prst="rect">
            <a:avLst/>
          </a:prstGeom>
          <a:noFill/>
        </p:spPr>
        <p:txBody>
          <a:bodyPr wrap="square" rtlCol="0">
            <a:spAutoFit/>
          </a:bodyPr>
          <a:lstStyle/>
          <a:p>
            <a:r>
              <a:rPr lang="zh-TW" altLang="en-US" sz="1400" b="1" dirty="0" smtClean="0">
                <a:solidFill>
                  <a:srgbClr val="0070C0"/>
                </a:solidFill>
                <a:latin typeface="微軟正黑體" panose="020B0604030504040204" pitchFamily="34" charset="-120"/>
                <a:ea typeface="微軟正黑體" panose="020B0604030504040204" pitchFamily="34" charset="-120"/>
              </a:rPr>
              <a:t>．</a:t>
            </a:r>
            <a:r>
              <a:rPr lang="en-US" altLang="zh-TW" sz="1400" b="1" dirty="0" err="1" smtClean="0">
                <a:solidFill>
                  <a:srgbClr val="0070C0"/>
                </a:solidFill>
                <a:latin typeface="微軟正黑體" panose="020B0604030504040204" pitchFamily="34" charset="-120"/>
                <a:ea typeface="微軟正黑體" panose="020B0604030504040204" pitchFamily="34" charset="-120"/>
              </a:rPr>
              <a:t>penguins_size</a:t>
            </a:r>
            <a:r>
              <a:rPr lang="zh-TW" altLang="en-US" sz="1400" b="1" dirty="0" smtClean="0">
                <a:solidFill>
                  <a:srgbClr val="0070C0"/>
                </a:solidFill>
                <a:latin typeface="微軟正黑體" panose="020B0604030504040204" pitchFamily="34" charset="-120"/>
                <a:ea typeface="微軟正黑體" panose="020B0604030504040204" pitchFamily="34" charset="-120"/>
              </a:rPr>
              <a:t> 資料 </a:t>
            </a:r>
            <a:endParaRPr lang="en-US" altLang="zh-TW" sz="1400" b="1" dirty="0" smtClean="0">
              <a:solidFill>
                <a:srgbClr val="0070C0"/>
              </a:solidFill>
              <a:latin typeface="微軟正黑體" panose="020B0604030504040204" pitchFamily="34" charset="-120"/>
              <a:ea typeface="微軟正黑體" panose="020B0604030504040204" pitchFamily="34" charset="-120"/>
            </a:endParaRPr>
          </a:p>
          <a:p>
            <a:endParaRPr lang="en-US" altLang="zh-TW" sz="1400" b="1" dirty="0">
              <a:solidFill>
                <a:srgbClr val="0070C0"/>
              </a:solidFill>
              <a:latin typeface="微軟正黑體" panose="020B0604030504040204" pitchFamily="34" charset="-120"/>
              <a:ea typeface="微軟正黑體" panose="020B0604030504040204" pitchFamily="34" charset="-120"/>
            </a:endParaRPr>
          </a:p>
          <a:p>
            <a:r>
              <a:rPr lang="zh-TW" altLang="en-US" sz="1400" b="1" dirty="0" smtClean="0">
                <a:solidFill>
                  <a:srgbClr val="0070C0"/>
                </a:solidFill>
                <a:latin typeface="微軟正黑體" panose="020B0604030504040204" pitchFamily="34" charset="-120"/>
                <a:ea typeface="微軟正黑體" panose="020B0604030504040204" pitchFamily="34" charset="-120"/>
              </a:rPr>
              <a:t>　取其前</a:t>
            </a:r>
            <a:r>
              <a:rPr lang="en-US" altLang="zh-TW" sz="1400" b="1" dirty="0">
                <a:solidFill>
                  <a:srgbClr val="0070C0"/>
                </a:solidFill>
                <a:latin typeface="微軟正黑體" panose="020B0604030504040204" pitchFamily="34" charset="-120"/>
                <a:ea typeface="微軟正黑體" panose="020B0604030504040204" pitchFamily="34" charset="-120"/>
              </a:rPr>
              <a:t>2</a:t>
            </a:r>
            <a:r>
              <a:rPr lang="en-US" altLang="zh-TW" sz="1400" b="1" dirty="0" smtClean="0">
                <a:solidFill>
                  <a:srgbClr val="0070C0"/>
                </a:solidFill>
                <a:latin typeface="微軟正黑體" panose="020B0604030504040204" pitchFamily="34" charset="-120"/>
                <a:ea typeface="微軟正黑體" panose="020B0604030504040204" pitchFamily="34" charset="-120"/>
              </a:rPr>
              <a:t>0</a:t>
            </a:r>
            <a:r>
              <a:rPr lang="zh-TW" altLang="en-US" sz="1400" b="1" dirty="0" smtClean="0">
                <a:solidFill>
                  <a:srgbClr val="0070C0"/>
                </a:solidFill>
                <a:latin typeface="微軟正黑體" panose="020B0604030504040204" pitchFamily="34" charset="-120"/>
                <a:ea typeface="微軟正黑體" panose="020B0604030504040204" pitchFamily="34" charset="-120"/>
              </a:rPr>
              <a:t>筆資料 </a:t>
            </a:r>
            <a:endParaRPr lang="zh-CN" altLang="en-US" sz="1400" b="1" dirty="0">
              <a:solidFill>
                <a:srgbClr val="0070C0"/>
              </a:solidFill>
              <a:latin typeface="微軟正黑體" panose="020B0604030504040204" pitchFamily="34" charset="-120"/>
              <a:ea typeface="微軟正黑體" panose="020B0604030504040204" pitchFamily="34" charset="-120"/>
            </a:endParaRPr>
          </a:p>
        </p:txBody>
      </p:sp>
      <p:pic>
        <p:nvPicPr>
          <p:cNvPr id="18" name="圖片 17"/>
          <p:cNvPicPr/>
          <p:nvPr/>
        </p:nvPicPr>
        <p:blipFill>
          <a:blip r:embed="rId4">
            <a:extLst>
              <a:ext uri="{28A0092B-C50C-407E-A947-70E740481C1C}">
                <a14:useLocalDpi xmlns:a14="http://schemas.microsoft.com/office/drawing/2010/main" val="0"/>
              </a:ext>
            </a:extLst>
          </a:blip>
          <a:srcRect/>
          <a:stretch>
            <a:fillRect/>
          </a:stretch>
        </p:blipFill>
        <p:spPr bwMode="auto">
          <a:xfrm>
            <a:off x="403285" y="1224882"/>
            <a:ext cx="6027995" cy="5497651"/>
          </a:xfrm>
          <a:prstGeom prst="rect">
            <a:avLst/>
          </a:prstGeom>
          <a:noFill/>
          <a:ln>
            <a:noFill/>
          </a:ln>
        </p:spPr>
      </p:pic>
    </p:spTree>
    <p:extLst>
      <p:ext uri="{BB962C8B-B14F-4D97-AF65-F5344CB8AC3E}">
        <p14:creationId xmlns:p14="http://schemas.microsoft.com/office/powerpoint/2010/main" val="21724523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a:solidFill>
            <a:schemeClr val="accent1"/>
          </a:solidFill>
        </p:spPr>
      </p:pic>
      <p:sp>
        <p:nvSpPr>
          <p:cNvPr id="50" name="AutoShape 11"/>
          <p:cNvSpPr>
            <a:spLocks noChangeAspect="1" noChangeArrowheads="1" noTextEdit="1"/>
          </p:cNvSpPr>
          <p:nvPr/>
        </p:nvSpPr>
        <p:spPr bwMode="auto">
          <a:xfrm>
            <a:off x="1820698" y="2354695"/>
            <a:ext cx="5651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AutoShape 15"/>
          <p:cNvSpPr>
            <a:spLocks noChangeAspect="1" noChangeArrowheads="1" noTextEdit="1"/>
          </p:cNvSpPr>
          <p:nvPr/>
        </p:nvSpPr>
        <p:spPr bwMode="auto">
          <a:xfrm>
            <a:off x="4516046" y="2350329"/>
            <a:ext cx="615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剪去单角的矩形 26"/>
          <p:cNvSpPr/>
          <p:nvPr/>
        </p:nvSpPr>
        <p:spPr>
          <a:xfrm flipV="1">
            <a:off x="1" y="566671"/>
            <a:ext cx="6120000" cy="540000"/>
          </a:xfrm>
          <a:prstGeom prst="snip1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1"/>
          <p:cNvSpPr>
            <a:spLocks noGrp="1"/>
          </p:cNvSpPr>
          <p:nvPr>
            <p:ph type="title"/>
          </p:nvPr>
        </p:nvSpPr>
        <p:spPr>
          <a:xfrm>
            <a:off x="-114299" y="400754"/>
            <a:ext cx="12190930" cy="1325563"/>
          </a:xfrm>
        </p:spPr>
        <p:txBody>
          <a:bodyPr>
            <a:normAutofit/>
          </a:bodyPr>
          <a:lstStyle/>
          <a:p>
            <a:r>
              <a:rPr lang="zh-TW" altLang="en-US" sz="2400" dirty="0" smtClean="0">
                <a:solidFill>
                  <a:schemeClr val="bg1"/>
                </a:solidFill>
              </a:rPr>
              <a:t>   </a:t>
            </a:r>
            <a:r>
              <a:rPr lang="en-US" altLang="zh-TW" sz="2400" b="1" dirty="0">
                <a:solidFill>
                  <a:schemeClr val="bg1"/>
                </a:solidFill>
                <a:latin typeface="Noto Sans CJK TC Black" panose="020B0A00000000000000" pitchFamily="34" charset="-120"/>
                <a:ea typeface="Noto Sans CJK TC Black" panose="020B0A00000000000000" pitchFamily="34" charset="-120"/>
              </a:rPr>
              <a:t>Dataset to be used</a:t>
            </a:r>
            <a:r>
              <a:rPr lang="zh-TW" altLang="en-US" sz="2400" b="1" dirty="0">
                <a:solidFill>
                  <a:schemeClr val="bg1"/>
                </a:solidFill>
              </a:rPr>
              <a:t/>
            </a:r>
            <a:br>
              <a:rPr lang="zh-TW" altLang="en-US" sz="2400" b="1" dirty="0">
                <a:solidFill>
                  <a:schemeClr val="bg1"/>
                </a:solidFill>
              </a:rPr>
            </a:br>
            <a:endParaRPr lang="zh-CN" altLang="en-US" sz="2400" dirty="0">
              <a:solidFill>
                <a:schemeClr val="bg1"/>
              </a:solidFill>
            </a:endParaRPr>
          </a:p>
        </p:txBody>
      </p:sp>
      <p:sp>
        <p:nvSpPr>
          <p:cNvPr id="7" name="标题 1"/>
          <p:cNvSpPr txBox="1">
            <a:spLocks/>
          </p:cNvSpPr>
          <p:nvPr/>
        </p:nvSpPr>
        <p:spPr>
          <a:xfrm>
            <a:off x="24536" y="2103437"/>
            <a:ext cx="1219093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2400" dirty="0" smtClean="0">
                <a:solidFill>
                  <a:schemeClr val="bg1"/>
                </a:solidFill>
              </a:rPr>
              <a:t>   </a:t>
            </a:r>
            <a:r>
              <a:rPr lang="zh-TW" altLang="en-US" sz="2400" b="1" dirty="0" smtClean="0">
                <a:solidFill>
                  <a:schemeClr val="bg1"/>
                </a:solidFill>
              </a:rPr>
              <a:t/>
            </a:r>
            <a:br>
              <a:rPr lang="zh-TW" altLang="en-US" sz="2400" b="1" dirty="0" smtClean="0">
                <a:solidFill>
                  <a:schemeClr val="bg1"/>
                </a:solidFill>
              </a:rPr>
            </a:br>
            <a:endParaRPr lang="zh-CN" altLang="en-US" sz="2400" dirty="0">
              <a:solidFill>
                <a:schemeClr val="bg1"/>
              </a:solidFill>
            </a:endParaRPr>
          </a:p>
        </p:txBody>
      </p:sp>
      <p:sp>
        <p:nvSpPr>
          <p:cNvPr id="16" name="文本框 16"/>
          <p:cNvSpPr txBox="1"/>
          <p:nvPr/>
        </p:nvSpPr>
        <p:spPr>
          <a:xfrm>
            <a:off x="266007" y="5631803"/>
            <a:ext cx="8063346" cy="307777"/>
          </a:xfrm>
          <a:prstGeom prst="rect">
            <a:avLst/>
          </a:prstGeom>
          <a:noFill/>
        </p:spPr>
        <p:txBody>
          <a:bodyPr wrap="square" rtlCol="0">
            <a:spAutoFit/>
          </a:bodyPr>
          <a:lstStyle/>
          <a:p>
            <a:r>
              <a:rPr lang="zh-TW" altLang="en-US" sz="1400" b="1" dirty="0" smtClean="0">
                <a:solidFill>
                  <a:srgbClr val="0070C0"/>
                </a:solidFill>
                <a:latin typeface="Noto Sans CJK TC Black" panose="020B0A00000000000000" pitchFamily="34" charset="-120"/>
                <a:ea typeface="Noto Sans CJK TC Black" panose="020B0A00000000000000" pitchFamily="34" charset="-120"/>
              </a:rPr>
              <a:t>．</a:t>
            </a:r>
            <a:r>
              <a:rPr lang="en-US" altLang="zh-TW" sz="1400" b="1" dirty="0" err="1" smtClean="0">
                <a:solidFill>
                  <a:srgbClr val="0070C0"/>
                </a:solidFill>
                <a:latin typeface="Noto Sans CJK TC Black" panose="020B0A00000000000000" pitchFamily="34" charset="-120"/>
                <a:ea typeface="Noto Sans CJK TC Black" panose="020B0A00000000000000" pitchFamily="34" charset="-120"/>
              </a:rPr>
              <a:t>penguins_Iter</a:t>
            </a:r>
            <a:r>
              <a:rPr lang="zh-TW" altLang="en-US" sz="1400" b="1" dirty="0" smtClean="0">
                <a:solidFill>
                  <a:srgbClr val="0070C0"/>
                </a:solidFill>
                <a:latin typeface="微軟正黑體" panose="020B0604030504040204" pitchFamily="34" charset="-120"/>
                <a:ea typeface="微軟正黑體" panose="020B0604030504040204" pitchFamily="34" charset="-120"/>
              </a:rPr>
              <a:t> 資料 取其前</a:t>
            </a:r>
            <a:r>
              <a:rPr lang="en-US" altLang="zh-TW" sz="1400" b="1" dirty="0">
                <a:solidFill>
                  <a:srgbClr val="0070C0"/>
                </a:solidFill>
                <a:latin typeface="微軟正黑體" panose="020B0604030504040204" pitchFamily="34" charset="-120"/>
                <a:ea typeface="微軟正黑體" panose="020B0604030504040204" pitchFamily="34" charset="-120"/>
              </a:rPr>
              <a:t>2</a:t>
            </a:r>
            <a:r>
              <a:rPr lang="en-US" altLang="zh-TW" sz="1400" b="1" dirty="0" smtClean="0">
                <a:solidFill>
                  <a:srgbClr val="0070C0"/>
                </a:solidFill>
                <a:latin typeface="微軟正黑體" panose="020B0604030504040204" pitchFamily="34" charset="-120"/>
                <a:ea typeface="微軟正黑體" panose="020B0604030504040204" pitchFamily="34" charset="-120"/>
              </a:rPr>
              <a:t>0</a:t>
            </a:r>
            <a:r>
              <a:rPr lang="zh-TW" altLang="en-US" sz="1400" b="1" dirty="0" smtClean="0">
                <a:solidFill>
                  <a:srgbClr val="0070C0"/>
                </a:solidFill>
                <a:latin typeface="微軟正黑體" panose="020B0604030504040204" pitchFamily="34" charset="-120"/>
                <a:ea typeface="微軟正黑體" panose="020B0604030504040204" pitchFamily="34" charset="-120"/>
              </a:rPr>
              <a:t>筆資料 </a:t>
            </a:r>
            <a:endParaRPr lang="zh-CN" altLang="en-US" sz="1400" b="1" dirty="0">
              <a:solidFill>
                <a:srgbClr val="0070C0"/>
              </a:solidFill>
              <a:latin typeface="微軟正黑體" panose="020B0604030504040204" pitchFamily="34" charset="-120"/>
              <a:ea typeface="微軟正黑體" panose="020B0604030504040204" pitchFamily="34" charset="-120"/>
            </a:endParaRPr>
          </a:p>
        </p:txBody>
      </p:sp>
      <p:pic>
        <p:nvPicPr>
          <p:cNvPr id="10" name="圖片 9"/>
          <p:cNvPicPr/>
          <p:nvPr/>
        </p:nvPicPr>
        <p:blipFill>
          <a:blip r:embed="rId4">
            <a:extLst>
              <a:ext uri="{28A0092B-C50C-407E-A947-70E740481C1C}">
                <a14:useLocalDpi xmlns:a14="http://schemas.microsoft.com/office/drawing/2010/main" val="0"/>
              </a:ext>
            </a:extLst>
          </a:blip>
          <a:srcRect/>
          <a:stretch>
            <a:fillRect/>
          </a:stretch>
        </p:blipFill>
        <p:spPr bwMode="auto">
          <a:xfrm>
            <a:off x="83126" y="1213658"/>
            <a:ext cx="11006051" cy="4322617"/>
          </a:xfrm>
          <a:prstGeom prst="rect">
            <a:avLst/>
          </a:prstGeom>
          <a:noFill/>
          <a:ln>
            <a:noFill/>
          </a:ln>
        </p:spPr>
      </p:pic>
    </p:spTree>
    <p:extLst>
      <p:ext uri="{BB962C8B-B14F-4D97-AF65-F5344CB8AC3E}">
        <p14:creationId xmlns:p14="http://schemas.microsoft.com/office/powerpoint/2010/main" val="228363952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流程图: 卡片 28"/>
          <p:cNvSpPr/>
          <p:nvPr/>
        </p:nvSpPr>
        <p:spPr>
          <a:xfrm flipH="1" flipV="1">
            <a:off x="4189668" y="2204304"/>
            <a:ext cx="6875080" cy="2520000"/>
          </a:xfrm>
          <a:prstGeom prst="flowChartPunchedCard">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67496" y="1853079"/>
            <a:ext cx="3916457" cy="1862048"/>
          </a:xfrm>
          <a:prstGeom prst="rect">
            <a:avLst/>
          </a:prstGeom>
          <a:noFill/>
        </p:spPr>
        <p:txBody>
          <a:bodyPr wrap="none" rtlCol="0">
            <a:spAutoFit/>
          </a:bodyPr>
          <a:lstStyle/>
          <a:p>
            <a:r>
              <a:rPr lang="en-US" altLang="zh-CN" sz="11500" dirty="0" smtClean="0">
                <a:solidFill>
                  <a:schemeClr val="tx1">
                    <a:lumMod val="50000"/>
                    <a:lumOff val="50000"/>
                  </a:schemeClr>
                </a:solidFill>
                <a:latin typeface="苹方 细体" panose="020B0200000000000000" pitchFamily="34" charset="-122"/>
                <a:ea typeface="苹方 细体" panose="020B0200000000000000" pitchFamily="34" charset="-122"/>
              </a:rPr>
              <a:t>PART</a:t>
            </a:r>
            <a:endParaRPr lang="zh-CN" altLang="en-US" sz="115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26" name="文本框 25"/>
          <p:cNvSpPr txBox="1"/>
          <p:nvPr/>
        </p:nvSpPr>
        <p:spPr>
          <a:xfrm>
            <a:off x="267496" y="3576578"/>
            <a:ext cx="2626040" cy="1569660"/>
          </a:xfrm>
          <a:prstGeom prst="rect">
            <a:avLst/>
          </a:prstGeom>
          <a:noFill/>
        </p:spPr>
        <p:txBody>
          <a:bodyPr wrap="none" rtlCol="0">
            <a:spAutoFit/>
          </a:bodyPr>
          <a:lstStyle/>
          <a:p>
            <a:r>
              <a:rPr lang="en-US" altLang="zh-CN" sz="9600" dirty="0" smtClean="0">
                <a:solidFill>
                  <a:schemeClr val="tx1">
                    <a:lumMod val="50000"/>
                    <a:lumOff val="50000"/>
                  </a:schemeClr>
                </a:solidFill>
                <a:latin typeface="苹方 细体" panose="020B0200000000000000" pitchFamily="34" charset="-122"/>
                <a:ea typeface="苹方 细体" panose="020B0200000000000000" pitchFamily="34" charset="-122"/>
              </a:rPr>
              <a:t>FIVE</a:t>
            </a:r>
            <a:endParaRPr lang="zh-CN" altLang="en-US" sz="96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2" name="矩形 1"/>
          <p:cNvSpPr/>
          <p:nvPr/>
        </p:nvSpPr>
        <p:spPr>
          <a:xfrm>
            <a:off x="4451449" y="3075057"/>
            <a:ext cx="4675639" cy="707886"/>
          </a:xfrm>
          <a:prstGeom prst="rect">
            <a:avLst/>
          </a:prstGeom>
        </p:spPr>
        <p:txBody>
          <a:bodyPr wrap="none">
            <a:spAutoFit/>
          </a:bodyPr>
          <a:lstStyle/>
          <a:p>
            <a:r>
              <a:rPr lang="en-US" altLang="zh-TW" sz="4000" b="1" dirty="0">
                <a:solidFill>
                  <a:schemeClr val="bg1"/>
                </a:solidFill>
              </a:rPr>
              <a:t>Preliminary Methods</a:t>
            </a:r>
            <a:endParaRPr lang="zh-TW" altLang="en-US" sz="4000" b="1" dirty="0">
              <a:solidFill>
                <a:schemeClr val="bg1"/>
              </a:solidFill>
            </a:endParaRPr>
          </a:p>
        </p:txBody>
      </p:sp>
    </p:spTree>
    <p:extLst>
      <p:ext uri="{BB962C8B-B14F-4D97-AF65-F5344CB8AC3E}">
        <p14:creationId xmlns:p14="http://schemas.microsoft.com/office/powerpoint/2010/main" val="404235529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01" y="0"/>
            <a:ext cx="12192000" cy="6858000"/>
          </a:xfrm>
          <a:prstGeom prst="rect">
            <a:avLst/>
          </a:prstGeom>
          <a:solidFill>
            <a:schemeClr val="accent1"/>
          </a:solidFill>
        </p:spPr>
      </p:pic>
      <p:sp>
        <p:nvSpPr>
          <p:cNvPr id="50" name="AutoShape 11"/>
          <p:cNvSpPr>
            <a:spLocks noChangeAspect="1" noChangeArrowheads="1" noTextEdit="1"/>
          </p:cNvSpPr>
          <p:nvPr/>
        </p:nvSpPr>
        <p:spPr bwMode="auto">
          <a:xfrm>
            <a:off x="1820698" y="2354695"/>
            <a:ext cx="5651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AutoShape 15"/>
          <p:cNvSpPr>
            <a:spLocks noChangeAspect="1" noChangeArrowheads="1" noTextEdit="1"/>
          </p:cNvSpPr>
          <p:nvPr/>
        </p:nvSpPr>
        <p:spPr bwMode="auto">
          <a:xfrm>
            <a:off x="4516046" y="2350329"/>
            <a:ext cx="615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剪去单角的矩形 26"/>
          <p:cNvSpPr/>
          <p:nvPr/>
        </p:nvSpPr>
        <p:spPr>
          <a:xfrm flipV="1">
            <a:off x="1" y="566671"/>
            <a:ext cx="6120000" cy="540000"/>
          </a:xfrm>
          <a:prstGeom prst="snip1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1"/>
          <p:cNvSpPr>
            <a:spLocks noGrp="1"/>
          </p:cNvSpPr>
          <p:nvPr>
            <p:ph type="title"/>
          </p:nvPr>
        </p:nvSpPr>
        <p:spPr>
          <a:xfrm>
            <a:off x="1" y="184819"/>
            <a:ext cx="12190930" cy="1325563"/>
          </a:xfrm>
        </p:spPr>
        <p:txBody>
          <a:bodyPr>
            <a:normAutofit/>
          </a:bodyPr>
          <a:lstStyle/>
          <a:p>
            <a:r>
              <a:rPr lang="en-US" altLang="zh-TW" sz="2400" b="1" dirty="0">
                <a:solidFill>
                  <a:schemeClr val="bg1"/>
                </a:solidFill>
                <a:latin typeface="Noto Serif CJK TC Black" panose="02020900000000000000" pitchFamily="18" charset="-120"/>
                <a:ea typeface="Noto Serif CJK TC Black" panose="02020900000000000000" pitchFamily="18" charset="-120"/>
              </a:rPr>
              <a:t>Preliminary Methods</a:t>
            </a:r>
            <a:endParaRPr lang="zh-TW" altLang="en-US" sz="2400" b="1" dirty="0">
              <a:solidFill>
                <a:schemeClr val="bg1"/>
              </a:solidFill>
              <a:latin typeface="Noto Serif CJK TC Black" panose="02020900000000000000" pitchFamily="18" charset="-120"/>
              <a:ea typeface="Noto Serif CJK TC Black" panose="02020900000000000000" pitchFamily="18" charset="-120"/>
            </a:endParaRPr>
          </a:p>
        </p:txBody>
      </p:sp>
      <p:sp>
        <p:nvSpPr>
          <p:cNvPr id="2" name="文字方塊 1"/>
          <p:cNvSpPr txBox="1"/>
          <p:nvPr/>
        </p:nvSpPr>
        <p:spPr>
          <a:xfrm>
            <a:off x="1820698" y="2148840"/>
            <a:ext cx="952982" cy="369332"/>
          </a:xfrm>
          <a:prstGeom prst="rect">
            <a:avLst/>
          </a:prstGeom>
          <a:noFill/>
        </p:spPr>
        <p:txBody>
          <a:bodyPr wrap="square" rtlCol="0">
            <a:spAutoFit/>
          </a:bodyPr>
          <a:lstStyle/>
          <a:p>
            <a:endParaRPr lang="zh-TW" altLang="en-US" dirty="0"/>
          </a:p>
        </p:txBody>
      </p:sp>
      <p:sp>
        <p:nvSpPr>
          <p:cNvPr id="8" name="文本框 12"/>
          <p:cNvSpPr txBox="1"/>
          <p:nvPr/>
        </p:nvSpPr>
        <p:spPr>
          <a:xfrm>
            <a:off x="310423" y="1286990"/>
            <a:ext cx="11294143" cy="5170646"/>
          </a:xfrm>
          <a:prstGeom prst="rect">
            <a:avLst/>
          </a:prstGeom>
          <a:noFill/>
        </p:spPr>
        <p:txBody>
          <a:bodyPr wrap="square" rtlCol="0">
            <a:spAutoFit/>
          </a:bodyPr>
          <a:lstStyle/>
          <a:p>
            <a:pPr>
              <a:lnSpc>
                <a:spcPct val="150000"/>
              </a:lnSpc>
            </a:pPr>
            <a:r>
              <a:rPr lang="zh-TW" altLang="en-US"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我們認為精簡資料</a:t>
            </a:r>
            <a:r>
              <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(penguin_size.csv)</a:t>
            </a:r>
            <a:r>
              <a:rPr lang="zh-TW" altLang="en-US"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的變數</a:t>
            </a:r>
            <a:r>
              <a:rPr lang="en-US" altLang="zh-TW" sz="2000" b="1" dirty="0" err="1"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culmen</a:t>
            </a:r>
            <a:r>
              <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 length</a:t>
            </a:r>
            <a:r>
              <a:rPr lang="zh-TW" altLang="en-US"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a:t>
            </a:r>
            <a:r>
              <a:rPr lang="en-US" altLang="zh-TW" sz="2000" b="1" dirty="0" err="1"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culmen</a:t>
            </a:r>
            <a:r>
              <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 depth</a:t>
            </a:r>
            <a:r>
              <a:rPr lang="zh-TW" altLang="en-US"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a:t>
            </a:r>
            <a:r>
              <a:rPr lang="en-US" altLang="zh-TW" sz="2000" b="1" dirty="0" err="1"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fliper</a:t>
            </a:r>
            <a:r>
              <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 length</a:t>
            </a:r>
            <a:r>
              <a:rPr lang="zh-TW" altLang="en-US"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a:t>
            </a:r>
            <a:r>
              <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body mess</a:t>
            </a:r>
            <a:r>
              <a:rPr lang="zh-TW" altLang="en-US"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 </a:t>
            </a:r>
            <a:endPar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a:p>
            <a:pPr>
              <a:lnSpc>
                <a:spcPct val="150000"/>
              </a:lnSpc>
            </a:pPr>
            <a:r>
              <a:rPr lang="zh-TW" altLang="en-US"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，以上變數的特性直觀上對於分類企鵝比較有幫助，且這些資料只有零星幾個遺失值，對於分類的誤差會比較小。</a:t>
            </a:r>
            <a:endPar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a:p>
            <a:pPr>
              <a:lnSpc>
                <a:spcPct val="150000"/>
              </a:lnSpc>
            </a:pPr>
            <a:endPar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a:p>
            <a:pPr>
              <a:lnSpc>
                <a:spcPct val="150000"/>
              </a:lnSpc>
            </a:pPr>
            <a:r>
              <a:rPr lang="zh-TW" altLang="en-US"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我們同時用非監督式的分群方法以及監督式的分類方法。非監督式的方法，我們選擇</a:t>
            </a:r>
            <a:r>
              <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k-means</a:t>
            </a:r>
            <a:r>
              <a:rPr lang="zh-TW" altLang="en-US" sz="2000" b="1" dirty="0">
                <a:solidFill>
                  <a:schemeClr val="tx1">
                    <a:lumMod val="50000"/>
                    <a:lumOff val="50000"/>
                  </a:schemeClr>
                </a:solidFill>
                <a:latin typeface="Noto Serif CJK TC Black" panose="02020900000000000000" pitchFamily="18" charset="-120"/>
                <a:ea typeface="Noto Serif CJK TC Black" panose="02020900000000000000" pitchFamily="18" charset="-120"/>
              </a:rPr>
              <a:t>，兩兩挑選以上四個</a:t>
            </a:r>
            <a:r>
              <a:rPr lang="zh-TW" altLang="en-US"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變數。分群完以後我們將每一群與所有資料比對，出現最多的種類為該群的</a:t>
            </a:r>
            <a:r>
              <a:rPr lang="zh-TW" altLang="en-US" sz="2000" b="1" dirty="0">
                <a:solidFill>
                  <a:schemeClr val="tx1">
                    <a:lumMod val="50000"/>
                    <a:lumOff val="50000"/>
                  </a:schemeClr>
                </a:solidFill>
                <a:latin typeface="Noto Serif CJK TC Black" panose="02020900000000000000" pitchFamily="18" charset="-120"/>
                <a:ea typeface="Noto Serif CJK TC Black" panose="02020900000000000000" pitchFamily="18" charset="-120"/>
              </a:rPr>
              <a:t>類別</a:t>
            </a:r>
            <a:r>
              <a:rPr lang="zh-TW" altLang="en-US"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。並比較</a:t>
            </a:r>
            <a:r>
              <a:rPr lang="zh-TW" altLang="en-US" sz="2000" b="1" dirty="0">
                <a:solidFill>
                  <a:schemeClr val="tx1">
                    <a:lumMod val="50000"/>
                    <a:lumOff val="50000"/>
                  </a:schemeClr>
                </a:solidFill>
                <a:latin typeface="Noto Serif CJK TC Black" panose="02020900000000000000" pitchFamily="18" charset="-120"/>
                <a:ea typeface="Noto Serif CJK TC Black" panose="02020900000000000000" pitchFamily="18" charset="-120"/>
              </a:rPr>
              <a:t>挑選不同變數準確性的</a:t>
            </a:r>
            <a:r>
              <a:rPr lang="zh-TW" altLang="en-US"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差異。</a:t>
            </a:r>
            <a:endPar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a:p>
            <a:pPr>
              <a:lnSpc>
                <a:spcPct val="150000"/>
              </a:lnSpc>
            </a:pPr>
            <a:endParaRPr lang="en-US" altLang="zh-TW" sz="2000" b="1" dirty="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a:p>
            <a:pPr>
              <a:lnSpc>
                <a:spcPct val="150000"/>
              </a:lnSpc>
            </a:pPr>
            <a:r>
              <a:rPr lang="zh-TW" altLang="en-US"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監督式的方法我們選擇</a:t>
            </a:r>
            <a:r>
              <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decision tree</a:t>
            </a:r>
            <a:r>
              <a:rPr lang="zh-TW" altLang="en-US"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。前</a:t>
            </a:r>
            <a:r>
              <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3/4</a:t>
            </a:r>
            <a:r>
              <a:rPr lang="zh-TW" altLang="en-US"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資料為訓練模型，後</a:t>
            </a:r>
            <a:r>
              <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1/4</a:t>
            </a:r>
            <a:r>
              <a:rPr lang="zh-TW" altLang="en-US" sz="2000" b="1"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資料為</a:t>
            </a:r>
            <a:r>
              <a:rPr lang="zh-TW" altLang="en-US" sz="2000" b="1">
                <a:solidFill>
                  <a:schemeClr val="tx1">
                    <a:lumMod val="50000"/>
                    <a:lumOff val="50000"/>
                  </a:schemeClr>
                </a:solidFill>
                <a:latin typeface="Noto Serif CJK TC Black" panose="02020900000000000000" pitchFamily="18" charset="-120"/>
                <a:ea typeface="Noto Serif CJK TC Black" panose="02020900000000000000" pitchFamily="18" charset="-120"/>
              </a:rPr>
              <a:t>測試</a:t>
            </a:r>
            <a:r>
              <a:rPr lang="zh-TW" altLang="en-US" sz="2000" b="1"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模型。訓練完以後，拿測試資料去計算準確率。</a:t>
            </a:r>
            <a:endParaRPr lang="zh-TW" altLang="en-US" sz="2000" b="1" dirty="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p:txBody>
      </p:sp>
    </p:spTree>
    <p:extLst>
      <p:ext uri="{BB962C8B-B14F-4D97-AF65-F5344CB8AC3E}">
        <p14:creationId xmlns:p14="http://schemas.microsoft.com/office/powerpoint/2010/main" val="180148998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流程图: 卡片 28"/>
          <p:cNvSpPr/>
          <p:nvPr/>
        </p:nvSpPr>
        <p:spPr>
          <a:xfrm flipH="1" flipV="1">
            <a:off x="4189668" y="2204304"/>
            <a:ext cx="6875080" cy="2520000"/>
          </a:xfrm>
          <a:prstGeom prst="flowChartPunchedCard">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67496" y="1853079"/>
            <a:ext cx="3916457" cy="1862048"/>
          </a:xfrm>
          <a:prstGeom prst="rect">
            <a:avLst/>
          </a:prstGeom>
          <a:noFill/>
        </p:spPr>
        <p:txBody>
          <a:bodyPr wrap="none" rtlCol="0">
            <a:spAutoFit/>
          </a:bodyPr>
          <a:lstStyle/>
          <a:p>
            <a:r>
              <a:rPr lang="en-US" altLang="zh-CN" sz="11500" dirty="0" smtClean="0">
                <a:solidFill>
                  <a:schemeClr val="tx1">
                    <a:lumMod val="50000"/>
                    <a:lumOff val="50000"/>
                  </a:schemeClr>
                </a:solidFill>
                <a:latin typeface="苹方 细体" panose="020B0200000000000000" pitchFamily="34" charset="-122"/>
                <a:ea typeface="苹方 细体" panose="020B0200000000000000" pitchFamily="34" charset="-122"/>
              </a:rPr>
              <a:t>PART</a:t>
            </a:r>
            <a:endParaRPr lang="zh-CN" altLang="en-US" sz="115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26" name="文本框 25"/>
          <p:cNvSpPr txBox="1"/>
          <p:nvPr/>
        </p:nvSpPr>
        <p:spPr>
          <a:xfrm>
            <a:off x="267496" y="3576578"/>
            <a:ext cx="1959191" cy="1569660"/>
          </a:xfrm>
          <a:prstGeom prst="rect">
            <a:avLst/>
          </a:prstGeom>
          <a:noFill/>
        </p:spPr>
        <p:txBody>
          <a:bodyPr wrap="none" rtlCol="0">
            <a:spAutoFit/>
          </a:bodyPr>
          <a:lstStyle/>
          <a:p>
            <a:r>
              <a:rPr lang="en-US" altLang="zh-CN" sz="9600" dirty="0" smtClean="0">
                <a:solidFill>
                  <a:schemeClr val="tx1">
                    <a:lumMod val="50000"/>
                    <a:lumOff val="50000"/>
                  </a:schemeClr>
                </a:solidFill>
                <a:latin typeface="苹方 细体" panose="020B0200000000000000" pitchFamily="34" charset="-122"/>
                <a:ea typeface="苹方 细体" panose="020B0200000000000000" pitchFamily="34" charset="-122"/>
              </a:rPr>
              <a:t>SIX</a:t>
            </a:r>
            <a:endParaRPr lang="zh-CN" altLang="en-US" sz="96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8" name="文本框 16"/>
          <p:cNvSpPr txBox="1"/>
          <p:nvPr/>
        </p:nvSpPr>
        <p:spPr>
          <a:xfrm>
            <a:off x="4339059" y="3110361"/>
            <a:ext cx="3848917" cy="707886"/>
          </a:xfrm>
          <a:prstGeom prst="rect">
            <a:avLst/>
          </a:prstGeom>
          <a:noFill/>
        </p:spPr>
        <p:txBody>
          <a:bodyPr wrap="square" rtlCol="0">
            <a:spAutoFit/>
          </a:bodyPr>
          <a:lstStyle/>
          <a:p>
            <a:r>
              <a:rPr lang="en-US" altLang="zh-TW" sz="4000" b="1" dirty="0">
                <a:solidFill>
                  <a:schemeClr val="bg1"/>
                </a:solidFill>
              </a:rPr>
              <a:t>Evaluation Plans</a:t>
            </a:r>
            <a:endParaRPr lang="zh-TW" altLang="en-US" sz="4000" b="1" dirty="0">
              <a:solidFill>
                <a:schemeClr val="bg1"/>
              </a:solidFill>
            </a:endParaRPr>
          </a:p>
        </p:txBody>
      </p:sp>
    </p:spTree>
    <p:extLst>
      <p:ext uri="{BB962C8B-B14F-4D97-AF65-F5344CB8AC3E}">
        <p14:creationId xmlns:p14="http://schemas.microsoft.com/office/powerpoint/2010/main" val="290009451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 y="0"/>
            <a:ext cx="12192000" cy="6858000"/>
          </a:xfrm>
          <a:prstGeom prst="rect">
            <a:avLst/>
          </a:prstGeom>
          <a:solidFill>
            <a:schemeClr val="accent1"/>
          </a:solidFill>
        </p:spPr>
      </p:pic>
      <p:sp>
        <p:nvSpPr>
          <p:cNvPr id="50" name="AutoShape 11"/>
          <p:cNvSpPr>
            <a:spLocks noChangeAspect="1" noChangeArrowheads="1" noTextEdit="1"/>
          </p:cNvSpPr>
          <p:nvPr/>
        </p:nvSpPr>
        <p:spPr bwMode="auto">
          <a:xfrm>
            <a:off x="1820698" y="2354695"/>
            <a:ext cx="5651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AutoShape 15"/>
          <p:cNvSpPr>
            <a:spLocks noChangeAspect="1" noChangeArrowheads="1" noTextEdit="1"/>
          </p:cNvSpPr>
          <p:nvPr/>
        </p:nvSpPr>
        <p:spPr bwMode="auto">
          <a:xfrm>
            <a:off x="4516046" y="2350329"/>
            <a:ext cx="615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剪去单角的矩形 26"/>
          <p:cNvSpPr/>
          <p:nvPr/>
        </p:nvSpPr>
        <p:spPr>
          <a:xfrm flipV="1">
            <a:off x="1" y="566671"/>
            <a:ext cx="6120000" cy="540000"/>
          </a:xfrm>
          <a:prstGeom prst="snip1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1"/>
          <p:cNvSpPr>
            <a:spLocks noGrp="1"/>
          </p:cNvSpPr>
          <p:nvPr>
            <p:ph type="title"/>
          </p:nvPr>
        </p:nvSpPr>
        <p:spPr>
          <a:xfrm>
            <a:off x="1" y="184819"/>
            <a:ext cx="12190930" cy="1325563"/>
          </a:xfrm>
        </p:spPr>
        <p:txBody>
          <a:bodyPr>
            <a:normAutofit/>
          </a:bodyPr>
          <a:lstStyle/>
          <a:p>
            <a:r>
              <a:rPr lang="zh-TW" altLang="en-US" sz="2400" dirty="0" smtClean="0">
                <a:solidFill>
                  <a:schemeClr val="bg1"/>
                </a:solidFill>
              </a:rPr>
              <a:t>   </a:t>
            </a:r>
            <a:r>
              <a:rPr lang="en-US" altLang="zh-TW" sz="2400" b="1" dirty="0">
                <a:solidFill>
                  <a:schemeClr val="bg1"/>
                </a:solidFill>
              </a:rPr>
              <a:t>Evaluation Plans</a:t>
            </a:r>
            <a:endParaRPr lang="zh-TW" altLang="en-US" sz="2400" b="1" dirty="0">
              <a:solidFill>
                <a:schemeClr val="bg1"/>
              </a:solidFill>
            </a:endParaRPr>
          </a:p>
        </p:txBody>
      </p:sp>
      <p:sp>
        <p:nvSpPr>
          <p:cNvPr id="8" name="文本框 12"/>
          <p:cNvSpPr txBox="1"/>
          <p:nvPr/>
        </p:nvSpPr>
        <p:spPr>
          <a:xfrm>
            <a:off x="133767" y="1276330"/>
            <a:ext cx="11294143" cy="6001643"/>
          </a:xfrm>
          <a:prstGeom prst="rect">
            <a:avLst/>
          </a:prstGeom>
          <a:noFill/>
        </p:spPr>
        <p:txBody>
          <a:bodyPr wrap="square" rtlCol="0">
            <a:spAutoFit/>
          </a:bodyPr>
          <a:lstStyle/>
          <a:p>
            <a:pPr>
              <a:lnSpc>
                <a:spcPct val="150000"/>
              </a:lnSpc>
            </a:pPr>
            <a:r>
              <a:rPr lang="zh-TW" altLang="en-US"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在我們做完所有的資料分析後 </a:t>
            </a:r>
            <a:endParaRPr lang="en-US" altLang="zh-TW"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a:p>
            <a:pPr>
              <a:lnSpc>
                <a:spcPct val="150000"/>
              </a:lnSpc>
            </a:pPr>
            <a:r>
              <a:rPr lang="zh-TW" altLang="en-US" sz="2400" b="1" dirty="0">
                <a:solidFill>
                  <a:schemeClr val="tx1">
                    <a:lumMod val="50000"/>
                    <a:lumOff val="50000"/>
                  </a:schemeClr>
                </a:solidFill>
                <a:latin typeface="Noto Serif CJK TC Black" panose="02020900000000000000" pitchFamily="18" charset="-120"/>
                <a:ea typeface="Noto Serif CJK TC Black" panose="02020900000000000000" pitchFamily="18" charset="-120"/>
              </a:rPr>
              <a:t>我們可以</a:t>
            </a:r>
            <a:r>
              <a:rPr lang="zh-TW" altLang="en-US"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建立一些可供參考分析是否達到理想的評估指標</a:t>
            </a:r>
            <a:endParaRPr lang="en-US" altLang="zh-TW" sz="2400" b="1" dirty="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a:p>
            <a:pPr>
              <a:lnSpc>
                <a:spcPct val="150000"/>
              </a:lnSpc>
            </a:pPr>
            <a:r>
              <a:rPr lang="zh-TW" altLang="en-US"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例如 </a:t>
            </a:r>
            <a:r>
              <a:rPr lang="en-US" altLang="zh-TW"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a:t>
            </a:r>
          </a:p>
          <a:p>
            <a:pPr>
              <a:lnSpc>
                <a:spcPct val="150000"/>
              </a:lnSpc>
            </a:pPr>
            <a:r>
              <a:rPr lang="zh-TW" altLang="en-US" sz="2400" b="1" dirty="0">
                <a:solidFill>
                  <a:schemeClr val="tx1">
                    <a:lumMod val="50000"/>
                    <a:lumOff val="50000"/>
                  </a:schemeClr>
                </a:solidFill>
                <a:latin typeface="Noto Serif CJK TC Black" panose="02020900000000000000" pitchFamily="18" charset="-120"/>
                <a:ea typeface="Noto Serif CJK TC Black" panose="02020900000000000000" pitchFamily="18" charset="-120"/>
              </a:rPr>
              <a:t>若</a:t>
            </a:r>
            <a:r>
              <a:rPr lang="zh-TW" altLang="en-US"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我們使用</a:t>
            </a:r>
            <a:r>
              <a:rPr lang="en-US" altLang="zh-TW" sz="2400" b="1" dirty="0" smtClean="0">
                <a:solidFill>
                  <a:srgbClr val="1A52A3"/>
                </a:solidFill>
                <a:latin typeface="Noto Serif CJK TC Black" panose="02020900000000000000" pitchFamily="18" charset="-120"/>
                <a:ea typeface="Noto Serif CJK TC Black" panose="02020900000000000000" pitchFamily="18" charset="-120"/>
              </a:rPr>
              <a:t>k-means</a:t>
            </a:r>
            <a:r>
              <a:rPr lang="zh-TW" altLang="en-US" sz="2400" b="1" dirty="0">
                <a:solidFill>
                  <a:schemeClr val="tx1">
                    <a:lumMod val="50000"/>
                    <a:lumOff val="50000"/>
                  </a:schemeClr>
                </a:solidFill>
                <a:latin typeface="Noto Serif CJK TC Black" panose="02020900000000000000" pitchFamily="18" charset="-120"/>
                <a:ea typeface="Noto Serif CJK TC Black" panose="02020900000000000000" pitchFamily="18" charset="-120"/>
              </a:rPr>
              <a:t>作為分群</a:t>
            </a:r>
            <a:r>
              <a:rPr lang="zh-TW" altLang="en-US"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方法，我們可以利用</a:t>
            </a:r>
            <a:r>
              <a:rPr lang="en-US" altLang="zh-TW" sz="2400" b="1" dirty="0" err="1"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sklearn</a:t>
            </a:r>
            <a:r>
              <a:rPr lang="en-US" altLang="zh-TW"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 </a:t>
            </a:r>
            <a:r>
              <a:rPr lang="zh-TW" altLang="en-US"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內建的</a:t>
            </a:r>
            <a:r>
              <a:rPr lang="en-US" altLang="zh-TW"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 </a:t>
            </a:r>
            <a:r>
              <a:rPr lang="en-US" altLang="zh-TW" sz="2400" b="1" dirty="0" err="1"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silhouette_score</a:t>
            </a:r>
            <a:r>
              <a:rPr lang="en-US" altLang="zh-TW"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a:t>
            </a:r>
            <a:r>
              <a:rPr lang="zh-TW" altLang="en-US"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來獲取</a:t>
            </a:r>
            <a:r>
              <a:rPr lang="en-US" altLang="zh-TW"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Score </a:t>
            </a:r>
            <a:r>
              <a:rPr lang="zh-TW" altLang="en-US"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，此</a:t>
            </a:r>
            <a:r>
              <a:rPr lang="zh-TW" altLang="en-US" sz="2400" b="1" dirty="0">
                <a:solidFill>
                  <a:schemeClr val="tx1">
                    <a:lumMod val="50000"/>
                    <a:lumOff val="50000"/>
                  </a:schemeClr>
                </a:solidFill>
                <a:latin typeface="Noto Serif CJK TC Black" panose="02020900000000000000" pitchFamily="18" charset="-120"/>
                <a:ea typeface="Noto Serif CJK TC Black" panose="02020900000000000000" pitchFamily="18" charset="-120"/>
              </a:rPr>
              <a:t>數值越接近</a:t>
            </a:r>
            <a:r>
              <a:rPr lang="en-US" altLang="zh-TW" sz="2400" b="1" dirty="0">
                <a:solidFill>
                  <a:schemeClr val="tx1">
                    <a:lumMod val="50000"/>
                    <a:lumOff val="50000"/>
                  </a:schemeClr>
                </a:solidFill>
                <a:latin typeface="Noto Serif CJK TC Black" panose="02020900000000000000" pitchFamily="18" charset="-120"/>
                <a:ea typeface="Noto Serif CJK TC Black" panose="02020900000000000000" pitchFamily="18" charset="-120"/>
              </a:rPr>
              <a:t>1</a:t>
            </a:r>
            <a:r>
              <a:rPr lang="zh-TW" altLang="en-US" sz="2400" b="1" dirty="0">
                <a:solidFill>
                  <a:schemeClr val="tx1">
                    <a:lumMod val="50000"/>
                    <a:lumOff val="50000"/>
                  </a:schemeClr>
                </a:solidFill>
                <a:latin typeface="Noto Serif CJK TC Black" panose="02020900000000000000" pitchFamily="18" charset="-120"/>
                <a:ea typeface="Noto Serif CJK TC Black" panose="02020900000000000000" pitchFamily="18" charset="-120"/>
              </a:rPr>
              <a:t>代表績效越好</a:t>
            </a:r>
            <a:r>
              <a:rPr lang="zh-TW" altLang="en-US"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，反之若接近</a:t>
            </a:r>
            <a:r>
              <a:rPr lang="en-US" altLang="zh-TW"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-1</a:t>
            </a:r>
            <a:r>
              <a:rPr lang="zh-TW" altLang="en-US"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則代表績效越差</a:t>
            </a:r>
            <a:endParaRPr lang="en-US" altLang="zh-TW" sz="2400" b="1" dirty="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a:p>
            <a:pPr>
              <a:lnSpc>
                <a:spcPct val="150000"/>
              </a:lnSpc>
            </a:pPr>
            <a:r>
              <a:rPr lang="zh-TW" altLang="en-US"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在</a:t>
            </a:r>
            <a:r>
              <a:rPr lang="en-US" altLang="zh-TW" sz="2400" b="1" dirty="0" err="1" smtClean="0">
                <a:solidFill>
                  <a:srgbClr val="1A52A3"/>
                </a:solidFill>
                <a:latin typeface="Noto Serif CJK TC Black" panose="02020900000000000000" pitchFamily="18" charset="-120"/>
                <a:ea typeface="Noto Serif CJK TC Black" panose="02020900000000000000" pitchFamily="18" charset="-120"/>
              </a:rPr>
              <a:t>dbscan</a:t>
            </a:r>
            <a:r>
              <a:rPr lang="zh-TW" altLang="en-US"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方法中，我們可以建立</a:t>
            </a:r>
            <a:r>
              <a:rPr lang="en-US" altLang="zh-TW"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Number of clusters </a:t>
            </a:r>
            <a:r>
              <a:rPr lang="zh-TW" altLang="en-US"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對 </a:t>
            </a:r>
            <a:r>
              <a:rPr lang="en-US" altLang="zh-TW"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silhouette score</a:t>
            </a:r>
            <a:r>
              <a:rPr lang="zh-TW" altLang="en-US" sz="24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的圖形，來觀察資料選擇幾個</a:t>
            </a:r>
            <a:r>
              <a:rPr lang="en-US" altLang="zh-TW" sz="2000" dirty="0" err="1" smtClean="0">
                <a:solidFill>
                  <a:srgbClr val="FF0000"/>
                </a:solidFill>
                <a:latin typeface="Noto Serif CJK TC Black" panose="02020900000000000000" pitchFamily="18" charset="-120"/>
                <a:ea typeface="Noto Serif CJK TC Black" panose="02020900000000000000" pitchFamily="18" charset="-120"/>
              </a:rPr>
              <a:t>n_clusters</a:t>
            </a:r>
            <a:r>
              <a:rPr lang="en-US" altLang="zh-TW" sz="2000" dirty="0" smtClean="0">
                <a:solidFill>
                  <a:srgbClr val="FF0000"/>
                </a:solidFill>
                <a:latin typeface="Noto Serif CJK TC Black" panose="02020900000000000000" pitchFamily="18" charset="-120"/>
                <a:ea typeface="Noto Serif CJK TC Black" panose="02020900000000000000" pitchFamily="18" charset="-120"/>
              </a:rPr>
              <a:t>(</a:t>
            </a:r>
            <a:r>
              <a:rPr lang="zh-TW" altLang="en-US" sz="2000" dirty="0" smtClean="0">
                <a:solidFill>
                  <a:srgbClr val="FF0000"/>
                </a:solidFill>
                <a:latin typeface="Noto Serif CJK TC Black" panose="02020900000000000000" pitchFamily="18" charset="-120"/>
                <a:ea typeface="Noto Serif CJK TC Black" panose="02020900000000000000" pitchFamily="18" charset="-120"/>
              </a:rPr>
              <a:t>簇</a:t>
            </a:r>
            <a:r>
              <a:rPr lang="en-US" altLang="zh-TW" sz="2000" dirty="0" smtClean="0">
                <a:solidFill>
                  <a:srgbClr val="FF0000"/>
                </a:solidFill>
                <a:latin typeface="Noto Serif CJK TC Black" panose="02020900000000000000" pitchFamily="18" charset="-120"/>
                <a:ea typeface="Noto Serif CJK TC Black" panose="02020900000000000000" pitchFamily="18" charset="-120"/>
              </a:rPr>
              <a:t>)</a:t>
            </a:r>
            <a:r>
              <a:rPr lang="zh-TW" altLang="en-US" sz="2400"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時，會得到比較好的分群效果，如類似</a:t>
            </a:r>
            <a:endParaRPr lang="en-US" altLang="zh-TW" sz="2400"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a:p>
            <a:pPr>
              <a:lnSpc>
                <a:spcPct val="150000"/>
              </a:lnSpc>
            </a:pPr>
            <a:r>
              <a:rPr lang="zh-TW" altLang="en-US" sz="2400"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下圖的圖形。</a:t>
            </a:r>
            <a:endParaRPr lang="en-US" altLang="zh-TW" sz="28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a:p>
            <a:pPr>
              <a:lnSpc>
                <a:spcPct val="150000"/>
              </a:lnSpc>
            </a:pPr>
            <a:endParaRPr lang="en-US" altLang="zh-TW" sz="2000" b="1" dirty="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a:p>
            <a:pPr>
              <a:lnSpc>
                <a:spcPct val="150000"/>
              </a:lnSpc>
            </a:pPr>
            <a:endParaRPr lang="zh-TW" altLang="en-US" sz="2000" b="1" dirty="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p:txBody>
      </p:sp>
    </p:spTree>
    <p:extLst>
      <p:ext uri="{BB962C8B-B14F-4D97-AF65-F5344CB8AC3E}">
        <p14:creationId xmlns:p14="http://schemas.microsoft.com/office/powerpoint/2010/main" val="290093706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 y="0"/>
            <a:ext cx="12192000" cy="6858000"/>
          </a:xfrm>
          <a:prstGeom prst="rect">
            <a:avLst/>
          </a:prstGeom>
          <a:solidFill>
            <a:schemeClr val="accent1"/>
          </a:solidFill>
        </p:spPr>
      </p:pic>
      <p:sp>
        <p:nvSpPr>
          <p:cNvPr id="50" name="AutoShape 11"/>
          <p:cNvSpPr>
            <a:spLocks noChangeAspect="1" noChangeArrowheads="1" noTextEdit="1"/>
          </p:cNvSpPr>
          <p:nvPr/>
        </p:nvSpPr>
        <p:spPr bwMode="auto">
          <a:xfrm>
            <a:off x="1820698" y="2354695"/>
            <a:ext cx="5651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AutoShape 15"/>
          <p:cNvSpPr>
            <a:spLocks noChangeAspect="1" noChangeArrowheads="1" noTextEdit="1"/>
          </p:cNvSpPr>
          <p:nvPr/>
        </p:nvSpPr>
        <p:spPr bwMode="auto">
          <a:xfrm>
            <a:off x="4516046" y="2350329"/>
            <a:ext cx="615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剪去单角的矩形 26"/>
          <p:cNvSpPr/>
          <p:nvPr/>
        </p:nvSpPr>
        <p:spPr>
          <a:xfrm flipV="1">
            <a:off x="1" y="566671"/>
            <a:ext cx="6120000" cy="540000"/>
          </a:xfrm>
          <a:prstGeom prst="snip1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1"/>
          <p:cNvSpPr>
            <a:spLocks noGrp="1"/>
          </p:cNvSpPr>
          <p:nvPr>
            <p:ph type="title"/>
          </p:nvPr>
        </p:nvSpPr>
        <p:spPr>
          <a:xfrm>
            <a:off x="1" y="184819"/>
            <a:ext cx="12190930" cy="1325563"/>
          </a:xfrm>
        </p:spPr>
        <p:txBody>
          <a:bodyPr>
            <a:normAutofit/>
          </a:bodyPr>
          <a:lstStyle/>
          <a:p>
            <a:r>
              <a:rPr lang="zh-TW" altLang="en-US" sz="2400" dirty="0" smtClean="0">
                <a:solidFill>
                  <a:schemeClr val="bg1"/>
                </a:solidFill>
              </a:rPr>
              <a:t>   </a:t>
            </a:r>
            <a:r>
              <a:rPr lang="en-US" altLang="zh-TW" sz="2400" b="1" dirty="0">
                <a:solidFill>
                  <a:schemeClr val="bg1"/>
                </a:solidFill>
              </a:rPr>
              <a:t>Evaluation Plans</a:t>
            </a:r>
            <a:endParaRPr lang="zh-TW" altLang="en-US" sz="2400" b="1" dirty="0">
              <a:solidFill>
                <a:schemeClr val="bg1"/>
              </a:solidFill>
            </a:endParaRPr>
          </a:p>
        </p:txBody>
      </p:sp>
      <p:sp>
        <p:nvSpPr>
          <p:cNvPr id="8" name="文本框 12"/>
          <p:cNvSpPr txBox="1"/>
          <p:nvPr/>
        </p:nvSpPr>
        <p:spPr>
          <a:xfrm>
            <a:off x="269823" y="1396619"/>
            <a:ext cx="11294143" cy="2308324"/>
          </a:xfrm>
          <a:prstGeom prst="rect">
            <a:avLst/>
          </a:prstGeom>
          <a:noFill/>
        </p:spPr>
        <p:txBody>
          <a:bodyPr wrap="square" rtlCol="0">
            <a:spAutoFit/>
          </a:bodyPr>
          <a:lstStyle/>
          <a:p>
            <a:r>
              <a:rPr lang="zh-TW" altLang="en-US" sz="2800" b="1" dirty="0">
                <a:solidFill>
                  <a:schemeClr val="tx1">
                    <a:lumMod val="65000"/>
                    <a:lumOff val="35000"/>
                  </a:schemeClr>
                </a:solidFill>
                <a:latin typeface="Noto Serif CJK TC Black" panose="02020900000000000000" pitchFamily="18" charset="-120"/>
                <a:ea typeface="Noto Serif CJK TC Black" panose="02020900000000000000" pitchFamily="18" charset="-120"/>
              </a:rPr>
              <a:t>決策樹分類器的</a:t>
            </a:r>
            <a:r>
              <a:rPr lang="zh-TW" altLang="en-US" sz="28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績效</a:t>
            </a:r>
            <a:endParaRPr lang="en-US" altLang="zh-TW" sz="28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endParaRPr>
          </a:p>
          <a:p>
            <a:r>
              <a:rPr lang="zh-TW" altLang="en-US" sz="2800" b="1" dirty="0">
                <a:solidFill>
                  <a:schemeClr val="tx1">
                    <a:lumMod val="65000"/>
                    <a:lumOff val="35000"/>
                  </a:schemeClr>
                </a:solidFill>
                <a:latin typeface="Noto Serif CJK TC Black" panose="02020900000000000000" pitchFamily="18" charset="-120"/>
                <a:ea typeface="Noto Serif CJK TC Black" panose="02020900000000000000" pitchFamily="18" charset="-120"/>
              </a:rPr>
              <a:t>我們使用準確率（</a:t>
            </a:r>
            <a:r>
              <a:rPr lang="en-US" altLang="zh-TW" sz="2800" b="1" dirty="0">
                <a:solidFill>
                  <a:schemeClr val="tx1">
                    <a:lumMod val="65000"/>
                    <a:lumOff val="35000"/>
                  </a:schemeClr>
                </a:solidFill>
                <a:latin typeface="Noto Serif CJK TC Black" panose="02020900000000000000" pitchFamily="18" charset="-120"/>
                <a:ea typeface="Noto Serif CJK TC Black" panose="02020900000000000000" pitchFamily="18" charset="-120"/>
              </a:rPr>
              <a:t>Accuracy</a:t>
            </a:r>
            <a:r>
              <a:rPr lang="zh-TW" altLang="en-US" sz="2800" b="1" dirty="0">
                <a:solidFill>
                  <a:schemeClr val="tx1">
                    <a:lumMod val="65000"/>
                    <a:lumOff val="35000"/>
                  </a:schemeClr>
                </a:solidFill>
                <a:latin typeface="Noto Serif CJK TC Black" panose="02020900000000000000" pitchFamily="18" charset="-120"/>
                <a:ea typeface="Noto Serif CJK TC Black" panose="02020900000000000000" pitchFamily="18" charset="-120"/>
              </a:rPr>
              <a:t>）作為分類演算法的</a:t>
            </a:r>
            <a:r>
              <a:rPr lang="zh-TW" altLang="en-US" sz="28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績效</a:t>
            </a:r>
            <a:endParaRPr lang="en-US" altLang="zh-TW" sz="28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endParaRPr>
          </a:p>
          <a:p>
            <a:r>
              <a:rPr lang="zh-TW" altLang="en-US" sz="28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我們使用</a:t>
            </a:r>
            <a:r>
              <a:rPr lang="en-US" altLang="zh-TW" sz="2800" b="1" dirty="0" err="1"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sklearn.metrics</a:t>
            </a:r>
            <a:r>
              <a:rPr lang="zh-TW" altLang="en-US" sz="28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的</a:t>
            </a:r>
            <a:r>
              <a:rPr lang="en-US" altLang="zh-TW" sz="2800" b="1" dirty="0" err="1"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accuracy_score</a:t>
            </a:r>
            <a:r>
              <a:rPr lang="en-US" altLang="zh-TW" sz="28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a:t>
            </a:r>
            <a:r>
              <a:rPr lang="zh-TW" altLang="en-US" sz="28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計算精準率</a:t>
            </a:r>
            <a:endParaRPr lang="zh-TW" altLang="en-US" sz="2800" b="1" dirty="0">
              <a:solidFill>
                <a:schemeClr val="tx1">
                  <a:lumMod val="65000"/>
                  <a:lumOff val="35000"/>
                </a:schemeClr>
              </a:solidFill>
              <a:latin typeface="Noto Serif CJK TC Black" panose="02020900000000000000" pitchFamily="18" charset="-120"/>
              <a:ea typeface="Noto Serif CJK TC Black" panose="02020900000000000000" pitchFamily="18" charset="-120"/>
            </a:endParaRPr>
          </a:p>
          <a:p>
            <a:pPr>
              <a:lnSpc>
                <a:spcPct val="150000"/>
              </a:lnSpc>
            </a:pPr>
            <a:endParaRPr lang="en-US" altLang="zh-TW" sz="2000" b="1" dirty="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a:p>
            <a:pPr>
              <a:lnSpc>
                <a:spcPct val="150000"/>
              </a:lnSpc>
            </a:pPr>
            <a:endParaRPr lang="zh-TW" altLang="en-US" sz="2000" b="1" dirty="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p:txBody>
      </p:sp>
    </p:spTree>
    <p:extLst>
      <p:ext uri="{BB962C8B-B14F-4D97-AF65-F5344CB8AC3E}">
        <p14:creationId xmlns:p14="http://schemas.microsoft.com/office/powerpoint/2010/main" val="3316358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01" y="0"/>
            <a:ext cx="12192000" cy="6858000"/>
          </a:xfrm>
          <a:prstGeom prst="rect">
            <a:avLst/>
          </a:prstGeom>
          <a:solidFill>
            <a:schemeClr val="accent1"/>
          </a:solidFill>
        </p:spPr>
      </p:pic>
      <p:sp>
        <p:nvSpPr>
          <p:cNvPr id="50" name="AutoShape 11"/>
          <p:cNvSpPr>
            <a:spLocks noChangeAspect="1" noChangeArrowheads="1" noTextEdit="1"/>
          </p:cNvSpPr>
          <p:nvPr/>
        </p:nvSpPr>
        <p:spPr bwMode="auto">
          <a:xfrm>
            <a:off x="1820698" y="2354695"/>
            <a:ext cx="5651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AutoShape 15"/>
          <p:cNvSpPr>
            <a:spLocks noChangeAspect="1" noChangeArrowheads="1" noTextEdit="1"/>
          </p:cNvSpPr>
          <p:nvPr/>
        </p:nvSpPr>
        <p:spPr bwMode="auto">
          <a:xfrm>
            <a:off x="4516046" y="2350329"/>
            <a:ext cx="615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剪去单角的矩形 26"/>
          <p:cNvSpPr/>
          <p:nvPr/>
        </p:nvSpPr>
        <p:spPr>
          <a:xfrm flipV="1">
            <a:off x="1" y="566671"/>
            <a:ext cx="6120000" cy="540000"/>
          </a:xfrm>
          <a:prstGeom prst="snip1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1"/>
          <p:cNvSpPr>
            <a:spLocks noGrp="1"/>
          </p:cNvSpPr>
          <p:nvPr>
            <p:ph type="title"/>
          </p:nvPr>
        </p:nvSpPr>
        <p:spPr>
          <a:xfrm>
            <a:off x="1" y="184819"/>
            <a:ext cx="12190930" cy="1325563"/>
          </a:xfrm>
        </p:spPr>
        <p:txBody>
          <a:bodyPr>
            <a:normAutofit/>
          </a:bodyPr>
          <a:lstStyle/>
          <a:p>
            <a:r>
              <a:rPr lang="zh-TW" altLang="en-US" sz="2400" dirty="0" smtClean="0">
                <a:solidFill>
                  <a:schemeClr val="bg1"/>
                </a:solidFill>
              </a:rPr>
              <a:t>   </a:t>
            </a:r>
            <a:r>
              <a:rPr lang="en-US" altLang="zh-TW" sz="1800" b="1" dirty="0">
                <a:solidFill>
                  <a:schemeClr val="bg1"/>
                </a:solidFill>
              </a:rPr>
              <a:t>Evaluation </a:t>
            </a:r>
            <a:r>
              <a:rPr lang="en-US" altLang="zh-TW" sz="1800" b="1" dirty="0" smtClean="0">
                <a:solidFill>
                  <a:schemeClr val="bg1"/>
                </a:solidFill>
              </a:rPr>
              <a:t>Plans</a:t>
            </a:r>
            <a:r>
              <a:rPr lang="zh-TW" altLang="en-US" sz="1800" b="1" dirty="0" smtClean="0">
                <a:solidFill>
                  <a:schemeClr val="bg1"/>
                </a:solidFill>
              </a:rPr>
              <a:t> </a:t>
            </a:r>
            <a:r>
              <a:rPr lang="en-US" altLang="zh-TW" sz="1800" b="1" dirty="0" smtClean="0">
                <a:solidFill>
                  <a:schemeClr val="bg1"/>
                </a:solidFill>
              </a:rPr>
              <a:t>–</a:t>
            </a:r>
            <a:r>
              <a:rPr lang="zh-TW" altLang="en-US" sz="1800" b="1" dirty="0" smtClean="0">
                <a:solidFill>
                  <a:schemeClr val="bg1"/>
                </a:solidFill>
              </a:rPr>
              <a:t> </a:t>
            </a:r>
            <a:r>
              <a:rPr lang="en-US" altLang="zh-TW" sz="1800" b="1" dirty="0" err="1" smtClean="0">
                <a:solidFill>
                  <a:schemeClr val="bg1"/>
                </a:solidFill>
                <a:latin typeface="Noto Serif CJK TC Black" panose="02020900000000000000" pitchFamily="18" charset="-120"/>
                <a:ea typeface="Noto Serif CJK TC Black" panose="02020900000000000000" pitchFamily="18" charset="-120"/>
              </a:rPr>
              <a:t>dbscan</a:t>
            </a:r>
            <a:r>
              <a:rPr lang="zh-TW" altLang="en-US" sz="1800" b="1" dirty="0" smtClean="0">
                <a:solidFill>
                  <a:schemeClr val="bg1"/>
                </a:solidFill>
                <a:latin typeface="Noto Serif CJK TC Black" panose="02020900000000000000" pitchFamily="18" charset="-120"/>
                <a:ea typeface="Noto Serif CJK TC Black" panose="02020900000000000000" pitchFamily="18" charset="-120"/>
              </a:rPr>
              <a:t>的績效評估示意圖</a:t>
            </a:r>
            <a:endParaRPr lang="zh-TW" altLang="en-US" sz="1800" b="1" dirty="0">
              <a:solidFill>
                <a:schemeClr val="bg1"/>
              </a:solidFill>
              <a:latin typeface="Noto Serif CJK TC Black" panose="02020900000000000000" pitchFamily="18" charset="-120"/>
              <a:ea typeface="Noto Serif CJK TC Black" panose="02020900000000000000" pitchFamily="18" charset="-120"/>
            </a:endParaRPr>
          </a:p>
        </p:txBody>
      </p:sp>
      <p:pic>
        <p:nvPicPr>
          <p:cNvPr id="2" name="圖片 1"/>
          <p:cNvPicPr>
            <a:picLocks noChangeAspect="1"/>
          </p:cNvPicPr>
          <p:nvPr/>
        </p:nvPicPr>
        <p:blipFill>
          <a:blip r:embed="rId4"/>
          <a:stretch>
            <a:fillRect/>
          </a:stretch>
        </p:blipFill>
        <p:spPr>
          <a:xfrm>
            <a:off x="120629" y="1225335"/>
            <a:ext cx="6709939" cy="5268391"/>
          </a:xfrm>
          <a:prstGeom prst="rect">
            <a:avLst/>
          </a:prstGeom>
        </p:spPr>
      </p:pic>
      <p:sp>
        <p:nvSpPr>
          <p:cNvPr id="10" name="矩形 9"/>
          <p:cNvSpPr/>
          <p:nvPr/>
        </p:nvSpPr>
        <p:spPr>
          <a:xfrm>
            <a:off x="6830568" y="6050224"/>
            <a:ext cx="10720726" cy="338554"/>
          </a:xfrm>
          <a:prstGeom prst="rect">
            <a:avLst/>
          </a:prstGeom>
        </p:spPr>
        <p:txBody>
          <a:bodyPr wrap="square">
            <a:spAutoFit/>
          </a:bodyPr>
          <a:lstStyle/>
          <a:p>
            <a:r>
              <a:rPr lang="en-US" altLang="zh-TW" sz="1600" b="1" dirty="0">
                <a:latin typeface="Noto Serif CJK TC Black" panose="02020900000000000000" pitchFamily="18" charset="-120"/>
                <a:ea typeface="Noto Serif CJK TC Black" panose="02020900000000000000" pitchFamily="18" charset="-120"/>
              </a:rPr>
              <a:t>Number of clusters </a:t>
            </a:r>
            <a:r>
              <a:rPr lang="zh-TW" altLang="en-US" sz="1600" b="1" dirty="0">
                <a:latin typeface="Noto Serif CJK TC Black" panose="02020900000000000000" pitchFamily="18" charset="-120"/>
                <a:ea typeface="Noto Serif CJK TC Black" panose="02020900000000000000" pitchFamily="18" charset="-120"/>
              </a:rPr>
              <a:t>對 </a:t>
            </a:r>
            <a:r>
              <a:rPr lang="en-US" altLang="zh-TW" sz="1600" b="1" dirty="0">
                <a:latin typeface="Noto Serif CJK TC Black" panose="02020900000000000000" pitchFamily="18" charset="-120"/>
                <a:ea typeface="Noto Serif CJK TC Black" panose="02020900000000000000" pitchFamily="18" charset="-120"/>
              </a:rPr>
              <a:t>silhouette score</a:t>
            </a:r>
            <a:r>
              <a:rPr lang="zh-TW" altLang="en-US" sz="1600" b="1" dirty="0" smtClean="0">
                <a:latin typeface="Noto Serif CJK TC Black" panose="02020900000000000000" pitchFamily="18" charset="-120"/>
                <a:ea typeface="Noto Serif CJK TC Black" panose="02020900000000000000" pitchFamily="18" charset="-120"/>
              </a:rPr>
              <a:t>的</a:t>
            </a:r>
            <a:r>
              <a:rPr lang="zh-TW" altLang="en-US" sz="1600" b="1" dirty="0" smtClean="0">
                <a:solidFill>
                  <a:srgbClr val="FF0000"/>
                </a:solidFill>
                <a:latin typeface="Noto Serif CJK TC Black" panose="02020900000000000000" pitchFamily="18" charset="-120"/>
                <a:ea typeface="Noto Serif CJK TC Black" panose="02020900000000000000" pitchFamily="18" charset="-120"/>
              </a:rPr>
              <a:t>示意圖</a:t>
            </a:r>
            <a:endParaRPr lang="zh-TW" altLang="en-US" sz="1600" b="1" dirty="0">
              <a:solidFill>
                <a:srgbClr val="FF0000"/>
              </a:solidFill>
              <a:latin typeface="Noto Serif CJK TC Black" panose="02020900000000000000" pitchFamily="18" charset="-120"/>
              <a:ea typeface="Noto Serif CJK TC Black" panose="02020900000000000000" pitchFamily="18" charset="-120"/>
            </a:endParaRPr>
          </a:p>
        </p:txBody>
      </p:sp>
    </p:spTree>
    <p:extLst>
      <p:ext uri="{BB962C8B-B14F-4D97-AF65-F5344CB8AC3E}">
        <p14:creationId xmlns:p14="http://schemas.microsoft.com/office/powerpoint/2010/main" val="196380053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流程图: 卡片 28"/>
          <p:cNvSpPr/>
          <p:nvPr/>
        </p:nvSpPr>
        <p:spPr>
          <a:xfrm flipH="1" flipV="1">
            <a:off x="4189668" y="2204304"/>
            <a:ext cx="6875080" cy="2520000"/>
          </a:xfrm>
          <a:prstGeom prst="flowChartPunchedCard">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67496" y="1853079"/>
            <a:ext cx="3916457" cy="1862048"/>
          </a:xfrm>
          <a:prstGeom prst="rect">
            <a:avLst/>
          </a:prstGeom>
          <a:noFill/>
        </p:spPr>
        <p:txBody>
          <a:bodyPr wrap="none" rtlCol="0">
            <a:spAutoFit/>
          </a:bodyPr>
          <a:lstStyle/>
          <a:p>
            <a:r>
              <a:rPr lang="en-US" altLang="zh-CN" sz="11500" dirty="0" smtClean="0">
                <a:solidFill>
                  <a:schemeClr val="tx1">
                    <a:lumMod val="50000"/>
                    <a:lumOff val="50000"/>
                  </a:schemeClr>
                </a:solidFill>
                <a:latin typeface="苹方 细体" panose="020B0200000000000000" pitchFamily="34" charset="-122"/>
                <a:ea typeface="苹方 细体" panose="020B0200000000000000" pitchFamily="34" charset="-122"/>
              </a:rPr>
              <a:t>PART</a:t>
            </a:r>
            <a:endParaRPr lang="zh-CN" altLang="en-US" sz="115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26" name="文本框 25"/>
          <p:cNvSpPr txBox="1"/>
          <p:nvPr/>
        </p:nvSpPr>
        <p:spPr>
          <a:xfrm>
            <a:off x="267496" y="3576578"/>
            <a:ext cx="3934090" cy="1569660"/>
          </a:xfrm>
          <a:prstGeom prst="rect">
            <a:avLst/>
          </a:prstGeom>
          <a:noFill/>
        </p:spPr>
        <p:txBody>
          <a:bodyPr wrap="none" rtlCol="0">
            <a:spAutoFit/>
          </a:bodyPr>
          <a:lstStyle/>
          <a:p>
            <a:r>
              <a:rPr lang="en-US" altLang="zh-CN" sz="9600" dirty="0" smtClean="0">
                <a:solidFill>
                  <a:schemeClr val="tx1">
                    <a:lumMod val="50000"/>
                    <a:lumOff val="50000"/>
                  </a:schemeClr>
                </a:solidFill>
                <a:latin typeface="苹方 细体" panose="020B0200000000000000" pitchFamily="34" charset="-122"/>
                <a:ea typeface="苹方 细体" panose="020B0200000000000000" pitchFamily="34" charset="-122"/>
              </a:rPr>
              <a:t>SEVEN</a:t>
            </a:r>
            <a:endParaRPr lang="zh-CN" altLang="en-US" sz="96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2" name="矩形 1"/>
          <p:cNvSpPr/>
          <p:nvPr/>
        </p:nvSpPr>
        <p:spPr>
          <a:xfrm>
            <a:off x="4309892" y="3110361"/>
            <a:ext cx="5336846" cy="707886"/>
          </a:xfrm>
          <a:prstGeom prst="rect">
            <a:avLst/>
          </a:prstGeom>
        </p:spPr>
        <p:txBody>
          <a:bodyPr wrap="none">
            <a:spAutoFit/>
          </a:bodyPr>
          <a:lstStyle/>
          <a:p>
            <a:r>
              <a:rPr lang="en-US" altLang="zh-TW" sz="4000" b="1" dirty="0">
                <a:solidFill>
                  <a:schemeClr val="bg1"/>
                </a:solidFill>
              </a:rPr>
              <a:t>Expected Time Schedule</a:t>
            </a:r>
            <a:endParaRPr lang="zh-TW" altLang="en-US" sz="4000" b="1" dirty="0">
              <a:solidFill>
                <a:schemeClr val="bg1"/>
              </a:solidFill>
            </a:endParaRPr>
          </a:p>
        </p:txBody>
      </p:sp>
    </p:spTree>
    <p:extLst>
      <p:ext uri="{BB962C8B-B14F-4D97-AF65-F5344CB8AC3E}">
        <p14:creationId xmlns:p14="http://schemas.microsoft.com/office/powerpoint/2010/main" val="186139977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4" y="0"/>
            <a:ext cx="12192000" cy="6858000"/>
          </a:xfrm>
          <a:prstGeom prst="rect">
            <a:avLst/>
          </a:prstGeom>
        </p:spPr>
      </p:pic>
      <p:sp>
        <p:nvSpPr>
          <p:cNvPr id="17" name="矩形 16"/>
          <p:cNvSpPr/>
          <p:nvPr/>
        </p:nvSpPr>
        <p:spPr>
          <a:xfrm>
            <a:off x="318721" y="344046"/>
            <a:ext cx="5624672" cy="3691933"/>
          </a:xfrm>
          <a:prstGeom prst="rect">
            <a:avLst/>
          </a:prstGeom>
          <a:solidFill>
            <a:schemeClr val="accent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83289" y="980973"/>
            <a:ext cx="6096000" cy="1323439"/>
          </a:xfrm>
          <a:prstGeom prst="rect">
            <a:avLst/>
          </a:prstGeom>
          <a:noFill/>
        </p:spPr>
        <p:txBody>
          <a:bodyPr wrap="square" rtlCol="0">
            <a:spAutoFit/>
          </a:bodyPr>
          <a:lstStyle/>
          <a:p>
            <a:pPr algn="ctr"/>
            <a:r>
              <a:rPr lang="zh-TW" altLang="en-US" sz="8000" dirty="0" smtClean="0">
                <a:solidFill>
                  <a:schemeClr val="bg1"/>
                </a:solidFill>
                <a:latin typeface="造字工房悦黑体验版细体" pitchFamily="50" charset="-122"/>
                <a:ea typeface="造字工房悦黑体验版细体" pitchFamily="50" charset="-122"/>
              </a:rPr>
              <a:t>目錄</a:t>
            </a:r>
            <a:endParaRPr lang="zh-CN" altLang="en-US" sz="8000" dirty="0">
              <a:solidFill>
                <a:schemeClr val="bg1"/>
              </a:solidFill>
              <a:latin typeface="造字工房悦黑体验版细体" pitchFamily="50" charset="-122"/>
              <a:ea typeface="造字工房悦黑体验版细体" pitchFamily="50" charset="-122"/>
            </a:endParaRPr>
          </a:p>
        </p:txBody>
      </p:sp>
      <p:sp>
        <p:nvSpPr>
          <p:cNvPr id="33" name="文本框 32"/>
          <p:cNvSpPr txBox="1"/>
          <p:nvPr/>
        </p:nvSpPr>
        <p:spPr>
          <a:xfrm>
            <a:off x="-63788" y="2377562"/>
            <a:ext cx="6096000" cy="584775"/>
          </a:xfrm>
          <a:prstGeom prst="rect">
            <a:avLst/>
          </a:prstGeom>
          <a:noFill/>
        </p:spPr>
        <p:txBody>
          <a:bodyPr wrap="square" rtlCol="0">
            <a:spAutoFit/>
          </a:bodyPr>
          <a:lstStyle/>
          <a:p>
            <a:pPr algn="ctr"/>
            <a:r>
              <a:rPr lang="en-US" altLang="zh-CN" sz="3200" dirty="0" smtClean="0">
                <a:solidFill>
                  <a:schemeClr val="bg1"/>
                </a:solidFill>
                <a:latin typeface="造字工房悦黑体验版细体" pitchFamily="50" charset="-122"/>
                <a:ea typeface="造字工房悦黑体验版细体" pitchFamily="50" charset="-122"/>
              </a:rPr>
              <a:t>CONTENTS</a:t>
            </a:r>
            <a:endParaRPr lang="zh-CN" altLang="en-US" sz="3200" dirty="0">
              <a:solidFill>
                <a:schemeClr val="bg1"/>
              </a:solidFill>
              <a:latin typeface="造字工房悦黑体验版细体" pitchFamily="50" charset="-122"/>
              <a:ea typeface="造字工房悦黑体验版细体" pitchFamily="50" charset="-122"/>
            </a:endParaRPr>
          </a:p>
        </p:txBody>
      </p:sp>
      <p:cxnSp>
        <p:nvCxnSpPr>
          <p:cNvPr id="20" name="直接连接符 19"/>
          <p:cNvCxnSpPr/>
          <p:nvPr/>
        </p:nvCxnSpPr>
        <p:spPr>
          <a:xfrm flipV="1">
            <a:off x="7062772" y="1746756"/>
            <a:ext cx="0" cy="3489732"/>
          </a:xfrm>
          <a:prstGeom prst="line">
            <a:avLst/>
          </a:prstGeom>
          <a:ln w="3175">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059726" y="1732953"/>
            <a:ext cx="0" cy="3489732"/>
          </a:xfrm>
          <a:prstGeom prst="line">
            <a:avLst/>
          </a:prstGeom>
          <a:ln w="3175">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sp>
        <p:nvSpPr>
          <p:cNvPr id="45" name="椭圆 24"/>
          <p:cNvSpPr/>
          <p:nvPr/>
        </p:nvSpPr>
        <p:spPr>
          <a:xfrm>
            <a:off x="7223100" y="1432962"/>
            <a:ext cx="341451" cy="34608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黑体验版细体" pitchFamily="50" charset="-122"/>
              <a:ea typeface="造字工房悦黑体验版细体" pitchFamily="50" charset="-122"/>
            </a:endParaRPr>
          </a:p>
        </p:txBody>
      </p:sp>
      <p:sp>
        <p:nvSpPr>
          <p:cNvPr id="46" name="文本框 47"/>
          <p:cNvSpPr txBox="1"/>
          <p:nvPr/>
        </p:nvSpPr>
        <p:spPr>
          <a:xfrm>
            <a:off x="7121638" y="1458027"/>
            <a:ext cx="442913" cy="369332"/>
          </a:xfrm>
          <a:prstGeom prst="rect">
            <a:avLst/>
          </a:prstGeom>
          <a:noFill/>
          <a:effectLst/>
        </p:spPr>
        <p:txBody>
          <a:bodyPr wrap="square" rtlCol="0">
            <a:spAutoFit/>
          </a:bodyPr>
          <a:lstStyle/>
          <a:p>
            <a:pPr algn="r"/>
            <a:r>
              <a:rPr lang="en-US" altLang="zh-TW" dirty="0" smtClean="0">
                <a:solidFill>
                  <a:schemeClr val="bg1"/>
                </a:solidFill>
                <a:latin typeface="造字工房悦黑体验版细体" pitchFamily="50" charset="-122"/>
                <a:ea typeface="造字工房悦黑体验版细体" pitchFamily="50" charset="-122"/>
              </a:rPr>
              <a:t>01</a:t>
            </a:r>
            <a:endParaRPr lang="zh-CN" altLang="en-US" dirty="0">
              <a:solidFill>
                <a:schemeClr val="bg1"/>
              </a:solidFill>
              <a:latin typeface="造字工房悦黑体验版细体" pitchFamily="50" charset="-122"/>
              <a:ea typeface="造字工房悦黑体验版细体" pitchFamily="50" charset="-122"/>
            </a:endParaRPr>
          </a:p>
        </p:txBody>
      </p:sp>
      <p:sp>
        <p:nvSpPr>
          <p:cNvPr id="50" name="椭圆 24"/>
          <p:cNvSpPr/>
          <p:nvPr/>
        </p:nvSpPr>
        <p:spPr>
          <a:xfrm>
            <a:off x="7223100" y="2081362"/>
            <a:ext cx="341451" cy="34608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黑体验版细体" pitchFamily="50" charset="-122"/>
              <a:ea typeface="造字工房悦黑体验版细体" pitchFamily="50" charset="-122"/>
            </a:endParaRPr>
          </a:p>
        </p:txBody>
      </p:sp>
      <p:sp>
        <p:nvSpPr>
          <p:cNvPr id="51" name="椭圆 24"/>
          <p:cNvSpPr/>
          <p:nvPr/>
        </p:nvSpPr>
        <p:spPr>
          <a:xfrm>
            <a:off x="7223100" y="2740804"/>
            <a:ext cx="341451" cy="34608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黑体验版细体" pitchFamily="50" charset="-122"/>
              <a:ea typeface="造字工房悦黑体验版细体" pitchFamily="50" charset="-122"/>
            </a:endParaRPr>
          </a:p>
        </p:txBody>
      </p:sp>
      <p:sp>
        <p:nvSpPr>
          <p:cNvPr id="52" name="椭圆 24"/>
          <p:cNvSpPr/>
          <p:nvPr/>
        </p:nvSpPr>
        <p:spPr>
          <a:xfrm>
            <a:off x="7223100" y="3397727"/>
            <a:ext cx="341451" cy="34608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黑体验版细体" pitchFamily="50" charset="-122"/>
              <a:ea typeface="造字工房悦黑体验版细体" pitchFamily="50" charset="-122"/>
            </a:endParaRPr>
          </a:p>
        </p:txBody>
      </p:sp>
      <p:sp>
        <p:nvSpPr>
          <p:cNvPr id="53" name="椭圆 24"/>
          <p:cNvSpPr/>
          <p:nvPr/>
        </p:nvSpPr>
        <p:spPr>
          <a:xfrm>
            <a:off x="7223100" y="4058142"/>
            <a:ext cx="341451" cy="34608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黑体验版细体" pitchFamily="50" charset="-122"/>
              <a:ea typeface="造字工房悦黑体验版细体" pitchFamily="50" charset="-122"/>
            </a:endParaRPr>
          </a:p>
        </p:txBody>
      </p:sp>
      <p:sp>
        <p:nvSpPr>
          <p:cNvPr id="54" name="椭圆 24"/>
          <p:cNvSpPr/>
          <p:nvPr/>
        </p:nvSpPr>
        <p:spPr>
          <a:xfrm>
            <a:off x="7223100" y="4712654"/>
            <a:ext cx="341451" cy="34608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黑体验版细体" pitchFamily="50" charset="-122"/>
              <a:ea typeface="造字工房悦黑体验版细体" pitchFamily="50" charset="-122"/>
            </a:endParaRPr>
          </a:p>
        </p:txBody>
      </p:sp>
      <p:sp>
        <p:nvSpPr>
          <p:cNvPr id="55" name="椭圆 24"/>
          <p:cNvSpPr/>
          <p:nvPr/>
        </p:nvSpPr>
        <p:spPr>
          <a:xfrm>
            <a:off x="7223100" y="5373069"/>
            <a:ext cx="341451" cy="34608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黑体验版细体" pitchFamily="50" charset="-122"/>
              <a:ea typeface="造字工房悦黑体验版细体" pitchFamily="50" charset="-122"/>
            </a:endParaRPr>
          </a:p>
        </p:txBody>
      </p:sp>
      <p:sp>
        <p:nvSpPr>
          <p:cNvPr id="57" name="文本框 47"/>
          <p:cNvSpPr txBox="1"/>
          <p:nvPr/>
        </p:nvSpPr>
        <p:spPr>
          <a:xfrm>
            <a:off x="7121638" y="2107486"/>
            <a:ext cx="442913" cy="369332"/>
          </a:xfrm>
          <a:prstGeom prst="rect">
            <a:avLst/>
          </a:prstGeom>
          <a:noFill/>
          <a:effectLst/>
        </p:spPr>
        <p:txBody>
          <a:bodyPr wrap="square" rtlCol="0">
            <a:spAutoFit/>
          </a:bodyPr>
          <a:lstStyle/>
          <a:p>
            <a:pPr algn="r"/>
            <a:r>
              <a:rPr lang="en-US" altLang="zh-TW" dirty="0" smtClean="0">
                <a:solidFill>
                  <a:schemeClr val="bg1"/>
                </a:solidFill>
                <a:latin typeface="造字工房悦黑体验版细体" pitchFamily="50" charset="-122"/>
                <a:ea typeface="造字工房悦黑体验版细体" pitchFamily="50" charset="-122"/>
              </a:rPr>
              <a:t>02</a:t>
            </a:r>
            <a:endParaRPr lang="zh-CN" altLang="en-US" dirty="0">
              <a:solidFill>
                <a:schemeClr val="bg1"/>
              </a:solidFill>
              <a:latin typeface="造字工房悦黑体验版细体" pitchFamily="50" charset="-122"/>
              <a:ea typeface="造字工房悦黑体验版细体" pitchFamily="50" charset="-122"/>
            </a:endParaRPr>
          </a:p>
        </p:txBody>
      </p:sp>
      <p:sp>
        <p:nvSpPr>
          <p:cNvPr id="58" name="文本框 47"/>
          <p:cNvSpPr txBox="1"/>
          <p:nvPr/>
        </p:nvSpPr>
        <p:spPr>
          <a:xfrm>
            <a:off x="7117445" y="2777671"/>
            <a:ext cx="442913" cy="369332"/>
          </a:xfrm>
          <a:prstGeom prst="rect">
            <a:avLst/>
          </a:prstGeom>
          <a:noFill/>
          <a:effectLst/>
        </p:spPr>
        <p:txBody>
          <a:bodyPr wrap="square" rtlCol="0">
            <a:spAutoFit/>
          </a:bodyPr>
          <a:lstStyle/>
          <a:p>
            <a:pPr algn="r"/>
            <a:r>
              <a:rPr lang="en-US" altLang="zh-TW" dirty="0" smtClean="0">
                <a:solidFill>
                  <a:schemeClr val="bg1"/>
                </a:solidFill>
                <a:latin typeface="造字工房悦黑体验版细体" pitchFamily="50" charset="-122"/>
                <a:ea typeface="造字工房悦黑体验版细体" pitchFamily="50" charset="-122"/>
              </a:rPr>
              <a:t>03</a:t>
            </a:r>
            <a:endParaRPr lang="zh-CN" altLang="en-US" dirty="0">
              <a:solidFill>
                <a:schemeClr val="bg1"/>
              </a:solidFill>
              <a:latin typeface="造字工房悦黑体验版细体" pitchFamily="50" charset="-122"/>
              <a:ea typeface="造字工房悦黑体验版细体" pitchFamily="50" charset="-122"/>
            </a:endParaRPr>
          </a:p>
        </p:txBody>
      </p:sp>
      <p:sp>
        <p:nvSpPr>
          <p:cNvPr id="59" name="文本框 47"/>
          <p:cNvSpPr txBox="1"/>
          <p:nvPr/>
        </p:nvSpPr>
        <p:spPr>
          <a:xfrm>
            <a:off x="7117444" y="3434851"/>
            <a:ext cx="442913" cy="369332"/>
          </a:xfrm>
          <a:prstGeom prst="rect">
            <a:avLst/>
          </a:prstGeom>
          <a:noFill/>
          <a:effectLst/>
        </p:spPr>
        <p:txBody>
          <a:bodyPr wrap="square" rtlCol="0">
            <a:spAutoFit/>
          </a:bodyPr>
          <a:lstStyle/>
          <a:p>
            <a:pPr algn="r"/>
            <a:r>
              <a:rPr lang="en-US" altLang="zh-TW" dirty="0" smtClean="0">
                <a:solidFill>
                  <a:schemeClr val="bg1"/>
                </a:solidFill>
                <a:latin typeface="造字工房悦黑体验版细体" pitchFamily="50" charset="-122"/>
                <a:ea typeface="造字工房悦黑体验版细体" pitchFamily="50" charset="-122"/>
              </a:rPr>
              <a:t>04</a:t>
            </a:r>
            <a:endParaRPr lang="zh-CN" altLang="en-US" dirty="0">
              <a:solidFill>
                <a:schemeClr val="bg1"/>
              </a:solidFill>
              <a:latin typeface="造字工房悦黑体验版细体" pitchFamily="50" charset="-122"/>
              <a:ea typeface="造字工房悦黑体验版细体" pitchFamily="50" charset="-122"/>
            </a:endParaRPr>
          </a:p>
        </p:txBody>
      </p:sp>
      <p:sp>
        <p:nvSpPr>
          <p:cNvPr id="60" name="文本框 47"/>
          <p:cNvSpPr txBox="1"/>
          <p:nvPr/>
        </p:nvSpPr>
        <p:spPr>
          <a:xfrm>
            <a:off x="7117443" y="4092031"/>
            <a:ext cx="442913" cy="369332"/>
          </a:xfrm>
          <a:prstGeom prst="rect">
            <a:avLst/>
          </a:prstGeom>
          <a:noFill/>
          <a:effectLst/>
        </p:spPr>
        <p:txBody>
          <a:bodyPr wrap="square" rtlCol="0">
            <a:spAutoFit/>
          </a:bodyPr>
          <a:lstStyle/>
          <a:p>
            <a:pPr algn="r"/>
            <a:r>
              <a:rPr lang="en-US" altLang="zh-TW" dirty="0" smtClean="0">
                <a:solidFill>
                  <a:schemeClr val="bg1"/>
                </a:solidFill>
                <a:latin typeface="造字工房悦黑体验版细体" pitchFamily="50" charset="-122"/>
                <a:ea typeface="造字工房悦黑体验版细体" pitchFamily="50" charset="-122"/>
              </a:rPr>
              <a:t>05</a:t>
            </a:r>
            <a:endParaRPr lang="zh-CN" altLang="en-US" dirty="0">
              <a:solidFill>
                <a:schemeClr val="bg1"/>
              </a:solidFill>
              <a:latin typeface="造字工房悦黑体验版细体" pitchFamily="50" charset="-122"/>
              <a:ea typeface="造字工房悦黑体验版细体" pitchFamily="50" charset="-122"/>
            </a:endParaRPr>
          </a:p>
        </p:txBody>
      </p:sp>
      <p:sp>
        <p:nvSpPr>
          <p:cNvPr id="61" name="文本框 47"/>
          <p:cNvSpPr txBox="1"/>
          <p:nvPr/>
        </p:nvSpPr>
        <p:spPr>
          <a:xfrm>
            <a:off x="7117443" y="4762216"/>
            <a:ext cx="442913" cy="369332"/>
          </a:xfrm>
          <a:prstGeom prst="rect">
            <a:avLst/>
          </a:prstGeom>
          <a:noFill/>
          <a:effectLst/>
        </p:spPr>
        <p:txBody>
          <a:bodyPr wrap="square" rtlCol="0">
            <a:spAutoFit/>
          </a:bodyPr>
          <a:lstStyle/>
          <a:p>
            <a:pPr algn="r"/>
            <a:r>
              <a:rPr lang="en-US" altLang="zh-TW" dirty="0" smtClean="0">
                <a:solidFill>
                  <a:schemeClr val="bg1"/>
                </a:solidFill>
                <a:latin typeface="造字工房悦黑体验版细体" pitchFamily="50" charset="-122"/>
                <a:ea typeface="造字工房悦黑体验版细体" pitchFamily="50" charset="-122"/>
              </a:rPr>
              <a:t>06</a:t>
            </a:r>
            <a:endParaRPr lang="zh-CN" altLang="en-US" dirty="0">
              <a:solidFill>
                <a:schemeClr val="bg1"/>
              </a:solidFill>
              <a:latin typeface="造字工房悦黑体验版细体" pitchFamily="50" charset="-122"/>
              <a:ea typeface="造字工房悦黑体验版细体" pitchFamily="50" charset="-122"/>
            </a:endParaRPr>
          </a:p>
        </p:txBody>
      </p:sp>
      <p:sp>
        <p:nvSpPr>
          <p:cNvPr id="62" name="文本框 47"/>
          <p:cNvSpPr txBox="1"/>
          <p:nvPr/>
        </p:nvSpPr>
        <p:spPr>
          <a:xfrm>
            <a:off x="7117443" y="5407474"/>
            <a:ext cx="442913" cy="369332"/>
          </a:xfrm>
          <a:prstGeom prst="rect">
            <a:avLst/>
          </a:prstGeom>
          <a:noFill/>
          <a:effectLst/>
        </p:spPr>
        <p:txBody>
          <a:bodyPr wrap="square" rtlCol="0">
            <a:spAutoFit/>
          </a:bodyPr>
          <a:lstStyle/>
          <a:p>
            <a:pPr algn="r"/>
            <a:r>
              <a:rPr lang="en-US" altLang="zh-TW" dirty="0" smtClean="0">
                <a:solidFill>
                  <a:schemeClr val="bg1"/>
                </a:solidFill>
                <a:latin typeface="造字工房悦黑体验版细体" pitchFamily="50" charset="-122"/>
                <a:ea typeface="造字工房悦黑体验版细体" pitchFamily="50" charset="-122"/>
              </a:rPr>
              <a:t>07</a:t>
            </a:r>
            <a:endParaRPr lang="zh-CN" altLang="en-US" dirty="0">
              <a:solidFill>
                <a:schemeClr val="bg1"/>
              </a:solidFill>
              <a:latin typeface="造字工房悦黑体验版细体" pitchFamily="50" charset="-122"/>
              <a:ea typeface="造字工房悦黑体验版细体" pitchFamily="50" charset="-122"/>
            </a:endParaRPr>
          </a:p>
        </p:txBody>
      </p:sp>
      <p:sp>
        <p:nvSpPr>
          <p:cNvPr id="63" name="文本框 47"/>
          <p:cNvSpPr txBox="1"/>
          <p:nvPr/>
        </p:nvSpPr>
        <p:spPr>
          <a:xfrm>
            <a:off x="8649784" y="1732953"/>
            <a:ext cx="442913" cy="369332"/>
          </a:xfrm>
          <a:prstGeom prst="rect">
            <a:avLst/>
          </a:prstGeom>
          <a:noFill/>
          <a:effectLst/>
        </p:spPr>
        <p:txBody>
          <a:bodyPr wrap="square" rtlCol="0">
            <a:spAutoFit/>
          </a:bodyPr>
          <a:lstStyle/>
          <a:p>
            <a:pPr algn="r"/>
            <a:endParaRPr lang="zh-CN" altLang="en-US" dirty="0">
              <a:solidFill>
                <a:schemeClr val="bg1"/>
              </a:solidFill>
              <a:latin typeface="造字工房悦黑体验版细体" pitchFamily="50" charset="-122"/>
              <a:ea typeface="造字工房悦黑体验版细体" pitchFamily="50" charset="-122"/>
            </a:endParaRPr>
          </a:p>
        </p:txBody>
      </p:sp>
      <p:sp>
        <p:nvSpPr>
          <p:cNvPr id="64" name="文本框 47"/>
          <p:cNvSpPr txBox="1"/>
          <p:nvPr/>
        </p:nvSpPr>
        <p:spPr>
          <a:xfrm>
            <a:off x="7666013" y="1476452"/>
            <a:ext cx="2722463" cy="369332"/>
          </a:xfrm>
          <a:prstGeom prst="rect">
            <a:avLst/>
          </a:prstGeom>
          <a:noFill/>
          <a:effectLst/>
        </p:spPr>
        <p:txBody>
          <a:bodyPr wrap="square" rtlCol="0">
            <a:spAutoFit/>
          </a:bodyPr>
          <a:lstStyle/>
          <a:p>
            <a:r>
              <a:rPr lang="en-US" altLang="zh-TW" b="1" dirty="0">
                <a:ea typeface="微軟正黑體" panose="020B0604030504040204" pitchFamily="34" charset="-120"/>
              </a:rPr>
              <a:t>Motivations</a:t>
            </a:r>
            <a:endParaRPr lang="zh-CN" altLang="en-US" b="1" dirty="0">
              <a:solidFill>
                <a:schemeClr val="bg1"/>
              </a:solidFill>
              <a:ea typeface="微軟正黑體" panose="020B0604030504040204" pitchFamily="34" charset="-120"/>
            </a:endParaRPr>
          </a:p>
        </p:txBody>
      </p:sp>
      <p:sp>
        <p:nvSpPr>
          <p:cNvPr id="65" name="文本框 47"/>
          <p:cNvSpPr txBox="1"/>
          <p:nvPr/>
        </p:nvSpPr>
        <p:spPr>
          <a:xfrm>
            <a:off x="7687862" y="2097152"/>
            <a:ext cx="4262075" cy="369332"/>
          </a:xfrm>
          <a:prstGeom prst="rect">
            <a:avLst/>
          </a:prstGeom>
          <a:noFill/>
          <a:effectLst/>
        </p:spPr>
        <p:txBody>
          <a:bodyPr wrap="square" rtlCol="0">
            <a:spAutoFit/>
          </a:bodyPr>
          <a:lstStyle/>
          <a:p>
            <a:r>
              <a:rPr lang="en-US" altLang="zh-TW" b="1" dirty="0">
                <a:ea typeface="微軟正黑體" panose="020B0604030504040204" pitchFamily="34" charset="-120"/>
              </a:rPr>
              <a:t>Problem </a:t>
            </a:r>
            <a:r>
              <a:rPr lang="en-US" altLang="zh-TW" b="1" dirty="0" smtClean="0">
                <a:ea typeface="微軟正黑體" panose="020B0604030504040204" pitchFamily="34" charset="-120"/>
              </a:rPr>
              <a:t>Statement</a:t>
            </a:r>
            <a:endParaRPr lang="zh-CN" altLang="en-US" b="1" dirty="0">
              <a:solidFill>
                <a:schemeClr val="bg1"/>
              </a:solidFill>
              <a:ea typeface="微軟正黑體" panose="020B0604030504040204" pitchFamily="34" charset="-120"/>
            </a:endParaRPr>
          </a:p>
        </p:txBody>
      </p:sp>
      <p:sp>
        <p:nvSpPr>
          <p:cNvPr id="66" name="文本框 47"/>
          <p:cNvSpPr txBox="1"/>
          <p:nvPr/>
        </p:nvSpPr>
        <p:spPr>
          <a:xfrm>
            <a:off x="7685391" y="2770578"/>
            <a:ext cx="4262075" cy="369332"/>
          </a:xfrm>
          <a:prstGeom prst="rect">
            <a:avLst/>
          </a:prstGeom>
          <a:noFill/>
          <a:effectLst/>
        </p:spPr>
        <p:txBody>
          <a:bodyPr wrap="square" rtlCol="0">
            <a:spAutoFit/>
          </a:bodyPr>
          <a:lstStyle/>
          <a:p>
            <a:r>
              <a:rPr lang="en-US" altLang="zh-TW" b="1" dirty="0"/>
              <a:t>Technical Challenges</a:t>
            </a:r>
            <a:endParaRPr lang="zh-CN" altLang="en-US" b="1" dirty="0">
              <a:solidFill>
                <a:schemeClr val="bg1"/>
              </a:solidFill>
              <a:ea typeface="微軟正黑體" panose="020B0604030504040204" pitchFamily="34" charset="-120"/>
            </a:endParaRPr>
          </a:p>
        </p:txBody>
      </p:sp>
      <p:sp>
        <p:nvSpPr>
          <p:cNvPr id="6" name="矩形 5"/>
          <p:cNvSpPr/>
          <p:nvPr/>
        </p:nvSpPr>
        <p:spPr>
          <a:xfrm>
            <a:off x="7688491" y="3446263"/>
            <a:ext cx="1971822" cy="369332"/>
          </a:xfrm>
          <a:prstGeom prst="rect">
            <a:avLst/>
          </a:prstGeom>
        </p:spPr>
        <p:txBody>
          <a:bodyPr wrap="none">
            <a:spAutoFit/>
          </a:bodyPr>
          <a:lstStyle/>
          <a:p>
            <a:r>
              <a:rPr lang="en-US" altLang="zh-TW" b="1" dirty="0"/>
              <a:t>Dataset to be used</a:t>
            </a:r>
            <a:endParaRPr lang="zh-TW" altLang="en-US" b="1" dirty="0"/>
          </a:p>
        </p:txBody>
      </p:sp>
      <p:sp>
        <p:nvSpPr>
          <p:cNvPr id="7" name="矩形 6"/>
          <p:cNvSpPr/>
          <p:nvPr/>
        </p:nvSpPr>
        <p:spPr>
          <a:xfrm>
            <a:off x="7720683" y="4088509"/>
            <a:ext cx="2198102" cy="369332"/>
          </a:xfrm>
          <a:prstGeom prst="rect">
            <a:avLst/>
          </a:prstGeom>
        </p:spPr>
        <p:txBody>
          <a:bodyPr wrap="none">
            <a:spAutoFit/>
          </a:bodyPr>
          <a:lstStyle/>
          <a:p>
            <a:r>
              <a:rPr lang="en-US" altLang="zh-TW" b="1" dirty="0"/>
              <a:t>Preliminary </a:t>
            </a:r>
            <a:r>
              <a:rPr lang="en-US" altLang="zh-TW" b="1" dirty="0" smtClean="0"/>
              <a:t>Methods</a:t>
            </a:r>
            <a:endParaRPr lang="zh-TW" altLang="en-US" b="1" dirty="0"/>
          </a:p>
        </p:txBody>
      </p:sp>
      <p:sp>
        <p:nvSpPr>
          <p:cNvPr id="8" name="矩形 7"/>
          <p:cNvSpPr/>
          <p:nvPr/>
        </p:nvSpPr>
        <p:spPr>
          <a:xfrm>
            <a:off x="7720949" y="4762583"/>
            <a:ext cx="1745734" cy="369332"/>
          </a:xfrm>
          <a:prstGeom prst="rect">
            <a:avLst/>
          </a:prstGeom>
        </p:spPr>
        <p:txBody>
          <a:bodyPr wrap="none">
            <a:spAutoFit/>
          </a:bodyPr>
          <a:lstStyle/>
          <a:p>
            <a:r>
              <a:rPr lang="en-US" altLang="zh-TW" b="1" dirty="0">
                <a:solidFill>
                  <a:srgbClr val="373A3C"/>
                </a:solidFill>
              </a:rPr>
              <a:t>Evaluation Plans</a:t>
            </a:r>
            <a:endParaRPr lang="zh-TW" altLang="en-US" b="1" dirty="0"/>
          </a:p>
        </p:txBody>
      </p:sp>
      <p:sp>
        <p:nvSpPr>
          <p:cNvPr id="9" name="矩形 8"/>
          <p:cNvSpPr/>
          <p:nvPr/>
        </p:nvSpPr>
        <p:spPr>
          <a:xfrm>
            <a:off x="7720683" y="5372898"/>
            <a:ext cx="2494978" cy="369332"/>
          </a:xfrm>
          <a:prstGeom prst="rect">
            <a:avLst/>
          </a:prstGeom>
        </p:spPr>
        <p:txBody>
          <a:bodyPr wrap="none">
            <a:spAutoFit/>
          </a:bodyPr>
          <a:lstStyle/>
          <a:p>
            <a:r>
              <a:rPr lang="en-US" altLang="zh-TW" b="1" dirty="0">
                <a:solidFill>
                  <a:srgbClr val="373A3C"/>
                </a:solidFill>
              </a:rPr>
              <a:t>Expected Time Schedule</a:t>
            </a:r>
            <a:endParaRPr lang="zh-TW" altLang="en-US" b="1" dirty="0"/>
          </a:p>
        </p:txBody>
      </p:sp>
      <p:pic>
        <p:nvPicPr>
          <p:cNvPr id="2050" name="Picture 2" descr="https://lh4.googleusercontent.com/O_Vf9uYI7ZbqXeh1H3buW1pb5pMslEkJEH1t713KXSIPD5a15CoMcdoKlCMPgXTpHs9DueBId0ubFf-8HUrrCSQHYapZHD73LMDSTvVBlDH-vx5DcIrJ1ZYbIgpSyRudGCBJ3PrC4n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360995">
            <a:off x="-48358" y="2889733"/>
            <a:ext cx="6464987" cy="394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21492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Click="0">
        <p15:prstTrans prst="fallOver"/>
      </p:transition>
    </mc:Choice>
    <mc:Fallback>
      <p:transition spd="slow" advClick="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 y="0"/>
            <a:ext cx="12192000" cy="6858000"/>
          </a:xfrm>
          <a:prstGeom prst="rect">
            <a:avLst/>
          </a:prstGeom>
          <a:solidFill>
            <a:schemeClr val="accent1"/>
          </a:solidFill>
        </p:spPr>
      </p:pic>
      <p:sp>
        <p:nvSpPr>
          <p:cNvPr id="50" name="AutoShape 11"/>
          <p:cNvSpPr>
            <a:spLocks noChangeAspect="1" noChangeArrowheads="1" noTextEdit="1"/>
          </p:cNvSpPr>
          <p:nvPr/>
        </p:nvSpPr>
        <p:spPr bwMode="auto">
          <a:xfrm>
            <a:off x="1820698" y="2354695"/>
            <a:ext cx="5651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AutoShape 15"/>
          <p:cNvSpPr>
            <a:spLocks noChangeAspect="1" noChangeArrowheads="1" noTextEdit="1"/>
          </p:cNvSpPr>
          <p:nvPr/>
        </p:nvSpPr>
        <p:spPr bwMode="auto">
          <a:xfrm>
            <a:off x="4516046" y="2350329"/>
            <a:ext cx="615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剪去单角的矩形 26"/>
          <p:cNvSpPr/>
          <p:nvPr/>
        </p:nvSpPr>
        <p:spPr>
          <a:xfrm flipV="1">
            <a:off x="1" y="566671"/>
            <a:ext cx="6120000" cy="540000"/>
          </a:xfrm>
          <a:prstGeom prst="snip1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1"/>
          <p:cNvSpPr>
            <a:spLocks noGrp="1"/>
          </p:cNvSpPr>
          <p:nvPr>
            <p:ph type="title"/>
          </p:nvPr>
        </p:nvSpPr>
        <p:spPr>
          <a:xfrm>
            <a:off x="1" y="184819"/>
            <a:ext cx="12190930" cy="1325563"/>
          </a:xfrm>
        </p:spPr>
        <p:txBody>
          <a:bodyPr>
            <a:normAutofit/>
          </a:bodyPr>
          <a:lstStyle/>
          <a:p>
            <a:r>
              <a:rPr lang="zh-TW" altLang="en-US" sz="2400" dirty="0" smtClean="0">
                <a:solidFill>
                  <a:schemeClr val="bg1"/>
                </a:solidFill>
              </a:rPr>
              <a:t>   </a:t>
            </a:r>
            <a:r>
              <a:rPr lang="en-US" altLang="zh-TW" sz="2400" b="1" dirty="0">
                <a:solidFill>
                  <a:schemeClr val="bg1"/>
                </a:solidFill>
                <a:latin typeface="Noto Serif CJK TC Black" panose="02020900000000000000" pitchFamily="18" charset="-120"/>
                <a:ea typeface="Noto Serif CJK TC Black" panose="02020900000000000000" pitchFamily="18" charset="-120"/>
              </a:rPr>
              <a:t>Expected Time Schedule</a:t>
            </a:r>
            <a:endParaRPr lang="zh-TW" altLang="en-US" sz="2400" b="1" dirty="0">
              <a:solidFill>
                <a:schemeClr val="bg1"/>
              </a:solidFill>
              <a:latin typeface="Noto Serif CJK TC Black" panose="02020900000000000000" pitchFamily="18" charset="-120"/>
              <a:ea typeface="Noto Serif CJK TC Black" panose="02020900000000000000" pitchFamily="18" charset="-120"/>
            </a:endParaRPr>
          </a:p>
        </p:txBody>
      </p:sp>
      <p:sp>
        <p:nvSpPr>
          <p:cNvPr id="7" name="文本框 12"/>
          <p:cNvSpPr txBox="1"/>
          <p:nvPr/>
        </p:nvSpPr>
        <p:spPr>
          <a:xfrm>
            <a:off x="310423" y="1770316"/>
            <a:ext cx="11294143" cy="2400657"/>
          </a:xfrm>
          <a:prstGeom prst="rect">
            <a:avLst/>
          </a:prstGeom>
          <a:noFill/>
        </p:spPr>
        <p:txBody>
          <a:bodyPr wrap="square" rtlCol="0">
            <a:spAutoFit/>
          </a:bodyPr>
          <a:lstStyle/>
          <a:p>
            <a:pPr>
              <a:lnSpc>
                <a:spcPct val="150000"/>
              </a:lnSpc>
            </a:pPr>
            <a:r>
              <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Week14 (0524)</a:t>
            </a:r>
          </a:p>
          <a:p>
            <a:pPr>
              <a:lnSpc>
                <a:spcPct val="150000"/>
              </a:lnSpc>
            </a:pPr>
            <a:r>
              <a:rPr lang="en-US" altLang="zh-TW" sz="2000" b="1" dirty="0">
                <a:solidFill>
                  <a:schemeClr val="tx1">
                    <a:lumMod val="50000"/>
                    <a:lumOff val="50000"/>
                  </a:schemeClr>
                </a:solidFill>
                <a:latin typeface="Noto Serif CJK TC Black" panose="02020900000000000000" pitchFamily="18" charset="-120"/>
                <a:ea typeface="Noto Serif CJK TC Black" panose="02020900000000000000" pitchFamily="18" charset="-120"/>
              </a:rPr>
              <a:t>	</a:t>
            </a:r>
            <a:r>
              <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1.</a:t>
            </a:r>
            <a:r>
              <a:rPr lang="zh-TW" altLang="en-US"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 資料前處理以及分析資料</a:t>
            </a:r>
            <a:endPar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a:p>
            <a:pPr>
              <a:lnSpc>
                <a:spcPct val="150000"/>
              </a:lnSpc>
            </a:pPr>
            <a:r>
              <a:rPr lang="en-US" altLang="zh-TW" sz="2000" b="1" dirty="0">
                <a:solidFill>
                  <a:schemeClr val="tx1">
                    <a:lumMod val="50000"/>
                    <a:lumOff val="50000"/>
                  </a:schemeClr>
                </a:solidFill>
                <a:latin typeface="Noto Serif CJK TC Black" panose="02020900000000000000" pitchFamily="18" charset="-120"/>
                <a:ea typeface="Noto Serif CJK TC Black" panose="02020900000000000000" pitchFamily="18" charset="-120"/>
              </a:rPr>
              <a:t>	</a:t>
            </a:r>
            <a:r>
              <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2.</a:t>
            </a:r>
            <a:r>
              <a:rPr lang="zh-TW" altLang="en-US"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 選擇要使用的分群方法</a:t>
            </a:r>
            <a:endPar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a:p>
            <a:pPr>
              <a:lnSpc>
                <a:spcPct val="150000"/>
              </a:lnSpc>
            </a:pPr>
            <a:r>
              <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	3.</a:t>
            </a:r>
            <a:r>
              <a:rPr lang="zh-TW" altLang="en-US"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 對資料做粗略的分群</a:t>
            </a:r>
            <a:endPar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a:p>
            <a:pPr>
              <a:lnSpc>
                <a:spcPct val="150000"/>
              </a:lnSpc>
            </a:pPr>
            <a:r>
              <a:rPr lang="en-US" altLang="zh-TW" sz="2000" b="1" dirty="0">
                <a:solidFill>
                  <a:schemeClr val="tx1">
                    <a:lumMod val="50000"/>
                    <a:lumOff val="50000"/>
                  </a:schemeClr>
                </a:solidFill>
                <a:latin typeface="Noto Serif CJK TC Black" panose="02020900000000000000" pitchFamily="18" charset="-120"/>
                <a:ea typeface="Noto Serif CJK TC Black" panose="02020900000000000000" pitchFamily="18" charset="-120"/>
              </a:rPr>
              <a:t>	</a:t>
            </a:r>
            <a:endParaRPr lang="zh-TW" altLang="en-US" sz="2000" b="1" dirty="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p:txBody>
      </p:sp>
      <p:sp>
        <p:nvSpPr>
          <p:cNvPr id="8" name="文本框 12"/>
          <p:cNvSpPr txBox="1"/>
          <p:nvPr/>
        </p:nvSpPr>
        <p:spPr>
          <a:xfrm>
            <a:off x="310422" y="4170973"/>
            <a:ext cx="11294143" cy="2400657"/>
          </a:xfrm>
          <a:prstGeom prst="rect">
            <a:avLst/>
          </a:prstGeom>
          <a:noFill/>
        </p:spPr>
        <p:txBody>
          <a:bodyPr wrap="square" rtlCol="0">
            <a:spAutoFit/>
          </a:bodyPr>
          <a:lstStyle/>
          <a:p>
            <a:pPr>
              <a:lnSpc>
                <a:spcPct val="150000"/>
              </a:lnSpc>
            </a:pPr>
            <a:r>
              <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Week15 (0531)</a:t>
            </a:r>
          </a:p>
          <a:p>
            <a:pPr>
              <a:lnSpc>
                <a:spcPct val="150000"/>
              </a:lnSpc>
            </a:pPr>
            <a:r>
              <a:rPr lang="en-US" altLang="zh-TW" sz="2000" b="1" dirty="0">
                <a:solidFill>
                  <a:schemeClr val="tx1">
                    <a:lumMod val="50000"/>
                    <a:lumOff val="50000"/>
                  </a:schemeClr>
                </a:solidFill>
                <a:latin typeface="Noto Serif CJK TC Black" panose="02020900000000000000" pitchFamily="18" charset="-120"/>
                <a:ea typeface="Noto Serif CJK TC Black" panose="02020900000000000000" pitchFamily="18" charset="-120"/>
              </a:rPr>
              <a:t>	</a:t>
            </a:r>
            <a:r>
              <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1.</a:t>
            </a:r>
            <a:r>
              <a:rPr lang="zh-TW" altLang="en-US"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 繪製圖形，資料視覺化</a:t>
            </a:r>
            <a:endPar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a:p>
            <a:pPr>
              <a:lnSpc>
                <a:spcPct val="150000"/>
              </a:lnSpc>
            </a:pPr>
            <a:r>
              <a:rPr lang="en-US" altLang="zh-TW" sz="2000" b="1" dirty="0">
                <a:solidFill>
                  <a:schemeClr val="tx1">
                    <a:lumMod val="50000"/>
                    <a:lumOff val="50000"/>
                  </a:schemeClr>
                </a:solidFill>
                <a:latin typeface="Noto Serif CJK TC Black" panose="02020900000000000000" pitchFamily="18" charset="-120"/>
                <a:ea typeface="Noto Serif CJK TC Black" panose="02020900000000000000" pitchFamily="18" charset="-120"/>
              </a:rPr>
              <a:t>	</a:t>
            </a:r>
            <a:r>
              <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2.</a:t>
            </a:r>
            <a:r>
              <a:rPr lang="zh-TW" altLang="en-US"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 簡述各種方法所帶來分群的不同效果，並比較何者較適合此筆資料的分群</a:t>
            </a:r>
            <a:endPar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a:p>
            <a:pPr>
              <a:lnSpc>
                <a:spcPct val="150000"/>
              </a:lnSpc>
            </a:pPr>
            <a:r>
              <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	3.</a:t>
            </a:r>
            <a:r>
              <a:rPr lang="zh-TW" altLang="en-US"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 對各種分群方法所得到的結果建立評估指標，並給予結論</a:t>
            </a:r>
            <a:endParaRPr lang="en-US" altLang="zh-TW" sz="2000" b="1" dirty="0" smtClean="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a:p>
            <a:pPr>
              <a:lnSpc>
                <a:spcPct val="150000"/>
              </a:lnSpc>
            </a:pPr>
            <a:r>
              <a:rPr lang="en-US" altLang="zh-TW" sz="2000" b="1" smtClean="0">
                <a:solidFill>
                  <a:schemeClr val="tx1">
                    <a:lumMod val="50000"/>
                    <a:lumOff val="50000"/>
                  </a:schemeClr>
                </a:solidFill>
                <a:latin typeface="Noto Serif CJK TC Black" panose="02020900000000000000" pitchFamily="18" charset="-120"/>
                <a:ea typeface="Noto Serif CJK TC Black" panose="02020900000000000000" pitchFamily="18" charset="-120"/>
              </a:rPr>
              <a:t>	</a:t>
            </a:r>
            <a:endParaRPr lang="zh-TW" altLang="en-US" sz="2000" b="1" dirty="0">
              <a:solidFill>
                <a:schemeClr val="tx1">
                  <a:lumMod val="50000"/>
                  <a:lumOff val="50000"/>
                </a:schemeClr>
              </a:solidFill>
              <a:latin typeface="Noto Serif CJK TC Black" panose="02020900000000000000" pitchFamily="18" charset="-120"/>
              <a:ea typeface="Noto Serif CJK TC Black" panose="02020900000000000000" pitchFamily="18" charset="-120"/>
            </a:endParaRPr>
          </a:p>
        </p:txBody>
      </p:sp>
    </p:spTree>
    <p:extLst>
      <p:ext uri="{BB962C8B-B14F-4D97-AF65-F5344CB8AC3E}">
        <p14:creationId xmlns:p14="http://schemas.microsoft.com/office/powerpoint/2010/main" val="215834338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用Gopro拍到企鵝張嘴「崩壞照」 網友：有陰影了| ETtoday寵物雲| ETtoday新聞雲"/>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26"/>
            <a:ext cx="12192000" cy="6858826"/>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3983170" y="1331887"/>
            <a:ext cx="4225660" cy="4193399"/>
          </a:xfrm>
          <a:custGeom>
            <a:avLst/>
            <a:gdLst/>
            <a:ahLst/>
            <a:cxnLst/>
            <a:rect l="l" t="t" r="r" b="b"/>
            <a:pathLst>
              <a:path w="3600000" h="3600000">
                <a:moveTo>
                  <a:pt x="1582235" y="1613563"/>
                </a:moveTo>
                <a:lnTo>
                  <a:pt x="1582644" y="1613563"/>
                </a:lnTo>
                <a:lnTo>
                  <a:pt x="1675141" y="1877547"/>
                </a:lnTo>
                <a:lnTo>
                  <a:pt x="1490966" y="1877547"/>
                </a:lnTo>
                <a:close/>
                <a:moveTo>
                  <a:pt x="430231" y="1543167"/>
                </a:moveTo>
                <a:cubicBezTo>
                  <a:pt x="428048" y="1543167"/>
                  <a:pt x="426070" y="1543713"/>
                  <a:pt x="424296" y="1544804"/>
                </a:cubicBezTo>
                <a:cubicBezTo>
                  <a:pt x="422523" y="1545896"/>
                  <a:pt x="421090" y="1547669"/>
                  <a:pt x="419999" y="1550125"/>
                </a:cubicBezTo>
                <a:cubicBezTo>
                  <a:pt x="418908" y="1552581"/>
                  <a:pt x="418021" y="1555787"/>
                  <a:pt x="417339" y="1559743"/>
                </a:cubicBezTo>
                <a:cubicBezTo>
                  <a:pt x="416657" y="1563699"/>
                  <a:pt x="416315" y="1568270"/>
                  <a:pt x="416315" y="1573454"/>
                </a:cubicBezTo>
                <a:cubicBezTo>
                  <a:pt x="416315" y="1578638"/>
                  <a:pt x="416657" y="1583140"/>
                  <a:pt x="417339" y="1586960"/>
                </a:cubicBezTo>
                <a:cubicBezTo>
                  <a:pt x="418021" y="1590780"/>
                  <a:pt x="418908" y="1593849"/>
                  <a:pt x="419999" y="1596169"/>
                </a:cubicBezTo>
                <a:cubicBezTo>
                  <a:pt x="421090" y="1598488"/>
                  <a:pt x="422523" y="1600193"/>
                  <a:pt x="424296" y="1601285"/>
                </a:cubicBezTo>
                <a:cubicBezTo>
                  <a:pt x="426070" y="1602376"/>
                  <a:pt x="428048" y="1602922"/>
                  <a:pt x="430231" y="1602922"/>
                </a:cubicBezTo>
                <a:lnTo>
                  <a:pt x="579208" y="1602922"/>
                </a:lnTo>
                <a:lnTo>
                  <a:pt x="579208" y="2062131"/>
                </a:lnTo>
                <a:cubicBezTo>
                  <a:pt x="579208" y="2064314"/>
                  <a:pt x="579754" y="2066224"/>
                  <a:pt x="580845" y="2067861"/>
                </a:cubicBezTo>
                <a:cubicBezTo>
                  <a:pt x="581936" y="2069498"/>
                  <a:pt x="583846" y="2070794"/>
                  <a:pt x="586575" y="2071749"/>
                </a:cubicBezTo>
                <a:cubicBezTo>
                  <a:pt x="589303" y="2072704"/>
                  <a:pt x="592987" y="2073523"/>
                  <a:pt x="597625" y="2074205"/>
                </a:cubicBezTo>
                <a:cubicBezTo>
                  <a:pt x="602264" y="2074887"/>
                  <a:pt x="607857" y="2075228"/>
                  <a:pt x="614406" y="2075228"/>
                </a:cubicBezTo>
                <a:cubicBezTo>
                  <a:pt x="621227" y="2075228"/>
                  <a:pt x="626889" y="2074887"/>
                  <a:pt x="631391" y="2074205"/>
                </a:cubicBezTo>
                <a:cubicBezTo>
                  <a:pt x="635893" y="2073523"/>
                  <a:pt x="639508" y="2072704"/>
                  <a:pt x="642237" y="2071749"/>
                </a:cubicBezTo>
                <a:cubicBezTo>
                  <a:pt x="644965" y="2070794"/>
                  <a:pt x="646875" y="2069498"/>
                  <a:pt x="647966" y="2067861"/>
                </a:cubicBezTo>
                <a:cubicBezTo>
                  <a:pt x="649058" y="2066224"/>
                  <a:pt x="649604" y="2064314"/>
                  <a:pt x="649604" y="2062131"/>
                </a:cubicBezTo>
                <a:lnTo>
                  <a:pt x="649604" y="1602922"/>
                </a:lnTo>
                <a:lnTo>
                  <a:pt x="798580" y="1602922"/>
                </a:lnTo>
                <a:cubicBezTo>
                  <a:pt x="800763" y="1602922"/>
                  <a:pt x="802741" y="1602376"/>
                  <a:pt x="804515" y="1601285"/>
                </a:cubicBezTo>
                <a:cubicBezTo>
                  <a:pt x="806288" y="1600193"/>
                  <a:pt x="807789" y="1598488"/>
                  <a:pt x="809017" y="1596169"/>
                </a:cubicBezTo>
                <a:cubicBezTo>
                  <a:pt x="810245" y="1593849"/>
                  <a:pt x="811132" y="1590780"/>
                  <a:pt x="811677" y="1586960"/>
                </a:cubicBezTo>
                <a:cubicBezTo>
                  <a:pt x="812223" y="1583140"/>
                  <a:pt x="812496" y="1578638"/>
                  <a:pt x="812496" y="1573454"/>
                </a:cubicBezTo>
                <a:cubicBezTo>
                  <a:pt x="812496" y="1568270"/>
                  <a:pt x="812223" y="1563699"/>
                  <a:pt x="811677" y="1559743"/>
                </a:cubicBezTo>
                <a:cubicBezTo>
                  <a:pt x="811132" y="1555787"/>
                  <a:pt x="810245" y="1552581"/>
                  <a:pt x="809017" y="1550125"/>
                </a:cubicBezTo>
                <a:cubicBezTo>
                  <a:pt x="807789" y="1547669"/>
                  <a:pt x="806288" y="1545896"/>
                  <a:pt x="804515" y="1544804"/>
                </a:cubicBezTo>
                <a:cubicBezTo>
                  <a:pt x="802741" y="1543713"/>
                  <a:pt x="800763" y="1543167"/>
                  <a:pt x="798580" y="1543167"/>
                </a:cubicBezTo>
                <a:close/>
                <a:moveTo>
                  <a:pt x="2265518" y="1541939"/>
                </a:moveTo>
                <a:cubicBezTo>
                  <a:pt x="2258322" y="1541939"/>
                  <a:pt x="2252492" y="1542212"/>
                  <a:pt x="2248028" y="1542758"/>
                </a:cubicBezTo>
                <a:cubicBezTo>
                  <a:pt x="2243564" y="1543304"/>
                  <a:pt x="2239965" y="1544190"/>
                  <a:pt x="2237230" y="1545418"/>
                </a:cubicBezTo>
                <a:cubicBezTo>
                  <a:pt x="2234495" y="1546646"/>
                  <a:pt x="2232552" y="1548079"/>
                  <a:pt x="2231401" y="1549716"/>
                </a:cubicBezTo>
                <a:cubicBezTo>
                  <a:pt x="2230250" y="1551353"/>
                  <a:pt x="2229674" y="1553126"/>
                  <a:pt x="2229674" y="1555036"/>
                </a:cubicBezTo>
                <a:lnTo>
                  <a:pt x="2229674" y="1842349"/>
                </a:lnTo>
                <a:cubicBezTo>
                  <a:pt x="2229674" y="1863904"/>
                  <a:pt x="2229743" y="1886346"/>
                  <a:pt x="2229879" y="1909675"/>
                </a:cubicBezTo>
                <a:cubicBezTo>
                  <a:pt x="2230016" y="1933004"/>
                  <a:pt x="2230357" y="1955446"/>
                  <a:pt x="2230902" y="1977001"/>
                </a:cubicBezTo>
                <a:lnTo>
                  <a:pt x="2230493" y="1977001"/>
                </a:lnTo>
                <a:cubicBezTo>
                  <a:pt x="2224162" y="1964177"/>
                  <a:pt x="2217767" y="1951421"/>
                  <a:pt x="2211308" y="1938734"/>
                </a:cubicBezTo>
                <a:cubicBezTo>
                  <a:pt x="2204849" y="1926046"/>
                  <a:pt x="2198323" y="1913154"/>
                  <a:pt x="2191730" y="1900057"/>
                </a:cubicBezTo>
                <a:cubicBezTo>
                  <a:pt x="2185137" y="1886960"/>
                  <a:pt x="2178280" y="1873659"/>
                  <a:pt x="2171161" y="1860153"/>
                </a:cubicBezTo>
                <a:cubicBezTo>
                  <a:pt x="2164041" y="1846646"/>
                  <a:pt x="2156657" y="1832799"/>
                  <a:pt x="2149008" y="1818611"/>
                </a:cubicBezTo>
                <a:lnTo>
                  <a:pt x="2024806" y="1586141"/>
                </a:lnTo>
                <a:cubicBezTo>
                  <a:pt x="2020321" y="1577683"/>
                  <a:pt x="2016036" y="1570657"/>
                  <a:pt x="2011952" y="1565064"/>
                </a:cubicBezTo>
                <a:cubicBezTo>
                  <a:pt x="2007868" y="1559470"/>
                  <a:pt x="2003644" y="1555104"/>
                  <a:pt x="1999280" y="1551967"/>
                </a:cubicBezTo>
                <a:cubicBezTo>
                  <a:pt x="1994917" y="1548829"/>
                  <a:pt x="1989988" y="1546578"/>
                  <a:pt x="1984495" y="1545214"/>
                </a:cubicBezTo>
                <a:cubicBezTo>
                  <a:pt x="1979002" y="1543849"/>
                  <a:pt x="1972173" y="1543167"/>
                  <a:pt x="1964009" y="1543167"/>
                </a:cubicBezTo>
                <a:lnTo>
                  <a:pt x="1929367" y="1543167"/>
                </a:lnTo>
                <a:cubicBezTo>
                  <a:pt x="1922047" y="1543167"/>
                  <a:pt x="1915289" y="1545486"/>
                  <a:pt x="1909092" y="1550125"/>
                </a:cubicBezTo>
                <a:cubicBezTo>
                  <a:pt x="1902895" y="1554763"/>
                  <a:pt x="1899797" y="1562540"/>
                  <a:pt x="1899797" y="1573454"/>
                </a:cubicBezTo>
                <a:lnTo>
                  <a:pt x="1899797" y="2062131"/>
                </a:lnTo>
                <a:cubicBezTo>
                  <a:pt x="1899797" y="2064041"/>
                  <a:pt x="1900373" y="2065883"/>
                  <a:pt x="1901524" y="2067656"/>
                </a:cubicBezTo>
                <a:cubicBezTo>
                  <a:pt x="1902675" y="2069430"/>
                  <a:pt x="1904546" y="2070794"/>
                  <a:pt x="1907138" y="2071749"/>
                </a:cubicBezTo>
                <a:cubicBezTo>
                  <a:pt x="1909731" y="2072704"/>
                  <a:pt x="1913257" y="2073523"/>
                  <a:pt x="1917719" y="2074205"/>
                </a:cubicBezTo>
                <a:cubicBezTo>
                  <a:pt x="1922180" y="2074887"/>
                  <a:pt x="1927867" y="2075228"/>
                  <a:pt x="1934777" y="2075228"/>
                </a:cubicBezTo>
                <a:cubicBezTo>
                  <a:pt x="1941688" y="2075228"/>
                  <a:pt x="1947375" y="2074887"/>
                  <a:pt x="1951839" y="2074205"/>
                </a:cubicBezTo>
                <a:cubicBezTo>
                  <a:pt x="1956303" y="2073523"/>
                  <a:pt x="1959902" y="2072704"/>
                  <a:pt x="1962637" y="2071749"/>
                </a:cubicBezTo>
                <a:cubicBezTo>
                  <a:pt x="1965372" y="2070794"/>
                  <a:pt x="1967315" y="2069430"/>
                  <a:pt x="1968466" y="2067656"/>
                </a:cubicBezTo>
                <a:cubicBezTo>
                  <a:pt x="1969617" y="2065883"/>
                  <a:pt x="1970193" y="2064041"/>
                  <a:pt x="1970193" y="2062131"/>
                </a:cubicBezTo>
                <a:lnTo>
                  <a:pt x="1970193" y="1742485"/>
                </a:lnTo>
                <a:cubicBezTo>
                  <a:pt x="1970193" y="1722294"/>
                  <a:pt x="1970056" y="1701967"/>
                  <a:pt x="1969783" y="1681503"/>
                </a:cubicBezTo>
                <a:cubicBezTo>
                  <a:pt x="1969511" y="1661039"/>
                  <a:pt x="1969101" y="1640985"/>
                  <a:pt x="1968556" y="1621339"/>
                </a:cubicBezTo>
                <a:lnTo>
                  <a:pt x="1969374" y="1621339"/>
                </a:lnTo>
                <a:cubicBezTo>
                  <a:pt x="1976767" y="1637437"/>
                  <a:pt x="1984753" y="1654013"/>
                  <a:pt x="1993333" y="1671066"/>
                </a:cubicBezTo>
                <a:cubicBezTo>
                  <a:pt x="2001913" y="1688120"/>
                  <a:pt x="2010426" y="1704423"/>
                  <a:pt x="2018871" y="1719975"/>
                </a:cubicBezTo>
                <a:lnTo>
                  <a:pt x="2180433" y="2021203"/>
                </a:lnTo>
                <a:cubicBezTo>
                  <a:pt x="2185976" y="2031844"/>
                  <a:pt x="2191216" y="2040576"/>
                  <a:pt x="2196155" y="2047397"/>
                </a:cubicBezTo>
                <a:cubicBezTo>
                  <a:pt x="2201094" y="2054218"/>
                  <a:pt x="2206032" y="2059607"/>
                  <a:pt x="2210969" y="2063563"/>
                </a:cubicBezTo>
                <a:cubicBezTo>
                  <a:pt x="2215906" y="2067520"/>
                  <a:pt x="2221127" y="2070248"/>
                  <a:pt x="2226630" y="2071749"/>
                </a:cubicBezTo>
                <a:cubicBezTo>
                  <a:pt x="2232135" y="2073250"/>
                  <a:pt x="2238555" y="2074000"/>
                  <a:pt x="2245892" y="2074000"/>
                </a:cubicBezTo>
                <a:lnTo>
                  <a:pt x="2269170" y="2074000"/>
                </a:lnTo>
                <a:cubicBezTo>
                  <a:pt x="2272840" y="2074000"/>
                  <a:pt x="2276510" y="2073454"/>
                  <a:pt x="2280179" y="2072363"/>
                </a:cubicBezTo>
                <a:cubicBezTo>
                  <a:pt x="2283847" y="2071271"/>
                  <a:pt x="2287163" y="2069498"/>
                  <a:pt x="2290126" y="2067042"/>
                </a:cubicBezTo>
                <a:cubicBezTo>
                  <a:pt x="2293089" y="2064587"/>
                  <a:pt x="2295487" y="2061449"/>
                  <a:pt x="2297320" y="2057629"/>
                </a:cubicBezTo>
                <a:cubicBezTo>
                  <a:pt x="2299154" y="2053809"/>
                  <a:pt x="2300070" y="2049171"/>
                  <a:pt x="2300070" y="2043713"/>
                </a:cubicBezTo>
                <a:lnTo>
                  <a:pt x="2300070" y="1555036"/>
                </a:lnTo>
                <a:cubicBezTo>
                  <a:pt x="2300070" y="1553126"/>
                  <a:pt x="2299495" y="1551353"/>
                  <a:pt x="2298344" y="1549716"/>
                </a:cubicBezTo>
                <a:cubicBezTo>
                  <a:pt x="2297192" y="1548079"/>
                  <a:pt x="2295321" y="1546646"/>
                  <a:pt x="2292729" y="1545418"/>
                </a:cubicBezTo>
                <a:cubicBezTo>
                  <a:pt x="2290137" y="1544190"/>
                  <a:pt x="2286537" y="1543304"/>
                  <a:pt x="2281931" y="1542758"/>
                </a:cubicBezTo>
                <a:cubicBezTo>
                  <a:pt x="2277324" y="1542212"/>
                  <a:pt x="2271854" y="1541939"/>
                  <a:pt x="2265518" y="1541939"/>
                </a:cubicBezTo>
                <a:close/>
                <a:moveTo>
                  <a:pt x="2477920" y="1540712"/>
                </a:moveTo>
                <a:cubicBezTo>
                  <a:pt x="2471371" y="1540712"/>
                  <a:pt x="2465778" y="1541053"/>
                  <a:pt x="2461139" y="1541735"/>
                </a:cubicBezTo>
                <a:cubicBezTo>
                  <a:pt x="2456501" y="1542417"/>
                  <a:pt x="2452817" y="1543235"/>
                  <a:pt x="2450089" y="1544190"/>
                </a:cubicBezTo>
                <a:cubicBezTo>
                  <a:pt x="2447360" y="1545145"/>
                  <a:pt x="2445451" y="1546441"/>
                  <a:pt x="2444359" y="1548079"/>
                </a:cubicBezTo>
                <a:cubicBezTo>
                  <a:pt x="2443268" y="1549716"/>
                  <a:pt x="2442722" y="1551626"/>
                  <a:pt x="2442722" y="1553808"/>
                </a:cubicBezTo>
                <a:lnTo>
                  <a:pt x="2442722" y="2062131"/>
                </a:lnTo>
                <a:cubicBezTo>
                  <a:pt x="2442722" y="2064041"/>
                  <a:pt x="2443268" y="2065883"/>
                  <a:pt x="2444359" y="2067656"/>
                </a:cubicBezTo>
                <a:cubicBezTo>
                  <a:pt x="2445451" y="2069430"/>
                  <a:pt x="2447360" y="2070794"/>
                  <a:pt x="2450089" y="2071749"/>
                </a:cubicBezTo>
                <a:cubicBezTo>
                  <a:pt x="2452817" y="2072704"/>
                  <a:pt x="2456501" y="2073523"/>
                  <a:pt x="2461139" y="2074205"/>
                </a:cubicBezTo>
                <a:cubicBezTo>
                  <a:pt x="2465778" y="2074887"/>
                  <a:pt x="2471371" y="2075228"/>
                  <a:pt x="2477920" y="2075228"/>
                </a:cubicBezTo>
                <a:cubicBezTo>
                  <a:pt x="2484741" y="2075228"/>
                  <a:pt x="2490403" y="2074887"/>
                  <a:pt x="2494905" y="2074205"/>
                </a:cubicBezTo>
                <a:cubicBezTo>
                  <a:pt x="2499407" y="2073523"/>
                  <a:pt x="2503022" y="2072704"/>
                  <a:pt x="2505751" y="2071749"/>
                </a:cubicBezTo>
                <a:cubicBezTo>
                  <a:pt x="2508479" y="2070794"/>
                  <a:pt x="2510389" y="2069430"/>
                  <a:pt x="2511480" y="2067656"/>
                </a:cubicBezTo>
                <a:cubicBezTo>
                  <a:pt x="2512572" y="2065883"/>
                  <a:pt x="2513118" y="2064041"/>
                  <a:pt x="2513118" y="2062131"/>
                </a:cubicBezTo>
                <a:lnTo>
                  <a:pt x="2513118" y="1797329"/>
                </a:lnTo>
                <a:lnTo>
                  <a:pt x="2707934" y="2062131"/>
                </a:lnTo>
                <a:cubicBezTo>
                  <a:pt x="2709844" y="2064859"/>
                  <a:pt x="2712299" y="2067315"/>
                  <a:pt x="2715301" y="2069498"/>
                </a:cubicBezTo>
                <a:cubicBezTo>
                  <a:pt x="2718302" y="2071681"/>
                  <a:pt x="2722804" y="2073181"/>
                  <a:pt x="2728807" y="2074000"/>
                </a:cubicBezTo>
                <a:cubicBezTo>
                  <a:pt x="2734810" y="2074819"/>
                  <a:pt x="2742586" y="2075228"/>
                  <a:pt x="2752136" y="2075228"/>
                </a:cubicBezTo>
                <a:cubicBezTo>
                  <a:pt x="2759503" y="2075228"/>
                  <a:pt x="2765505" y="2074887"/>
                  <a:pt x="2770144" y="2074205"/>
                </a:cubicBezTo>
                <a:cubicBezTo>
                  <a:pt x="2774782" y="2073523"/>
                  <a:pt x="2778466" y="2072636"/>
                  <a:pt x="2781194" y="2071544"/>
                </a:cubicBezTo>
                <a:cubicBezTo>
                  <a:pt x="2783923" y="2070453"/>
                  <a:pt x="2785765" y="2069020"/>
                  <a:pt x="2786720" y="2067247"/>
                </a:cubicBezTo>
                <a:cubicBezTo>
                  <a:pt x="2787674" y="2065473"/>
                  <a:pt x="2788152" y="2063495"/>
                  <a:pt x="2788152" y="2061312"/>
                </a:cubicBezTo>
                <a:cubicBezTo>
                  <a:pt x="2788152" y="2059675"/>
                  <a:pt x="2787674" y="2057561"/>
                  <a:pt x="2786720" y="2054969"/>
                </a:cubicBezTo>
                <a:cubicBezTo>
                  <a:pt x="2785765" y="2052376"/>
                  <a:pt x="2782968" y="2047533"/>
                  <a:pt x="2778329" y="2040439"/>
                </a:cubicBezTo>
                <a:lnTo>
                  <a:pt x="2589243" y="1789143"/>
                </a:lnTo>
                <a:lnTo>
                  <a:pt x="2764823" y="1579184"/>
                </a:lnTo>
                <a:cubicBezTo>
                  <a:pt x="2769734" y="1572908"/>
                  <a:pt x="2773077" y="1567997"/>
                  <a:pt x="2774850" y="1564450"/>
                </a:cubicBezTo>
                <a:cubicBezTo>
                  <a:pt x="2776624" y="1560903"/>
                  <a:pt x="2777511" y="1557356"/>
                  <a:pt x="2777511" y="1553808"/>
                </a:cubicBezTo>
                <a:cubicBezTo>
                  <a:pt x="2777511" y="1551899"/>
                  <a:pt x="2777033" y="1550125"/>
                  <a:pt x="2776078" y="1548488"/>
                </a:cubicBezTo>
                <a:cubicBezTo>
                  <a:pt x="2775123" y="1546851"/>
                  <a:pt x="2773350" y="1545486"/>
                  <a:pt x="2770758" y="1544395"/>
                </a:cubicBezTo>
                <a:cubicBezTo>
                  <a:pt x="2768166" y="1543304"/>
                  <a:pt x="2764687" y="1542417"/>
                  <a:pt x="2760321" y="1541735"/>
                </a:cubicBezTo>
                <a:cubicBezTo>
                  <a:pt x="2755955" y="1541053"/>
                  <a:pt x="2750226" y="1540712"/>
                  <a:pt x="2743131" y="1540712"/>
                </a:cubicBezTo>
                <a:cubicBezTo>
                  <a:pt x="2736037" y="1540712"/>
                  <a:pt x="2730239" y="1540984"/>
                  <a:pt x="2725737" y="1541530"/>
                </a:cubicBezTo>
                <a:cubicBezTo>
                  <a:pt x="2721235" y="1542076"/>
                  <a:pt x="2717415" y="1542826"/>
                  <a:pt x="2714277" y="1543781"/>
                </a:cubicBezTo>
                <a:cubicBezTo>
                  <a:pt x="2711140" y="1544736"/>
                  <a:pt x="2708479" y="1546032"/>
                  <a:pt x="2706297" y="1547669"/>
                </a:cubicBezTo>
                <a:cubicBezTo>
                  <a:pt x="2704114" y="1549306"/>
                  <a:pt x="2702204" y="1551353"/>
                  <a:pt x="2700567" y="1553808"/>
                </a:cubicBezTo>
                <a:lnTo>
                  <a:pt x="2513118" y="1789143"/>
                </a:lnTo>
                <a:lnTo>
                  <a:pt x="2513118" y="1553808"/>
                </a:lnTo>
                <a:cubicBezTo>
                  <a:pt x="2513118" y="1551626"/>
                  <a:pt x="2512572" y="1549716"/>
                  <a:pt x="2511480" y="1548079"/>
                </a:cubicBezTo>
                <a:cubicBezTo>
                  <a:pt x="2510389" y="1546441"/>
                  <a:pt x="2508479" y="1545145"/>
                  <a:pt x="2505751" y="1544190"/>
                </a:cubicBezTo>
                <a:cubicBezTo>
                  <a:pt x="2503022" y="1543235"/>
                  <a:pt x="2499407" y="1542417"/>
                  <a:pt x="2494905" y="1541735"/>
                </a:cubicBezTo>
                <a:cubicBezTo>
                  <a:pt x="2490403" y="1541053"/>
                  <a:pt x="2484741" y="1540712"/>
                  <a:pt x="2477920" y="1540712"/>
                </a:cubicBezTo>
                <a:close/>
                <a:moveTo>
                  <a:pt x="1584691" y="1540712"/>
                </a:moveTo>
                <a:cubicBezTo>
                  <a:pt x="1576505" y="1540712"/>
                  <a:pt x="1569752" y="1540916"/>
                  <a:pt x="1564431" y="1541326"/>
                </a:cubicBezTo>
                <a:cubicBezTo>
                  <a:pt x="1559111" y="1541735"/>
                  <a:pt x="1554745" y="1542485"/>
                  <a:pt x="1551335" y="1543577"/>
                </a:cubicBezTo>
                <a:cubicBezTo>
                  <a:pt x="1547924" y="1544668"/>
                  <a:pt x="1545332" y="1546169"/>
                  <a:pt x="1543558" y="1548079"/>
                </a:cubicBezTo>
                <a:cubicBezTo>
                  <a:pt x="1541785" y="1549989"/>
                  <a:pt x="1540352" y="1552444"/>
                  <a:pt x="1539261" y="1555446"/>
                </a:cubicBezTo>
                <a:lnTo>
                  <a:pt x="1361634" y="2047397"/>
                </a:lnTo>
                <a:cubicBezTo>
                  <a:pt x="1359452" y="2053400"/>
                  <a:pt x="1358292" y="2058243"/>
                  <a:pt x="1358156" y="2061926"/>
                </a:cubicBezTo>
                <a:cubicBezTo>
                  <a:pt x="1358019" y="2065610"/>
                  <a:pt x="1358974" y="2068407"/>
                  <a:pt x="1361021" y="2070317"/>
                </a:cubicBezTo>
                <a:cubicBezTo>
                  <a:pt x="1363067" y="2072226"/>
                  <a:pt x="1366614" y="2073523"/>
                  <a:pt x="1371662" y="2074205"/>
                </a:cubicBezTo>
                <a:cubicBezTo>
                  <a:pt x="1376709" y="2074887"/>
                  <a:pt x="1383190" y="2075228"/>
                  <a:pt x="1391102" y="2075228"/>
                </a:cubicBezTo>
                <a:cubicBezTo>
                  <a:pt x="1398742" y="2075228"/>
                  <a:pt x="1404950" y="2074955"/>
                  <a:pt x="1409725" y="2074409"/>
                </a:cubicBezTo>
                <a:cubicBezTo>
                  <a:pt x="1414499" y="2073864"/>
                  <a:pt x="1418183" y="2072977"/>
                  <a:pt x="1420775" y="2071749"/>
                </a:cubicBezTo>
                <a:cubicBezTo>
                  <a:pt x="1423367" y="2070521"/>
                  <a:pt x="1425345" y="2069020"/>
                  <a:pt x="1426710" y="2067247"/>
                </a:cubicBezTo>
                <a:cubicBezTo>
                  <a:pt x="1428074" y="2065473"/>
                  <a:pt x="1429165" y="2063359"/>
                  <a:pt x="1429984" y="2060903"/>
                </a:cubicBezTo>
                <a:lnTo>
                  <a:pt x="1473367" y="1933618"/>
                </a:lnTo>
                <a:lnTo>
                  <a:pt x="1693558" y="1933618"/>
                </a:lnTo>
                <a:lnTo>
                  <a:pt x="1738988" y="2062540"/>
                </a:lnTo>
                <a:cubicBezTo>
                  <a:pt x="1740080" y="2064996"/>
                  <a:pt x="1741239" y="2067042"/>
                  <a:pt x="1742467" y="2068679"/>
                </a:cubicBezTo>
                <a:cubicBezTo>
                  <a:pt x="1743695" y="2070317"/>
                  <a:pt x="1745605" y="2071613"/>
                  <a:pt x="1748197" y="2072568"/>
                </a:cubicBezTo>
                <a:cubicBezTo>
                  <a:pt x="1750789" y="2073523"/>
                  <a:pt x="1754609" y="2074205"/>
                  <a:pt x="1759657" y="2074614"/>
                </a:cubicBezTo>
                <a:cubicBezTo>
                  <a:pt x="1764704" y="2075023"/>
                  <a:pt x="1771457" y="2075228"/>
                  <a:pt x="1779916" y="2075228"/>
                </a:cubicBezTo>
                <a:cubicBezTo>
                  <a:pt x="1788374" y="2075228"/>
                  <a:pt x="1795127" y="2074955"/>
                  <a:pt x="1800175" y="2074409"/>
                </a:cubicBezTo>
                <a:cubicBezTo>
                  <a:pt x="1805223" y="2073864"/>
                  <a:pt x="1808838" y="2072636"/>
                  <a:pt x="1811021" y="2070726"/>
                </a:cubicBezTo>
                <a:cubicBezTo>
                  <a:pt x="1813204" y="2068816"/>
                  <a:pt x="1814227" y="2066019"/>
                  <a:pt x="1814091" y="2062336"/>
                </a:cubicBezTo>
                <a:cubicBezTo>
                  <a:pt x="1813954" y="2058652"/>
                  <a:pt x="1812794" y="2053809"/>
                  <a:pt x="1810612" y="2047806"/>
                </a:cubicBezTo>
                <a:lnTo>
                  <a:pt x="1632985" y="1555855"/>
                </a:lnTo>
                <a:cubicBezTo>
                  <a:pt x="1631894" y="1552853"/>
                  <a:pt x="1630393" y="1550330"/>
                  <a:pt x="1628483" y="1548283"/>
                </a:cubicBezTo>
                <a:cubicBezTo>
                  <a:pt x="1626573" y="1546237"/>
                  <a:pt x="1623845" y="1544668"/>
                  <a:pt x="1620298" y="1543577"/>
                </a:cubicBezTo>
                <a:cubicBezTo>
                  <a:pt x="1616751" y="1542485"/>
                  <a:pt x="1612112" y="1541735"/>
                  <a:pt x="1606382" y="1541326"/>
                </a:cubicBezTo>
                <a:cubicBezTo>
                  <a:pt x="1600652" y="1540916"/>
                  <a:pt x="1593422" y="1540712"/>
                  <a:pt x="1584691" y="1540712"/>
                </a:cubicBezTo>
                <a:close/>
                <a:moveTo>
                  <a:pt x="925345" y="1540712"/>
                </a:moveTo>
                <a:cubicBezTo>
                  <a:pt x="918796" y="1540712"/>
                  <a:pt x="913203" y="1541053"/>
                  <a:pt x="908564" y="1541735"/>
                </a:cubicBezTo>
                <a:cubicBezTo>
                  <a:pt x="903926" y="1542417"/>
                  <a:pt x="900242" y="1543235"/>
                  <a:pt x="897514" y="1544190"/>
                </a:cubicBezTo>
                <a:cubicBezTo>
                  <a:pt x="894785" y="1545145"/>
                  <a:pt x="892875" y="1546441"/>
                  <a:pt x="891784" y="1548079"/>
                </a:cubicBezTo>
                <a:cubicBezTo>
                  <a:pt x="890693" y="1549716"/>
                  <a:pt x="890147" y="1551626"/>
                  <a:pt x="890147" y="1553808"/>
                </a:cubicBezTo>
                <a:lnTo>
                  <a:pt x="890147" y="2062131"/>
                </a:lnTo>
                <a:cubicBezTo>
                  <a:pt x="890147" y="2064314"/>
                  <a:pt x="890693" y="2066224"/>
                  <a:pt x="891784" y="2067861"/>
                </a:cubicBezTo>
                <a:cubicBezTo>
                  <a:pt x="892875" y="2069498"/>
                  <a:pt x="894785" y="2070794"/>
                  <a:pt x="897514" y="2071749"/>
                </a:cubicBezTo>
                <a:cubicBezTo>
                  <a:pt x="900242" y="2072704"/>
                  <a:pt x="903926" y="2073523"/>
                  <a:pt x="908564" y="2074205"/>
                </a:cubicBezTo>
                <a:cubicBezTo>
                  <a:pt x="913203" y="2074887"/>
                  <a:pt x="918796" y="2075228"/>
                  <a:pt x="925345" y="2075228"/>
                </a:cubicBezTo>
                <a:cubicBezTo>
                  <a:pt x="932166" y="2075228"/>
                  <a:pt x="937828" y="2074887"/>
                  <a:pt x="942330" y="2074205"/>
                </a:cubicBezTo>
                <a:cubicBezTo>
                  <a:pt x="946832" y="2073523"/>
                  <a:pt x="950447" y="2072704"/>
                  <a:pt x="953176" y="2071749"/>
                </a:cubicBezTo>
                <a:cubicBezTo>
                  <a:pt x="955904" y="2070794"/>
                  <a:pt x="957814" y="2069498"/>
                  <a:pt x="958906" y="2067861"/>
                </a:cubicBezTo>
                <a:cubicBezTo>
                  <a:pt x="959997" y="2066224"/>
                  <a:pt x="960543" y="2064314"/>
                  <a:pt x="960543" y="2062131"/>
                </a:cubicBezTo>
                <a:lnTo>
                  <a:pt x="960543" y="1827206"/>
                </a:lnTo>
                <a:lnTo>
                  <a:pt x="1201607" y="1827206"/>
                </a:lnTo>
                <a:lnTo>
                  <a:pt x="1201607" y="2062131"/>
                </a:lnTo>
                <a:cubicBezTo>
                  <a:pt x="1201607" y="2064314"/>
                  <a:pt x="1202153" y="2066224"/>
                  <a:pt x="1203244" y="2067861"/>
                </a:cubicBezTo>
                <a:cubicBezTo>
                  <a:pt x="1204336" y="2069498"/>
                  <a:pt x="1206245" y="2070794"/>
                  <a:pt x="1208974" y="2071749"/>
                </a:cubicBezTo>
                <a:cubicBezTo>
                  <a:pt x="1211703" y="2072704"/>
                  <a:pt x="1215250" y="2073523"/>
                  <a:pt x="1219615" y="2074205"/>
                </a:cubicBezTo>
                <a:cubicBezTo>
                  <a:pt x="1223981" y="2074887"/>
                  <a:pt x="1229711" y="2075228"/>
                  <a:pt x="1236805" y="2075228"/>
                </a:cubicBezTo>
                <a:cubicBezTo>
                  <a:pt x="1243353" y="2075228"/>
                  <a:pt x="1248879" y="2074887"/>
                  <a:pt x="1253381" y="2074205"/>
                </a:cubicBezTo>
                <a:cubicBezTo>
                  <a:pt x="1257883" y="2073523"/>
                  <a:pt x="1261498" y="2072704"/>
                  <a:pt x="1264226" y="2071749"/>
                </a:cubicBezTo>
                <a:cubicBezTo>
                  <a:pt x="1266955" y="2070794"/>
                  <a:pt x="1268865" y="2069498"/>
                  <a:pt x="1269956" y="2067861"/>
                </a:cubicBezTo>
                <a:cubicBezTo>
                  <a:pt x="1271048" y="2066224"/>
                  <a:pt x="1271593" y="2064314"/>
                  <a:pt x="1271593" y="2062131"/>
                </a:cubicBezTo>
                <a:lnTo>
                  <a:pt x="1271593" y="1553808"/>
                </a:lnTo>
                <a:cubicBezTo>
                  <a:pt x="1271593" y="1551626"/>
                  <a:pt x="1271048" y="1549716"/>
                  <a:pt x="1269956" y="1548079"/>
                </a:cubicBezTo>
                <a:cubicBezTo>
                  <a:pt x="1268865" y="1546441"/>
                  <a:pt x="1266955" y="1545145"/>
                  <a:pt x="1264226" y="1544190"/>
                </a:cubicBezTo>
                <a:cubicBezTo>
                  <a:pt x="1261498" y="1543235"/>
                  <a:pt x="1257883" y="1542417"/>
                  <a:pt x="1253381" y="1541735"/>
                </a:cubicBezTo>
                <a:cubicBezTo>
                  <a:pt x="1248879" y="1541053"/>
                  <a:pt x="1243353" y="1540712"/>
                  <a:pt x="1236805" y="1540712"/>
                </a:cubicBezTo>
                <a:cubicBezTo>
                  <a:pt x="1229711" y="1540712"/>
                  <a:pt x="1223981" y="1541053"/>
                  <a:pt x="1219615" y="1541735"/>
                </a:cubicBezTo>
                <a:cubicBezTo>
                  <a:pt x="1215250" y="1542417"/>
                  <a:pt x="1211703" y="1543235"/>
                  <a:pt x="1208974" y="1544190"/>
                </a:cubicBezTo>
                <a:cubicBezTo>
                  <a:pt x="1206245" y="1545145"/>
                  <a:pt x="1204336" y="1546441"/>
                  <a:pt x="1203244" y="1548079"/>
                </a:cubicBezTo>
                <a:cubicBezTo>
                  <a:pt x="1202153" y="1549716"/>
                  <a:pt x="1201607" y="1551626"/>
                  <a:pt x="1201607" y="1553808"/>
                </a:cubicBezTo>
                <a:lnTo>
                  <a:pt x="1201607" y="1765814"/>
                </a:lnTo>
                <a:lnTo>
                  <a:pt x="960543" y="1765814"/>
                </a:lnTo>
                <a:lnTo>
                  <a:pt x="960543" y="1553808"/>
                </a:lnTo>
                <a:cubicBezTo>
                  <a:pt x="960543" y="1551626"/>
                  <a:pt x="959997" y="1549716"/>
                  <a:pt x="958906" y="1548079"/>
                </a:cubicBezTo>
                <a:cubicBezTo>
                  <a:pt x="957814" y="1546441"/>
                  <a:pt x="955904" y="1545145"/>
                  <a:pt x="953176" y="1544190"/>
                </a:cubicBezTo>
                <a:cubicBezTo>
                  <a:pt x="950447" y="1543235"/>
                  <a:pt x="946832" y="1542417"/>
                  <a:pt x="942330" y="1541735"/>
                </a:cubicBezTo>
                <a:cubicBezTo>
                  <a:pt x="937828" y="1541053"/>
                  <a:pt x="932166" y="1540712"/>
                  <a:pt x="925345" y="1540712"/>
                </a:cubicBezTo>
                <a:close/>
                <a:moveTo>
                  <a:pt x="3003953" y="1535391"/>
                </a:moveTo>
                <a:cubicBezTo>
                  <a:pt x="2981033" y="1535391"/>
                  <a:pt x="2959683" y="1538461"/>
                  <a:pt x="2939901" y="1544600"/>
                </a:cubicBezTo>
                <a:cubicBezTo>
                  <a:pt x="2920119" y="1550739"/>
                  <a:pt x="2903066" y="1559675"/>
                  <a:pt x="2888741" y="1571407"/>
                </a:cubicBezTo>
                <a:cubicBezTo>
                  <a:pt x="2874416" y="1583140"/>
                  <a:pt x="2863229" y="1597669"/>
                  <a:pt x="2855180" y="1614995"/>
                </a:cubicBezTo>
                <a:cubicBezTo>
                  <a:pt x="2847131" y="1632322"/>
                  <a:pt x="2843107" y="1652035"/>
                  <a:pt x="2843107" y="1674136"/>
                </a:cubicBezTo>
                <a:cubicBezTo>
                  <a:pt x="2843107" y="1695691"/>
                  <a:pt x="2846586" y="1714177"/>
                  <a:pt x="2853543" y="1729593"/>
                </a:cubicBezTo>
                <a:cubicBezTo>
                  <a:pt x="2860501" y="1745009"/>
                  <a:pt x="2869573" y="1758447"/>
                  <a:pt x="2880760" y="1769907"/>
                </a:cubicBezTo>
                <a:cubicBezTo>
                  <a:pt x="2891947" y="1781367"/>
                  <a:pt x="2904635" y="1791326"/>
                  <a:pt x="2918823" y="1799784"/>
                </a:cubicBezTo>
                <a:cubicBezTo>
                  <a:pt x="2933011" y="1808243"/>
                  <a:pt x="2947609" y="1815951"/>
                  <a:pt x="2962616" y="1822908"/>
                </a:cubicBezTo>
                <a:cubicBezTo>
                  <a:pt x="2977622" y="1829866"/>
                  <a:pt x="2992288" y="1836687"/>
                  <a:pt x="3006613" y="1843372"/>
                </a:cubicBezTo>
                <a:cubicBezTo>
                  <a:pt x="3020938" y="1850057"/>
                  <a:pt x="3033693" y="1857424"/>
                  <a:pt x="3044880" y="1865473"/>
                </a:cubicBezTo>
                <a:cubicBezTo>
                  <a:pt x="3056068" y="1873522"/>
                  <a:pt x="3065072" y="1882867"/>
                  <a:pt x="3071893" y="1893509"/>
                </a:cubicBezTo>
                <a:cubicBezTo>
                  <a:pt x="3078714" y="1904150"/>
                  <a:pt x="3082125" y="1916974"/>
                  <a:pt x="3082125" y="1931981"/>
                </a:cubicBezTo>
                <a:cubicBezTo>
                  <a:pt x="3082125" y="1945896"/>
                  <a:pt x="3079669" y="1958311"/>
                  <a:pt x="3074758" y="1969225"/>
                </a:cubicBezTo>
                <a:cubicBezTo>
                  <a:pt x="3069846" y="1980139"/>
                  <a:pt x="3062821" y="1989348"/>
                  <a:pt x="3053680" y="1996851"/>
                </a:cubicBezTo>
                <a:cubicBezTo>
                  <a:pt x="3044539" y="2004355"/>
                  <a:pt x="3033625" y="2010153"/>
                  <a:pt x="3020938" y="2014246"/>
                </a:cubicBezTo>
                <a:cubicBezTo>
                  <a:pt x="3008250" y="2018338"/>
                  <a:pt x="2994267" y="2020385"/>
                  <a:pt x="2978987" y="2020385"/>
                </a:cubicBezTo>
                <a:cubicBezTo>
                  <a:pt x="2958796" y="2020385"/>
                  <a:pt x="2940992" y="2017997"/>
                  <a:pt x="2925576" y="2013222"/>
                </a:cubicBezTo>
                <a:cubicBezTo>
                  <a:pt x="2910160" y="2008447"/>
                  <a:pt x="2896995" y="2003331"/>
                  <a:pt x="2886081" y="1997874"/>
                </a:cubicBezTo>
                <a:cubicBezTo>
                  <a:pt x="2875167" y="1992417"/>
                  <a:pt x="2866231" y="1987370"/>
                  <a:pt x="2859273" y="1982731"/>
                </a:cubicBezTo>
                <a:cubicBezTo>
                  <a:pt x="2852315" y="1978093"/>
                  <a:pt x="2846927" y="1975773"/>
                  <a:pt x="2843107" y="1975773"/>
                </a:cubicBezTo>
                <a:cubicBezTo>
                  <a:pt x="2840924" y="1975773"/>
                  <a:pt x="2839014" y="1976251"/>
                  <a:pt x="2837377" y="1977206"/>
                </a:cubicBezTo>
                <a:cubicBezTo>
                  <a:pt x="2835740" y="1978161"/>
                  <a:pt x="2834375" y="1979866"/>
                  <a:pt x="2833284" y="1982322"/>
                </a:cubicBezTo>
                <a:cubicBezTo>
                  <a:pt x="2832193" y="1984778"/>
                  <a:pt x="2831374" y="1987984"/>
                  <a:pt x="2830828" y="1991940"/>
                </a:cubicBezTo>
                <a:cubicBezTo>
                  <a:pt x="2830283" y="1995896"/>
                  <a:pt x="2830010" y="2000876"/>
                  <a:pt x="2830010" y="2006879"/>
                </a:cubicBezTo>
                <a:cubicBezTo>
                  <a:pt x="2830010" y="2015337"/>
                  <a:pt x="2830760" y="2022090"/>
                  <a:pt x="2832261" y="2027138"/>
                </a:cubicBezTo>
                <a:cubicBezTo>
                  <a:pt x="2833761" y="2032185"/>
                  <a:pt x="2836081" y="2036347"/>
                  <a:pt x="2839219" y="2039621"/>
                </a:cubicBezTo>
                <a:cubicBezTo>
                  <a:pt x="2842356" y="2042895"/>
                  <a:pt x="2847950" y="2046851"/>
                  <a:pt x="2855999" y="2051490"/>
                </a:cubicBezTo>
                <a:cubicBezTo>
                  <a:pt x="2864048" y="2056128"/>
                  <a:pt x="2874007" y="2060630"/>
                  <a:pt x="2885876" y="2064996"/>
                </a:cubicBezTo>
                <a:cubicBezTo>
                  <a:pt x="2897745" y="2069361"/>
                  <a:pt x="2911251" y="2073045"/>
                  <a:pt x="2926395" y="2076046"/>
                </a:cubicBezTo>
                <a:cubicBezTo>
                  <a:pt x="2941538" y="2079048"/>
                  <a:pt x="2957977" y="2080548"/>
                  <a:pt x="2975713" y="2080548"/>
                </a:cubicBezTo>
                <a:cubicBezTo>
                  <a:pt x="3001088" y="2080548"/>
                  <a:pt x="3024758" y="2077138"/>
                  <a:pt x="3046722" y="2070317"/>
                </a:cubicBezTo>
                <a:cubicBezTo>
                  <a:pt x="3068687" y="2063495"/>
                  <a:pt x="3087787" y="2053332"/>
                  <a:pt x="3104021" y="2039825"/>
                </a:cubicBezTo>
                <a:cubicBezTo>
                  <a:pt x="3120256" y="2026319"/>
                  <a:pt x="3132943" y="2009880"/>
                  <a:pt x="3142084" y="1990507"/>
                </a:cubicBezTo>
                <a:cubicBezTo>
                  <a:pt x="3151225" y="1971135"/>
                  <a:pt x="3155795" y="1949034"/>
                  <a:pt x="3155795" y="1924205"/>
                </a:cubicBezTo>
                <a:cubicBezTo>
                  <a:pt x="3155795" y="1903195"/>
                  <a:pt x="3152316" y="1884982"/>
                  <a:pt x="3145358" y="1869566"/>
                </a:cubicBezTo>
                <a:cubicBezTo>
                  <a:pt x="3138400" y="1854150"/>
                  <a:pt x="3129260" y="1840780"/>
                  <a:pt x="3117936" y="1829457"/>
                </a:cubicBezTo>
                <a:cubicBezTo>
                  <a:pt x="3106613" y="1818133"/>
                  <a:pt x="3093721" y="1808311"/>
                  <a:pt x="3079260" y="1799989"/>
                </a:cubicBezTo>
                <a:cubicBezTo>
                  <a:pt x="3064798" y="1791667"/>
                  <a:pt x="3050064" y="1784027"/>
                  <a:pt x="3035058" y="1777069"/>
                </a:cubicBezTo>
                <a:cubicBezTo>
                  <a:pt x="3020051" y="1770112"/>
                  <a:pt x="3005317" y="1763222"/>
                  <a:pt x="2990856" y="1756401"/>
                </a:cubicBezTo>
                <a:cubicBezTo>
                  <a:pt x="2976395" y="1749579"/>
                  <a:pt x="2963502" y="1742076"/>
                  <a:pt x="2952179" y="1733890"/>
                </a:cubicBezTo>
                <a:cubicBezTo>
                  <a:pt x="2940856" y="1725705"/>
                  <a:pt x="2931783" y="1716292"/>
                  <a:pt x="2924962" y="1705650"/>
                </a:cubicBezTo>
                <a:cubicBezTo>
                  <a:pt x="2918141" y="1695009"/>
                  <a:pt x="2914730" y="1682322"/>
                  <a:pt x="2914730" y="1667588"/>
                </a:cubicBezTo>
                <a:cubicBezTo>
                  <a:pt x="2914730" y="1657492"/>
                  <a:pt x="2916504" y="1647942"/>
                  <a:pt x="2920051" y="1638938"/>
                </a:cubicBezTo>
                <a:cubicBezTo>
                  <a:pt x="2923598" y="1629934"/>
                  <a:pt x="2928918" y="1622158"/>
                  <a:pt x="2936013" y="1615609"/>
                </a:cubicBezTo>
                <a:cubicBezTo>
                  <a:pt x="2943107" y="1609061"/>
                  <a:pt x="2952111" y="1603808"/>
                  <a:pt x="2963025" y="1599852"/>
                </a:cubicBezTo>
                <a:cubicBezTo>
                  <a:pt x="2973939" y="1595896"/>
                  <a:pt x="2986763" y="1593918"/>
                  <a:pt x="3001497" y="1593918"/>
                </a:cubicBezTo>
                <a:cubicBezTo>
                  <a:pt x="3017322" y="1593918"/>
                  <a:pt x="3031579" y="1595896"/>
                  <a:pt x="3044267" y="1599852"/>
                </a:cubicBezTo>
                <a:cubicBezTo>
                  <a:pt x="3056954" y="1603808"/>
                  <a:pt x="3067937" y="1608174"/>
                  <a:pt x="3077213" y="1612949"/>
                </a:cubicBezTo>
                <a:cubicBezTo>
                  <a:pt x="3086490" y="1617724"/>
                  <a:pt x="3094335" y="1622021"/>
                  <a:pt x="3100747" y="1625841"/>
                </a:cubicBezTo>
                <a:cubicBezTo>
                  <a:pt x="3107159" y="1629661"/>
                  <a:pt x="3111865" y="1631571"/>
                  <a:pt x="3114867" y="1631571"/>
                </a:cubicBezTo>
                <a:cubicBezTo>
                  <a:pt x="3116777" y="1631571"/>
                  <a:pt x="3118482" y="1630957"/>
                  <a:pt x="3119983" y="1629729"/>
                </a:cubicBezTo>
                <a:cubicBezTo>
                  <a:pt x="3121483" y="1628502"/>
                  <a:pt x="3122643" y="1626592"/>
                  <a:pt x="3123462" y="1624000"/>
                </a:cubicBezTo>
                <a:cubicBezTo>
                  <a:pt x="3124280" y="1621407"/>
                  <a:pt x="3124894" y="1618201"/>
                  <a:pt x="3125303" y="1614382"/>
                </a:cubicBezTo>
                <a:cubicBezTo>
                  <a:pt x="3125713" y="1610562"/>
                  <a:pt x="3125917" y="1606196"/>
                  <a:pt x="3125917" y="1601285"/>
                </a:cubicBezTo>
                <a:cubicBezTo>
                  <a:pt x="3125917" y="1596100"/>
                  <a:pt x="3125781" y="1591871"/>
                  <a:pt x="3125508" y="1588597"/>
                </a:cubicBezTo>
                <a:cubicBezTo>
                  <a:pt x="3125235" y="1585323"/>
                  <a:pt x="3124826" y="1582526"/>
                  <a:pt x="3124280" y="1580207"/>
                </a:cubicBezTo>
                <a:cubicBezTo>
                  <a:pt x="3123734" y="1577888"/>
                  <a:pt x="3123052" y="1575978"/>
                  <a:pt x="3122234" y="1574477"/>
                </a:cubicBezTo>
                <a:cubicBezTo>
                  <a:pt x="3121415" y="1572976"/>
                  <a:pt x="3119710" y="1570930"/>
                  <a:pt x="3117118" y="1568338"/>
                </a:cubicBezTo>
                <a:cubicBezTo>
                  <a:pt x="3114526" y="1565746"/>
                  <a:pt x="3109137" y="1562335"/>
                  <a:pt x="3100951" y="1558106"/>
                </a:cubicBezTo>
                <a:cubicBezTo>
                  <a:pt x="3092766" y="1553877"/>
                  <a:pt x="3083421" y="1550057"/>
                  <a:pt x="3072916" y="1546646"/>
                </a:cubicBezTo>
                <a:cubicBezTo>
                  <a:pt x="3062411" y="1543235"/>
                  <a:pt x="3051224" y="1540507"/>
                  <a:pt x="3039355" y="1538461"/>
                </a:cubicBezTo>
                <a:cubicBezTo>
                  <a:pt x="3027486" y="1536414"/>
                  <a:pt x="3015685" y="1535391"/>
                  <a:pt x="3003953" y="1535391"/>
                </a:cubicBezTo>
                <a:close/>
                <a:moveTo>
                  <a:pt x="0" y="0"/>
                </a:moveTo>
                <a:lnTo>
                  <a:pt x="3600000" y="0"/>
                </a:lnTo>
                <a:lnTo>
                  <a:pt x="3600000" y="3600000"/>
                </a:lnTo>
                <a:lnTo>
                  <a:pt x="0" y="3600000"/>
                </a:lnTo>
                <a:close/>
              </a:path>
            </a:pathLst>
          </a:custGeom>
          <a:solidFill>
            <a:schemeClr val="bg1">
              <a:alpha val="67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6600" dirty="0">
              <a:solidFill>
                <a:schemeClr val="bg1"/>
              </a:solidFill>
            </a:endParaRPr>
          </a:p>
        </p:txBody>
      </p:sp>
    </p:spTree>
    <p:extLst>
      <p:ext uri="{BB962C8B-B14F-4D97-AF65-F5344CB8AC3E}">
        <p14:creationId xmlns:p14="http://schemas.microsoft.com/office/powerpoint/2010/main" val="34355245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流程图: 卡片 28"/>
          <p:cNvSpPr/>
          <p:nvPr/>
        </p:nvSpPr>
        <p:spPr>
          <a:xfrm flipH="1" flipV="1">
            <a:off x="4189668" y="2204304"/>
            <a:ext cx="6875080" cy="2520000"/>
          </a:xfrm>
          <a:prstGeom prst="flowChartPunchedCard">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67496" y="1853079"/>
            <a:ext cx="3916457" cy="1862048"/>
          </a:xfrm>
          <a:prstGeom prst="rect">
            <a:avLst/>
          </a:prstGeom>
          <a:noFill/>
        </p:spPr>
        <p:txBody>
          <a:bodyPr wrap="none" rtlCol="0">
            <a:spAutoFit/>
          </a:bodyPr>
          <a:lstStyle/>
          <a:p>
            <a:r>
              <a:rPr lang="en-US" altLang="zh-CN" sz="11500" dirty="0" smtClean="0">
                <a:solidFill>
                  <a:schemeClr val="tx1">
                    <a:lumMod val="50000"/>
                    <a:lumOff val="50000"/>
                  </a:schemeClr>
                </a:solidFill>
                <a:latin typeface="苹方 细体" panose="020B0200000000000000" pitchFamily="34" charset="-122"/>
                <a:ea typeface="苹方 细体" panose="020B0200000000000000" pitchFamily="34" charset="-122"/>
              </a:rPr>
              <a:t>PART</a:t>
            </a:r>
            <a:endParaRPr lang="zh-CN" altLang="en-US" sz="115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26" name="文本框 25"/>
          <p:cNvSpPr txBox="1"/>
          <p:nvPr/>
        </p:nvSpPr>
        <p:spPr>
          <a:xfrm>
            <a:off x="267496" y="3576578"/>
            <a:ext cx="2694969" cy="1569660"/>
          </a:xfrm>
          <a:prstGeom prst="rect">
            <a:avLst/>
          </a:prstGeom>
          <a:noFill/>
        </p:spPr>
        <p:txBody>
          <a:bodyPr wrap="none" rtlCol="0">
            <a:spAutoFit/>
          </a:bodyPr>
          <a:lstStyle/>
          <a:p>
            <a:r>
              <a:rPr lang="en-US" altLang="zh-CN" sz="9600" dirty="0" smtClean="0">
                <a:solidFill>
                  <a:schemeClr val="tx1">
                    <a:lumMod val="50000"/>
                    <a:lumOff val="50000"/>
                  </a:schemeClr>
                </a:solidFill>
                <a:latin typeface="苹方 细体" panose="020B0200000000000000" pitchFamily="34" charset="-122"/>
                <a:ea typeface="苹方 细体" panose="020B0200000000000000" pitchFamily="34" charset="-122"/>
              </a:rPr>
              <a:t>ONE</a:t>
            </a:r>
            <a:endParaRPr lang="zh-CN" altLang="en-US" sz="96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9" name="文本框 16"/>
          <p:cNvSpPr txBox="1"/>
          <p:nvPr/>
        </p:nvSpPr>
        <p:spPr>
          <a:xfrm>
            <a:off x="4451449" y="3079583"/>
            <a:ext cx="4312380" cy="769441"/>
          </a:xfrm>
          <a:prstGeom prst="rect">
            <a:avLst/>
          </a:prstGeom>
          <a:noFill/>
        </p:spPr>
        <p:txBody>
          <a:bodyPr wrap="square" rtlCol="0">
            <a:spAutoFit/>
          </a:bodyPr>
          <a:lstStyle/>
          <a:p>
            <a:r>
              <a:rPr lang="en-US" altLang="zh-TW" sz="4400" b="1" dirty="0">
                <a:solidFill>
                  <a:schemeClr val="bg1"/>
                </a:solidFill>
                <a:ea typeface="微軟正黑體" panose="020B0604030504040204" pitchFamily="34" charset="-120"/>
              </a:rPr>
              <a:t>Motivations</a:t>
            </a:r>
            <a:endParaRPr lang="zh-CN" altLang="en-US" sz="4400" b="1" dirty="0">
              <a:solidFill>
                <a:schemeClr val="bg1"/>
              </a:solidFill>
              <a:ea typeface="微軟正黑體" panose="020B0604030504040204" pitchFamily="34" charset="-120"/>
            </a:endParaRPr>
          </a:p>
        </p:txBody>
      </p:sp>
    </p:spTree>
    <p:extLst>
      <p:ext uri="{BB962C8B-B14F-4D97-AF65-F5344CB8AC3E}">
        <p14:creationId xmlns:p14="http://schemas.microsoft.com/office/powerpoint/2010/main" val="43316260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图片 8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14" y="0"/>
            <a:ext cx="12192000" cy="6858000"/>
          </a:xfrm>
          <a:prstGeom prst="rect">
            <a:avLst/>
          </a:prstGeom>
        </p:spPr>
      </p:pic>
      <p:sp>
        <p:nvSpPr>
          <p:cNvPr id="13" name="文本框 12"/>
          <p:cNvSpPr txBox="1"/>
          <p:nvPr/>
        </p:nvSpPr>
        <p:spPr>
          <a:xfrm>
            <a:off x="873198" y="3202614"/>
            <a:ext cx="2047355" cy="369332"/>
          </a:xfrm>
          <a:prstGeom prst="rect">
            <a:avLst/>
          </a:prstGeom>
          <a:noFill/>
        </p:spPr>
        <p:txBody>
          <a:bodyPr wrap="none" rtlCol="0">
            <a:spAutoFit/>
          </a:bodyPr>
          <a:lstStyle/>
          <a:p>
            <a:r>
              <a:rPr lang="en-US" altLang="zh-TW" dirty="0" err="1">
                <a:solidFill>
                  <a:schemeClr val="accent1"/>
                </a:solidFill>
                <a:latin typeface="Noto Sans CJK TC Black" panose="020B0A00000000000000" pitchFamily="34" charset="-120"/>
                <a:ea typeface="Noto Sans CJK TC Black" panose="020B0A00000000000000" pitchFamily="34" charset="-120"/>
              </a:rPr>
              <a:t>Adélie</a:t>
            </a:r>
            <a:r>
              <a:rPr lang="en-US" altLang="zh-TW" dirty="0">
                <a:solidFill>
                  <a:schemeClr val="accent1"/>
                </a:solidFill>
                <a:latin typeface="Noto Sans CJK TC Black" panose="020B0A00000000000000" pitchFamily="34" charset="-120"/>
                <a:ea typeface="Noto Sans CJK TC Black" panose="020B0A00000000000000" pitchFamily="34" charset="-120"/>
              </a:rPr>
              <a:t> penguins</a:t>
            </a:r>
            <a:endParaRPr lang="zh-CN" altLang="en-US" dirty="0">
              <a:solidFill>
                <a:schemeClr val="accent1"/>
              </a:solidFill>
              <a:latin typeface="Noto Sans CJK TC Black" panose="020B0A00000000000000" pitchFamily="34" charset="-120"/>
              <a:ea typeface="Noto Sans CJK TC Black" panose="020B0A00000000000000" pitchFamily="34" charset="-120"/>
            </a:endParaRPr>
          </a:p>
        </p:txBody>
      </p:sp>
      <p:sp>
        <p:nvSpPr>
          <p:cNvPr id="16" name="文本框 15"/>
          <p:cNvSpPr txBox="1"/>
          <p:nvPr/>
        </p:nvSpPr>
        <p:spPr>
          <a:xfrm>
            <a:off x="1211236" y="3571946"/>
            <a:ext cx="1338828" cy="369332"/>
          </a:xfrm>
          <a:prstGeom prst="rect">
            <a:avLst/>
          </a:prstGeom>
          <a:noFill/>
        </p:spPr>
        <p:txBody>
          <a:bodyPr wrap="none" rtlCol="0">
            <a:spAutoFit/>
          </a:bodyPr>
          <a:lstStyle/>
          <a:p>
            <a:r>
              <a:rPr lang="zh-TW" altLang="en-US" dirty="0">
                <a:solidFill>
                  <a:schemeClr val="accent1"/>
                </a:solidFill>
                <a:latin typeface="Noto Sans CJK TC Black" panose="020B0A00000000000000" pitchFamily="34" charset="-120"/>
                <a:ea typeface="Noto Sans CJK TC Black" panose="020B0A00000000000000" pitchFamily="34" charset="-120"/>
              </a:rPr>
              <a:t>阿德利企鵝</a:t>
            </a:r>
            <a:endParaRPr lang="zh-CN" altLang="en-US" dirty="0">
              <a:solidFill>
                <a:schemeClr val="accent1"/>
              </a:solidFill>
              <a:latin typeface="Noto Sans CJK TC Black" panose="020B0A00000000000000" pitchFamily="34" charset="-120"/>
              <a:ea typeface="Noto Sans CJK TC Black" panose="020B0A00000000000000" pitchFamily="34" charset="-120"/>
            </a:endParaRPr>
          </a:p>
        </p:txBody>
      </p:sp>
      <p:sp>
        <p:nvSpPr>
          <p:cNvPr id="81" name="剪去单角的矩形 80"/>
          <p:cNvSpPr/>
          <p:nvPr/>
        </p:nvSpPr>
        <p:spPr>
          <a:xfrm flipV="1">
            <a:off x="0" y="566671"/>
            <a:ext cx="6120000" cy="540000"/>
          </a:xfrm>
          <a:prstGeom prst="snip1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标题 1"/>
          <p:cNvSpPr>
            <a:spLocks noGrp="1"/>
          </p:cNvSpPr>
          <p:nvPr>
            <p:ph type="title"/>
          </p:nvPr>
        </p:nvSpPr>
        <p:spPr>
          <a:xfrm>
            <a:off x="68580" y="708083"/>
            <a:ext cx="4488180" cy="577181"/>
          </a:xfrm>
        </p:spPr>
        <p:txBody>
          <a:bodyPr>
            <a:normAutofit fontScale="90000"/>
          </a:bodyPr>
          <a:lstStyle/>
          <a:p>
            <a:r>
              <a:rPr lang="en-US" altLang="zh-TW" sz="2200" dirty="0" smtClean="0">
                <a:latin typeface="Noto Serif CJK TC Black" panose="02020900000000000000" pitchFamily="18" charset="-120"/>
                <a:ea typeface="Noto Serif CJK TC Black" panose="02020900000000000000" pitchFamily="18" charset="-120"/>
              </a:rPr>
              <a:t>MOTIVATIVE</a:t>
            </a:r>
            <a:r>
              <a:rPr lang="zh-TW" altLang="en-US" dirty="0"/>
              <a:t/>
            </a:r>
            <a:br>
              <a:rPr lang="zh-TW" altLang="en-US" dirty="0"/>
            </a:br>
            <a:endParaRPr lang="zh-CN" altLang="en-US" sz="2400" dirty="0">
              <a:solidFill>
                <a:schemeClr val="bg1"/>
              </a:solidFill>
            </a:endParaRPr>
          </a:p>
        </p:txBody>
      </p:sp>
      <p:pic>
        <p:nvPicPr>
          <p:cNvPr id="91" name="圖片 90"/>
          <p:cNvPicPr>
            <a:picLocks noChangeAspect="1"/>
          </p:cNvPicPr>
          <p:nvPr/>
        </p:nvPicPr>
        <p:blipFill>
          <a:blip r:embed="rId4"/>
          <a:srcRect l="9849" t="558" r="18645"/>
          <a:stretch>
            <a:fillRect/>
          </a:stretch>
        </p:blipFill>
        <p:spPr>
          <a:xfrm>
            <a:off x="1062177" y="1409744"/>
            <a:ext cx="1669399" cy="1640601"/>
          </a:xfrm>
          <a:custGeom>
            <a:avLst/>
            <a:gdLst>
              <a:gd name="connsiteX0" fmla="*/ 867816 w 1735632"/>
              <a:gd name="connsiteY0" fmla="*/ 0 h 1705691"/>
              <a:gd name="connsiteX1" fmla="*/ 1735632 w 1735632"/>
              <a:gd name="connsiteY1" fmla="*/ 853520 h 1705691"/>
              <a:gd name="connsiteX2" fmla="*/ 956545 w 1735632"/>
              <a:gd name="connsiteY2" fmla="*/ 1702634 h 1705691"/>
              <a:gd name="connsiteX3" fmla="*/ 894979 w 1735632"/>
              <a:gd name="connsiteY3" fmla="*/ 1705691 h 1705691"/>
              <a:gd name="connsiteX4" fmla="*/ 840653 w 1735632"/>
              <a:gd name="connsiteY4" fmla="*/ 1705691 h 1705691"/>
              <a:gd name="connsiteX5" fmla="*/ 779087 w 1735632"/>
              <a:gd name="connsiteY5" fmla="*/ 1702634 h 1705691"/>
              <a:gd name="connsiteX6" fmla="*/ 0 w 1735632"/>
              <a:gd name="connsiteY6" fmla="*/ 853520 h 1705691"/>
              <a:gd name="connsiteX7" fmla="*/ 867816 w 1735632"/>
              <a:gd name="connsiteY7" fmla="*/ 0 h 1705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5632" h="1705691">
                <a:moveTo>
                  <a:pt x="867816" y="0"/>
                </a:moveTo>
                <a:cubicBezTo>
                  <a:pt x="1347098" y="0"/>
                  <a:pt x="1735632" y="382134"/>
                  <a:pt x="1735632" y="853520"/>
                </a:cubicBezTo>
                <a:cubicBezTo>
                  <a:pt x="1735632" y="1295444"/>
                  <a:pt x="1394147" y="1658925"/>
                  <a:pt x="956545" y="1702634"/>
                </a:cubicBezTo>
                <a:lnTo>
                  <a:pt x="894979" y="1705691"/>
                </a:lnTo>
                <a:lnTo>
                  <a:pt x="840653" y="1705691"/>
                </a:lnTo>
                <a:lnTo>
                  <a:pt x="779087" y="1702634"/>
                </a:lnTo>
                <a:cubicBezTo>
                  <a:pt x="341485" y="1658925"/>
                  <a:pt x="0" y="1295444"/>
                  <a:pt x="0" y="853520"/>
                </a:cubicBezTo>
                <a:cubicBezTo>
                  <a:pt x="0" y="382134"/>
                  <a:pt x="388534" y="0"/>
                  <a:pt x="867816" y="0"/>
                </a:cubicBezTo>
                <a:close/>
              </a:path>
            </a:pathLst>
          </a:custGeom>
        </p:spPr>
      </p:pic>
      <p:pic>
        <p:nvPicPr>
          <p:cNvPr id="92" name="圖片 91" descr="巴布亚企鹅_白眉企鹅_金图企鹅_绅士企鹅百科图片_饲养繁殖_雌雄鉴别_Sbike"/>
          <p:cNvPicPr>
            <a:picLocks noChangeAspect="1" noChangeArrowheads="1"/>
          </p:cNvPicPr>
          <p:nvPr/>
        </p:nvPicPr>
        <p:blipFill>
          <a:blip r:embed="rId5" cstate="print">
            <a:extLst>
              <a:ext uri="{28A0092B-C50C-407E-A947-70E740481C1C}">
                <a14:useLocalDpi xmlns:a14="http://schemas.microsoft.com/office/drawing/2010/main" val="0"/>
              </a:ext>
            </a:extLst>
          </a:blip>
          <a:srcRect l="11721" t="815" r="21766" b="3086"/>
          <a:stretch>
            <a:fillRect/>
          </a:stretch>
        </p:blipFill>
        <p:spPr bwMode="auto">
          <a:xfrm>
            <a:off x="5297647" y="1455314"/>
            <a:ext cx="1644706" cy="1584213"/>
          </a:xfrm>
          <a:custGeom>
            <a:avLst/>
            <a:gdLst>
              <a:gd name="connsiteX0" fmla="*/ 879031 w 1758062"/>
              <a:gd name="connsiteY0" fmla="*/ 0 h 1693400"/>
              <a:gd name="connsiteX1" fmla="*/ 1758062 w 1758062"/>
              <a:gd name="connsiteY1" fmla="*/ 846700 h 1693400"/>
              <a:gd name="connsiteX2" fmla="*/ 879031 w 1758062"/>
              <a:gd name="connsiteY2" fmla="*/ 1693400 h 1693400"/>
              <a:gd name="connsiteX3" fmla="*/ 0 w 1758062"/>
              <a:gd name="connsiteY3" fmla="*/ 846700 h 1693400"/>
              <a:gd name="connsiteX4" fmla="*/ 879031 w 1758062"/>
              <a:gd name="connsiteY4" fmla="*/ 0 h 169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062" h="1693400">
                <a:moveTo>
                  <a:pt x="879031" y="0"/>
                </a:moveTo>
                <a:cubicBezTo>
                  <a:pt x="1364506" y="0"/>
                  <a:pt x="1758062" y="379081"/>
                  <a:pt x="1758062" y="846700"/>
                </a:cubicBezTo>
                <a:cubicBezTo>
                  <a:pt x="1758062" y="1314319"/>
                  <a:pt x="1364506" y="1693400"/>
                  <a:pt x="879031" y="1693400"/>
                </a:cubicBezTo>
                <a:cubicBezTo>
                  <a:pt x="393556" y="1693400"/>
                  <a:pt x="0" y="1314319"/>
                  <a:pt x="0" y="846700"/>
                </a:cubicBezTo>
                <a:cubicBezTo>
                  <a:pt x="0" y="379081"/>
                  <a:pt x="393556" y="0"/>
                  <a:pt x="879031" y="0"/>
                </a:cubicBezTo>
                <a:close/>
              </a:path>
            </a:pathLst>
          </a:custGeom>
          <a:noFill/>
          <a:extLst>
            <a:ext uri="{909E8E84-426E-40DD-AFC4-6F175D3DCCD1}">
              <a14:hiddenFill xmlns:a14="http://schemas.microsoft.com/office/drawing/2010/main">
                <a:solidFill>
                  <a:srgbClr val="FFFFFF"/>
                </a:solidFill>
              </a14:hiddenFill>
            </a:ext>
          </a:extLst>
        </p:spPr>
      </p:pic>
      <p:pic>
        <p:nvPicPr>
          <p:cNvPr id="93" name="圖片 92" descr="Chinstrap penguins — Australian Antarctic Program"/>
          <p:cNvPicPr>
            <a:picLocks noChangeAspect="1" noChangeArrowheads="1"/>
          </p:cNvPicPr>
          <p:nvPr/>
        </p:nvPicPr>
        <p:blipFill>
          <a:blip r:embed="rId6" cstate="print">
            <a:extLst>
              <a:ext uri="{28A0092B-C50C-407E-A947-70E740481C1C}">
                <a14:useLocalDpi xmlns:a14="http://schemas.microsoft.com/office/drawing/2010/main" val="0"/>
              </a:ext>
            </a:extLst>
          </a:blip>
          <a:srcRect l="1306" t="16820" r="3796" b="7428"/>
          <a:stretch>
            <a:fillRect/>
          </a:stretch>
        </p:blipFill>
        <p:spPr bwMode="auto">
          <a:xfrm>
            <a:off x="9454011" y="1455314"/>
            <a:ext cx="1699686" cy="1583768"/>
          </a:xfrm>
          <a:custGeom>
            <a:avLst/>
            <a:gdLst>
              <a:gd name="connsiteX0" fmla="*/ 826770 w 1653540"/>
              <a:gd name="connsiteY0" fmla="*/ 0 h 1540770"/>
              <a:gd name="connsiteX1" fmla="*/ 1653540 w 1653540"/>
              <a:gd name="connsiteY1" fmla="*/ 770385 h 1540770"/>
              <a:gd name="connsiteX2" fmla="*/ 826770 w 1653540"/>
              <a:gd name="connsiteY2" fmla="*/ 1540770 h 1540770"/>
              <a:gd name="connsiteX3" fmla="*/ 0 w 1653540"/>
              <a:gd name="connsiteY3" fmla="*/ 770385 h 1540770"/>
              <a:gd name="connsiteX4" fmla="*/ 826770 w 1653540"/>
              <a:gd name="connsiteY4" fmla="*/ 0 h 1540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540" h="1540770">
                <a:moveTo>
                  <a:pt x="826770" y="0"/>
                </a:moveTo>
                <a:cubicBezTo>
                  <a:pt x="1283382" y="0"/>
                  <a:pt x="1653540" y="344913"/>
                  <a:pt x="1653540" y="770385"/>
                </a:cubicBezTo>
                <a:cubicBezTo>
                  <a:pt x="1653540" y="1195857"/>
                  <a:pt x="1283382" y="1540770"/>
                  <a:pt x="826770" y="1540770"/>
                </a:cubicBezTo>
                <a:cubicBezTo>
                  <a:pt x="370158" y="1540770"/>
                  <a:pt x="0" y="1195857"/>
                  <a:pt x="0" y="770385"/>
                </a:cubicBezTo>
                <a:cubicBezTo>
                  <a:pt x="0" y="344913"/>
                  <a:pt x="370158" y="0"/>
                  <a:pt x="826770" y="0"/>
                </a:cubicBezTo>
                <a:close/>
              </a:path>
            </a:pathLst>
          </a:custGeom>
          <a:noFill/>
          <a:extLst>
            <a:ext uri="{909E8E84-426E-40DD-AFC4-6F175D3DCCD1}">
              <a14:hiddenFill xmlns:a14="http://schemas.microsoft.com/office/drawing/2010/main">
                <a:solidFill>
                  <a:srgbClr val="FFFFFF"/>
                </a:solidFill>
              </a14:hiddenFill>
            </a:ext>
          </a:extLst>
        </p:spPr>
      </p:pic>
      <p:sp>
        <p:nvSpPr>
          <p:cNvPr id="94" name="文本框 12"/>
          <p:cNvSpPr txBox="1"/>
          <p:nvPr/>
        </p:nvSpPr>
        <p:spPr>
          <a:xfrm>
            <a:off x="5081929" y="3202614"/>
            <a:ext cx="2168927" cy="369332"/>
          </a:xfrm>
          <a:prstGeom prst="rect">
            <a:avLst/>
          </a:prstGeom>
          <a:noFill/>
        </p:spPr>
        <p:txBody>
          <a:bodyPr wrap="none" rtlCol="0">
            <a:spAutoFit/>
          </a:bodyPr>
          <a:lstStyle/>
          <a:p>
            <a:r>
              <a:rPr lang="en-US" altLang="zh-TW" dirty="0">
                <a:solidFill>
                  <a:schemeClr val="accent1"/>
                </a:solidFill>
                <a:latin typeface="Noto Sans CJK TC Black" panose="020B0A00000000000000" pitchFamily="34" charset="-120"/>
                <a:ea typeface="Noto Sans CJK TC Black" panose="020B0A00000000000000" pitchFamily="34" charset="-120"/>
              </a:rPr>
              <a:t>Gentoo penguins</a:t>
            </a:r>
            <a:endParaRPr lang="zh-CN" altLang="en-US" dirty="0">
              <a:solidFill>
                <a:schemeClr val="accent1"/>
              </a:solidFill>
              <a:latin typeface="Noto Sans CJK TC Black" panose="020B0A00000000000000" pitchFamily="34" charset="-120"/>
              <a:ea typeface="Noto Sans CJK TC Black" panose="020B0A00000000000000" pitchFamily="34" charset="-120"/>
            </a:endParaRPr>
          </a:p>
        </p:txBody>
      </p:sp>
      <p:sp>
        <p:nvSpPr>
          <p:cNvPr id="95" name="文本框 15"/>
          <p:cNvSpPr txBox="1"/>
          <p:nvPr/>
        </p:nvSpPr>
        <p:spPr>
          <a:xfrm>
            <a:off x="5450586" y="3584623"/>
            <a:ext cx="1338828" cy="369332"/>
          </a:xfrm>
          <a:prstGeom prst="rect">
            <a:avLst/>
          </a:prstGeom>
          <a:noFill/>
        </p:spPr>
        <p:txBody>
          <a:bodyPr wrap="none" rtlCol="0">
            <a:spAutoFit/>
          </a:bodyPr>
          <a:lstStyle/>
          <a:p>
            <a:r>
              <a:rPr lang="zh-TW" altLang="en-US" dirty="0" smtClean="0">
                <a:solidFill>
                  <a:schemeClr val="accent1"/>
                </a:solidFill>
                <a:latin typeface="Noto Sans CJK TC Black" panose="020B0A00000000000000" pitchFamily="34" charset="-120"/>
                <a:ea typeface="Noto Sans CJK TC Black" panose="020B0A00000000000000" pitchFamily="34" charset="-120"/>
              </a:rPr>
              <a:t>巴布亞企鵝</a:t>
            </a:r>
            <a:endParaRPr lang="zh-CN" altLang="en-US" dirty="0">
              <a:solidFill>
                <a:schemeClr val="accent1"/>
              </a:solidFill>
              <a:latin typeface="Noto Sans CJK TC Black" panose="020B0A00000000000000" pitchFamily="34" charset="-120"/>
              <a:ea typeface="Noto Sans CJK TC Black" panose="020B0A00000000000000" pitchFamily="34" charset="-120"/>
            </a:endParaRPr>
          </a:p>
        </p:txBody>
      </p:sp>
      <p:sp>
        <p:nvSpPr>
          <p:cNvPr id="96" name="文本框 12"/>
          <p:cNvSpPr txBox="1"/>
          <p:nvPr/>
        </p:nvSpPr>
        <p:spPr>
          <a:xfrm>
            <a:off x="9010158" y="3202614"/>
            <a:ext cx="2454390" cy="369332"/>
          </a:xfrm>
          <a:prstGeom prst="rect">
            <a:avLst/>
          </a:prstGeom>
          <a:noFill/>
        </p:spPr>
        <p:txBody>
          <a:bodyPr wrap="none" rtlCol="0">
            <a:spAutoFit/>
          </a:bodyPr>
          <a:lstStyle/>
          <a:p>
            <a:r>
              <a:rPr lang="en-US" altLang="zh-TW" dirty="0">
                <a:solidFill>
                  <a:schemeClr val="accent1"/>
                </a:solidFill>
                <a:latin typeface="Noto Sans CJK TC Black" panose="020B0A00000000000000" pitchFamily="34" charset="-120"/>
                <a:ea typeface="Noto Sans CJK TC Black" panose="020B0A00000000000000" pitchFamily="34" charset="-120"/>
              </a:rPr>
              <a:t>Chinstrap penguins</a:t>
            </a:r>
            <a:endParaRPr lang="zh-CN" altLang="en-US" dirty="0">
              <a:solidFill>
                <a:schemeClr val="accent1"/>
              </a:solidFill>
              <a:latin typeface="Noto Sans CJK TC Black" panose="020B0A00000000000000" pitchFamily="34" charset="-120"/>
              <a:ea typeface="Noto Sans CJK TC Black" panose="020B0A00000000000000" pitchFamily="34" charset="-120"/>
            </a:endParaRPr>
          </a:p>
        </p:txBody>
      </p:sp>
      <p:sp>
        <p:nvSpPr>
          <p:cNvPr id="97" name="文本框 15"/>
          <p:cNvSpPr txBox="1"/>
          <p:nvPr/>
        </p:nvSpPr>
        <p:spPr>
          <a:xfrm>
            <a:off x="9683355" y="3584623"/>
            <a:ext cx="1107996" cy="369332"/>
          </a:xfrm>
          <a:prstGeom prst="rect">
            <a:avLst/>
          </a:prstGeom>
          <a:noFill/>
        </p:spPr>
        <p:txBody>
          <a:bodyPr wrap="none" rtlCol="0">
            <a:spAutoFit/>
          </a:bodyPr>
          <a:lstStyle/>
          <a:p>
            <a:r>
              <a:rPr lang="zh-TW" altLang="en-US" dirty="0" smtClean="0">
                <a:solidFill>
                  <a:schemeClr val="accent1"/>
                </a:solidFill>
                <a:latin typeface="Noto Sans CJK TC Black" panose="020B0A00000000000000" pitchFamily="34" charset="-120"/>
                <a:ea typeface="Noto Sans CJK TC Black" panose="020B0A00000000000000" pitchFamily="34" charset="-120"/>
              </a:rPr>
              <a:t>南極企鵝</a:t>
            </a:r>
            <a:endParaRPr lang="zh-CN" altLang="en-US" dirty="0">
              <a:solidFill>
                <a:schemeClr val="accent1"/>
              </a:solidFill>
              <a:latin typeface="Noto Sans CJK TC Black" panose="020B0A00000000000000" pitchFamily="34" charset="-120"/>
              <a:ea typeface="Noto Sans CJK TC Black" panose="020B0A00000000000000" pitchFamily="34" charset="-120"/>
            </a:endParaRPr>
          </a:p>
        </p:txBody>
      </p:sp>
      <p:sp>
        <p:nvSpPr>
          <p:cNvPr id="98" name="文本框 12"/>
          <p:cNvSpPr txBox="1"/>
          <p:nvPr/>
        </p:nvSpPr>
        <p:spPr>
          <a:xfrm>
            <a:off x="310424" y="4423804"/>
            <a:ext cx="11294143" cy="1938992"/>
          </a:xfrm>
          <a:prstGeom prst="rect">
            <a:avLst/>
          </a:prstGeom>
          <a:noFill/>
        </p:spPr>
        <p:txBody>
          <a:bodyPr wrap="square" rtlCol="0">
            <a:spAutoFit/>
          </a:bodyPr>
          <a:lstStyle/>
          <a:p>
            <a:pPr>
              <a:lnSpc>
                <a:spcPct val="150000"/>
              </a:lnSpc>
            </a:pPr>
            <a:r>
              <a:rPr lang="zh-TW" altLang="en-US" sz="1600" dirty="0">
                <a:solidFill>
                  <a:schemeClr val="bg2">
                    <a:lumMod val="50000"/>
                  </a:schemeClr>
                </a:solidFill>
                <a:latin typeface="Noto Serif CJK TC Black" panose="02020900000000000000" pitchFamily="18" charset="-120"/>
                <a:ea typeface="Noto Serif CJK TC Black" panose="02020900000000000000" pitchFamily="18" charset="-120"/>
              </a:rPr>
              <a:t>南極洲的企鵝，走路左搖右擺，傻頭傻腦的樣子一直以來都是動物中的明星。 不過大家對於企鵝的熱愛並不能夠阻止由於全球暖化使得這些可愛的企鵝慢慢地走向滅絕的事實。 氣候暖化使海冰減少甚至消融，使企鵝們的棲息地改變，造成嚴重的威脅。 因此我們希望能夠透過本次資料科學導論報告，更深入的研究這些瀕臨滅絕的各種不同的企鵝， 利用 「帕爾默群島（南極洲）企鵝數據」，觀察三種不同企鵝的各項數據，包括體重、腳蹼長度等等企鵝特徵，並透過各種分群演算法，找出各企鵝是屬於哪一種種類。</a:t>
            </a:r>
            <a:endParaRPr lang="zh-TW" altLang="en-US" sz="1600" b="1" dirty="0"/>
          </a:p>
        </p:txBody>
      </p:sp>
    </p:spTree>
    <p:extLst>
      <p:ext uri="{BB962C8B-B14F-4D97-AF65-F5344CB8AC3E}">
        <p14:creationId xmlns:p14="http://schemas.microsoft.com/office/powerpoint/2010/main" val="238500860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Click="0">
        <p15:prstTrans prst="crush"/>
      </p:transition>
    </mc:Choice>
    <mc:Fallback>
      <p:transition spd="slow"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流程图: 卡片 28"/>
          <p:cNvSpPr/>
          <p:nvPr/>
        </p:nvSpPr>
        <p:spPr>
          <a:xfrm flipH="1" flipV="1">
            <a:off x="4189668" y="2204304"/>
            <a:ext cx="6875080" cy="2520000"/>
          </a:xfrm>
          <a:prstGeom prst="flowChartPunchedCard">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305414" y="3130352"/>
            <a:ext cx="4487744" cy="584775"/>
          </a:xfrm>
          <a:prstGeom prst="rect">
            <a:avLst/>
          </a:prstGeom>
          <a:noFill/>
        </p:spPr>
        <p:txBody>
          <a:bodyPr wrap="square" rtlCol="0">
            <a:spAutoFit/>
          </a:bodyPr>
          <a:lstStyle/>
          <a:p>
            <a:r>
              <a:rPr lang="en-US" altLang="zh-TW" sz="3200" b="1" dirty="0">
                <a:solidFill>
                  <a:schemeClr val="bg1"/>
                </a:solidFill>
                <a:ea typeface="微軟正黑體" panose="020B0604030504040204" pitchFamily="34" charset="-120"/>
              </a:rPr>
              <a:t>Problem Statement </a:t>
            </a:r>
            <a:endParaRPr lang="zh-CN" altLang="en-US" sz="3200" b="1" dirty="0">
              <a:solidFill>
                <a:schemeClr val="bg1"/>
              </a:solidFill>
              <a:ea typeface="微軟正黑體" panose="020B0604030504040204" pitchFamily="34" charset="-120"/>
            </a:endParaRPr>
          </a:p>
        </p:txBody>
      </p:sp>
      <p:sp>
        <p:nvSpPr>
          <p:cNvPr id="25" name="文本框 24"/>
          <p:cNvSpPr txBox="1"/>
          <p:nvPr/>
        </p:nvSpPr>
        <p:spPr>
          <a:xfrm>
            <a:off x="267496" y="1853079"/>
            <a:ext cx="3916457" cy="1862048"/>
          </a:xfrm>
          <a:prstGeom prst="rect">
            <a:avLst/>
          </a:prstGeom>
          <a:noFill/>
        </p:spPr>
        <p:txBody>
          <a:bodyPr wrap="none" rtlCol="0">
            <a:spAutoFit/>
          </a:bodyPr>
          <a:lstStyle/>
          <a:p>
            <a:r>
              <a:rPr lang="en-US" altLang="zh-CN" sz="11500" dirty="0" smtClean="0">
                <a:solidFill>
                  <a:schemeClr val="tx1">
                    <a:lumMod val="50000"/>
                    <a:lumOff val="50000"/>
                  </a:schemeClr>
                </a:solidFill>
                <a:latin typeface="苹方 细体" panose="020B0200000000000000" pitchFamily="34" charset="-122"/>
                <a:ea typeface="苹方 细体" panose="020B0200000000000000" pitchFamily="34" charset="-122"/>
              </a:rPr>
              <a:t>PART</a:t>
            </a:r>
            <a:endParaRPr lang="zh-CN" altLang="en-US" sz="115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26" name="文本框 25"/>
          <p:cNvSpPr txBox="1"/>
          <p:nvPr/>
        </p:nvSpPr>
        <p:spPr>
          <a:xfrm>
            <a:off x="267496" y="3576578"/>
            <a:ext cx="2994731" cy="1569660"/>
          </a:xfrm>
          <a:prstGeom prst="rect">
            <a:avLst/>
          </a:prstGeom>
          <a:noFill/>
        </p:spPr>
        <p:txBody>
          <a:bodyPr wrap="none" rtlCol="0">
            <a:spAutoFit/>
          </a:bodyPr>
          <a:lstStyle/>
          <a:p>
            <a:r>
              <a:rPr lang="en-US" altLang="zh-CN" sz="9600" dirty="0" smtClean="0">
                <a:solidFill>
                  <a:schemeClr val="tx1">
                    <a:lumMod val="50000"/>
                    <a:lumOff val="50000"/>
                  </a:schemeClr>
                </a:solidFill>
                <a:latin typeface="苹方 细体" panose="020B0200000000000000" pitchFamily="34" charset="-122"/>
                <a:ea typeface="苹方 细体" panose="020B0200000000000000" pitchFamily="34" charset="-122"/>
              </a:rPr>
              <a:t>TWO</a:t>
            </a:r>
            <a:endParaRPr lang="zh-CN" altLang="en-US" sz="96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Tree>
    <p:extLst>
      <p:ext uri="{BB962C8B-B14F-4D97-AF65-F5344CB8AC3E}">
        <p14:creationId xmlns:p14="http://schemas.microsoft.com/office/powerpoint/2010/main" val="61943036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1"/>
          </a:solidFill>
        </p:spPr>
      </p:pic>
      <p:sp>
        <p:nvSpPr>
          <p:cNvPr id="50" name="AutoShape 11"/>
          <p:cNvSpPr>
            <a:spLocks noChangeAspect="1" noChangeArrowheads="1" noTextEdit="1"/>
          </p:cNvSpPr>
          <p:nvPr/>
        </p:nvSpPr>
        <p:spPr bwMode="auto">
          <a:xfrm>
            <a:off x="1820698" y="2354695"/>
            <a:ext cx="5651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AutoShape 15"/>
          <p:cNvSpPr>
            <a:spLocks noChangeAspect="1" noChangeArrowheads="1" noTextEdit="1"/>
          </p:cNvSpPr>
          <p:nvPr/>
        </p:nvSpPr>
        <p:spPr bwMode="auto">
          <a:xfrm>
            <a:off x="4516046" y="2350329"/>
            <a:ext cx="615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剪去单角的矩形 26"/>
          <p:cNvSpPr/>
          <p:nvPr/>
        </p:nvSpPr>
        <p:spPr>
          <a:xfrm flipV="1">
            <a:off x="1" y="566671"/>
            <a:ext cx="6120000" cy="540000"/>
          </a:xfrm>
          <a:prstGeom prst="snip1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1"/>
          <p:cNvSpPr>
            <a:spLocks noGrp="1"/>
          </p:cNvSpPr>
          <p:nvPr>
            <p:ph type="title"/>
          </p:nvPr>
        </p:nvSpPr>
        <p:spPr>
          <a:xfrm>
            <a:off x="-134050" y="447141"/>
            <a:ext cx="6616699" cy="794852"/>
          </a:xfrm>
        </p:spPr>
        <p:txBody>
          <a:bodyPr>
            <a:normAutofit/>
          </a:bodyPr>
          <a:lstStyle/>
          <a:p>
            <a:r>
              <a:rPr lang="zh-TW" altLang="en-US" sz="2000" b="1" dirty="0" smtClean="0">
                <a:solidFill>
                  <a:schemeClr val="bg1"/>
                </a:solidFill>
                <a:latin typeface="Noto Sans CJK TC Black" panose="020B0A00000000000000" pitchFamily="34" charset="-120"/>
                <a:ea typeface="Noto Sans CJK TC Black" panose="020B0A00000000000000" pitchFamily="34" charset="-120"/>
              </a:rPr>
              <a:t>   </a:t>
            </a:r>
            <a:r>
              <a:rPr lang="en-US" altLang="zh-TW" sz="2000" b="1" dirty="0">
                <a:solidFill>
                  <a:schemeClr val="bg1"/>
                </a:solidFill>
                <a:latin typeface="Noto Sans CJK TC Black" panose="020B0A00000000000000" pitchFamily="34" charset="-120"/>
                <a:ea typeface="Noto Sans CJK TC Black" panose="020B0A00000000000000" pitchFamily="34" charset="-120"/>
              </a:rPr>
              <a:t>Problem </a:t>
            </a:r>
            <a:r>
              <a:rPr lang="en-US" altLang="zh-TW" sz="2000" b="1" dirty="0" smtClean="0">
                <a:solidFill>
                  <a:schemeClr val="bg1"/>
                </a:solidFill>
                <a:latin typeface="Noto Sans CJK TC Black" panose="020B0A00000000000000" pitchFamily="34" charset="-120"/>
                <a:ea typeface="Noto Sans CJK TC Black" panose="020B0A00000000000000" pitchFamily="34" charset="-120"/>
              </a:rPr>
              <a:t>Statement</a:t>
            </a:r>
            <a:endParaRPr lang="zh-CN" altLang="en-US" sz="2400" dirty="0">
              <a:solidFill>
                <a:schemeClr val="bg1"/>
              </a:solidFill>
            </a:endParaRPr>
          </a:p>
        </p:txBody>
      </p:sp>
      <p:sp>
        <p:nvSpPr>
          <p:cNvPr id="2" name="矩形 1"/>
          <p:cNvSpPr/>
          <p:nvPr/>
        </p:nvSpPr>
        <p:spPr>
          <a:xfrm>
            <a:off x="225899" y="1699368"/>
            <a:ext cx="12513501" cy="3170099"/>
          </a:xfrm>
          <a:prstGeom prst="rect">
            <a:avLst/>
          </a:prstGeom>
        </p:spPr>
        <p:txBody>
          <a:bodyPr wrap="square">
            <a:spAutoFit/>
          </a:bodyPr>
          <a:lstStyle/>
          <a:p>
            <a:pPr fontAlgn="base">
              <a:lnSpc>
                <a:spcPct val="200000"/>
              </a:lnSpc>
              <a:buFont typeface="Arial" panose="020B0604020202020204" pitchFamily="34" charset="0"/>
              <a:buChar char="•"/>
            </a:pPr>
            <a:r>
              <a:rPr lang="zh-TW" altLang="en-US" sz="2000" b="1" dirty="0" smtClean="0">
                <a:solidFill>
                  <a:srgbClr val="767171"/>
                </a:solidFill>
                <a:latin typeface="Noto Serif CJK TC Black" panose="02020900000000000000" pitchFamily="18" charset="-120"/>
                <a:ea typeface="Noto Serif CJK TC Black" panose="02020900000000000000" pitchFamily="18" charset="-120"/>
              </a:rPr>
              <a:t>  如何</a:t>
            </a:r>
            <a:r>
              <a:rPr lang="zh-TW" altLang="en-US" sz="2000" b="1" dirty="0">
                <a:solidFill>
                  <a:srgbClr val="767171"/>
                </a:solidFill>
                <a:latin typeface="Noto Serif CJK TC Black" panose="02020900000000000000" pitchFamily="18" charset="-120"/>
                <a:ea typeface="Noto Serif CJK TC Black" panose="02020900000000000000" pitchFamily="18" charset="-120"/>
              </a:rPr>
              <a:t>利用企鵝的各項數據，包括體重、腳蹼長度等等企鵝特徵，並</a:t>
            </a:r>
            <a:r>
              <a:rPr lang="zh-TW" altLang="en-US" sz="2000" b="1" dirty="0" smtClean="0">
                <a:solidFill>
                  <a:srgbClr val="767171"/>
                </a:solidFill>
                <a:latin typeface="Noto Serif CJK TC Black" panose="02020900000000000000" pitchFamily="18" charset="-120"/>
                <a:ea typeface="Noto Serif CJK TC Black" panose="02020900000000000000" pitchFamily="18" charset="-120"/>
              </a:rPr>
              <a:t>透過</a:t>
            </a:r>
            <a:endParaRPr lang="en-US" altLang="zh-TW" sz="2000" b="1" dirty="0" smtClean="0">
              <a:solidFill>
                <a:srgbClr val="767171"/>
              </a:solidFill>
              <a:latin typeface="Noto Serif CJK TC Black" panose="02020900000000000000" pitchFamily="18" charset="-120"/>
              <a:ea typeface="Noto Serif CJK TC Black" panose="02020900000000000000" pitchFamily="18" charset="-120"/>
            </a:endParaRPr>
          </a:p>
          <a:p>
            <a:pPr fontAlgn="base">
              <a:lnSpc>
                <a:spcPct val="200000"/>
              </a:lnSpc>
            </a:pPr>
            <a:r>
              <a:rPr lang="zh-TW" altLang="en-US" sz="2000" b="1" dirty="0" smtClean="0">
                <a:solidFill>
                  <a:srgbClr val="767171"/>
                </a:solidFill>
                <a:latin typeface="Noto Serif CJK TC Black" panose="02020900000000000000" pitchFamily="18" charset="-120"/>
                <a:ea typeface="Noto Serif CJK TC Black" panose="02020900000000000000" pitchFamily="18" charset="-120"/>
              </a:rPr>
              <a:t>    </a:t>
            </a:r>
            <a:r>
              <a:rPr lang="en-US" altLang="zh-TW" sz="2000" b="1" dirty="0" smtClean="0">
                <a:solidFill>
                  <a:srgbClr val="767171"/>
                </a:solidFill>
                <a:latin typeface="Noto Serif CJK TC Black" panose="02020900000000000000" pitchFamily="18" charset="-120"/>
                <a:ea typeface="Noto Serif CJK TC Black" panose="02020900000000000000" pitchFamily="18" charset="-120"/>
              </a:rPr>
              <a:t>K-means</a:t>
            </a:r>
            <a:r>
              <a:rPr lang="zh-TW" altLang="en-US" sz="2000" b="1" dirty="0">
                <a:solidFill>
                  <a:srgbClr val="767171"/>
                </a:solidFill>
                <a:latin typeface="Noto Serif CJK TC Black" panose="02020900000000000000" pitchFamily="18" charset="-120"/>
                <a:ea typeface="Noto Serif CJK TC Black" panose="02020900000000000000" pitchFamily="18" charset="-120"/>
              </a:rPr>
              <a:t>、</a:t>
            </a:r>
            <a:r>
              <a:rPr lang="en-US" altLang="zh-TW" sz="2000" b="1" dirty="0">
                <a:solidFill>
                  <a:srgbClr val="767171"/>
                </a:solidFill>
                <a:latin typeface="Noto Serif CJK TC Black" panose="02020900000000000000" pitchFamily="18" charset="-120"/>
                <a:ea typeface="Noto Serif CJK TC Black" panose="02020900000000000000" pitchFamily="18" charset="-120"/>
              </a:rPr>
              <a:t>DBSCAN</a:t>
            </a:r>
            <a:r>
              <a:rPr lang="zh-TW" altLang="en-US" sz="2000" b="1" dirty="0">
                <a:solidFill>
                  <a:srgbClr val="767171"/>
                </a:solidFill>
                <a:latin typeface="Noto Serif CJK TC Black" panose="02020900000000000000" pitchFamily="18" charset="-120"/>
                <a:ea typeface="Noto Serif CJK TC Black" panose="02020900000000000000" pitchFamily="18" charset="-120"/>
              </a:rPr>
              <a:t>、</a:t>
            </a:r>
            <a:r>
              <a:rPr lang="en-US" altLang="zh-TW" sz="2000" b="1" dirty="0">
                <a:solidFill>
                  <a:srgbClr val="767171"/>
                </a:solidFill>
                <a:latin typeface="Noto Serif CJK TC Black" panose="02020900000000000000" pitchFamily="18" charset="-120"/>
                <a:ea typeface="Noto Serif CJK TC Black" panose="02020900000000000000" pitchFamily="18" charset="-120"/>
              </a:rPr>
              <a:t>K-Nearest Neighbors</a:t>
            </a:r>
            <a:r>
              <a:rPr lang="zh-TW" altLang="en-US" sz="2000" b="1" dirty="0">
                <a:solidFill>
                  <a:srgbClr val="767171"/>
                </a:solidFill>
                <a:latin typeface="Noto Serif CJK TC Black" panose="02020900000000000000" pitchFamily="18" charset="-120"/>
                <a:ea typeface="Noto Serif CJK TC Black" panose="02020900000000000000" pitchFamily="18" charset="-120"/>
              </a:rPr>
              <a:t>等各種分群演算法，找出</a:t>
            </a:r>
            <a:r>
              <a:rPr lang="zh-TW" altLang="en-US" sz="2000" b="1" dirty="0" smtClean="0">
                <a:solidFill>
                  <a:srgbClr val="767171"/>
                </a:solidFill>
                <a:latin typeface="Noto Serif CJK TC Black" panose="02020900000000000000" pitchFamily="18" charset="-120"/>
                <a:ea typeface="Noto Serif CJK TC Black" panose="02020900000000000000" pitchFamily="18" charset="-120"/>
              </a:rPr>
              <a:t>各企鵝</a:t>
            </a:r>
            <a:r>
              <a:rPr lang="zh-TW" altLang="en-US" sz="2000" b="1" dirty="0">
                <a:solidFill>
                  <a:srgbClr val="767171"/>
                </a:solidFill>
                <a:latin typeface="Noto Serif CJK TC Black" panose="02020900000000000000" pitchFamily="18" charset="-120"/>
                <a:ea typeface="Noto Serif CJK TC Black" panose="02020900000000000000" pitchFamily="18" charset="-120"/>
              </a:rPr>
              <a:t>是</a:t>
            </a:r>
            <a:r>
              <a:rPr lang="zh-TW" altLang="en-US" sz="2000" b="1" dirty="0" smtClean="0">
                <a:solidFill>
                  <a:srgbClr val="767171"/>
                </a:solidFill>
                <a:latin typeface="Noto Serif CJK TC Black" panose="02020900000000000000" pitchFamily="18" charset="-120"/>
                <a:ea typeface="Noto Serif CJK TC Black" panose="02020900000000000000" pitchFamily="18" charset="-120"/>
              </a:rPr>
              <a:t>屬於</a:t>
            </a:r>
            <a:endParaRPr lang="en-US" altLang="zh-TW" sz="2000" b="1" dirty="0" smtClean="0">
              <a:solidFill>
                <a:srgbClr val="767171"/>
              </a:solidFill>
              <a:latin typeface="Noto Serif CJK TC Black" panose="02020900000000000000" pitchFamily="18" charset="-120"/>
              <a:ea typeface="Noto Serif CJK TC Black" panose="02020900000000000000" pitchFamily="18" charset="-120"/>
            </a:endParaRPr>
          </a:p>
          <a:p>
            <a:pPr fontAlgn="base">
              <a:lnSpc>
                <a:spcPct val="200000"/>
              </a:lnSpc>
            </a:pPr>
            <a:r>
              <a:rPr lang="zh-TW" altLang="en-US" sz="2000" b="1" dirty="0">
                <a:solidFill>
                  <a:srgbClr val="767171"/>
                </a:solidFill>
                <a:latin typeface="Noto Serif CJK TC Black" panose="02020900000000000000" pitchFamily="18" charset="-120"/>
                <a:ea typeface="Noto Serif CJK TC Black" panose="02020900000000000000" pitchFamily="18" charset="-120"/>
              </a:rPr>
              <a:t> </a:t>
            </a:r>
            <a:r>
              <a:rPr lang="zh-TW" altLang="en-US" sz="2000" b="1" dirty="0" smtClean="0">
                <a:solidFill>
                  <a:srgbClr val="767171"/>
                </a:solidFill>
                <a:latin typeface="Noto Serif CJK TC Black" panose="02020900000000000000" pitchFamily="18" charset="-120"/>
                <a:ea typeface="Noto Serif CJK TC Black" panose="02020900000000000000" pitchFamily="18" charset="-120"/>
              </a:rPr>
              <a:t>   哪</a:t>
            </a:r>
            <a:r>
              <a:rPr lang="zh-TW" altLang="en-US" sz="2000" b="1" dirty="0">
                <a:solidFill>
                  <a:srgbClr val="767171"/>
                </a:solidFill>
                <a:latin typeface="Noto Serif CJK TC Black" panose="02020900000000000000" pitchFamily="18" charset="-120"/>
                <a:ea typeface="Noto Serif CJK TC Black" panose="02020900000000000000" pitchFamily="18" charset="-120"/>
              </a:rPr>
              <a:t>一個種類，再透過分群後的結果跟原先的資料進行比對，討論出在哪種分群演算法</a:t>
            </a:r>
            <a:r>
              <a:rPr lang="zh-TW" altLang="en-US" sz="2000" b="1" dirty="0" smtClean="0">
                <a:solidFill>
                  <a:srgbClr val="767171"/>
                </a:solidFill>
                <a:latin typeface="Noto Serif CJK TC Black" panose="02020900000000000000" pitchFamily="18" charset="-120"/>
                <a:ea typeface="Noto Serif CJK TC Black" panose="02020900000000000000" pitchFamily="18" charset="-120"/>
              </a:rPr>
              <a:t>能</a:t>
            </a:r>
            <a:endParaRPr lang="en-US" altLang="zh-TW" sz="2000" b="1" dirty="0" smtClean="0">
              <a:solidFill>
                <a:srgbClr val="767171"/>
              </a:solidFill>
              <a:latin typeface="Noto Serif CJK TC Black" panose="02020900000000000000" pitchFamily="18" charset="-120"/>
              <a:ea typeface="Noto Serif CJK TC Black" panose="02020900000000000000" pitchFamily="18" charset="-120"/>
            </a:endParaRPr>
          </a:p>
          <a:p>
            <a:pPr fontAlgn="base">
              <a:lnSpc>
                <a:spcPct val="200000"/>
              </a:lnSpc>
            </a:pPr>
            <a:r>
              <a:rPr lang="zh-TW" altLang="en-US" sz="2000" b="1" dirty="0" smtClean="0">
                <a:solidFill>
                  <a:srgbClr val="767171"/>
                </a:solidFill>
                <a:latin typeface="Noto Serif CJK TC Black" panose="02020900000000000000" pitchFamily="18" charset="-120"/>
                <a:ea typeface="Noto Serif CJK TC Black" panose="02020900000000000000" pitchFamily="18" charset="-120"/>
              </a:rPr>
              <a:t>    最準確</a:t>
            </a:r>
            <a:r>
              <a:rPr lang="zh-TW" altLang="en-US" sz="2000" b="1" dirty="0">
                <a:solidFill>
                  <a:srgbClr val="767171"/>
                </a:solidFill>
                <a:latin typeface="Noto Serif CJK TC Black" panose="02020900000000000000" pitchFamily="18" charset="-120"/>
                <a:ea typeface="Noto Serif CJK TC Black" panose="02020900000000000000" pitchFamily="18" charset="-120"/>
              </a:rPr>
              <a:t>地將三組企鵝區分出來。</a:t>
            </a:r>
            <a:endParaRPr lang="zh-TW" altLang="en-US" sz="2000" dirty="0">
              <a:solidFill>
                <a:srgbClr val="000000"/>
              </a:solidFill>
              <a:latin typeface="Noto Serif CJK TC Black" panose="02020900000000000000" pitchFamily="18" charset="-120"/>
              <a:ea typeface="Noto Serif CJK TC Black" panose="02020900000000000000" pitchFamily="18" charset="-120"/>
            </a:endParaRPr>
          </a:p>
          <a:p>
            <a:pPr fontAlgn="base">
              <a:lnSpc>
                <a:spcPct val="200000"/>
              </a:lnSpc>
              <a:buFont typeface="Arial" panose="020B0604020202020204" pitchFamily="34" charset="0"/>
              <a:buChar char="•"/>
            </a:pPr>
            <a:r>
              <a:rPr lang="zh-TW" altLang="en-US" sz="2000" b="1" dirty="0" smtClean="0">
                <a:solidFill>
                  <a:srgbClr val="767171"/>
                </a:solidFill>
                <a:latin typeface="Noto Serif CJK TC Black" panose="02020900000000000000" pitchFamily="18" charset="-120"/>
                <a:ea typeface="Noto Serif CJK TC Black" panose="02020900000000000000" pitchFamily="18" charset="-120"/>
              </a:rPr>
              <a:t>  在此部份，我們</a:t>
            </a:r>
            <a:r>
              <a:rPr lang="zh-TW" altLang="en-US" sz="2000" b="1" dirty="0">
                <a:solidFill>
                  <a:srgbClr val="767171"/>
                </a:solidFill>
                <a:latin typeface="Noto Serif CJK TC Black" panose="02020900000000000000" pitchFamily="18" charset="-120"/>
                <a:ea typeface="Noto Serif CJK TC Black" panose="02020900000000000000" pitchFamily="18" charset="-120"/>
              </a:rPr>
              <a:t>也會</a:t>
            </a:r>
            <a:r>
              <a:rPr lang="zh-TW" altLang="en-US" sz="2000" b="1" dirty="0" smtClean="0">
                <a:solidFill>
                  <a:srgbClr val="767171"/>
                </a:solidFill>
                <a:latin typeface="Noto Serif CJK TC Black" panose="02020900000000000000" pitchFamily="18" charset="-120"/>
                <a:ea typeface="Noto Serif CJK TC Black" panose="02020900000000000000" pitchFamily="18" charset="-120"/>
              </a:rPr>
              <a:t>探討如何</a:t>
            </a:r>
            <a:r>
              <a:rPr lang="zh-TW" altLang="en-US" sz="2000" b="1" dirty="0">
                <a:solidFill>
                  <a:srgbClr val="767171"/>
                </a:solidFill>
                <a:latin typeface="Noto Serif CJK TC Black" panose="02020900000000000000" pitchFamily="18" charset="-120"/>
                <a:ea typeface="Noto Serif CJK TC Black" panose="02020900000000000000" pitchFamily="18" charset="-120"/>
              </a:rPr>
              <a:t>將三種類型的企鵝以線性迴歸的方式</a:t>
            </a:r>
            <a:r>
              <a:rPr lang="zh-TW" altLang="en-US" sz="2000" b="1" dirty="0" smtClean="0">
                <a:solidFill>
                  <a:srgbClr val="767171"/>
                </a:solidFill>
                <a:latin typeface="Noto Serif CJK TC Black" panose="02020900000000000000" pitchFamily="18" charset="-120"/>
                <a:ea typeface="Noto Serif CJK TC Black" panose="02020900000000000000" pitchFamily="18" charset="-120"/>
              </a:rPr>
              <a:t>表示</a:t>
            </a:r>
            <a:endParaRPr lang="en-US" altLang="zh-TW" sz="2000" b="1" dirty="0" smtClean="0">
              <a:solidFill>
                <a:srgbClr val="767171"/>
              </a:solidFill>
              <a:latin typeface="Noto Serif CJK TC Black" panose="02020900000000000000" pitchFamily="18" charset="-120"/>
              <a:ea typeface="Noto Serif CJK TC Black" panose="02020900000000000000" pitchFamily="18" charset="-120"/>
            </a:endParaRPr>
          </a:p>
        </p:txBody>
      </p:sp>
    </p:spTree>
    <p:extLst>
      <p:ext uri="{BB962C8B-B14F-4D97-AF65-F5344CB8AC3E}">
        <p14:creationId xmlns:p14="http://schemas.microsoft.com/office/powerpoint/2010/main" val="239118215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流程图: 卡片 28"/>
          <p:cNvSpPr/>
          <p:nvPr/>
        </p:nvSpPr>
        <p:spPr>
          <a:xfrm flipH="1" flipV="1">
            <a:off x="4189668" y="2204304"/>
            <a:ext cx="6875080" cy="2520000"/>
          </a:xfrm>
          <a:prstGeom prst="flowChartPunchedCard">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67496" y="1853079"/>
            <a:ext cx="3916457" cy="1862048"/>
          </a:xfrm>
          <a:prstGeom prst="rect">
            <a:avLst/>
          </a:prstGeom>
          <a:noFill/>
        </p:spPr>
        <p:txBody>
          <a:bodyPr wrap="none" rtlCol="0">
            <a:spAutoFit/>
          </a:bodyPr>
          <a:lstStyle/>
          <a:p>
            <a:r>
              <a:rPr lang="en-US" altLang="zh-CN" sz="11500" dirty="0" smtClean="0">
                <a:solidFill>
                  <a:schemeClr val="tx1">
                    <a:lumMod val="50000"/>
                    <a:lumOff val="50000"/>
                  </a:schemeClr>
                </a:solidFill>
                <a:latin typeface="苹方 细体" panose="020B0200000000000000" pitchFamily="34" charset="-122"/>
                <a:ea typeface="苹方 细体" panose="020B0200000000000000" pitchFamily="34" charset="-122"/>
              </a:rPr>
              <a:t>PART</a:t>
            </a:r>
            <a:endParaRPr lang="zh-CN" altLang="en-US" sz="115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26" name="文本框 25"/>
          <p:cNvSpPr txBox="1"/>
          <p:nvPr/>
        </p:nvSpPr>
        <p:spPr>
          <a:xfrm>
            <a:off x="267496" y="3576578"/>
            <a:ext cx="4015843" cy="1569660"/>
          </a:xfrm>
          <a:prstGeom prst="rect">
            <a:avLst/>
          </a:prstGeom>
          <a:noFill/>
        </p:spPr>
        <p:txBody>
          <a:bodyPr wrap="none" rtlCol="0">
            <a:spAutoFit/>
          </a:bodyPr>
          <a:lstStyle/>
          <a:p>
            <a:r>
              <a:rPr lang="en-US" altLang="zh-CN" sz="9600" dirty="0" smtClean="0">
                <a:solidFill>
                  <a:schemeClr val="tx1">
                    <a:lumMod val="50000"/>
                    <a:lumOff val="50000"/>
                  </a:schemeClr>
                </a:solidFill>
                <a:latin typeface="苹方 细体" panose="020B0200000000000000" pitchFamily="34" charset="-122"/>
                <a:ea typeface="苹方 细体" panose="020B0200000000000000" pitchFamily="34" charset="-122"/>
              </a:rPr>
              <a:t>THREE</a:t>
            </a:r>
            <a:endParaRPr lang="zh-CN" altLang="en-US" sz="96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8" name="文本框 16"/>
          <p:cNvSpPr txBox="1"/>
          <p:nvPr/>
        </p:nvSpPr>
        <p:spPr>
          <a:xfrm>
            <a:off x="4283339" y="3114962"/>
            <a:ext cx="4835609" cy="1200329"/>
          </a:xfrm>
          <a:prstGeom prst="rect">
            <a:avLst/>
          </a:prstGeom>
          <a:noFill/>
        </p:spPr>
        <p:txBody>
          <a:bodyPr wrap="square" rtlCol="0">
            <a:spAutoFit/>
          </a:bodyPr>
          <a:lstStyle/>
          <a:p>
            <a:r>
              <a:rPr lang="en-US" altLang="zh-TW" sz="4000" b="1" dirty="0" smtClean="0">
                <a:solidFill>
                  <a:schemeClr val="bg1"/>
                </a:solidFill>
              </a:rPr>
              <a:t>Technical</a:t>
            </a:r>
            <a:r>
              <a:rPr lang="zh-TW" altLang="en-US" sz="4000" b="1" dirty="0" smtClean="0">
                <a:solidFill>
                  <a:schemeClr val="bg1"/>
                </a:solidFill>
              </a:rPr>
              <a:t>  </a:t>
            </a:r>
            <a:r>
              <a:rPr lang="en-US" altLang="zh-TW" sz="4000" b="1" dirty="0" smtClean="0">
                <a:solidFill>
                  <a:schemeClr val="bg1"/>
                </a:solidFill>
              </a:rPr>
              <a:t>Challenges</a:t>
            </a:r>
            <a:endParaRPr lang="zh-CN" altLang="en-US" sz="4000" b="1" dirty="0">
              <a:solidFill>
                <a:schemeClr val="bg1"/>
              </a:solidFill>
              <a:ea typeface="微軟正黑體" panose="020B0604030504040204" pitchFamily="34" charset="-120"/>
            </a:endParaRPr>
          </a:p>
          <a:p>
            <a:r>
              <a:rPr lang="en-US" altLang="zh-TW" sz="3200" b="1" dirty="0">
                <a:solidFill>
                  <a:schemeClr val="bg1"/>
                </a:solidFill>
              </a:rPr>
              <a:t>	</a:t>
            </a:r>
            <a:endParaRPr lang="zh-CN" altLang="en-US" sz="3200" b="1" dirty="0">
              <a:solidFill>
                <a:schemeClr val="bg1"/>
              </a:solidFill>
              <a:ea typeface="微軟正黑體" panose="020B0604030504040204" pitchFamily="34" charset="-120"/>
            </a:endParaRPr>
          </a:p>
        </p:txBody>
      </p:sp>
    </p:spTree>
    <p:extLst>
      <p:ext uri="{BB962C8B-B14F-4D97-AF65-F5344CB8AC3E}">
        <p14:creationId xmlns:p14="http://schemas.microsoft.com/office/powerpoint/2010/main" val="113497610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 y="0"/>
            <a:ext cx="12192000" cy="6858000"/>
          </a:xfrm>
          <a:prstGeom prst="rect">
            <a:avLst/>
          </a:prstGeom>
          <a:solidFill>
            <a:schemeClr val="accent1"/>
          </a:solidFill>
        </p:spPr>
      </p:pic>
      <p:sp>
        <p:nvSpPr>
          <p:cNvPr id="50" name="AutoShape 11"/>
          <p:cNvSpPr>
            <a:spLocks noChangeAspect="1" noChangeArrowheads="1" noTextEdit="1"/>
          </p:cNvSpPr>
          <p:nvPr/>
        </p:nvSpPr>
        <p:spPr bwMode="auto">
          <a:xfrm>
            <a:off x="1820698" y="2354695"/>
            <a:ext cx="5651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AutoShape 15"/>
          <p:cNvSpPr>
            <a:spLocks noChangeAspect="1" noChangeArrowheads="1" noTextEdit="1"/>
          </p:cNvSpPr>
          <p:nvPr/>
        </p:nvSpPr>
        <p:spPr bwMode="auto">
          <a:xfrm>
            <a:off x="4516046" y="2350329"/>
            <a:ext cx="615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剪去单角的矩形 26"/>
          <p:cNvSpPr/>
          <p:nvPr/>
        </p:nvSpPr>
        <p:spPr>
          <a:xfrm flipV="1">
            <a:off x="1" y="566671"/>
            <a:ext cx="6120000" cy="540000"/>
          </a:xfrm>
          <a:prstGeom prst="snip1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1"/>
          <p:cNvSpPr>
            <a:spLocks noGrp="1"/>
          </p:cNvSpPr>
          <p:nvPr>
            <p:ph type="title"/>
          </p:nvPr>
        </p:nvSpPr>
        <p:spPr>
          <a:xfrm>
            <a:off x="1" y="184819"/>
            <a:ext cx="12190930" cy="1325563"/>
          </a:xfrm>
        </p:spPr>
        <p:txBody>
          <a:bodyPr>
            <a:normAutofit/>
          </a:bodyPr>
          <a:lstStyle/>
          <a:p>
            <a:r>
              <a:rPr lang="zh-TW" altLang="en-US" sz="2400" dirty="0" smtClean="0">
                <a:solidFill>
                  <a:schemeClr val="bg1"/>
                </a:solidFill>
                <a:latin typeface="Noto Serif CJK TC Black" panose="02020900000000000000" pitchFamily="18" charset="-120"/>
                <a:ea typeface="Noto Serif CJK TC Black" panose="02020900000000000000" pitchFamily="18" charset="-120"/>
              </a:rPr>
              <a:t>   </a:t>
            </a:r>
            <a:r>
              <a:rPr lang="en-US" altLang="zh-TW" sz="2400" b="1" dirty="0">
                <a:solidFill>
                  <a:schemeClr val="bg1"/>
                </a:solidFill>
                <a:latin typeface="Noto Serif CJK TC Black" panose="02020900000000000000" pitchFamily="18" charset="-120"/>
                <a:ea typeface="Noto Serif CJK TC Black" panose="02020900000000000000" pitchFamily="18" charset="-120"/>
              </a:rPr>
              <a:t>Technical</a:t>
            </a:r>
            <a:r>
              <a:rPr lang="zh-TW" altLang="en-US" sz="2400" b="1" dirty="0">
                <a:solidFill>
                  <a:schemeClr val="bg1"/>
                </a:solidFill>
                <a:latin typeface="Noto Serif CJK TC Black" panose="02020900000000000000" pitchFamily="18" charset="-120"/>
                <a:ea typeface="Noto Serif CJK TC Black" panose="02020900000000000000" pitchFamily="18" charset="-120"/>
              </a:rPr>
              <a:t>  </a:t>
            </a:r>
            <a:r>
              <a:rPr lang="en-US" altLang="zh-TW" sz="2400" b="1" dirty="0">
                <a:solidFill>
                  <a:schemeClr val="bg1"/>
                </a:solidFill>
                <a:latin typeface="Noto Serif CJK TC Black" panose="02020900000000000000" pitchFamily="18" charset="-120"/>
                <a:ea typeface="Noto Serif CJK TC Black" panose="02020900000000000000" pitchFamily="18" charset="-120"/>
              </a:rPr>
              <a:t>Challenges</a:t>
            </a:r>
            <a:endParaRPr lang="zh-CN" altLang="en-US" sz="2400" b="1" dirty="0">
              <a:solidFill>
                <a:schemeClr val="bg1"/>
              </a:solidFill>
              <a:latin typeface="Noto Serif CJK TC Black" panose="02020900000000000000" pitchFamily="18" charset="-120"/>
              <a:ea typeface="Noto Serif CJK TC Black" panose="02020900000000000000" pitchFamily="18" charset="-120"/>
            </a:endParaRPr>
          </a:p>
        </p:txBody>
      </p:sp>
      <p:sp>
        <p:nvSpPr>
          <p:cNvPr id="2" name="矩形 1"/>
          <p:cNvSpPr/>
          <p:nvPr/>
        </p:nvSpPr>
        <p:spPr>
          <a:xfrm>
            <a:off x="294207" y="1488523"/>
            <a:ext cx="10720726" cy="4893647"/>
          </a:xfrm>
          <a:prstGeom prst="rect">
            <a:avLst/>
          </a:prstGeom>
        </p:spPr>
        <p:txBody>
          <a:bodyPr wrap="square">
            <a:spAutoFit/>
          </a:bodyPr>
          <a:lstStyle/>
          <a:p>
            <a:r>
              <a:rPr lang="zh-TW" altLang="en-US" sz="2400" b="1" dirty="0">
                <a:solidFill>
                  <a:schemeClr val="tx1">
                    <a:lumMod val="65000"/>
                    <a:lumOff val="35000"/>
                  </a:schemeClr>
                </a:solidFill>
                <a:latin typeface="Noto Serif CJK TC Black" panose="02020900000000000000" pitchFamily="18" charset="-120"/>
                <a:ea typeface="Noto Serif CJK TC Black" panose="02020900000000000000" pitchFamily="18" charset="-120"/>
              </a:rPr>
              <a:t>在</a:t>
            </a:r>
            <a:r>
              <a:rPr lang="zh-TW" altLang="en-US" sz="24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我們的</a:t>
            </a:r>
            <a:r>
              <a:rPr lang="zh-TW" altLang="en-US" sz="2400" dirty="0">
                <a:solidFill>
                  <a:schemeClr val="tx1">
                    <a:lumMod val="65000"/>
                    <a:lumOff val="35000"/>
                  </a:schemeClr>
                </a:solidFill>
                <a:latin typeface="Noto Serif CJK TC Black" panose="02020900000000000000" pitchFamily="18" charset="-120"/>
                <a:ea typeface="Noto Serif CJK TC Black" panose="02020900000000000000" pitchFamily="18" charset="-120"/>
              </a:rPr>
              <a:t>「帕爾默群島（南極洲）企鵝數據」</a:t>
            </a:r>
            <a:r>
              <a:rPr lang="zh-TW" altLang="en-US" sz="24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資料中</a:t>
            </a:r>
            <a:r>
              <a:rPr lang="zh-TW" altLang="en-US" sz="2400" b="1" dirty="0">
                <a:solidFill>
                  <a:schemeClr val="tx1">
                    <a:lumMod val="65000"/>
                    <a:lumOff val="35000"/>
                  </a:schemeClr>
                </a:solidFill>
                <a:latin typeface="Noto Serif CJK TC Black" panose="02020900000000000000" pitchFamily="18" charset="-120"/>
                <a:ea typeface="Noto Serif CJK TC Black" panose="02020900000000000000" pitchFamily="18" charset="-120"/>
              </a:rPr>
              <a:t>有</a:t>
            </a:r>
            <a:r>
              <a:rPr lang="en-US" altLang="zh-TW" sz="24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N/A</a:t>
            </a:r>
            <a:r>
              <a:rPr lang="zh-TW" altLang="en-US" sz="2400" b="1" dirty="0">
                <a:solidFill>
                  <a:schemeClr val="tx1">
                    <a:lumMod val="65000"/>
                    <a:lumOff val="35000"/>
                  </a:schemeClr>
                </a:solidFill>
                <a:latin typeface="Noto Serif CJK TC Black" panose="02020900000000000000" pitchFamily="18" charset="-120"/>
                <a:ea typeface="Noto Serif CJK TC Black" panose="02020900000000000000" pitchFamily="18" charset="-120"/>
              </a:rPr>
              <a:t>值，所以我們需要將這些</a:t>
            </a:r>
            <a:r>
              <a:rPr lang="en-US" altLang="zh-TW" sz="24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N/A</a:t>
            </a:r>
            <a:r>
              <a:rPr lang="zh-TW" altLang="en-US" sz="2400" b="1" dirty="0">
                <a:solidFill>
                  <a:schemeClr val="tx1">
                    <a:lumMod val="65000"/>
                    <a:lumOff val="35000"/>
                  </a:schemeClr>
                </a:solidFill>
                <a:latin typeface="Noto Serif CJK TC Black" panose="02020900000000000000" pitchFamily="18" charset="-120"/>
                <a:ea typeface="Noto Serif CJK TC Black" panose="02020900000000000000" pitchFamily="18" charset="-120"/>
              </a:rPr>
              <a:t>值處理</a:t>
            </a:r>
            <a:r>
              <a:rPr lang="zh-TW" altLang="en-US" sz="24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掉。在處理</a:t>
            </a:r>
            <a:r>
              <a:rPr lang="en-US" altLang="zh-TW" sz="24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NA</a:t>
            </a:r>
            <a:r>
              <a:rPr lang="zh-TW" altLang="en-US" sz="24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值後，資料</a:t>
            </a:r>
            <a:r>
              <a:rPr lang="zh-TW" altLang="en-US" sz="2400" b="1" dirty="0">
                <a:solidFill>
                  <a:schemeClr val="tx1">
                    <a:lumMod val="65000"/>
                    <a:lumOff val="35000"/>
                  </a:schemeClr>
                </a:solidFill>
                <a:latin typeface="Noto Serif CJK TC Black" panose="02020900000000000000" pitchFamily="18" charset="-120"/>
                <a:ea typeface="Noto Serif CJK TC Black" panose="02020900000000000000" pitchFamily="18" charset="-120"/>
              </a:rPr>
              <a:t>的樣本數、</a:t>
            </a:r>
            <a:r>
              <a:rPr lang="zh-TW" altLang="en-US" sz="24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平均數也會跟著變動，必須留意是否使用正確的數據進行分析。</a:t>
            </a:r>
            <a:endParaRPr lang="en-US" altLang="zh-TW" sz="24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endParaRPr>
          </a:p>
          <a:p>
            <a:endParaRPr lang="en-US" altLang="zh-TW" sz="2400" b="1" dirty="0">
              <a:solidFill>
                <a:schemeClr val="tx1">
                  <a:lumMod val="65000"/>
                  <a:lumOff val="35000"/>
                </a:schemeClr>
              </a:solidFill>
              <a:latin typeface="Noto Serif CJK TC Black" panose="02020900000000000000" pitchFamily="18" charset="-120"/>
              <a:ea typeface="Noto Serif CJK TC Black" panose="02020900000000000000" pitchFamily="18" charset="-120"/>
            </a:endParaRPr>
          </a:p>
          <a:p>
            <a:r>
              <a:rPr lang="zh-TW" altLang="en-US" sz="24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在開始分群前，必須先將資料做好妥善的資料前處理，並觀察資料的所有變數，有哪些部分是利於分析的，有那些地方有資料的缺少值，必須先將其直接剃除或利用中位數</a:t>
            </a:r>
            <a:r>
              <a:rPr lang="en-US" altLang="zh-TW" sz="24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(median)</a:t>
            </a:r>
            <a:r>
              <a:rPr lang="zh-TW" altLang="en-US" sz="24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、平均數</a:t>
            </a:r>
            <a:r>
              <a:rPr lang="en-US" altLang="zh-TW" sz="24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(mean)</a:t>
            </a:r>
            <a:r>
              <a:rPr lang="zh-TW" altLang="en-US" sz="24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、眾數</a:t>
            </a:r>
            <a:r>
              <a:rPr lang="en-US" altLang="zh-TW" sz="24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(mode)</a:t>
            </a:r>
            <a:r>
              <a:rPr lang="zh-TW" altLang="en-US" sz="24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補值來處理缺失值。</a:t>
            </a:r>
            <a:endParaRPr lang="en-US" altLang="zh-TW" sz="24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endParaRPr>
          </a:p>
          <a:p>
            <a:endParaRPr lang="en-US" altLang="zh-TW" sz="2400" b="1" dirty="0">
              <a:solidFill>
                <a:schemeClr val="tx1">
                  <a:lumMod val="65000"/>
                  <a:lumOff val="35000"/>
                </a:schemeClr>
              </a:solidFill>
              <a:latin typeface="Noto Serif CJK TC Black" panose="02020900000000000000" pitchFamily="18" charset="-120"/>
              <a:ea typeface="Noto Serif CJK TC Black" panose="02020900000000000000" pitchFamily="18" charset="-120"/>
            </a:endParaRPr>
          </a:p>
          <a:p>
            <a:r>
              <a:rPr lang="zh-TW" altLang="en-US" sz="24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另外，各種分群方法的選用以及如何利用此筆企鵝數據做適當的迴歸分析，也是我們本次期末報告所面臨的課題。</a:t>
            </a:r>
            <a:endParaRPr lang="en-US" altLang="zh-TW" sz="24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endParaRPr>
          </a:p>
          <a:p>
            <a:endParaRPr lang="en-US" altLang="zh-TW" sz="2400" b="1" dirty="0">
              <a:solidFill>
                <a:schemeClr val="tx1">
                  <a:lumMod val="65000"/>
                  <a:lumOff val="35000"/>
                </a:schemeClr>
              </a:solidFill>
              <a:latin typeface="Noto Serif CJK TC Black" panose="02020900000000000000" pitchFamily="18" charset="-120"/>
              <a:ea typeface="Noto Serif CJK TC Black" panose="02020900000000000000" pitchFamily="18" charset="-120"/>
            </a:endParaRPr>
          </a:p>
          <a:p>
            <a:r>
              <a:rPr lang="zh-TW" altLang="en-US" sz="2400" b="1" dirty="0" smtClean="0">
                <a:solidFill>
                  <a:schemeClr val="tx1">
                    <a:lumMod val="65000"/>
                    <a:lumOff val="35000"/>
                  </a:schemeClr>
                </a:solidFill>
                <a:latin typeface="Noto Serif CJK TC Black" panose="02020900000000000000" pitchFamily="18" charset="-120"/>
                <a:ea typeface="Noto Serif CJK TC Black" panose="02020900000000000000" pitchFamily="18" charset="-120"/>
              </a:rPr>
              <a:t>在最後必須將分析出來的資料用適當的圖形做資料視覺化的部分，使整個資料更能夠一目了然</a:t>
            </a:r>
            <a:r>
              <a:rPr lang="zh-TW" altLang="en-US" sz="2400" b="1" dirty="0">
                <a:solidFill>
                  <a:schemeClr val="tx1">
                    <a:lumMod val="65000"/>
                    <a:lumOff val="35000"/>
                  </a:schemeClr>
                </a:solidFill>
                <a:latin typeface="Noto Serif CJK TC Black" panose="02020900000000000000" pitchFamily="18" charset="-120"/>
                <a:ea typeface="Noto Serif CJK TC Black" panose="02020900000000000000" pitchFamily="18" charset="-120"/>
              </a:rPr>
              <a:t>。</a:t>
            </a:r>
          </a:p>
        </p:txBody>
      </p:sp>
    </p:spTree>
    <p:extLst>
      <p:ext uri="{BB962C8B-B14F-4D97-AF65-F5344CB8AC3E}">
        <p14:creationId xmlns:p14="http://schemas.microsoft.com/office/powerpoint/2010/main" val="135163547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流程图: 卡片 28"/>
          <p:cNvSpPr/>
          <p:nvPr/>
        </p:nvSpPr>
        <p:spPr>
          <a:xfrm flipH="1" flipV="1">
            <a:off x="4189668" y="2204304"/>
            <a:ext cx="6875080" cy="2520000"/>
          </a:xfrm>
          <a:prstGeom prst="flowChartPunchedCard">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67496" y="1853079"/>
            <a:ext cx="3916457" cy="1862048"/>
          </a:xfrm>
          <a:prstGeom prst="rect">
            <a:avLst/>
          </a:prstGeom>
          <a:noFill/>
        </p:spPr>
        <p:txBody>
          <a:bodyPr wrap="none" rtlCol="0">
            <a:spAutoFit/>
          </a:bodyPr>
          <a:lstStyle/>
          <a:p>
            <a:r>
              <a:rPr lang="en-US" altLang="zh-CN" sz="11500" dirty="0" smtClean="0">
                <a:solidFill>
                  <a:schemeClr val="tx1">
                    <a:lumMod val="50000"/>
                    <a:lumOff val="50000"/>
                  </a:schemeClr>
                </a:solidFill>
                <a:latin typeface="苹方 细体" panose="020B0200000000000000" pitchFamily="34" charset="-122"/>
                <a:ea typeface="苹方 细体" panose="020B0200000000000000" pitchFamily="34" charset="-122"/>
              </a:rPr>
              <a:t>PART</a:t>
            </a:r>
            <a:endParaRPr lang="zh-CN" altLang="en-US" sz="115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26" name="文本框 25"/>
          <p:cNvSpPr txBox="1"/>
          <p:nvPr/>
        </p:nvSpPr>
        <p:spPr>
          <a:xfrm>
            <a:off x="267496" y="3576578"/>
            <a:ext cx="3417923" cy="1569660"/>
          </a:xfrm>
          <a:prstGeom prst="rect">
            <a:avLst/>
          </a:prstGeom>
          <a:noFill/>
        </p:spPr>
        <p:txBody>
          <a:bodyPr wrap="none" rtlCol="0">
            <a:spAutoFit/>
          </a:bodyPr>
          <a:lstStyle/>
          <a:p>
            <a:r>
              <a:rPr lang="en-US" altLang="zh-CN" sz="9600" dirty="0" smtClean="0">
                <a:solidFill>
                  <a:schemeClr val="tx1">
                    <a:lumMod val="50000"/>
                    <a:lumOff val="50000"/>
                  </a:schemeClr>
                </a:solidFill>
                <a:latin typeface="苹方 细体" panose="020B0200000000000000" pitchFamily="34" charset="-122"/>
                <a:ea typeface="苹方 细体" panose="020B0200000000000000" pitchFamily="34" charset="-122"/>
              </a:rPr>
              <a:t>FOUR</a:t>
            </a:r>
            <a:endParaRPr lang="zh-CN" altLang="en-US" sz="96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2" name="矩形 1"/>
          <p:cNvSpPr/>
          <p:nvPr/>
        </p:nvSpPr>
        <p:spPr>
          <a:xfrm>
            <a:off x="4451449" y="3110361"/>
            <a:ext cx="4685265" cy="707886"/>
          </a:xfrm>
          <a:prstGeom prst="rect">
            <a:avLst/>
          </a:prstGeom>
        </p:spPr>
        <p:txBody>
          <a:bodyPr wrap="square">
            <a:spAutoFit/>
          </a:bodyPr>
          <a:lstStyle/>
          <a:p>
            <a:r>
              <a:rPr lang="en-US" altLang="zh-TW" sz="4000" b="1" dirty="0">
                <a:solidFill>
                  <a:schemeClr val="bg1"/>
                </a:solidFill>
              </a:rPr>
              <a:t>Dataset to be used</a:t>
            </a:r>
            <a:endParaRPr lang="zh-TW" altLang="en-US" sz="4000" b="1" dirty="0">
              <a:solidFill>
                <a:schemeClr val="bg1"/>
              </a:solidFill>
            </a:endParaRPr>
          </a:p>
        </p:txBody>
      </p:sp>
    </p:spTree>
    <p:extLst>
      <p:ext uri="{BB962C8B-B14F-4D97-AF65-F5344CB8AC3E}">
        <p14:creationId xmlns:p14="http://schemas.microsoft.com/office/powerpoint/2010/main" val="75636812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6422</TotalTime>
  <Words>1082</Words>
  <Application>Microsoft Office PowerPoint</Application>
  <PresentationFormat>自訂</PresentationFormat>
  <Paragraphs>148</Paragraphs>
  <Slides>21</Slides>
  <Notes>21</Notes>
  <HiddenSlides>0</HiddenSlides>
  <MMClips>0</MMClips>
  <ScaleCrop>false</ScaleCrop>
  <HeadingPairs>
    <vt:vector size="4" baseType="variant">
      <vt:variant>
        <vt:lpstr>佈景主題</vt:lpstr>
      </vt:variant>
      <vt:variant>
        <vt:i4>1</vt:i4>
      </vt:variant>
      <vt:variant>
        <vt:lpstr>投影片標題</vt:lpstr>
      </vt:variant>
      <vt:variant>
        <vt:i4>21</vt:i4>
      </vt:variant>
    </vt:vector>
  </HeadingPairs>
  <TitlesOfParts>
    <vt:vector size="22" baseType="lpstr">
      <vt:lpstr>Office 主题</vt:lpstr>
      <vt:lpstr>PowerPoint 簡報</vt:lpstr>
      <vt:lpstr>PowerPoint 簡報</vt:lpstr>
      <vt:lpstr>PowerPoint 簡報</vt:lpstr>
      <vt:lpstr>MOTIVATIVE </vt:lpstr>
      <vt:lpstr>PowerPoint 簡報</vt:lpstr>
      <vt:lpstr>   Problem Statement</vt:lpstr>
      <vt:lpstr>PowerPoint 簡報</vt:lpstr>
      <vt:lpstr>   Technical  Challenges</vt:lpstr>
      <vt:lpstr>PowerPoint 簡報</vt:lpstr>
      <vt:lpstr>   Dataset to be used </vt:lpstr>
      <vt:lpstr>   Dataset to be used </vt:lpstr>
      <vt:lpstr>   Dataset to be used </vt:lpstr>
      <vt:lpstr>PowerPoint 簡報</vt:lpstr>
      <vt:lpstr>Preliminary Methods</vt:lpstr>
      <vt:lpstr>PowerPoint 簡報</vt:lpstr>
      <vt:lpstr>   Evaluation Plans</vt:lpstr>
      <vt:lpstr>   Evaluation Plans</vt:lpstr>
      <vt:lpstr>   Evaluation Plans – dbscan的績效評估示意圖</vt:lpstr>
      <vt:lpstr>PowerPoint 簡報</vt:lpstr>
      <vt:lpstr>   Expected Time Schedule</vt:lpstr>
      <vt:lpstr>PowerPoint 簡報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赵子皓</dc:creator>
  <cp:lastModifiedBy>User</cp:lastModifiedBy>
  <cp:revision>1293</cp:revision>
  <dcterms:created xsi:type="dcterms:W3CDTF">2015-07-31T06:37:18Z</dcterms:created>
  <dcterms:modified xsi:type="dcterms:W3CDTF">2021-05-24T07:57:46Z</dcterms:modified>
</cp:coreProperties>
</file>