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84" r:id="rId2"/>
    <p:sldId id="377" r:id="rId3"/>
    <p:sldId id="379" r:id="rId4"/>
    <p:sldId id="359" r:id="rId5"/>
    <p:sldId id="386" r:id="rId6"/>
    <p:sldId id="394" r:id="rId7"/>
    <p:sldId id="387" r:id="rId8"/>
    <p:sldId id="395" r:id="rId9"/>
    <p:sldId id="388" r:id="rId10"/>
    <p:sldId id="401" r:id="rId11"/>
    <p:sldId id="396" r:id="rId12"/>
    <p:sldId id="402" r:id="rId13"/>
    <p:sldId id="389" r:id="rId14"/>
    <p:sldId id="397" r:id="rId15"/>
    <p:sldId id="391" r:id="rId16"/>
    <p:sldId id="399" r:id="rId17"/>
    <p:sldId id="392" r:id="rId18"/>
    <p:sldId id="400" r:id="rId19"/>
    <p:sldId id="38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6" orient="horz" pos="2160" userDrawn="1">
          <p15:clr>
            <a:srgbClr val="A4A3A4"/>
          </p15:clr>
        </p15:guide>
        <p15:guide id="7" pos="6788" userDrawn="1">
          <p15:clr>
            <a:srgbClr val="A4A3A4"/>
          </p15:clr>
        </p15:guide>
        <p15:guide id="8" pos="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96D8"/>
    <a:srgbClr val="EC1C2F"/>
    <a:srgbClr val="1A52A3"/>
    <a:srgbClr val="0F3268"/>
    <a:srgbClr val="BA4543"/>
    <a:srgbClr val="542330"/>
    <a:srgbClr val="532333"/>
    <a:srgbClr val="3C3137"/>
    <a:srgbClr val="171717"/>
    <a:srgbClr val="4B20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6" autoAdjust="0"/>
    <p:restoredTop sz="94660"/>
  </p:normalViewPr>
  <p:slideViewPr>
    <p:cSldViewPr snapToGrid="0" showGuides="1">
      <p:cViewPr varScale="1">
        <p:scale>
          <a:sx n="50" d="100"/>
          <a:sy n="50" d="100"/>
        </p:scale>
        <p:origin x="-965" y="-77"/>
      </p:cViewPr>
      <p:guideLst>
        <p:guide orient="horz" pos="2160"/>
        <p:guide pos="3840"/>
        <p:guide pos="6788"/>
        <p:guide pos="892"/>
      </p:guideLst>
    </p:cSldViewPr>
  </p:slideViewPr>
  <p:notesTextViewPr>
    <p:cViewPr>
      <p:scale>
        <a:sx n="1" d="1"/>
        <a:sy n="1" d="1"/>
      </p:scale>
      <p:origin x="0" y="0"/>
    </p:cViewPr>
  </p:notesTextViewPr>
  <p:sorterViewPr>
    <p:cViewPr varScale="1">
      <p:scale>
        <a:sx n="100" d="100"/>
        <a:sy n="100" d="100"/>
      </p:scale>
      <p:origin x="0" y="-9336"/>
    </p:cViewPr>
  </p:sorter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BFAE2-FCE1-428C-A67B-D0D03F4EBB78}" type="datetimeFigureOut">
              <a:rPr lang="zh-CN" altLang="en-US" smtClean="0"/>
              <a:t>2021/5/23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069A2-4738-483B-BB51-FE5DE9408108}" type="slidenum">
              <a:rPr lang="zh-CN" altLang="en-US" smtClean="0"/>
              <a:t>‹#›</a:t>
            </a:fld>
            <a:endParaRPr lang="zh-CN" altLang="en-US"/>
          </a:p>
        </p:txBody>
      </p:sp>
    </p:spTree>
    <p:extLst>
      <p:ext uri="{BB962C8B-B14F-4D97-AF65-F5344CB8AC3E}">
        <p14:creationId xmlns:p14="http://schemas.microsoft.com/office/powerpoint/2010/main" val="2455993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a:t>
            </a:fld>
            <a:endParaRPr lang="zh-CN" altLang="en-US"/>
          </a:p>
        </p:txBody>
      </p:sp>
    </p:spTree>
    <p:extLst>
      <p:ext uri="{BB962C8B-B14F-4D97-AF65-F5344CB8AC3E}">
        <p14:creationId xmlns:p14="http://schemas.microsoft.com/office/powerpoint/2010/main" val="192667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10</a:t>
            </a:fld>
            <a:endParaRPr lang="zh-CN" altLang="en-US"/>
          </a:p>
        </p:txBody>
      </p:sp>
    </p:spTree>
    <p:extLst>
      <p:ext uri="{BB962C8B-B14F-4D97-AF65-F5344CB8AC3E}">
        <p14:creationId xmlns:p14="http://schemas.microsoft.com/office/powerpoint/2010/main" val="967905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11</a:t>
            </a:fld>
            <a:endParaRPr lang="zh-CN" altLang="en-US"/>
          </a:p>
        </p:txBody>
      </p:sp>
    </p:spTree>
    <p:extLst>
      <p:ext uri="{BB962C8B-B14F-4D97-AF65-F5344CB8AC3E}">
        <p14:creationId xmlns:p14="http://schemas.microsoft.com/office/powerpoint/2010/main" val="2373352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12</a:t>
            </a:fld>
            <a:endParaRPr lang="zh-CN" altLang="en-US"/>
          </a:p>
        </p:txBody>
      </p:sp>
    </p:spTree>
    <p:extLst>
      <p:ext uri="{BB962C8B-B14F-4D97-AF65-F5344CB8AC3E}">
        <p14:creationId xmlns:p14="http://schemas.microsoft.com/office/powerpoint/2010/main" val="3002976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13</a:t>
            </a:fld>
            <a:endParaRPr lang="zh-CN" altLang="en-US"/>
          </a:p>
        </p:txBody>
      </p:sp>
    </p:spTree>
    <p:extLst>
      <p:ext uri="{BB962C8B-B14F-4D97-AF65-F5344CB8AC3E}">
        <p14:creationId xmlns:p14="http://schemas.microsoft.com/office/powerpoint/2010/main" val="1921999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14</a:t>
            </a:fld>
            <a:endParaRPr lang="zh-CN" altLang="en-US"/>
          </a:p>
        </p:txBody>
      </p:sp>
    </p:spTree>
    <p:extLst>
      <p:ext uri="{BB962C8B-B14F-4D97-AF65-F5344CB8AC3E}">
        <p14:creationId xmlns:p14="http://schemas.microsoft.com/office/powerpoint/2010/main" val="684483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15</a:t>
            </a:fld>
            <a:endParaRPr lang="zh-CN" altLang="en-US"/>
          </a:p>
        </p:txBody>
      </p:sp>
    </p:spTree>
    <p:extLst>
      <p:ext uri="{BB962C8B-B14F-4D97-AF65-F5344CB8AC3E}">
        <p14:creationId xmlns:p14="http://schemas.microsoft.com/office/powerpoint/2010/main" val="580871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16</a:t>
            </a:fld>
            <a:endParaRPr lang="zh-CN" altLang="en-US"/>
          </a:p>
        </p:txBody>
      </p:sp>
    </p:spTree>
    <p:extLst>
      <p:ext uri="{BB962C8B-B14F-4D97-AF65-F5344CB8AC3E}">
        <p14:creationId xmlns:p14="http://schemas.microsoft.com/office/powerpoint/2010/main" val="1405164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17</a:t>
            </a:fld>
            <a:endParaRPr lang="zh-CN" altLang="en-US"/>
          </a:p>
        </p:txBody>
      </p:sp>
    </p:spTree>
    <p:extLst>
      <p:ext uri="{BB962C8B-B14F-4D97-AF65-F5344CB8AC3E}">
        <p14:creationId xmlns:p14="http://schemas.microsoft.com/office/powerpoint/2010/main" val="2423052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18</a:t>
            </a:fld>
            <a:endParaRPr lang="zh-CN" altLang="en-US"/>
          </a:p>
        </p:txBody>
      </p:sp>
    </p:spTree>
    <p:extLst>
      <p:ext uri="{BB962C8B-B14F-4D97-AF65-F5344CB8AC3E}">
        <p14:creationId xmlns:p14="http://schemas.microsoft.com/office/powerpoint/2010/main" val="3144110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19</a:t>
            </a:fld>
            <a:endParaRPr lang="zh-CN" altLang="en-US"/>
          </a:p>
        </p:txBody>
      </p:sp>
    </p:spTree>
    <p:extLst>
      <p:ext uri="{BB962C8B-B14F-4D97-AF65-F5344CB8AC3E}">
        <p14:creationId xmlns:p14="http://schemas.microsoft.com/office/powerpoint/2010/main" val="54859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2</a:t>
            </a:fld>
            <a:endParaRPr lang="zh-CN" altLang="en-US"/>
          </a:p>
        </p:txBody>
      </p:sp>
    </p:spTree>
    <p:extLst>
      <p:ext uri="{BB962C8B-B14F-4D97-AF65-F5344CB8AC3E}">
        <p14:creationId xmlns:p14="http://schemas.microsoft.com/office/powerpoint/2010/main" val="245018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3</a:t>
            </a:fld>
            <a:endParaRPr lang="zh-CN" altLang="en-US"/>
          </a:p>
        </p:txBody>
      </p:sp>
    </p:spTree>
    <p:extLst>
      <p:ext uri="{BB962C8B-B14F-4D97-AF65-F5344CB8AC3E}">
        <p14:creationId xmlns:p14="http://schemas.microsoft.com/office/powerpoint/2010/main" val="396290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4</a:t>
            </a:fld>
            <a:endParaRPr lang="zh-CN" altLang="en-US"/>
          </a:p>
        </p:txBody>
      </p:sp>
    </p:spTree>
    <p:extLst>
      <p:ext uri="{BB962C8B-B14F-4D97-AF65-F5344CB8AC3E}">
        <p14:creationId xmlns:p14="http://schemas.microsoft.com/office/powerpoint/2010/main" val="354486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5</a:t>
            </a:fld>
            <a:endParaRPr lang="zh-CN" altLang="en-US"/>
          </a:p>
        </p:txBody>
      </p:sp>
    </p:spTree>
    <p:extLst>
      <p:ext uri="{BB962C8B-B14F-4D97-AF65-F5344CB8AC3E}">
        <p14:creationId xmlns:p14="http://schemas.microsoft.com/office/powerpoint/2010/main" val="147048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6</a:t>
            </a:fld>
            <a:endParaRPr lang="zh-CN" altLang="en-US"/>
          </a:p>
        </p:txBody>
      </p:sp>
    </p:spTree>
    <p:extLst>
      <p:ext uri="{BB962C8B-B14F-4D97-AF65-F5344CB8AC3E}">
        <p14:creationId xmlns:p14="http://schemas.microsoft.com/office/powerpoint/2010/main" val="1310057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7</a:t>
            </a:fld>
            <a:endParaRPr lang="zh-CN" altLang="en-US"/>
          </a:p>
        </p:txBody>
      </p:sp>
    </p:spTree>
    <p:extLst>
      <p:ext uri="{BB962C8B-B14F-4D97-AF65-F5344CB8AC3E}">
        <p14:creationId xmlns:p14="http://schemas.microsoft.com/office/powerpoint/2010/main" val="24792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8</a:t>
            </a:fld>
            <a:endParaRPr lang="zh-CN" altLang="en-US"/>
          </a:p>
        </p:txBody>
      </p:sp>
    </p:spTree>
    <p:extLst>
      <p:ext uri="{BB962C8B-B14F-4D97-AF65-F5344CB8AC3E}">
        <p14:creationId xmlns:p14="http://schemas.microsoft.com/office/powerpoint/2010/main" val="2889908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4069A2-4738-483B-BB51-FE5DE9408108}" type="slidenum">
              <a:rPr lang="zh-CN" altLang="en-US" smtClean="0"/>
              <a:t>9</a:t>
            </a:fld>
            <a:endParaRPr lang="zh-CN" altLang="en-US"/>
          </a:p>
        </p:txBody>
      </p:sp>
    </p:spTree>
    <p:extLst>
      <p:ext uri="{BB962C8B-B14F-4D97-AF65-F5344CB8AC3E}">
        <p14:creationId xmlns:p14="http://schemas.microsoft.com/office/powerpoint/2010/main" val="78380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89481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182770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528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211773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68125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275406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302354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50604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266416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3261370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4220FB-8DE8-4120-B22F-61CCAE7E7B32}" type="datetimeFigureOut">
              <a:rPr lang="zh-CN" altLang="en-US" smtClean="0"/>
              <a:t>2021/5/23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380007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220FB-8DE8-4120-B22F-61CCAE7E7B32}" type="datetimeFigureOut">
              <a:rPr lang="zh-CN" altLang="en-US" smtClean="0"/>
              <a:t>2021/5/23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80A65-5293-442E-93AB-FDB6D2B4B30C}" type="slidenum">
              <a:rPr lang="zh-CN" altLang="en-US" smtClean="0"/>
              <a:t>‹#›</a:t>
            </a:fld>
            <a:endParaRPr lang="zh-CN" altLang="en-US"/>
          </a:p>
        </p:txBody>
      </p:sp>
    </p:spTree>
    <p:extLst>
      <p:ext uri="{BB962C8B-B14F-4D97-AF65-F5344CB8AC3E}">
        <p14:creationId xmlns:p14="http://schemas.microsoft.com/office/powerpoint/2010/main" val="275273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3000"/>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1761189" y="2718140"/>
            <a:ext cx="8669612" cy="1323439"/>
          </a:xfrm>
          <a:prstGeom prst="rect">
            <a:avLst/>
          </a:prstGeom>
          <a:noFill/>
        </p:spPr>
        <p:txBody>
          <a:bodyPr wrap="square" lIns="91440" tIns="45720" rIns="91440" bIns="45720">
            <a:spAutoFit/>
          </a:bodyPr>
          <a:lstStyle/>
          <a:p>
            <a:pPr algn="ctr"/>
            <a:r>
              <a:rPr lang="zh-TW" altLang="en-US" sz="8000" b="1" cap="none" spc="0" dirty="0" smtClean="0">
                <a:ln w="0"/>
                <a:solidFill>
                  <a:schemeClr val="bg2">
                    <a:lumMod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這隻企鵝是哪類呢</a:t>
            </a:r>
            <a:r>
              <a:rPr lang="en-US" altLang="zh-TW" sz="8000" b="1" cap="none" spc="0" dirty="0" smtClean="0">
                <a:ln w="0"/>
                <a:solidFill>
                  <a:schemeClr val="bg2">
                    <a:lumMod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a:t>
            </a:r>
            <a:endParaRPr lang="zh-TW" altLang="en-US" sz="8000" b="1" cap="none" spc="0" dirty="0">
              <a:ln w="0"/>
              <a:solidFill>
                <a:schemeClr val="bg2">
                  <a:lumMod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endParaRPr>
          </a:p>
        </p:txBody>
      </p:sp>
      <p:sp>
        <p:nvSpPr>
          <p:cNvPr id="12" name="矩形 11"/>
          <p:cNvSpPr/>
          <p:nvPr/>
        </p:nvSpPr>
        <p:spPr>
          <a:xfrm>
            <a:off x="4521255" y="4207532"/>
            <a:ext cx="3149481" cy="707886"/>
          </a:xfrm>
          <a:prstGeom prst="rect">
            <a:avLst/>
          </a:prstGeom>
          <a:noFill/>
        </p:spPr>
        <p:txBody>
          <a:bodyPr wrap="square" lIns="91440" tIns="45720" rIns="91440" bIns="45720">
            <a:spAutoFit/>
          </a:bodyPr>
          <a:lstStyle/>
          <a:p>
            <a:pPr algn="ctr"/>
            <a:r>
              <a:rPr lang="en-US" altLang="zh-TW" sz="4000" b="1" dirty="0" smtClean="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a:t>
            </a:r>
            <a:r>
              <a:rPr lang="zh-TW" altLang="en-US" sz="4000" b="1" dirty="0" smtClean="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 第二組 </a:t>
            </a:r>
            <a:r>
              <a:rPr lang="en-US" altLang="zh-TW" sz="4000" b="1" dirty="0" smtClean="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a:t>
            </a:r>
            <a:r>
              <a:rPr lang="zh-TW" altLang="en-US" sz="4000" b="1" dirty="0" smtClean="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 </a:t>
            </a:r>
            <a:endParaRPr lang="zh-TW" altLang="en-US" sz="4000" b="1" cap="none" spc="0" dirty="0">
              <a:ln w="0"/>
              <a:solidFill>
                <a:schemeClr val="tx2">
                  <a:lumMod val="7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endParaRPr>
          </a:p>
        </p:txBody>
      </p:sp>
      <p:sp>
        <p:nvSpPr>
          <p:cNvPr id="14" name="矩形 13"/>
          <p:cNvSpPr/>
          <p:nvPr/>
        </p:nvSpPr>
        <p:spPr>
          <a:xfrm>
            <a:off x="2398486" y="5247323"/>
            <a:ext cx="7395021" cy="461665"/>
          </a:xfrm>
          <a:prstGeom prst="rect">
            <a:avLst/>
          </a:prstGeom>
          <a:noFill/>
        </p:spPr>
        <p:txBody>
          <a:bodyPr wrap="square" lIns="91440" tIns="45720" rIns="91440" bIns="45720">
            <a:spAutoFit/>
          </a:bodyPr>
          <a:lstStyle/>
          <a:p>
            <a:pPr algn="ctr"/>
            <a:r>
              <a:rPr lang="zh-TW" altLang="en-US" sz="2400" b="1" dirty="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統計</a:t>
            </a:r>
            <a:r>
              <a:rPr lang="en-US" altLang="zh-TW" sz="2400" b="1" dirty="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110 </a:t>
            </a:r>
            <a:r>
              <a:rPr lang="zh-TW" altLang="en-US" sz="2400" b="1" dirty="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馬靖</a:t>
            </a:r>
            <a:r>
              <a:rPr lang="zh-TW" altLang="en-US"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宇    統計</a:t>
            </a:r>
            <a:r>
              <a:rPr lang="en-US" altLang="zh-TW"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111</a:t>
            </a:r>
            <a:r>
              <a:rPr lang="zh-TW" altLang="en-US"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翁瑋廷    統計</a:t>
            </a:r>
            <a:r>
              <a:rPr lang="en-US" altLang="zh-TW"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111</a:t>
            </a:r>
            <a:r>
              <a:rPr lang="zh-TW" altLang="en-US" sz="2400" b="1" dirty="0" smtClean="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rPr>
              <a:t>許祐誠</a:t>
            </a:r>
            <a:endParaRPr lang="zh-TW" altLang="en-US" sz="2400" b="1" cap="none" spc="0" dirty="0">
              <a:ln w="0"/>
              <a:solidFill>
                <a:schemeClr val="tx1">
                  <a:lumMod val="75000"/>
                  <a:lumOff val="25000"/>
                </a:schemeClr>
              </a:solidFill>
              <a:effectLst>
                <a:outerShdw blurRad="38100" dist="25400" dir="5400000" algn="ctr" rotWithShape="0">
                  <a:srgbClr val="6E747A">
                    <a:alpha val="43000"/>
                  </a:srgbClr>
                </a:outerShdw>
              </a:effectLst>
              <a:latin typeface="Noto Serif CJK TC Black" panose="02020900000000000000" pitchFamily="18" charset="-120"/>
              <a:ea typeface="Noto Serif CJK TC Black" panose="02020900000000000000" pitchFamily="18" charset="-120"/>
            </a:endParaRPr>
          </a:p>
        </p:txBody>
      </p:sp>
    </p:spTree>
    <p:extLst>
      <p:ext uri="{BB962C8B-B14F-4D97-AF65-F5344CB8AC3E}">
        <p14:creationId xmlns:p14="http://schemas.microsoft.com/office/powerpoint/2010/main" val="23544390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14299" y="400754"/>
            <a:ext cx="12190930" cy="1325563"/>
          </a:xfrm>
        </p:spPr>
        <p:txBody>
          <a:bodyPr>
            <a:normAutofit/>
          </a:bodyPr>
          <a:lstStyle/>
          <a:p>
            <a:r>
              <a:rPr lang="zh-TW" altLang="en-US" sz="2400" dirty="0" smtClean="0">
                <a:solidFill>
                  <a:schemeClr val="bg1"/>
                </a:solidFill>
              </a:rPr>
              <a:t>   </a:t>
            </a:r>
            <a:r>
              <a:rPr lang="en-US" altLang="zh-TW" sz="2400" b="1" dirty="0">
                <a:solidFill>
                  <a:schemeClr val="bg1"/>
                </a:solidFill>
                <a:latin typeface="Noto Sans CJK TC Black" panose="020B0A00000000000000" pitchFamily="34" charset="-120"/>
                <a:ea typeface="Noto Sans CJK TC Black" panose="020B0A00000000000000" pitchFamily="34" charset="-120"/>
              </a:rPr>
              <a:t>Dataset to be used</a:t>
            </a:r>
            <a:r>
              <a:rPr lang="zh-TW" altLang="en-US" sz="2400" b="1" dirty="0">
                <a:solidFill>
                  <a:schemeClr val="bg1"/>
                </a:solidFill>
              </a:rPr>
              <a:t/>
            </a:r>
            <a:br>
              <a:rPr lang="zh-TW" altLang="en-US" sz="2400" b="1" dirty="0">
                <a:solidFill>
                  <a:schemeClr val="bg1"/>
                </a:solidFill>
              </a:rPr>
            </a:br>
            <a:endParaRPr lang="zh-CN" altLang="en-US" sz="2400" dirty="0">
              <a:solidFill>
                <a:schemeClr val="bg1"/>
              </a:solidFill>
            </a:endParaRPr>
          </a:p>
        </p:txBody>
      </p:sp>
      <p:sp>
        <p:nvSpPr>
          <p:cNvPr id="7" name="标题 1"/>
          <p:cNvSpPr txBox="1">
            <a:spLocks/>
          </p:cNvSpPr>
          <p:nvPr/>
        </p:nvSpPr>
        <p:spPr>
          <a:xfrm>
            <a:off x="24536" y="2103437"/>
            <a:ext cx="121909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smtClean="0">
                <a:solidFill>
                  <a:schemeClr val="bg1"/>
                </a:solidFill>
              </a:rPr>
              <a:t>   </a:t>
            </a:r>
            <a:r>
              <a:rPr lang="zh-TW" altLang="en-US" sz="2400" b="1" dirty="0" smtClean="0">
                <a:solidFill>
                  <a:schemeClr val="bg1"/>
                </a:solidFill>
              </a:rPr>
              <a:t/>
            </a:r>
            <a:br>
              <a:rPr lang="zh-TW" altLang="en-US" sz="2400" b="1" dirty="0" smtClean="0">
                <a:solidFill>
                  <a:schemeClr val="bg1"/>
                </a:solidFill>
              </a:rPr>
            </a:br>
            <a:endParaRPr lang="zh-CN" altLang="en-US" sz="2400" dirty="0">
              <a:solidFill>
                <a:schemeClr val="bg1"/>
              </a:solidFill>
            </a:endParaRPr>
          </a:p>
        </p:txBody>
      </p:sp>
      <p:sp>
        <p:nvSpPr>
          <p:cNvPr id="8" name="标题 1"/>
          <p:cNvSpPr txBox="1">
            <a:spLocks/>
          </p:cNvSpPr>
          <p:nvPr/>
        </p:nvSpPr>
        <p:spPr>
          <a:xfrm>
            <a:off x="265000" y="1410460"/>
            <a:ext cx="12190930" cy="1867081"/>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60000"/>
              </a:lnSpc>
            </a:pPr>
            <a:r>
              <a:rPr lang="zh-TW" altLang="en-US" sz="5500" dirty="0">
                <a:solidFill>
                  <a:schemeClr val="tx1">
                    <a:lumMod val="75000"/>
                    <a:lumOff val="25000"/>
                  </a:schemeClr>
                </a:solidFill>
                <a:latin typeface="Noto Sans CJK TC Black" panose="020B0A00000000000000" pitchFamily="34" charset="-120"/>
                <a:ea typeface="Noto Sans CJK TC Black" panose="020B0A00000000000000" pitchFamily="34" charset="-120"/>
              </a:rPr>
              <a:t>本</a:t>
            </a:r>
            <a:r>
              <a:rPr lang="zh-TW" altLang="en-US"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次資料科學導論期末報告，我們所使用的</a:t>
            </a:r>
            <a:r>
              <a:rPr lang="en-US" altLang="zh-TW" sz="5500" b="1" dirty="0">
                <a:solidFill>
                  <a:schemeClr val="tx1">
                    <a:lumMod val="75000"/>
                    <a:lumOff val="25000"/>
                  </a:schemeClr>
                </a:solidFill>
                <a:latin typeface="Noto Sans CJK TC Black" panose="020B0A00000000000000" pitchFamily="34" charset="-120"/>
                <a:ea typeface="Noto Sans CJK TC Black" panose="020B0A00000000000000" pitchFamily="34" charset="-120"/>
              </a:rPr>
              <a:t>Dataset </a:t>
            </a:r>
            <a:r>
              <a:rPr lang="zh-TW" altLang="en-US" sz="5500" b="1"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是來自</a:t>
            </a:r>
            <a:r>
              <a:rPr lang="en-US" altLang="zh-TW" sz="5500" b="1" dirty="0" err="1"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Kaggle</a:t>
            </a:r>
            <a:r>
              <a:rPr lang="zh-TW" altLang="en-US" sz="5500" b="1"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中的</a:t>
            </a:r>
            <a:endParaRPr lang="en-US" altLang="zh-TW" sz="5500" b="1"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endParaRPr>
          </a:p>
          <a:p>
            <a:pPr>
              <a:lnSpc>
                <a:spcPct val="160000"/>
              </a:lnSpc>
            </a:pPr>
            <a:r>
              <a:rPr lang="en-US" altLang="zh-TW"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a:t>
            </a:r>
            <a:r>
              <a:rPr lang="pt-BR" altLang="zh-TW"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Palmer </a:t>
            </a:r>
            <a:r>
              <a:rPr lang="pt-BR" altLang="zh-TW" sz="5500" dirty="0">
                <a:solidFill>
                  <a:schemeClr val="tx1">
                    <a:lumMod val="75000"/>
                    <a:lumOff val="25000"/>
                  </a:schemeClr>
                </a:solidFill>
                <a:latin typeface="Noto Sans CJK TC Black" panose="020B0A00000000000000" pitchFamily="34" charset="-120"/>
                <a:ea typeface="Noto Sans CJK TC Black" panose="020B0A00000000000000" pitchFamily="34" charset="-120"/>
              </a:rPr>
              <a:t>Archipelago (Antarctica) penguin </a:t>
            </a:r>
            <a:r>
              <a:rPr lang="pt-BR" altLang="zh-TW"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data</a:t>
            </a:r>
            <a:r>
              <a:rPr lang="en-US" altLang="zh-TW"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a:t>
            </a:r>
            <a:r>
              <a:rPr lang="zh-TW" altLang="en-US"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  </a:t>
            </a:r>
            <a:r>
              <a:rPr lang="en-US" altLang="zh-TW" sz="5500" dirty="0" smtClean="0">
                <a:solidFill>
                  <a:schemeClr val="bg2">
                    <a:lumMod val="75000"/>
                  </a:schemeClr>
                </a:solidFill>
                <a:latin typeface="+mn-ea"/>
                <a:ea typeface="+mn-ea"/>
              </a:rPr>
              <a:t>(</a:t>
            </a:r>
            <a:r>
              <a:rPr lang="zh-TW" altLang="en-US" sz="5500" dirty="0">
                <a:solidFill>
                  <a:schemeClr val="bg2">
                    <a:lumMod val="75000"/>
                  </a:schemeClr>
                </a:solidFill>
                <a:latin typeface="+mn-ea"/>
                <a:ea typeface="+mn-ea"/>
              </a:rPr>
              <a:t>帕爾默群島（</a:t>
            </a:r>
            <a:r>
              <a:rPr lang="zh-TW" altLang="en-US" sz="5500" dirty="0" smtClean="0">
                <a:solidFill>
                  <a:schemeClr val="bg2">
                    <a:lumMod val="75000"/>
                  </a:schemeClr>
                </a:solidFill>
                <a:latin typeface="+mn-ea"/>
                <a:ea typeface="+mn-ea"/>
              </a:rPr>
              <a:t>南極洲</a:t>
            </a:r>
            <a:r>
              <a:rPr lang="en-US" altLang="zh-TW" sz="5500" dirty="0" smtClean="0">
                <a:solidFill>
                  <a:schemeClr val="bg2">
                    <a:lumMod val="75000"/>
                  </a:schemeClr>
                </a:solidFill>
                <a:latin typeface="+mn-ea"/>
                <a:ea typeface="+mn-ea"/>
              </a:rPr>
              <a:t>)</a:t>
            </a:r>
            <a:r>
              <a:rPr lang="zh-TW" altLang="en-US" sz="5500" dirty="0" smtClean="0">
                <a:solidFill>
                  <a:schemeClr val="bg2">
                    <a:lumMod val="75000"/>
                  </a:schemeClr>
                </a:solidFill>
                <a:latin typeface="+mn-ea"/>
                <a:ea typeface="+mn-ea"/>
              </a:rPr>
              <a:t>企鵝數據</a:t>
            </a:r>
            <a:r>
              <a:rPr lang="en-US" altLang="zh-TW" sz="5500" dirty="0" smtClean="0">
                <a:solidFill>
                  <a:schemeClr val="bg2">
                    <a:lumMod val="75000"/>
                  </a:schemeClr>
                </a:solidFill>
                <a:latin typeface="+mn-ea"/>
                <a:ea typeface="+mn-ea"/>
              </a:rPr>
              <a:t>)</a:t>
            </a:r>
          </a:p>
          <a:p>
            <a:pPr>
              <a:lnSpc>
                <a:spcPct val="160000"/>
              </a:lnSpc>
            </a:pPr>
            <a:r>
              <a:rPr lang="zh-TW" altLang="en-US" sz="5500" dirty="0">
                <a:solidFill>
                  <a:schemeClr val="tx1">
                    <a:lumMod val="75000"/>
                    <a:lumOff val="25000"/>
                  </a:schemeClr>
                </a:solidFill>
                <a:latin typeface="Noto Sans CJK TC Black" panose="020B0A00000000000000" pitchFamily="34" charset="-120"/>
                <a:ea typeface="Noto Sans CJK TC Black" panose="020B0A00000000000000" pitchFamily="34" charset="-120"/>
              </a:rPr>
              <a:t>此</a:t>
            </a:r>
            <a:r>
              <a:rPr lang="zh-TW" altLang="en-US"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資料集包含兩個</a:t>
            </a:r>
            <a:r>
              <a:rPr lang="zh-TW" altLang="en-US" sz="5500" dirty="0">
                <a:solidFill>
                  <a:schemeClr val="tx1">
                    <a:lumMod val="75000"/>
                    <a:lumOff val="25000"/>
                  </a:schemeClr>
                </a:solidFill>
                <a:latin typeface="Noto Sans CJK TC Black" panose="020B0A00000000000000" pitchFamily="34" charset="-120"/>
                <a:ea typeface="Noto Sans CJK TC Black" panose="020B0A00000000000000" pitchFamily="34" charset="-120"/>
              </a:rPr>
              <a:t>資料</a:t>
            </a:r>
            <a:r>
              <a:rPr lang="zh-TW" altLang="en-US"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rPr>
              <a:t>文件</a:t>
            </a:r>
            <a:endParaRPr lang="en-US" altLang="zh-TW"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endParaRPr>
          </a:p>
          <a:p>
            <a:pPr>
              <a:lnSpc>
                <a:spcPct val="160000"/>
              </a:lnSpc>
            </a:pPr>
            <a:endParaRPr lang="en-US" altLang="zh-TW" sz="5500" dirty="0" smtClean="0">
              <a:solidFill>
                <a:schemeClr val="tx1">
                  <a:lumMod val="75000"/>
                  <a:lumOff val="25000"/>
                </a:schemeClr>
              </a:solidFill>
              <a:latin typeface="Noto Sans CJK TC Black" panose="020B0A00000000000000" pitchFamily="34" charset="-120"/>
              <a:ea typeface="Noto Sans CJK TC Black" panose="020B0A00000000000000" pitchFamily="34" charset="-120"/>
            </a:endParaRPr>
          </a:p>
          <a:p>
            <a:pPr>
              <a:lnSpc>
                <a:spcPct val="160000"/>
              </a:lnSpc>
            </a:pPr>
            <a:r>
              <a:rPr lang="en-US" altLang="zh-TW" sz="5500" b="1" dirty="0" smtClean="0">
                <a:latin typeface="Noto Sans CJK TC Black" panose="020B0A00000000000000" pitchFamily="34" charset="-120"/>
                <a:ea typeface="Noto Sans CJK TC Black" panose="020B0A00000000000000" pitchFamily="34" charset="-120"/>
              </a:rPr>
              <a:t>1.penguins_size</a:t>
            </a:r>
            <a:r>
              <a:rPr lang="zh-TW" altLang="en-US" sz="5500" b="1" dirty="0" smtClean="0">
                <a:latin typeface="Noto Sans CJK TC Black" panose="020B0A00000000000000" pitchFamily="34" charset="-120"/>
                <a:ea typeface="Noto Sans CJK TC Black" panose="020B0A00000000000000" pitchFamily="34" charset="-120"/>
              </a:rPr>
              <a:t> </a:t>
            </a:r>
            <a:r>
              <a:rPr lang="en-US" altLang="zh-TW" sz="5500" b="1" dirty="0" smtClean="0">
                <a:latin typeface="Noto Sans CJK TC Black" panose="020B0A00000000000000" pitchFamily="34" charset="-120"/>
                <a:ea typeface="Noto Sans CJK TC Black" panose="020B0A00000000000000" pitchFamily="34" charset="-120"/>
              </a:rPr>
              <a:t>–</a:t>
            </a:r>
            <a:r>
              <a:rPr lang="zh-TW" altLang="en-US" sz="5500" b="1" dirty="0" smtClean="0">
                <a:latin typeface="Noto Sans CJK TC Black" panose="020B0A00000000000000" pitchFamily="34" charset="-120"/>
                <a:ea typeface="Noto Sans CJK TC Black" panose="020B0A00000000000000" pitchFamily="34" charset="-120"/>
              </a:rPr>
              <a:t> 其中包括</a:t>
            </a:r>
            <a:r>
              <a:rPr lang="en-US" altLang="zh-TW" sz="5500" b="1" dirty="0" smtClean="0">
                <a:latin typeface="Noto Sans CJK TC Black" panose="020B0A00000000000000" pitchFamily="34" charset="-120"/>
                <a:ea typeface="Noto Sans CJK TC Black" panose="020B0A00000000000000" pitchFamily="34" charset="-120"/>
              </a:rPr>
              <a:t>7</a:t>
            </a:r>
            <a:r>
              <a:rPr lang="zh-TW" altLang="en-US" sz="5500" b="1" dirty="0" smtClean="0">
                <a:latin typeface="Noto Sans CJK TC Black" panose="020B0A00000000000000" pitchFamily="34" charset="-120"/>
                <a:ea typeface="Noto Sans CJK TC Black" panose="020B0A00000000000000" pitchFamily="34" charset="-120"/>
              </a:rPr>
              <a:t>個變數 分別是 </a:t>
            </a:r>
            <a:endParaRPr lang="en-US" altLang="zh-TW" sz="5500" b="1" dirty="0" smtClean="0">
              <a:latin typeface="Noto Sans CJK TC Black" panose="020B0A00000000000000" pitchFamily="34" charset="-120"/>
              <a:ea typeface="Noto Sans CJK TC Black" panose="020B0A00000000000000" pitchFamily="34" charset="-120"/>
            </a:endParaRPr>
          </a:p>
          <a:p>
            <a:pPr>
              <a:lnSpc>
                <a:spcPct val="160000"/>
              </a:lnSpc>
            </a:pPr>
            <a:r>
              <a:rPr lang="en-US" altLang="zh-TW" sz="2400" b="1" dirty="0" smtClean="0">
                <a:solidFill>
                  <a:schemeClr val="bg1"/>
                </a:solidFill>
              </a:rPr>
              <a:t>	</a:t>
            </a:r>
            <a:r>
              <a:rPr lang="zh-TW" altLang="en-US" sz="2400" b="1" dirty="0" smtClean="0">
                <a:solidFill>
                  <a:schemeClr val="bg1"/>
                </a:solidFill>
              </a:rPr>
              <a:t/>
            </a:r>
            <a:br>
              <a:rPr lang="zh-TW" altLang="en-US" sz="2400" b="1" dirty="0" smtClean="0">
                <a:solidFill>
                  <a:schemeClr val="bg1"/>
                </a:solidFill>
              </a:rPr>
            </a:br>
            <a:endParaRPr lang="zh-CN" altLang="en-US" sz="2400" dirty="0">
              <a:solidFill>
                <a:schemeClr val="bg1"/>
              </a:solidFill>
            </a:endParaRPr>
          </a:p>
        </p:txBody>
      </p:sp>
      <p:sp>
        <p:nvSpPr>
          <p:cNvPr id="12" name="矩形 11"/>
          <p:cNvSpPr/>
          <p:nvPr/>
        </p:nvSpPr>
        <p:spPr>
          <a:xfrm>
            <a:off x="772547" y="3071485"/>
            <a:ext cx="9152849" cy="1600438"/>
          </a:xfrm>
          <a:prstGeom prst="rect">
            <a:avLst/>
          </a:prstGeom>
        </p:spPr>
        <p:txBody>
          <a:bodyPr wrap="square">
            <a:spAutoFit/>
          </a:bodyPr>
          <a:lstStyle/>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culmen_length_mm</a:t>
            </a:r>
            <a:r>
              <a:rPr lang="zh-TW" altLang="zh-TW" sz="1400" dirty="0">
                <a:solidFill>
                  <a:schemeClr val="tx1">
                    <a:lumMod val="75000"/>
                    <a:lumOff val="25000"/>
                  </a:schemeClr>
                </a:solidFill>
                <a:ea typeface="Inter"/>
              </a:rPr>
              <a:t>: culmen length (mm)</a:t>
            </a:r>
          </a:p>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culmen_depth_mm</a:t>
            </a:r>
            <a:r>
              <a:rPr lang="zh-TW" altLang="zh-TW" sz="1400" dirty="0">
                <a:solidFill>
                  <a:schemeClr val="tx1">
                    <a:lumMod val="75000"/>
                    <a:lumOff val="25000"/>
                  </a:schemeClr>
                </a:solidFill>
                <a:ea typeface="Inter"/>
              </a:rPr>
              <a:t>: culmen depth (mm)</a:t>
            </a:r>
          </a:p>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flipper_length_mm</a:t>
            </a:r>
            <a:r>
              <a:rPr lang="zh-TW" altLang="zh-TW" sz="1400" dirty="0">
                <a:solidFill>
                  <a:schemeClr val="tx1">
                    <a:lumMod val="75000"/>
                    <a:lumOff val="25000"/>
                  </a:schemeClr>
                </a:solidFill>
                <a:ea typeface="Inter"/>
              </a:rPr>
              <a:t>: flipper length (mm)</a:t>
            </a:r>
          </a:p>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species</a:t>
            </a:r>
            <a:r>
              <a:rPr lang="zh-TW" altLang="zh-TW" sz="1400" dirty="0">
                <a:solidFill>
                  <a:schemeClr val="tx1">
                    <a:lumMod val="75000"/>
                    <a:lumOff val="25000"/>
                  </a:schemeClr>
                </a:solidFill>
                <a:ea typeface="Inter"/>
              </a:rPr>
              <a:t>: penguin species (Chinstrap, Adélie, or Gentoo)</a:t>
            </a:r>
          </a:p>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body_mass_g</a:t>
            </a:r>
            <a:r>
              <a:rPr lang="zh-TW" altLang="zh-TW" sz="1400" dirty="0">
                <a:solidFill>
                  <a:schemeClr val="tx1">
                    <a:lumMod val="75000"/>
                    <a:lumOff val="25000"/>
                  </a:schemeClr>
                </a:solidFill>
                <a:ea typeface="Inter"/>
              </a:rPr>
              <a:t>: body mass (g)</a:t>
            </a:r>
          </a:p>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island</a:t>
            </a:r>
            <a:r>
              <a:rPr lang="zh-TW" altLang="zh-TW" sz="1400" dirty="0">
                <a:solidFill>
                  <a:schemeClr val="tx1">
                    <a:lumMod val="75000"/>
                    <a:lumOff val="25000"/>
                  </a:schemeClr>
                </a:solidFill>
                <a:ea typeface="Inter"/>
              </a:rPr>
              <a:t>: island name (Dream, Torgersen, or Biscoe) in the </a:t>
            </a:r>
            <a:r>
              <a:rPr lang="zh-TW" altLang="zh-TW" sz="1400" dirty="0" smtClean="0">
                <a:solidFill>
                  <a:schemeClr val="tx1">
                    <a:lumMod val="75000"/>
                    <a:lumOff val="25000"/>
                  </a:schemeClr>
                </a:solidFill>
                <a:ea typeface="Inter"/>
              </a:rPr>
              <a:t>Palmer </a:t>
            </a:r>
            <a:r>
              <a:rPr lang="zh-TW" altLang="zh-TW" sz="1400" dirty="0">
                <a:solidFill>
                  <a:schemeClr val="tx1">
                    <a:lumMod val="75000"/>
                    <a:lumOff val="25000"/>
                  </a:schemeClr>
                </a:solidFill>
                <a:ea typeface="Inter"/>
              </a:rPr>
              <a:t>Archipelago (Antarctica)</a:t>
            </a:r>
          </a:p>
          <a:p>
            <a:pPr lvl="0" eaLnBrk="0" fontAlgn="base" hangingPunct="0">
              <a:spcBef>
                <a:spcPct val="0"/>
              </a:spcBef>
              <a:spcAft>
                <a:spcPct val="0"/>
              </a:spcAft>
              <a:buFontTx/>
              <a:buChar char="•"/>
            </a:pPr>
            <a:r>
              <a:rPr lang="zh-TW" altLang="zh-TW" sz="1400" dirty="0">
                <a:solidFill>
                  <a:schemeClr val="tx1">
                    <a:lumMod val="75000"/>
                    <a:lumOff val="25000"/>
                  </a:schemeClr>
                </a:solidFill>
                <a:ea typeface="Roboto Mono"/>
              </a:rPr>
              <a:t>sex</a:t>
            </a:r>
            <a:r>
              <a:rPr lang="zh-TW" altLang="zh-TW" sz="1400" dirty="0">
                <a:solidFill>
                  <a:schemeClr val="tx1">
                    <a:lumMod val="75000"/>
                    <a:lumOff val="25000"/>
                  </a:schemeClr>
                </a:solidFill>
                <a:ea typeface="Inter"/>
              </a:rPr>
              <a:t>: penguin sex</a:t>
            </a:r>
          </a:p>
        </p:txBody>
      </p:sp>
      <p:sp>
        <p:nvSpPr>
          <p:cNvPr id="13" name="矩形 12"/>
          <p:cNvSpPr/>
          <p:nvPr/>
        </p:nvSpPr>
        <p:spPr>
          <a:xfrm>
            <a:off x="246211" y="4774168"/>
            <a:ext cx="9155619" cy="369332"/>
          </a:xfrm>
          <a:prstGeom prst="rect">
            <a:avLst/>
          </a:prstGeom>
        </p:spPr>
        <p:txBody>
          <a:bodyPr wrap="square">
            <a:spAutoFit/>
          </a:bodyPr>
          <a:lstStyle/>
          <a:p>
            <a:pPr eaLnBrk="0" fontAlgn="base" hangingPunct="0">
              <a:spcBef>
                <a:spcPct val="0"/>
              </a:spcBef>
              <a:spcAft>
                <a:spcPct val="0"/>
              </a:spcAft>
            </a:pPr>
            <a:r>
              <a:rPr lang="en-US" altLang="zh-TW" sz="1200" b="1" dirty="0" smtClean="0">
                <a:latin typeface="Noto Sans CJK TC Black" panose="020B0A00000000000000" pitchFamily="34" charset="-120"/>
                <a:ea typeface="Noto Sans CJK TC Black" panose="020B0A00000000000000" pitchFamily="34" charset="-120"/>
              </a:rPr>
              <a:t>2.</a:t>
            </a:r>
            <a:r>
              <a:rPr lang="en-US" altLang="zh-TW" dirty="0"/>
              <a:t> </a:t>
            </a:r>
            <a:r>
              <a:rPr lang="en-US" altLang="zh-TW" dirty="0" err="1"/>
              <a:t>penguins_lter</a:t>
            </a:r>
            <a:r>
              <a:rPr lang="zh-TW" altLang="en-US" sz="1200" b="1" dirty="0" smtClean="0">
                <a:latin typeface="Noto Sans CJK TC Black" panose="020B0A00000000000000" pitchFamily="34" charset="-120"/>
                <a:ea typeface="Noto Sans CJK TC Black" panose="020B0A00000000000000" pitchFamily="34" charset="-120"/>
              </a:rPr>
              <a:t> </a:t>
            </a:r>
            <a:r>
              <a:rPr lang="en-US" altLang="zh-TW" sz="1200" b="1" dirty="0">
                <a:latin typeface="Noto Sans CJK TC Black" panose="020B0A00000000000000" pitchFamily="34" charset="-120"/>
                <a:ea typeface="Noto Sans CJK TC Black" panose="020B0A00000000000000" pitchFamily="34" charset="-120"/>
              </a:rPr>
              <a:t>–</a:t>
            </a:r>
            <a:r>
              <a:rPr lang="zh-TW" altLang="en-US" sz="1200" b="1" dirty="0">
                <a:latin typeface="Noto Sans CJK TC Black" panose="020B0A00000000000000" pitchFamily="34" charset="-120"/>
                <a:ea typeface="Noto Sans CJK TC Black" panose="020B0A00000000000000" pitchFamily="34" charset="-120"/>
              </a:rPr>
              <a:t> 其中</a:t>
            </a:r>
            <a:r>
              <a:rPr lang="zh-TW" altLang="en-US" sz="1200" b="1" dirty="0" smtClean="0">
                <a:latin typeface="Noto Sans CJK TC Black" panose="020B0A00000000000000" pitchFamily="34" charset="-120"/>
                <a:ea typeface="Noto Sans CJK TC Black" panose="020B0A00000000000000" pitchFamily="34" charset="-120"/>
              </a:rPr>
              <a:t>包括</a:t>
            </a:r>
            <a:r>
              <a:rPr lang="en-US" altLang="zh-TW" sz="1200" b="1" dirty="0" smtClean="0">
                <a:latin typeface="Noto Sans CJK TC Black" panose="020B0A00000000000000" pitchFamily="34" charset="-120"/>
                <a:ea typeface="Noto Sans CJK TC Black" panose="020B0A00000000000000" pitchFamily="34" charset="-120"/>
              </a:rPr>
              <a:t>3</a:t>
            </a:r>
            <a:r>
              <a:rPr lang="zh-TW" altLang="en-US" sz="1200" b="1" dirty="0" smtClean="0">
                <a:latin typeface="Noto Sans CJK TC Black" panose="020B0A00000000000000" pitchFamily="34" charset="-120"/>
                <a:ea typeface="Noto Sans CJK TC Black" panose="020B0A00000000000000" pitchFamily="34" charset="-120"/>
              </a:rPr>
              <a:t>種企鵝的原始數據</a:t>
            </a:r>
            <a:endParaRPr lang="zh-TW" altLang="zh-TW" sz="1200" dirty="0">
              <a:solidFill>
                <a:schemeClr val="tx1">
                  <a:lumMod val="75000"/>
                  <a:lumOff val="25000"/>
                </a:schemeClr>
              </a:solidFill>
              <a:ea typeface="Inter"/>
            </a:endParaRPr>
          </a:p>
        </p:txBody>
      </p:sp>
      <p:sp>
        <p:nvSpPr>
          <p:cNvPr id="2" name="矩形 1"/>
          <p:cNvSpPr/>
          <p:nvPr/>
        </p:nvSpPr>
        <p:spPr>
          <a:xfrm>
            <a:off x="789268" y="5315094"/>
            <a:ext cx="6096000" cy="1169551"/>
          </a:xfrm>
          <a:prstGeom prst="rect">
            <a:avLst/>
          </a:prstGeom>
        </p:spPr>
        <p:txBody>
          <a:bodyPr>
            <a:spAutoFit/>
          </a:bodyPr>
          <a:lstStyle/>
          <a:p>
            <a:r>
              <a:rPr lang="en-US" altLang="zh-TW" sz="1400" dirty="0" smtClean="0"/>
              <a:t>-</a:t>
            </a:r>
            <a:r>
              <a:rPr lang="zh-TW" altLang="en-US" sz="1400" dirty="0" smtClean="0"/>
              <a:t> </a:t>
            </a:r>
            <a:r>
              <a:rPr lang="en-US" altLang="zh-TW" sz="1400" dirty="0" smtClean="0"/>
              <a:t>Species </a:t>
            </a:r>
            <a:r>
              <a:rPr lang="en-US" altLang="zh-TW" sz="1400" dirty="0"/>
              <a:t>Region </a:t>
            </a:r>
            <a:endParaRPr lang="en-US" altLang="zh-TW" sz="1400" dirty="0" smtClean="0"/>
          </a:p>
          <a:p>
            <a:r>
              <a:rPr lang="en-US" altLang="zh-TW" sz="1400" dirty="0" smtClean="0"/>
              <a:t>-</a:t>
            </a:r>
            <a:r>
              <a:rPr lang="zh-TW" altLang="en-US" sz="1400" dirty="0" smtClean="0"/>
              <a:t> </a:t>
            </a:r>
            <a:r>
              <a:rPr lang="en-US" altLang="zh-TW" sz="1400" dirty="0" smtClean="0"/>
              <a:t>Island </a:t>
            </a:r>
            <a:r>
              <a:rPr lang="en-US" altLang="zh-TW" sz="1400" dirty="0"/>
              <a:t>Stage </a:t>
            </a:r>
            <a:endParaRPr lang="en-US" altLang="zh-TW" sz="1400" dirty="0" smtClean="0"/>
          </a:p>
          <a:p>
            <a:r>
              <a:rPr lang="en-US" altLang="zh-TW" sz="1400" dirty="0" smtClean="0"/>
              <a:t>-</a:t>
            </a:r>
            <a:r>
              <a:rPr lang="zh-TW" altLang="en-US" sz="1400" dirty="0" smtClean="0"/>
              <a:t> </a:t>
            </a:r>
            <a:r>
              <a:rPr lang="en-US" altLang="zh-TW" sz="1400" dirty="0" smtClean="0"/>
              <a:t>Individual </a:t>
            </a:r>
            <a:r>
              <a:rPr lang="en-US" altLang="zh-TW" sz="1400" dirty="0"/>
              <a:t>ID </a:t>
            </a:r>
            <a:endParaRPr lang="en-US" altLang="zh-TW" sz="1400" dirty="0" smtClean="0"/>
          </a:p>
          <a:p>
            <a:r>
              <a:rPr lang="en-US" altLang="zh-TW" sz="1400" dirty="0" smtClean="0"/>
              <a:t>-</a:t>
            </a:r>
            <a:r>
              <a:rPr lang="zh-TW" altLang="en-US" sz="1400" dirty="0" smtClean="0"/>
              <a:t> </a:t>
            </a:r>
            <a:r>
              <a:rPr lang="en-US" altLang="zh-TW" sz="1400" dirty="0" smtClean="0"/>
              <a:t>Clutch </a:t>
            </a:r>
            <a:r>
              <a:rPr lang="en-US" altLang="zh-TW" sz="1400" dirty="0"/>
              <a:t>Completion </a:t>
            </a:r>
            <a:endParaRPr lang="en-US" altLang="zh-TW" sz="1400" dirty="0" smtClean="0"/>
          </a:p>
          <a:p>
            <a:r>
              <a:rPr lang="en-US" altLang="zh-TW" sz="1400" dirty="0" smtClean="0"/>
              <a:t>-</a:t>
            </a:r>
            <a:r>
              <a:rPr lang="zh-TW" altLang="en-US" sz="1400" dirty="0" smtClean="0"/>
              <a:t> </a:t>
            </a:r>
            <a:r>
              <a:rPr lang="en-US" altLang="zh-TW" sz="1400" dirty="0" smtClean="0"/>
              <a:t>Date </a:t>
            </a:r>
            <a:r>
              <a:rPr lang="en-US" altLang="zh-TW" sz="1400" dirty="0"/>
              <a:t>Egg </a:t>
            </a:r>
            <a:endParaRPr lang="en-US" altLang="zh-TW" sz="1400" dirty="0" smtClean="0"/>
          </a:p>
        </p:txBody>
      </p:sp>
      <p:sp>
        <p:nvSpPr>
          <p:cNvPr id="15" name="矩形 14"/>
          <p:cNvSpPr/>
          <p:nvPr/>
        </p:nvSpPr>
        <p:spPr>
          <a:xfrm>
            <a:off x="2649996" y="5315094"/>
            <a:ext cx="6096000" cy="954107"/>
          </a:xfrm>
          <a:prstGeom prst="rect">
            <a:avLst/>
          </a:prstGeom>
        </p:spPr>
        <p:txBody>
          <a:bodyPr>
            <a:spAutoFit/>
          </a:bodyPr>
          <a:lstStyle/>
          <a:p>
            <a:r>
              <a:rPr lang="en-US" altLang="zh-TW" sz="1400" dirty="0" smtClean="0">
                <a:solidFill>
                  <a:srgbClr val="000000"/>
                </a:solidFill>
              </a:rPr>
              <a:t>-</a:t>
            </a:r>
            <a:r>
              <a:rPr lang="zh-TW" altLang="en-US" sz="1400" dirty="0" smtClean="0">
                <a:solidFill>
                  <a:srgbClr val="000000"/>
                </a:solidFill>
              </a:rPr>
              <a:t> </a:t>
            </a:r>
            <a:r>
              <a:rPr lang="en-US" altLang="zh-TW" sz="1400" dirty="0" err="1" smtClean="0">
                <a:solidFill>
                  <a:srgbClr val="000000"/>
                </a:solidFill>
              </a:rPr>
              <a:t>Culmen</a:t>
            </a:r>
            <a:r>
              <a:rPr lang="en-US" altLang="zh-TW" sz="1400" dirty="0" smtClean="0">
                <a:solidFill>
                  <a:srgbClr val="000000"/>
                </a:solidFill>
              </a:rPr>
              <a:t> </a:t>
            </a:r>
            <a:r>
              <a:rPr lang="en-US" altLang="zh-TW" sz="1400" dirty="0">
                <a:solidFill>
                  <a:srgbClr val="000000"/>
                </a:solidFill>
              </a:rPr>
              <a:t>Length (mm)</a:t>
            </a:r>
            <a:r>
              <a:rPr lang="en-US" altLang="zh-TW" sz="1400" dirty="0"/>
              <a:t> </a:t>
            </a:r>
            <a:endParaRPr lang="en-US" altLang="zh-TW" sz="1400" dirty="0" smtClean="0"/>
          </a:p>
          <a:p>
            <a:r>
              <a:rPr lang="en-US" altLang="zh-TW" sz="1400" dirty="0" smtClean="0">
                <a:solidFill>
                  <a:srgbClr val="000000"/>
                </a:solidFill>
              </a:rPr>
              <a:t>-</a:t>
            </a:r>
            <a:r>
              <a:rPr lang="zh-TW" altLang="en-US" sz="1400" dirty="0" smtClean="0">
                <a:solidFill>
                  <a:srgbClr val="000000"/>
                </a:solidFill>
              </a:rPr>
              <a:t> </a:t>
            </a:r>
            <a:r>
              <a:rPr lang="en-US" altLang="zh-TW" sz="1400" dirty="0" err="1" smtClean="0">
                <a:solidFill>
                  <a:srgbClr val="000000"/>
                </a:solidFill>
              </a:rPr>
              <a:t>Culmen</a:t>
            </a:r>
            <a:r>
              <a:rPr lang="en-US" altLang="zh-TW" sz="1400" dirty="0" smtClean="0">
                <a:solidFill>
                  <a:srgbClr val="000000"/>
                </a:solidFill>
              </a:rPr>
              <a:t> </a:t>
            </a:r>
            <a:r>
              <a:rPr lang="en-US" altLang="zh-TW" sz="1400" dirty="0">
                <a:solidFill>
                  <a:srgbClr val="000000"/>
                </a:solidFill>
              </a:rPr>
              <a:t>Depth (mm)</a:t>
            </a:r>
            <a:r>
              <a:rPr lang="en-US" altLang="zh-TW" sz="1400" dirty="0"/>
              <a:t> </a:t>
            </a:r>
            <a:endParaRPr lang="en-US" altLang="zh-TW" sz="1400" dirty="0" smtClean="0"/>
          </a:p>
          <a:p>
            <a:r>
              <a:rPr lang="en-US" altLang="zh-TW" sz="1400" dirty="0" smtClean="0">
                <a:solidFill>
                  <a:srgbClr val="000000"/>
                </a:solidFill>
              </a:rPr>
              <a:t>-</a:t>
            </a:r>
            <a:r>
              <a:rPr lang="zh-TW" altLang="en-US" sz="1400" dirty="0" smtClean="0">
                <a:solidFill>
                  <a:srgbClr val="000000"/>
                </a:solidFill>
              </a:rPr>
              <a:t> </a:t>
            </a:r>
            <a:r>
              <a:rPr lang="en-US" altLang="zh-TW" sz="1400" dirty="0" smtClean="0">
                <a:solidFill>
                  <a:srgbClr val="000000"/>
                </a:solidFill>
              </a:rPr>
              <a:t>Flipper </a:t>
            </a:r>
            <a:r>
              <a:rPr lang="en-US" altLang="zh-TW" sz="1400" dirty="0">
                <a:solidFill>
                  <a:srgbClr val="000000"/>
                </a:solidFill>
              </a:rPr>
              <a:t>Length (mm)</a:t>
            </a:r>
            <a:r>
              <a:rPr lang="en-US" altLang="zh-TW" sz="1400" dirty="0"/>
              <a:t> </a:t>
            </a:r>
            <a:endParaRPr lang="en-US" altLang="zh-TW" sz="1400" dirty="0" smtClean="0"/>
          </a:p>
          <a:p>
            <a:r>
              <a:rPr lang="en-US" altLang="zh-TW" sz="1400" dirty="0" smtClean="0">
                <a:solidFill>
                  <a:srgbClr val="000000"/>
                </a:solidFill>
              </a:rPr>
              <a:t>-</a:t>
            </a:r>
            <a:r>
              <a:rPr lang="zh-TW" altLang="en-US" sz="1400" dirty="0" smtClean="0">
                <a:solidFill>
                  <a:srgbClr val="000000"/>
                </a:solidFill>
              </a:rPr>
              <a:t> </a:t>
            </a:r>
            <a:r>
              <a:rPr lang="en-US" altLang="zh-TW" sz="1400" dirty="0" smtClean="0">
                <a:solidFill>
                  <a:srgbClr val="000000"/>
                </a:solidFill>
              </a:rPr>
              <a:t>Body </a:t>
            </a:r>
            <a:r>
              <a:rPr lang="en-US" altLang="zh-TW" sz="1400" dirty="0">
                <a:solidFill>
                  <a:srgbClr val="000000"/>
                </a:solidFill>
              </a:rPr>
              <a:t>Mass (g)</a:t>
            </a:r>
            <a:r>
              <a:rPr lang="en-US" altLang="zh-TW" sz="1400" dirty="0"/>
              <a:t> </a:t>
            </a:r>
            <a:r>
              <a:rPr lang="en-US" altLang="zh-TW" sz="1400" dirty="0">
                <a:solidFill>
                  <a:srgbClr val="000000"/>
                </a:solidFill>
              </a:rPr>
              <a:t>Sex</a:t>
            </a:r>
            <a:r>
              <a:rPr lang="en-US" altLang="zh-TW" sz="1400" dirty="0"/>
              <a:t> </a:t>
            </a:r>
            <a:endParaRPr lang="zh-TW" altLang="en-US" sz="1400" dirty="0"/>
          </a:p>
        </p:txBody>
      </p:sp>
    </p:spTree>
    <p:extLst>
      <p:ext uri="{BB962C8B-B14F-4D97-AF65-F5344CB8AC3E}">
        <p14:creationId xmlns:p14="http://schemas.microsoft.com/office/powerpoint/2010/main" val="223392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14299" y="400754"/>
            <a:ext cx="12190930" cy="1325563"/>
          </a:xfrm>
        </p:spPr>
        <p:txBody>
          <a:bodyPr>
            <a:normAutofit/>
          </a:bodyPr>
          <a:lstStyle/>
          <a:p>
            <a:r>
              <a:rPr lang="zh-TW" altLang="en-US" sz="2400" dirty="0" smtClean="0">
                <a:solidFill>
                  <a:schemeClr val="bg1"/>
                </a:solidFill>
              </a:rPr>
              <a:t>   </a:t>
            </a:r>
            <a:r>
              <a:rPr lang="en-US" altLang="zh-TW" sz="2400" b="1" dirty="0">
                <a:solidFill>
                  <a:schemeClr val="bg1"/>
                </a:solidFill>
                <a:latin typeface="Noto Sans CJK TC Black" panose="020B0A00000000000000" pitchFamily="34" charset="-120"/>
                <a:ea typeface="Noto Sans CJK TC Black" panose="020B0A00000000000000" pitchFamily="34" charset="-120"/>
              </a:rPr>
              <a:t>Dataset to be used</a:t>
            </a:r>
            <a:r>
              <a:rPr lang="zh-TW" altLang="en-US" sz="2400" b="1" dirty="0">
                <a:solidFill>
                  <a:schemeClr val="bg1"/>
                </a:solidFill>
              </a:rPr>
              <a:t/>
            </a:r>
            <a:br>
              <a:rPr lang="zh-TW" altLang="en-US" sz="2400" b="1" dirty="0">
                <a:solidFill>
                  <a:schemeClr val="bg1"/>
                </a:solidFill>
              </a:rPr>
            </a:br>
            <a:endParaRPr lang="zh-CN" altLang="en-US" sz="2400" dirty="0">
              <a:solidFill>
                <a:schemeClr val="bg1"/>
              </a:solidFill>
            </a:endParaRPr>
          </a:p>
        </p:txBody>
      </p:sp>
      <p:sp>
        <p:nvSpPr>
          <p:cNvPr id="7" name="标题 1"/>
          <p:cNvSpPr txBox="1">
            <a:spLocks/>
          </p:cNvSpPr>
          <p:nvPr/>
        </p:nvSpPr>
        <p:spPr>
          <a:xfrm>
            <a:off x="24536" y="2103437"/>
            <a:ext cx="121909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smtClean="0">
                <a:solidFill>
                  <a:schemeClr val="bg1"/>
                </a:solidFill>
              </a:rPr>
              <a:t>   </a:t>
            </a:r>
            <a:r>
              <a:rPr lang="zh-TW" altLang="en-US" sz="2400" b="1" dirty="0" smtClean="0">
                <a:solidFill>
                  <a:schemeClr val="bg1"/>
                </a:solidFill>
              </a:rPr>
              <a:t/>
            </a:r>
            <a:br>
              <a:rPr lang="zh-TW" altLang="en-US" sz="2400" b="1" dirty="0" smtClean="0">
                <a:solidFill>
                  <a:schemeClr val="bg1"/>
                </a:solidFill>
              </a:rPr>
            </a:br>
            <a:endParaRPr lang="zh-CN" altLang="en-US" sz="2400" dirty="0">
              <a:solidFill>
                <a:schemeClr val="bg1"/>
              </a:solidFill>
            </a:endParaRPr>
          </a:p>
        </p:txBody>
      </p:sp>
      <p:sp>
        <p:nvSpPr>
          <p:cNvPr id="16" name="文本框 16"/>
          <p:cNvSpPr txBox="1"/>
          <p:nvPr/>
        </p:nvSpPr>
        <p:spPr>
          <a:xfrm>
            <a:off x="5308600" y="1272588"/>
            <a:ext cx="8063346" cy="738664"/>
          </a:xfrm>
          <a:prstGeom prst="rect">
            <a:avLst/>
          </a:prstGeom>
          <a:noFill/>
        </p:spPr>
        <p:txBody>
          <a:bodyPr wrap="square" rtlCol="0">
            <a:spAutoFit/>
          </a:bodyPr>
          <a:lstStyle/>
          <a:p>
            <a:r>
              <a:rPr lang="zh-TW" altLang="en-US" sz="1400" b="1" dirty="0" smtClean="0">
                <a:solidFill>
                  <a:srgbClr val="0070C0"/>
                </a:solidFill>
                <a:latin typeface="微軟正黑體" panose="020B0604030504040204" pitchFamily="34" charset="-120"/>
                <a:ea typeface="微軟正黑體" panose="020B0604030504040204" pitchFamily="34" charset="-120"/>
              </a:rPr>
              <a:t>．</a:t>
            </a:r>
            <a:r>
              <a:rPr lang="en-US" altLang="zh-TW" sz="1400" b="1" dirty="0" err="1" smtClean="0">
                <a:solidFill>
                  <a:srgbClr val="0070C0"/>
                </a:solidFill>
                <a:latin typeface="微軟正黑體" panose="020B0604030504040204" pitchFamily="34" charset="-120"/>
                <a:ea typeface="微軟正黑體" panose="020B0604030504040204" pitchFamily="34" charset="-120"/>
              </a:rPr>
              <a:t>penguins_size</a:t>
            </a:r>
            <a:r>
              <a:rPr lang="zh-TW" altLang="en-US" sz="1400" b="1" dirty="0" smtClean="0">
                <a:solidFill>
                  <a:srgbClr val="0070C0"/>
                </a:solidFill>
                <a:latin typeface="微軟正黑體" panose="020B0604030504040204" pitchFamily="34" charset="-120"/>
                <a:ea typeface="微軟正黑體" panose="020B0604030504040204" pitchFamily="34" charset="-120"/>
              </a:rPr>
              <a:t> 資料 </a:t>
            </a:r>
            <a:endParaRPr lang="en-US" altLang="zh-TW" sz="1400" b="1" dirty="0" smtClean="0">
              <a:solidFill>
                <a:srgbClr val="0070C0"/>
              </a:solidFill>
              <a:latin typeface="微軟正黑體" panose="020B0604030504040204" pitchFamily="34" charset="-120"/>
              <a:ea typeface="微軟正黑體" panose="020B0604030504040204" pitchFamily="34" charset="-120"/>
            </a:endParaRPr>
          </a:p>
          <a:p>
            <a:endParaRPr lang="en-US" altLang="zh-TW" sz="1400" b="1" dirty="0">
              <a:solidFill>
                <a:srgbClr val="0070C0"/>
              </a:solidFill>
              <a:latin typeface="微軟正黑體" panose="020B0604030504040204" pitchFamily="34" charset="-120"/>
              <a:ea typeface="微軟正黑體" panose="020B0604030504040204" pitchFamily="34" charset="-120"/>
            </a:endParaRPr>
          </a:p>
          <a:p>
            <a:r>
              <a:rPr lang="zh-TW" altLang="en-US" sz="1400" b="1" dirty="0" smtClean="0">
                <a:solidFill>
                  <a:srgbClr val="0070C0"/>
                </a:solidFill>
                <a:latin typeface="微軟正黑體" panose="020B0604030504040204" pitchFamily="34" charset="-120"/>
                <a:ea typeface="微軟正黑體" panose="020B0604030504040204" pitchFamily="34" charset="-120"/>
              </a:rPr>
              <a:t>　取其前</a:t>
            </a:r>
            <a:r>
              <a:rPr lang="en-US" altLang="zh-TW" sz="1400" b="1" dirty="0">
                <a:solidFill>
                  <a:srgbClr val="0070C0"/>
                </a:solidFill>
                <a:latin typeface="微軟正黑體" panose="020B0604030504040204" pitchFamily="34" charset="-120"/>
                <a:ea typeface="微軟正黑體" panose="020B0604030504040204" pitchFamily="34" charset="-120"/>
              </a:rPr>
              <a:t>2</a:t>
            </a:r>
            <a:r>
              <a:rPr lang="en-US" altLang="zh-TW" sz="1400" b="1" dirty="0" smtClean="0">
                <a:solidFill>
                  <a:srgbClr val="0070C0"/>
                </a:solidFill>
                <a:latin typeface="微軟正黑體" panose="020B0604030504040204" pitchFamily="34" charset="-120"/>
                <a:ea typeface="微軟正黑體" panose="020B0604030504040204" pitchFamily="34" charset="-120"/>
              </a:rPr>
              <a:t>0</a:t>
            </a:r>
            <a:r>
              <a:rPr lang="zh-TW" altLang="en-US" sz="1400" b="1" dirty="0" smtClean="0">
                <a:solidFill>
                  <a:srgbClr val="0070C0"/>
                </a:solidFill>
                <a:latin typeface="微軟正黑體" panose="020B0604030504040204" pitchFamily="34" charset="-120"/>
                <a:ea typeface="微軟正黑體" panose="020B0604030504040204" pitchFamily="34" charset="-120"/>
              </a:rPr>
              <a:t>筆資料 </a:t>
            </a:r>
            <a:endParaRPr lang="zh-CN" altLang="en-US" sz="1400" b="1" dirty="0">
              <a:solidFill>
                <a:srgbClr val="0070C0"/>
              </a:solidFill>
              <a:latin typeface="微軟正黑體" panose="020B0604030504040204" pitchFamily="34" charset="-120"/>
              <a:ea typeface="微軟正黑體" panose="020B0604030504040204" pitchFamily="34" charset="-120"/>
            </a:endParaRPr>
          </a:p>
        </p:txBody>
      </p:sp>
      <p:pic>
        <p:nvPicPr>
          <p:cNvPr id="18" name="圖片 17"/>
          <p:cNvPicPr/>
          <p:nvPr/>
        </p:nvPicPr>
        <p:blipFill>
          <a:blip r:embed="rId4">
            <a:extLst>
              <a:ext uri="{28A0092B-C50C-407E-A947-70E740481C1C}">
                <a14:useLocalDpi xmlns:a14="http://schemas.microsoft.com/office/drawing/2010/main" val="0"/>
              </a:ext>
            </a:extLst>
          </a:blip>
          <a:srcRect/>
          <a:stretch>
            <a:fillRect/>
          </a:stretch>
        </p:blipFill>
        <p:spPr bwMode="auto">
          <a:xfrm>
            <a:off x="403285" y="1224882"/>
            <a:ext cx="4905315" cy="5497651"/>
          </a:xfrm>
          <a:prstGeom prst="rect">
            <a:avLst/>
          </a:prstGeom>
          <a:noFill/>
          <a:ln>
            <a:noFill/>
          </a:ln>
        </p:spPr>
      </p:pic>
    </p:spTree>
    <p:extLst>
      <p:ext uri="{BB962C8B-B14F-4D97-AF65-F5344CB8AC3E}">
        <p14:creationId xmlns:p14="http://schemas.microsoft.com/office/powerpoint/2010/main" val="2172452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14299" y="400754"/>
            <a:ext cx="12190930" cy="1325563"/>
          </a:xfrm>
        </p:spPr>
        <p:txBody>
          <a:bodyPr>
            <a:normAutofit/>
          </a:bodyPr>
          <a:lstStyle/>
          <a:p>
            <a:r>
              <a:rPr lang="zh-TW" altLang="en-US" sz="2400" dirty="0" smtClean="0">
                <a:solidFill>
                  <a:schemeClr val="bg1"/>
                </a:solidFill>
              </a:rPr>
              <a:t>   </a:t>
            </a:r>
            <a:r>
              <a:rPr lang="en-US" altLang="zh-TW" sz="2400" b="1" dirty="0">
                <a:solidFill>
                  <a:schemeClr val="bg1"/>
                </a:solidFill>
                <a:latin typeface="Noto Sans CJK TC Black" panose="020B0A00000000000000" pitchFamily="34" charset="-120"/>
                <a:ea typeface="Noto Sans CJK TC Black" panose="020B0A00000000000000" pitchFamily="34" charset="-120"/>
              </a:rPr>
              <a:t>Dataset to be used</a:t>
            </a:r>
            <a:r>
              <a:rPr lang="zh-TW" altLang="en-US" sz="2400" b="1" dirty="0">
                <a:solidFill>
                  <a:schemeClr val="bg1"/>
                </a:solidFill>
              </a:rPr>
              <a:t/>
            </a:r>
            <a:br>
              <a:rPr lang="zh-TW" altLang="en-US" sz="2400" b="1" dirty="0">
                <a:solidFill>
                  <a:schemeClr val="bg1"/>
                </a:solidFill>
              </a:rPr>
            </a:br>
            <a:endParaRPr lang="zh-CN" altLang="en-US" sz="2400" dirty="0">
              <a:solidFill>
                <a:schemeClr val="bg1"/>
              </a:solidFill>
            </a:endParaRPr>
          </a:p>
        </p:txBody>
      </p:sp>
      <p:sp>
        <p:nvSpPr>
          <p:cNvPr id="7" name="标题 1"/>
          <p:cNvSpPr txBox="1">
            <a:spLocks/>
          </p:cNvSpPr>
          <p:nvPr/>
        </p:nvSpPr>
        <p:spPr>
          <a:xfrm>
            <a:off x="24536" y="2103437"/>
            <a:ext cx="1219093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2400" dirty="0" smtClean="0">
                <a:solidFill>
                  <a:schemeClr val="bg1"/>
                </a:solidFill>
              </a:rPr>
              <a:t>   </a:t>
            </a:r>
            <a:r>
              <a:rPr lang="zh-TW" altLang="en-US" sz="2400" b="1" dirty="0" smtClean="0">
                <a:solidFill>
                  <a:schemeClr val="bg1"/>
                </a:solidFill>
              </a:rPr>
              <a:t/>
            </a:r>
            <a:br>
              <a:rPr lang="zh-TW" altLang="en-US" sz="2400" b="1" dirty="0" smtClean="0">
                <a:solidFill>
                  <a:schemeClr val="bg1"/>
                </a:solidFill>
              </a:rPr>
            </a:br>
            <a:endParaRPr lang="zh-CN" altLang="en-US" sz="2400" dirty="0">
              <a:solidFill>
                <a:schemeClr val="bg1"/>
              </a:solidFill>
            </a:endParaRPr>
          </a:p>
        </p:txBody>
      </p:sp>
      <p:sp>
        <p:nvSpPr>
          <p:cNvPr id="16" name="文本框 16"/>
          <p:cNvSpPr txBox="1"/>
          <p:nvPr/>
        </p:nvSpPr>
        <p:spPr>
          <a:xfrm>
            <a:off x="266007" y="5631803"/>
            <a:ext cx="8063346" cy="307777"/>
          </a:xfrm>
          <a:prstGeom prst="rect">
            <a:avLst/>
          </a:prstGeom>
          <a:noFill/>
        </p:spPr>
        <p:txBody>
          <a:bodyPr wrap="square" rtlCol="0">
            <a:spAutoFit/>
          </a:bodyPr>
          <a:lstStyle/>
          <a:p>
            <a:r>
              <a:rPr lang="zh-TW" altLang="en-US" sz="1400" b="1" dirty="0" smtClean="0">
                <a:solidFill>
                  <a:srgbClr val="0070C0"/>
                </a:solidFill>
                <a:latin typeface="Noto Sans CJK TC Black" panose="020B0A00000000000000" pitchFamily="34" charset="-120"/>
                <a:ea typeface="Noto Sans CJK TC Black" panose="020B0A00000000000000" pitchFamily="34" charset="-120"/>
              </a:rPr>
              <a:t>．</a:t>
            </a:r>
            <a:r>
              <a:rPr lang="en-US" altLang="zh-TW" sz="1400" b="1" dirty="0" err="1" smtClean="0">
                <a:solidFill>
                  <a:srgbClr val="0070C0"/>
                </a:solidFill>
                <a:latin typeface="Noto Sans CJK TC Black" panose="020B0A00000000000000" pitchFamily="34" charset="-120"/>
                <a:ea typeface="Noto Sans CJK TC Black" panose="020B0A00000000000000" pitchFamily="34" charset="-120"/>
              </a:rPr>
              <a:t>penguins_Iter</a:t>
            </a:r>
            <a:r>
              <a:rPr lang="zh-TW" altLang="en-US" sz="1400" b="1" dirty="0" smtClean="0">
                <a:solidFill>
                  <a:srgbClr val="0070C0"/>
                </a:solidFill>
                <a:latin typeface="微軟正黑體" panose="020B0604030504040204" pitchFamily="34" charset="-120"/>
                <a:ea typeface="微軟正黑體" panose="020B0604030504040204" pitchFamily="34" charset="-120"/>
              </a:rPr>
              <a:t> 資料 取其前</a:t>
            </a:r>
            <a:r>
              <a:rPr lang="en-US" altLang="zh-TW" sz="1400" b="1" dirty="0">
                <a:solidFill>
                  <a:srgbClr val="0070C0"/>
                </a:solidFill>
                <a:latin typeface="微軟正黑體" panose="020B0604030504040204" pitchFamily="34" charset="-120"/>
                <a:ea typeface="微軟正黑體" panose="020B0604030504040204" pitchFamily="34" charset="-120"/>
              </a:rPr>
              <a:t>2</a:t>
            </a:r>
            <a:r>
              <a:rPr lang="en-US" altLang="zh-TW" sz="1400" b="1" dirty="0" smtClean="0">
                <a:solidFill>
                  <a:srgbClr val="0070C0"/>
                </a:solidFill>
                <a:latin typeface="微軟正黑體" panose="020B0604030504040204" pitchFamily="34" charset="-120"/>
                <a:ea typeface="微軟正黑體" panose="020B0604030504040204" pitchFamily="34" charset="-120"/>
              </a:rPr>
              <a:t>0</a:t>
            </a:r>
            <a:r>
              <a:rPr lang="zh-TW" altLang="en-US" sz="1400" b="1" dirty="0" smtClean="0">
                <a:solidFill>
                  <a:srgbClr val="0070C0"/>
                </a:solidFill>
                <a:latin typeface="微軟正黑體" panose="020B0604030504040204" pitchFamily="34" charset="-120"/>
                <a:ea typeface="微軟正黑體" panose="020B0604030504040204" pitchFamily="34" charset="-120"/>
              </a:rPr>
              <a:t>筆資料 </a:t>
            </a:r>
            <a:endParaRPr lang="zh-CN" altLang="en-US" sz="1400" b="1" dirty="0">
              <a:solidFill>
                <a:srgbClr val="0070C0"/>
              </a:solidFill>
              <a:latin typeface="微軟正黑體" panose="020B0604030504040204" pitchFamily="34" charset="-120"/>
              <a:ea typeface="微軟正黑體" panose="020B0604030504040204" pitchFamily="34" charset="-120"/>
            </a:endParaRPr>
          </a:p>
        </p:txBody>
      </p:sp>
      <p:pic>
        <p:nvPicPr>
          <p:cNvPr id="10" name="圖片 9"/>
          <p:cNvPicPr/>
          <p:nvPr/>
        </p:nvPicPr>
        <p:blipFill>
          <a:blip r:embed="rId4">
            <a:extLst>
              <a:ext uri="{28A0092B-C50C-407E-A947-70E740481C1C}">
                <a14:useLocalDpi xmlns:a14="http://schemas.microsoft.com/office/drawing/2010/main" val="0"/>
              </a:ext>
            </a:extLst>
          </a:blip>
          <a:srcRect/>
          <a:stretch>
            <a:fillRect/>
          </a:stretch>
        </p:blipFill>
        <p:spPr bwMode="auto">
          <a:xfrm>
            <a:off x="83126" y="1213658"/>
            <a:ext cx="11006051" cy="4322617"/>
          </a:xfrm>
          <a:prstGeom prst="rect">
            <a:avLst/>
          </a:prstGeom>
          <a:noFill/>
          <a:ln>
            <a:noFill/>
          </a:ln>
        </p:spPr>
      </p:pic>
    </p:spTree>
    <p:extLst>
      <p:ext uri="{BB962C8B-B14F-4D97-AF65-F5344CB8AC3E}">
        <p14:creationId xmlns:p14="http://schemas.microsoft.com/office/powerpoint/2010/main" val="22836395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2626040"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FIVE</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 name="矩形 1"/>
          <p:cNvSpPr/>
          <p:nvPr/>
        </p:nvSpPr>
        <p:spPr>
          <a:xfrm>
            <a:off x="4451449" y="3075057"/>
            <a:ext cx="4675639" cy="707886"/>
          </a:xfrm>
          <a:prstGeom prst="rect">
            <a:avLst/>
          </a:prstGeom>
        </p:spPr>
        <p:txBody>
          <a:bodyPr wrap="none">
            <a:spAutoFit/>
          </a:bodyPr>
          <a:lstStyle/>
          <a:p>
            <a:r>
              <a:rPr lang="en-US" altLang="zh-TW" sz="4000" b="1" dirty="0">
                <a:solidFill>
                  <a:schemeClr val="bg1"/>
                </a:solidFill>
              </a:rPr>
              <a:t>Preliminary Methods</a:t>
            </a:r>
            <a:endParaRPr lang="zh-TW" altLang="en-US" sz="4000" b="1" dirty="0">
              <a:solidFill>
                <a:schemeClr val="bg1"/>
              </a:solidFill>
            </a:endParaRPr>
          </a:p>
        </p:txBody>
      </p:sp>
    </p:spTree>
    <p:extLst>
      <p:ext uri="{BB962C8B-B14F-4D97-AF65-F5344CB8AC3E}">
        <p14:creationId xmlns:p14="http://schemas.microsoft.com/office/powerpoint/2010/main" val="40423552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01"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zh-TW" altLang="en-US" sz="2400" dirty="0" smtClean="0">
                <a:solidFill>
                  <a:schemeClr val="bg1"/>
                </a:solidFill>
              </a:rPr>
              <a:t>   </a:t>
            </a:r>
            <a:r>
              <a:rPr lang="en-US" altLang="zh-CN" sz="2400" dirty="0" smtClean="0">
                <a:solidFill>
                  <a:schemeClr val="bg1"/>
                </a:solidFill>
              </a:rPr>
              <a:t>TITLE</a:t>
            </a:r>
            <a:r>
              <a:rPr lang="zh-TW" altLang="en-US" sz="2400" dirty="0">
                <a:solidFill>
                  <a:schemeClr val="bg1"/>
                </a:solidFill>
              </a:rPr>
              <a:t> </a:t>
            </a:r>
            <a:r>
              <a:rPr lang="zh-TW" altLang="en-US" sz="2400" dirty="0" smtClean="0">
                <a:solidFill>
                  <a:schemeClr val="bg1"/>
                </a:solidFill>
              </a:rPr>
              <a:t>樣本</a:t>
            </a:r>
            <a:endParaRPr lang="zh-CN" altLang="en-US" sz="2400" dirty="0">
              <a:solidFill>
                <a:schemeClr val="bg1"/>
              </a:solidFill>
            </a:endParaRPr>
          </a:p>
        </p:txBody>
      </p:sp>
      <p:sp>
        <p:nvSpPr>
          <p:cNvPr id="2" name="文字方塊 1"/>
          <p:cNvSpPr txBox="1"/>
          <p:nvPr/>
        </p:nvSpPr>
        <p:spPr>
          <a:xfrm>
            <a:off x="1820698" y="2148840"/>
            <a:ext cx="952982" cy="369332"/>
          </a:xfrm>
          <a:prstGeom prst="rect">
            <a:avLst/>
          </a:prstGeom>
          <a:noFill/>
        </p:spPr>
        <p:txBody>
          <a:bodyPr wrap="square" rtlCol="0">
            <a:spAutoFit/>
          </a:bodyPr>
          <a:lstStyle/>
          <a:p>
            <a:endParaRPr lang="zh-TW" altLang="en-US" dirty="0"/>
          </a:p>
        </p:txBody>
      </p:sp>
      <p:sp>
        <p:nvSpPr>
          <p:cNvPr id="8" name="文本框 12"/>
          <p:cNvSpPr txBox="1"/>
          <p:nvPr/>
        </p:nvSpPr>
        <p:spPr>
          <a:xfrm>
            <a:off x="310423" y="1770316"/>
            <a:ext cx="11294143" cy="3785652"/>
          </a:xfrm>
          <a:prstGeom prst="rect">
            <a:avLst/>
          </a:prstGeom>
          <a:noFill/>
        </p:spPr>
        <p:txBody>
          <a:bodyPr wrap="square" rtlCol="0">
            <a:spAutoFit/>
          </a:bodyPr>
          <a:lstStyle/>
          <a:p>
            <a:pPr>
              <a:lnSpc>
                <a:spcPct val="150000"/>
              </a:lnSpc>
            </a:pPr>
            <a:r>
              <a:rPr lang="zh-TW" altLang="en-US" sz="2000" b="1" dirty="0" smtClean="0"/>
              <a:t>我們認為精簡資料</a:t>
            </a:r>
            <a:r>
              <a:rPr lang="en-US" altLang="zh-TW" sz="2000" b="1" dirty="0" smtClean="0"/>
              <a:t>(penguin_size.csv)</a:t>
            </a:r>
            <a:r>
              <a:rPr lang="zh-TW" altLang="en-US" sz="2000" b="1" dirty="0" smtClean="0"/>
              <a:t>的變數</a:t>
            </a:r>
            <a:r>
              <a:rPr lang="en-US" altLang="zh-TW" sz="2000" b="1" dirty="0" err="1" smtClean="0"/>
              <a:t>culmen</a:t>
            </a:r>
            <a:r>
              <a:rPr lang="en-US" altLang="zh-TW" sz="2000" b="1" dirty="0" smtClean="0"/>
              <a:t> length</a:t>
            </a:r>
            <a:r>
              <a:rPr lang="zh-TW" altLang="en-US" sz="2000" b="1" dirty="0" smtClean="0"/>
              <a:t>、</a:t>
            </a:r>
            <a:r>
              <a:rPr lang="en-US" altLang="zh-TW" sz="2000" b="1" dirty="0" err="1" smtClean="0"/>
              <a:t>culmen</a:t>
            </a:r>
            <a:r>
              <a:rPr lang="en-US" altLang="zh-TW" sz="2000" b="1" dirty="0" smtClean="0"/>
              <a:t> depth</a:t>
            </a:r>
            <a:r>
              <a:rPr lang="zh-TW" altLang="en-US" sz="2000" b="1" dirty="0" smtClean="0"/>
              <a:t>、</a:t>
            </a:r>
            <a:r>
              <a:rPr lang="en-US" altLang="zh-TW" sz="2000" b="1" dirty="0" err="1" smtClean="0"/>
              <a:t>fliper</a:t>
            </a:r>
            <a:r>
              <a:rPr lang="en-US" altLang="zh-TW" sz="2000" b="1" dirty="0" smtClean="0"/>
              <a:t> length</a:t>
            </a:r>
            <a:r>
              <a:rPr lang="zh-TW" altLang="en-US" sz="2000" b="1" dirty="0" smtClean="0"/>
              <a:t>、</a:t>
            </a:r>
            <a:r>
              <a:rPr lang="en-US" altLang="zh-TW" sz="2000" b="1" dirty="0" smtClean="0"/>
              <a:t>body mess</a:t>
            </a:r>
            <a:r>
              <a:rPr lang="zh-TW" altLang="en-US" sz="2000" b="1" dirty="0" smtClean="0"/>
              <a:t> </a:t>
            </a:r>
            <a:endParaRPr lang="en-US" altLang="zh-TW" sz="2000" b="1" dirty="0" smtClean="0"/>
          </a:p>
          <a:p>
            <a:pPr>
              <a:lnSpc>
                <a:spcPct val="150000"/>
              </a:lnSpc>
            </a:pPr>
            <a:r>
              <a:rPr lang="zh-TW" altLang="en-US" sz="2000" b="1" dirty="0" smtClean="0"/>
              <a:t>，以上變數的特性直觀上對於分類企鵝比較有幫助，且這些資料只有零星幾個遺失值，對於分類的誤差會比較小。</a:t>
            </a:r>
            <a:endParaRPr lang="en-US" altLang="zh-TW" sz="2000" b="1" dirty="0" smtClean="0"/>
          </a:p>
          <a:p>
            <a:pPr>
              <a:lnSpc>
                <a:spcPct val="150000"/>
              </a:lnSpc>
            </a:pPr>
            <a:endParaRPr lang="en-US" altLang="zh-TW" sz="2000" b="1" dirty="0" smtClean="0"/>
          </a:p>
          <a:p>
            <a:pPr>
              <a:lnSpc>
                <a:spcPct val="150000"/>
              </a:lnSpc>
            </a:pPr>
            <a:r>
              <a:rPr lang="zh-TW" altLang="en-US" sz="2000" b="1" dirty="0" smtClean="0"/>
              <a:t>我們決定用兩兩挑選以上四個變數做非監督式的分群方法以及監督式的分類方法。非監督式的方法，我們選擇</a:t>
            </a:r>
            <a:r>
              <a:rPr lang="en-US" altLang="zh-TW" sz="2000" b="1" dirty="0" err="1" smtClean="0"/>
              <a:t>knn</a:t>
            </a:r>
            <a:r>
              <a:rPr lang="zh-TW" altLang="en-US" sz="2000" b="1" dirty="0" smtClean="0"/>
              <a:t>。</a:t>
            </a:r>
            <a:r>
              <a:rPr lang="zh-TW" altLang="en-US" sz="2000" b="1" dirty="0"/>
              <a:t>監督</a:t>
            </a:r>
            <a:r>
              <a:rPr lang="zh-TW" altLang="en-US" sz="2000" b="1" dirty="0" smtClean="0"/>
              <a:t>式的方法我們選擇</a:t>
            </a:r>
            <a:r>
              <a:rPr lang="en-US" altLang="zh-TW" sz="2000" b="1" dirty="0" smtClean="0"/>
              <a:t>decision tree</a:t>
            </a:r>
            <a:r>
              <a:rPr lang="zh-TW" altLang="en-US" sz="2000" b="1" dirty="0" smtClean="0"/>
              <a:t>。</a:t>
            </a:r>
            <a:r>
              <a:rPr lang="zh-TW" altLang="en-US" sz="2000" b="1" dirty="0"/>
              <a:t>並</a:t>
            </a:r>
            <a:r>
              <a:rPr lang="zh-TW" altLang="en-US" sz="2000" b="1" dirty="0" smtClean="0"/>
              <a:t>比較相同方法下，挑選不同變數準確性的差異。以及相同變數下，選擇不同方法準確性的</a:t>
            </a:r>
            <a:r>
              <a:rPr lang="zh-TW" altLang="en-US" sz="2000" b="1" smtClean="0"/>
              <a:t>差異。根據上述結果，選出準確性最高的分類方法以及所使用的變數。</a:t>
            </a:r>
            <a:endParaRPr lang="zh-TW" altLang="en-US" sz="2000" b="1" dirty="0"/>
          </a:p>
        </p:txBody>
      </p:sp>
    </p:spTree>
    <p:extLst>
      <p:ext uri="{BB962C8B-B14F-4D97-AF65-F5344CB8AC3E}">
        <p14:creationId xmlns:p14="http://schemas.microsoft.com/office/powerpoint/2010/main" val="180148998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1959191"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SIX</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8" name="文本框 16"/>
          <p:cNvSpPr txBox="1"/>
          <p:nvPr/>
        </p:nvSpPr>
        <p:spPr>
          <a:xfrm>
            <a:off x="4293000" y="3130352"/>
            <a:ext cx="3848917" cy="707886"/>
          </a:xfrm>
          <a:prstGeom prst="rect">
            <a:avLst/>
          </a:prstGeom>
          <a:noFill/>
        </p:spPr>
        <p:txBody>
          <a:bodyPr wrap="square" rtlCol="0">
            <a:spAutoFit/>
          </a:bodyPr>
          <a:lstStyle/>
          <a:p>
            <a:r>
              <a:rPr lang="en-US" altLang="zh-TW" sz="4000" b="1" dirty="0">
                <a:solidFill>
                  <a:schemeClr val="bg1"/>
                </a:solidFill>
              </a:rPr>
              <a:t>Evaluation Plans</a:t>
            </a:r>
            <a:endParaRPr lang="zh-TW" altLang="en-US" sz="4000" b="1" dirty="0">
              <a:solidFill>
                <a:schemeClr val="bg1"/>
              </a:solidFill>
            </a:endParaRPr>
          </a:p>
        </p:txBody>
      </p:sp>
    </p:spTree>
    <p:extLst>
      <p:ext uri="{BB962C8B-B14F-4D97-AF65-F5344CB8AC3E}">
        <p14:creationId xmlns:p14="http://schemas.microsoft.com/office/powerpoint/2010/main" val="29000945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zh-TW" altLang="en-US" sz="2400" dirty="0" smtClean="0">
                <a:solidFill>
                  <a:schemeClr val="bg1"/>
                </a:solidFill>
              </a:rPr>
              <a:t>   </a:t>
            </a:r>
            <a:r>
              <a:rPr lang="en-US" altLang="zh-CN" sz="2400" dirty="0" smtClean="0">
                <a:solidFill>
                  <a:schemeClr val="bg1"/>
                </a:solidFill>
              </a:rPr>
              <a:t>TITLE</a:t>
            </a:r>
            <a:r>
              <a:rPr lang="zh-TW" altLang="en-US" sz="2400" dirty="0">
                <a:solidFill>
                  <a:schemeClr val="bg1"/>
                </a:solidFill>
              </a:rPr>
              <a:t> </a:t>
            </a:r>
            <a:r>
              <a:rPr lang="zh-TW" altLang="en-US" sz="2400" dirty="0" smtClean="0">
                <a:solidFill>
                  <a:schemeClr val="bg1"/>
                </a:solidFill>
              </a:rPr>
              <a:t>樣本</a:t>
            </a:r>
            <a:endParaRPr lang="zh-CN" altLang="en-US" sz="2400" dirty="0">
              <a:solidFill>
                <a:schemeClr val="bg1"/>
              </a:solidFill>
            </a:endParaRPr>
          </a:p>
        </p:txBody>
      </p:sp>
    </p:spTree>
    <p:extLst>
      <p:ext uri="{BB962C8B-B14F-4D97-AF65-F5344CB8AC3E}">
        <p14:creationId xmlns:p14="http://schemas.microsoft.com/office/powerpoint/2010/main" val="29009370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3934090"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SEVEN</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 name="矩形 1"/>
          <p:cNvSpPr/>
          <p:nvPr/>
        </p:nvSpPr>
        <p:spPr>
          <a:xfrm>
            <a:off x="4309892" y="3110361"/>
            <a:ext cx="5336846" cy="707886"/>
          </a:xfrm>
          <a:prstGeom prst="rect">
            <a:avLst/>
          </a:prstGeom>
        </p:spPr>
        <p:txBody>
          <a:bodyPr wrap="none">
            <a:spAutoFit/>
          </a:bodyPr>
          <a:lstStyle/>
          <a:p>
            <a:r>
              <a:rPr lang="en-US" altLang="zh-TW" sz="4000" b="1" dirty="0">
                <a:solidFill>
                  <a:schemeClr val="bg1"/>
                </a:solidFill>
              </a:rPr>
              <a:t>Expected Time Schedule</a:t>
            </a:r>
            <a:endParaRPr lang="zh-TW" altLang="en-US" sz="4000" b="1" dirty="0">
              <a:solidFill>
                <a:schemeClr val="bg1"/>
              </a:solidFill>
            </a:endParaRPr>
          </a:p>
        </p:txBody>
      </p:sp>
    </p:spTree>
    <p:extLst>
      <p:ext uri="{BB962C8B-B14F-4D97-AF65-F5344CB8AC3E}">
        <p14:creationId xmlns:p14="http://schemas.microsoft.com/office/powerpoint/2010/main" val="18613997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zh-TW" altLang="en-US" sz="2400" dirty="0" smtClean="0">
                <a:solidFill>
                  <a:schemeClr val="bg1"/>
                </a:solidFill>
              </a:rPr>
              <a:t>   </a:t>
            </a:r>
            <a:r>
              <a:rPr lang="en-US" altLang="zh-CN" sz="2400" dirty="0" smtClean="0">
                <a:solidFill>
                  <a:schemeClr val="bg1"/>
                </a:solidFill>
              </a:rPr>
              <a:t>TITLE</a:t>
            </a:r>
            <a:r>
              <a:rPr lang="zh-TW" altLang="en-US" sz="2400" dirty="0">
                <a:solidFill>
                  <a:schemeClr val="bg1"/>
                </a:solidFill>
              </a:rPr>
              <a:t> </a:t>
            </a:r>
            <a:r>
              <a:rPr lang="zh-TW" altLang="en-US" sz="2400" dirty="0" smtClean="0">
                <a:solidFill>
                  <a:schemeClr val="bg1"/>
                </a:solidFill>
              </a:rPr>
              <a:t>樣本</a:t>
            </a:r>
            <a:endParaRPr lang="zh-CN" altLang="en-US" sz="2400" dirty="0">
              <a:solidFill>
                <a:schemeClr val="bg1"/>
              </a:solidFill>
            </a:endParaRPr>
          </a:p>
        </p:txBody>
      </p:sp>
    </p:spTree>
    <p:extLst>
      <p:ext uri="{BB962C8B-B14F-4D97-AF65-F5344CB8AC3E}">
        <p14:creationId xmlns:p14="http://schemas.microsoft.com/office/powerpoint/2010/main" val="21583433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用Gopro拍到企鵝張嘴「崩壞照」 網友：有陰影了| ETtoday寵物雲| ETtoday新聞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6"/>
            <a:ext cx="12192000" cy="6858826"/>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3983170" y="1331887"/>
            <a:ext cx="4225660" cy="4193399"/>
          </a:xfrm>
          <a:custGeom>
            <a:avLst/>
            <a:gdLst/>
            <a:ahLst/>
            <a:cxnLst/>
            <a:rect l="l" t="t" r="r" b="b"/>
            <a:pathLst>
              <a:path w="3600000" h="3600000">
                <a:moveTo>
                  <a:pt x="1582235" y="1613563"/>
                </a:moveTo>
                <a:lnTo>
                  <a:pt x="1582644" y="1613563"/>
                </a:lnTo>
                <a:lnTo>
                  <a:pt x="1675141" y="1877547"/>
                </a:lnTo>
                <a:lnTo>
                  <a:pt x="1490966" y="1877547"/>
                </a:lnTo>
                <a:close/>
                <a:moveTo>
                  <a:pt x="430231" y="1543167"/>
                </a:moveTo>
                <a:cubicBezTo>
                  <a:pt x="428048" y="1543167"/>
                  <a:pt x="426070" y="1543713"/>
                  <a:pt x="424296" y="1544804"/>
                </a:cubicBezTo>
                <a:cubicBezTo>
                  <a:pt x="422523" y="1545896"/>
                  <a:pt x="421090" y="1547669"/>
                  <a:pt x="419999" y="1550125"/>
                </a:cubicBezTo>
                <a:cubicBezTo>
                  <a:pt x="418908" y="1552581"/>
                  <a:pt x="418021" y="1555787"/>
                  <a:pt x="417339" y="1559743"/>
                </a:cubicBezTo>
                <a:cubicBezTo>
                  <a:pt x="416657" y="1563699"/>
                  <a:pt x="416315" y="1568270"/>
                  <a:pt x="416315" y="1573454"/>
                </a:cubicBezTo>
                <a:cubicBezTo>
                  <a:pt x="416315" y="1578638"/>
                  <a:pt x="416657" y="1583140"/>
                  <a:pt x="417339" y="1586960"/>
                </a:cubicBezTo>
                <a:cubicBezTo>
                  <a:pt x="418021" y="1590780"/>
                  <a:pt x="418908" y="1593849"/>
                  <a:pt x="419999" y="1596169"/>
                </a:cubicBezTo>
                <a:cubicBezTo>
                  <a:pt x="421090" y="1598488"/>
                  <a:pt x="422523" y="1600193"/>
                  <a:pt x="424296" y="1601285"/>
                </a:cubicBezTo>
                <a:cubicBezTo>
                  <a:pt x="426070" y="1602376"/>
                  <a:pt x="428048" y="1602922"/>
                  <a:pt x="430231" y="1602922"/>
                </a:cubicBezTo>
                <a:lnTo>
                  <a:pt x="579208" y="1602922"/>
                </a:lnTo>
                <a:lnTo>
                  <a:pt x="579208" y="2062131"/>
                </a:lnTo>
                <a:cubicBezTo>
                  <a:pt x="579208" y="2064314"/>
                  <a:pt x="579754" y="2066224"/>
                  <a:pt x="580845" y="2067861"/>
                </a:cubicBezTo>
                <a:cubicBezTo>
                  <a:pt x="581936" y="2069498"/>
                  <a:pt x="583846" y="2070794"/>
                  <a:pt x="586575" y="2071749"/>
                </a:cubicBezTo>
                <a:cubicBezTo>
                  <a:pt x="589303" y="2072704"/>
                  <a:pt x="592987" y="2073523"/>
                  <a:pt x="597625" y="2074205"/>
                </a:cubicBezTo>
                <a:cubicBezTo>
                  <a:pt x="602264" y="2074887"/>
                  <a:pt x="607857" y="2075228"/>
                  <a:pt x="614406" y="2075228"/>
                </a:cubicBezTo>
                <a:cubicBezTo>
                  <a:pt x="621227" y="2075228"/>
                  <a:pt x="626889" y="2074887"/>
                  <a:pt x="631391" y="2074205"/>
                </a:cubicBezTo>
                <a:cubicBezTo>
                  <a:pt x="635893" y="2073523"/>
                  <a:pt x="639508" y="2072704"/>
                  <a:pt x="642237" y="2071749"/>
                </a:cubicBezTo>
                <a:cubicBezTo>
                  <a:pt x="644965" y="2070794"/>
                  <a:pt x="646875" y="2069498"/>
                  <a:pt x="647966" y="2067861"/>
                </a:cubicBezTo>
                <a:cubicBezTo>
                  <a:pt x="649058" y="2066224"/>
                  <a:pt x="649604" y="2064314"/>
                  <a:pt x="649604" y="2062131"/>
                </a:cubicBezTo>
                <a:lnTo>
                  <a:pt x="649604" y="1602922"/>
                </a:lnTo>
                <a:lnTo>
                  <a:pt x="798580" y="1602922"/>
                </a:lnTo>
                <a:cubicBezTo>
                  <a:pt x="800763" y="1602922"/>
                  <a:pt x="802741" y="1602376"/>
                  <a:pt x="804515" y="1601285"/>
                </a:cubicBezTo>
                <a:cubicBezTo>
                  <a:pt x="806288" y="1600193"/>
                  <a:pt x="807789" y="1598488"/>
                  <a:pt x="809017" y="1596169"/>
                </a:cubicBezTo>
                <a:cubicBezTo>
                  <a:pt x="810245" y="1593849"/>
                  <a:pt x="811132" y="1590780"/>
                  <a:pt x="811677" y="1586960"/>
                </a:cubicBezTo>
                <a:cubicBezTo>
                  <a:pt x="812223" y="1583140"/>
                  <a:pt x="812496" y="1578638"/>
                  <a:pt x="812496" y="1573454"/>
                </a:cubicBezTo>
                <a:cubicBezTo>
                  <a:pt x="812496" y="1568270"/>
                  <a:pt x="812223" y="1563699"/>
                  <a:pt x="811677" y="1559743"/>
                </a:cubicBezTo>
                <a:cubicBezTo>
                  <a:pt x="811132" y="1555787"/>
                  <a:pt x="810245" y="1552581"/>
                  <a:pt x="809017" y="1550125"/>
                </a:cubicBezTo>
                <a:cubicBezTo>
                  <a:pt x="807789" y="1547669"/>
                  <a:pt x="806288" y="1545896"/>
                  <a:pt x="804515" y="1544804"/>
                </a:cubicBezTo>
                <a:cubicBezTo>
                  <a:pt x="802741" y="1543713"/>
                  <a:pt x="800763" y="1543167"/>
                  <a:pt x="798580" y="1543167"/>
                </a:cubicBezTo>
                <a:close/>
                <a:moveTo>
                  <a:pt x="2265518" y="1541939"/>
                </a:moveTo>
                <a:cubicBezTo>
                  <a:pt x="2258322" y="1541939"/>
                  <a:pt x="2252492" y="1542212"/>
                  <a:pt x="2248028" y="1542758"/>
                </a:cubicBezTo>
                <a:cubicBezTo>
                  <a:pt x="2243564" y="1543304"/>
                  <a:pt x="2239965" y="1544190"/>
                  <a:pt x="2237230" y="1545418"/>
                </a:cubicBezTo>
                <a:cubicBezTo>
                  <a:pt x="2234495" y="1546646"/>
                  <a:pt x="2232552" y="1548079"/>
                  <a:pt x="2231401" y="1549716"/>
                </a:cubicBezTo>
                <a:cubicBezTo>
                  <a:pt x="2230250" y="1551353"/>
                  <a:pt x="2229674" y="1553126"/>
                  <a:pt x="2229674" y="1555036"/>
                </a:cubicBezTo>
                <a:lnTo>
                  <a:pt x="2229674" y="1842349"/>
                </a:lnTo>
                <a:cubicBezTo>
                  <a:pt x="2229674" y="1863904"/>
                  <a:pt x="2229743" y="1886346"/>
                  <a:pt x="2229879" y="1909675"/>
                </a:cubicBezTo>
                <a:cubicBezTo>
                  <a:pt x="2230016" y="1933004"/>
                  <a:pt x="2230357" y="1955446"/>
                  <a:pt x="2230902" y="1977001"/>
                </a:cubicBezTo>
                <a:lnTo>
                  <a:pt x="2230493" y="1977001"/>
                </a:lnTo>
                <a:cubicBezTo>
                  <a:pt x="2224162" y="1964177"/>
                  <a:pt x="2217767" y="1951421"/>
                  <a:pt x="2211308" y="1938734"/>
                </a:cubicBezTo>
                <a:cubicBezTo>
                  <a:pt x="2204849" y="1926046"/>
                  <a:pt x="2198323" y="1913154"/>
                  <a:pt x="2191730" y="1900057"/>
                </a:cubicBezTo>
                <a:cubicBezTo>
                  <a:pt x="2185137" y="1886960"/>
                  <a:pt x="2178280" y="1873659"/>
                  <a:pt x="2171161" y="1860153"/>
                </a:cubicBezTo>
                <a:cubicBezTo>
                  <a:pt x="2164041" y="1846646"/>
                  <a:pt x="2156657" y="1832799"/>
                  <a:pt x="2149008" y="1818611"/>
                </a:cubicBezTo>
                <a:lnTo>
                  <a:pt x="2024806" y="1586141"/>
                </a:lnTo>
                <a:cubicBezTo>
                  <a:pt x="2020321" y="1577683"/>
                  <a:pt x="2016036" y="1570657"/>
                  <a:pt x="2011952" y="1565064"/>
                </a:cubicBezTo>
                <a:cubicBezTo>
                  <a:pt x="2007868" y="1559470"/>
                  <a:pt x="2003644" y="1555104"/>
                  <a:pt x="1999280" y="1551967"/>
                </a:cubicBezTo>
                <a:cubicBezTo>
                  <a:pt x="1994917" y="1548829"/>
                  <a:pt x="1989988" y="1546578"/>
                  <a:pt x="1984495" y="1545214"/>
                </a:cubicBezTo>
                <a:cubicBezTo>
                  <a:pt x="1979002" y="1543849"/>
                  <a:pt x="1972173" y="1543167"/>
                  <a:pt x="1964009" y="1543167"/>
                </a:cubicBezTo>
                <a:lnTo>
                  <a:pt x="1929367" y="1543167"/>
                </a:lnTo>
                <a:cubicBezTo>
                  <a:pt x="1922047" y="1543167"/>
                  <a:pt x="1915289" y="1545486"/>
                  <a:pt x="1909092" y="1550125"/>
                </a:cubicBezTo>
                <a:cubicBezTo>
                  <a:pt x="1902895" y="1554763"/>
                  <a:pt x="1899797" y="1562540"/>
                  <a:pt x="1899797" y="1573454"/>
                </a:cubicBezTo>
                <a:lnTo>
                  <a:pt x="1899797" y="2062131"/>
                </a:lnTo>
                <a:cubicBezTo>
                  <a:pt x="1899797" y="2064041"/>
                  <a:pt x="1900373" y="2065883"/>
                  <a:pt x="1901524" y="2067656"/>
                </a:cubicBezTo>
                <a:cubicBezTo>
                  <a:pt x="1902675" y="2069430"/>
                  <a:pt x="1904546" y="2070794"/>
                  <a:pt x="1907138" y="2071749"/>
                </a:cubicBezTo>
                <a:cubicBezTo>
                  <a:pt x="1909731" y="2072704"/>
                  <a:pt x="1913257" y="2073523"/>
                  <a:pt x="1917719" y="2074205"/>
                </a:cubicBezTo>
                <a:cubicBezTo>
                  <a:pt x="1922180" y="2074887"/>
                  <a:pt x="1927867" y="2075228"/>
                  <a:pt x="1934777" y="2075228"/>
                </a:cubicBezTo>
                <a:cubicBezTo>
                  <a:pt x="1941688" y="2075228"/>
                  <a:pt x="1947375" y="2074887"/>
                  <a:pt x="1951839" y="2074205"/>
                </a:cubicBezTo>
                <a:cubicBezTo>
                  <a:pt x="1956303" y="2073523"/>
                  <a:pt x="1959902" y="2072704"/>
                  <a:pt x="1962637" y="2071749"/>
                </a:cubicBezTo>
                <a:cubicBezTo>
                  <a:pt x="1965372" y="2070794"/>
                  <a:pt x="1967315" y="2069430"/>
                  <a:pt x="1968466" y="2067656"/>
                </a:cubicBezTo>
                <a:cubicBezTo>
                  <a:pt x="1969617" y="2065883"/>
                  <a:pt x="1970193" y="2064041"/>
                  <a:pt x="1970193" y="2062131"/>
                </a:cubicBezTo>
                <a:lnTo>
                  <a:pt x="1970193" y="1742485"/>
                </a:lnTo>
                <a:cubicBezTo>
                  <a:pt x="1970193" y="1722294"/>
                  <a:pt x="1970056" y="1701967"/>
                  <a:pt x="1969783" y="1681503"/>
                </a:cubicBezTo>
                <a:cubicBezTo>
                  <a:pt x="1969511" y="1661039"/>
                  <a:pt x="1969101" y="1640985"/>
                  <a:pt x="1968556" y="1621339"/>
                </a:cubicBezTo>
                <a:lnTo>
                  <a:pt x="1969374" y="1621339"/>
                </a:lnTo>
                <a:cubicBezTo>
                  <a:pt x="1976767" y="1637437"/>
                  <a:pt x="1984753" y="1654013"/>
                  <a:pt x="1993333" y="1671066"/>
                </a:cubicBezTo>
                <a:cubicBezTo>
                  <a:pt x="2001913" y="1688120"/>
                  <a:pt x="2010426" y="1704423"/>
                  <a:pt x="2018871" y="1719975"/>
                </a:cubicBezTo>
                <a:lnTo>
                  <a:pt x="2180433" y="2021203"/>
                </a:lnTo>
                <a:cubicBezTo>
                  <a:pt x="2185976" y="2031844"/>
                  <a:pt x="2191216" y="2040576"/>
                  <a:pt x="2196155" y="2047397"/>
                </a:cubicBezTo>
                <a:cubicBezTo>
                  <a:pt x="2201094" y="2054218"/>
                  <a:pt x="2206032" y="2059607"/>
                  <a:pt x="2210969" y="2063563"/>
                </a:cubicBezTo>
                <a:cubicBezTo>
                  <a:pt x="2215906" y="2067520"/>
                  <a:pt x="2221127" y="2070248"/>
                  <a:pt x="2226630" y="2071749"/>
                </a:cubicBezTo>
                <a:cubicBezTo>
                  <a:pt x="2232135" y="2073250"/>
                  <a:pt x="2238555" y="2074000"/>
                  <a:pt x="2245892" y="2074000"/>
                </a:cubicBezTo>
                <a:lnTo>
                  <a:pt x="2269170" y="2074000"/>
                </a:lnTo>
                <a:cubicBezTo>
                  <a:pt x="2272840" y="2074000"/>
                  <a:pt x="2276510" y="2073454"/>
                  <a:pt x="2280179" y="2072363"/>
                </a:cubicBezTo>
                <a:cubicBezTo>
                  <a:pt x="2283847" y="2071271"/>
                  <a:pt x="2287163" y="2069498"/>
                  <a:pt x="2290126" y="2067042"/>
                </a:cubicBezTo>
                <a:cubicBezTo>
                  <a:pt x="2293089" y="2064587"/>
                  <a:pt x="2295487" y="2061449"/>
                  <a:pt x="2297320" y="2057629"/>
                </a:cubicBezTo>
                <a:cubicBezTo>
                  <a:pt x="2299154" y="2053809"/>
                  <a:pt x="2300070" y="2049171"/>
                  <a:pt x="2300070" y="2043713"/>
                </a:cubicBezTo>
                <a:lnTo>
                  <a:pt x="2300070" y="1555036"/>
                </a:lnTo>
                <a:cubicBezTo>
                  <a:pt x="2300070" y="1553126"/>
                  <a:pt x="2299495" y="1551353"/>
                  <a:pt x="2298344" y="1549716"/>
                </a:cubicBezTo>
                <a:cubicBezTo>
                  <a:pt x="2297192" y="1548079"/>
                  <a:pt x="2295321" y="1546646"/>
                  <a:pt x="2292729" y="1545418"/>
                </a:cubicBezTo>
                <a:cubicBezTo>
                  <a:pt x="2290137" y="1544190"/>
                  <a:pt x="2286537" y="1543304"/>
                  <a:pt x="2281931" y="1542758"/>
                </a:cubicBezTo>
                <a:cubicBezTo>
                  <a:pt x="2277324" y="1542212"/>
                  <a:pt x="2271854" y="1541939"/>
                  <a:pt x="2265518" y="1541939"/>
                </a:cubicBezTo>
                <a:close/>
                <a:moveTo>
                  <a:pt x="2477920" y="1540712"/>
                </a:moveTo>
                <a:cubicBezTo>
                  <a:pt x="2471371" y="1540712"/>
                  <a:pt x="2465778" y="1541053"/>
                  <a:pt x="2461139" y="1541735"/>
                </a:cubicBezTo>
                <a:cubicBezTo>
                  <a:pt x="2456501" y="1542417"/>
                  <a:pt x="2452817" y="1543235"/>
                  <a:pt x="2450089" y="1544190"/>
                </a:cubicBezTo>
                <a:cubicBezTo>
                  <a:pt x="2447360" y="1545145"/>
                  <a:pt x="2445451" y="1546441"/>
                  <a:pt x="2444359" y="1548079"/>
                </a:cubicBezTo>
                <a:cubicBezTo>
                  <a:pt x="2443268" y="1549716"/>
                  <a:pt x="2442722" y="1551626"/>
                  <a:pt x="2442722" y="1553808"/>
                </a:cubicBezTo>
                <a:lnTo>
                  <a:pt x="2442722" y="2062131"/>
                </a:lnTo>
                <a:cubicBezTo>
                  <a:pt x="2442722" y="2064041"/>
                  <a:pt x="2443268" y="2065883"/>
                  <a:pt x="2444359" y="2067656"/>
                </a:cubicBezTo>
                <a:cubicBezTo>
                  <a:pt x="2445451" y="2069430"/>
                  <a:pt x="2447360" y="2070794"/>
                  <a:pt x="2450089" y="2071749"/>
                </a:cubicBezTo>
                <a:cubicBezTo>
                  <a:pt x="2452817" y="2072704"/>
                  <a:pt x="2456501" y="2073523"/>
                  <a:pt x="2461139" y="2074205"/>
                </a:cubicBezTo>
                <a:cubicBezTo>
                  <a:pt x="2465778" y="2074887"/>
                  <a:pt x="2471371" y="2075228"/>
                  <a:pt x="2477920" y="2075228"/>
                </a:cubicBezTo>
                <a:cubicBezTo>
                  <a:pt x="2484741" y="2075228"/>
                  <a:pt x="2490403" y="2074887"/>
                  <a:pt x="2494905" y="2074205"/>
                </a:cubicBezTo>
                <a:cubicBezTo>
                  <a:pt x="2499407" y="2073523"/>
                  <a:pt x="2503022" y="2072704"/>
                  <a:pt x="2505751" y="2071749"/>
                </a:cubicBezTo>
                <a:cubicBezTo>
                  <a:pt x="2508479" y="2070794"/>
                  <a:pt x="2510389" y="2069430"/>
                  <a:pt x="2511480" y="2067656"/>
                </a:cubicBezTo>
                <a:cubicBezTo>
                  <a:pt x="2512572" y="2065883"/>
                  <a:pt x="2513118" y="2064041"/>
                  <a:pt x="2513118" y="2062131"/>
                </a:cubicBezTo>
                <a:lnTo>
                  <a:pt x="2513118" y="1797329"/>
                </a:lnTo>
                <a:lnTo>
                  <a:pt x="2707934" y="2062131"/>
                </a:lnTo>
                <a:cubicBezTo>
                  <a:pt x="2709844" y="2064859"/>
                  <a:pt x="2712299" y="2067315"/>
                  <a:pt x="2715301" y="2069498"/>
                </a:cubicBezTo>
                <a:cubicBezTo>
                  <a:pt x="2718302" y="2071681"/>
                  <a:pt x="2722804" y="2073181"/>
                  <a:pt x="2728807" y="2074000"/>
                </a:cubicBezTo>
                <a:cubicBezTo>
                  <a:pt x="2734810" y="2074819"/>
                  <a:pt x="2742586" y="2075228"/>
                  <a:pt x="2752136" y="2075228"/>
                </a:cubicBezTo>
                <a:cubicBezTo>
                  <a:pt x="2759503" y="2075228"/>
                  <a:pt x="2765505" y="2074887"/>
                  <a:pt x="2770144" y="2074205"/>
                </a:cubicBezTo>
                <a:cubicBezTo>
                  <a:pt x="2774782" y="2073523"/>
                  <a:pt x="2778466" y="2072636"/>
                  <a:pt x="2781194" y="2071544"/>
                </a:cubicBezTo>
                <a:cubicBezTo>
                  <a:pt x="2783923" y="2070453"/>
                  <a:pt x="2785765" y="2069020"/>
                  <a:pt x="2786720" y="2067247"/>
                </a:cubicBezTo>
                <a:cubicBezTo>
                  <a:pt x="2787674" y="2065473"/>
                  <a:pt x="2788152" y="2063495"/>
                  <a:pt x="2788152" y="2061312"/>
                </a:cubicBezTo>
                <a:cubicBezTo>
                  <a:pt x="2788152" y="2059675"/>
                  <a:pt x="2787674" y="2057561"/>
                  <a:pt x="2786720" y="2054969"/>
                </a:cubicBezTo>
                <a:cubicBezTo>
                  <a:pt x="2785765" y="2052376"/>
                  <a:pt x="2782968" y="2047533"/>
                  <a:pt x="2778329" y="2040439"/>
                </a:cubicBezTo>
                <a:lnTo>
                  <a:pt x="2589243" y="1789143"/>
                </a:lnTo>
                <a:lnTo>
                  <a:pt x="2764823" y="1579184"/>
                </a:lnTo>
                <a:cubicBezTo>
                  <a:pt x="2769734" y="1572908"/>
                  <a:pt x="2773077" y="1567997"/>
                  <a:pt x="2774850" y="1564450"/>
                </a:cubicBezTo>
                <a:cubicBezTo>
                  <a:pt x="2776624" y="1560903"/>
                  <a:pt x="2777511" y="1557356"/>
                  <a:pt x="2777511" y="1553808"/>
                </a:cubicBezTo>
                <a:cubicBezTo>
                  <a:pt x="2777511" y="1551899"/>
                  <a:pt x="2777033" y="1550125"/>
                  <a:pt x="2776078" y="1548488"/>
                </a:cubicBezTo>
                <a:cubicBezTo>
                  <a:pt x="2775123" y="1546851"/>
                  <a:pt x="2773350" y="1545486"/>
                  <a:pt x="2770758" y="1544395"/>
                </a:cubicBezTo>
                <a:cubicBezTo>
                  <a:pt x="2768166" y="1543304"/>
                  <a:pt x="2764687" y="1542417"/>
                  <a:pt x="2760321" y="1541735"/>
                </a:cubicBezTo>
                <a:cubicBezTo>
                  <a:pt x="2755955" y="1541053"/>
                  <a:pt x="2750226" y="1540712"/>
                  <a:pt x="2743131" y="1540712"/>
                </a:cubicBezTo>
                <a:cubicBezTo>
                  <a:pt x="2736037" y="1540712"/>
                  <a:pt x="2730239" y="1540984"/>
                  <a:pt x="2725737" y="1541530"/>
                </a:cubicBezTo>
                <a:cubicBezTo>
                  <a:pt x="2721235" y="1542076"/>
                  <a:pt x="2717415" y="1542826"/>
                  <a:pt x="2714277" y="1543781"/>
                </a:cubicBezTo>
                <a:cubicBezTo>
                  <a:pt x="2711140" y="1544736"/>
                  <a:pt x="2708479" y="1546032"/>
                  <a:pt x="2706297" y="1547669"/>
                </a:cubicBezTo>
                <a:cubicBezTo>
                  <a:pt x="2704114" y="1549306"/>
                  <a:pt x="2702204" y="1551353"/>
                  <a:pt x="2700567" y="1553808"/>
                </a:cubicBezTo>
                <a:lnTo>
                  <a:pt x="2513118" y="1789143"/>
                </a:lnTo>
                <a:lnTo>
                  <a:pt x="2513118" y="1553808"/>
                </a:lnTo>
                <a:cubicBezTo>
                  <a:pt x="2513118" y="1551626"/>
                  <a:pt x="2512572" y="1549716"/>
                  <a:pt x="2511480" y="1548079"/>
                </a:cubicBezTo>
                <a:cubicBezTo>
                  <a:pt x="2510389" y="1546441"/>
                  <a:pt x="2508479" y="1545145"/>
                  <a:pt x="2505751" y="1544190"/>
                </a:cubicBezTo>
                <a:cubicBezTo>
                  <a:pt x="2503022" y="1543235"/>
                  <a:pt x="2499407" y="1542417"/>
                  <a:pt x="2494905" y="1541735"/>
                </a:cubicBezTo>
                <a:cubicBezTo>
                  <a:pt x="2490403" y="1541053"/>
                  <a:pt x="2484741" y="1540712"/>
                  <a:pt x="2477920" y="1540712"/>
                </a:cubicBezTo>
                <a:close/>
                <a:moveTo>
                  <a:pt x="1584691" y="1540712"/>
                </a:moveTo>
                <a:cubicBezTo>
                  <a:pt x="1576505" y="1540712"/>
                  <a:pt x="1569752" y="1540916"/>
                  <a:pt x="1564431" y="1541326"/>
                </a:cubicBezTo>
                <a:cubicBezTo>
                  <a:pt x="1559111" y="1541735"/>
                  <a:pt x="1554745" y="1542485"/>
                  <a:pt x="1551335" y="1543577"/>
                </a:cubicBezTo>
                <a:cubicBezTo>
                  <a:pt x="1547924" y="1544668"/>
                  <a:pt x="1545332" y="1546169"/>
                  <a:pt x="1543558" y="1548079"/>
                </a:cubicBezTo>
                <a:cubicBezTo>
                  <a:pt x="1541785" y="1549989"/>
                  <a:pt x="1540352" y="1552444"/>
                  <a:pt x="1539261" y="1555446"/>
                </a:cubicBezTo>
                <a:lnTo>
                  <a:pt x="1361634" y="2047397"/>
                </a:lnTo>
                <a:cubicBezTo>
                  <a:pt x="1359452" y="2053400"/>
                  <a:pt x="1358292" y="2058243"/>
                  <a:pt x="1358156" y="2061926"/>
                </a:cubicBezTo>
                <a:cubicBezTo>
                  <a:pt x="1358019" y="2065610"/>
                  <a:pt x="1358974" y="2068407"/>
                  <a:pt x="1361021" y="2070317"/>
                </a:cubicBezTo>
                <a:cubicBezTo>
                  <a:pt x="1363067" y="2072226"/>
                  <a:pt x="1366614" y="2073523"/>
                  <a:pt x="1371662" y="2074205"/>
                </a:cubicBezTo>
                <a:cubicBezTo>
                  <a:pt x="1376709" y="2074887"/>
                  <a:pt x="1383190" y="2075228"/>
                  <a:pt x="1391102" y="2075228"/>
                </a:cubicBezTo>
                <a:cubicBezTo>
                  <a:pt x="1398742" y="2075228"/>
                  <a:pt x="1404950" y="2074955"/>
                  <a:pt x="1409725" y="2074409"/>
                </a:cubicBezTo>
                <a:cubicBezTo>
                  <a:pt x="1414499" y="2073864"/>
                  <a:pt x="1418183" y="2072977"/>
                  <a:pt x="1420775" y="2071749"/>
                </a:cubicBezTo>
                <a:cubicBezTo>
                  <a:pt x="1423367" y="2070521"/>
                  <a:pt x="1425345" y="2069020"/>
                  <a:pt x="1426710" y="2067247"/>
                </a:cubicBezTo>
                <a:cubicBezTo>
                  <a:pt x="1428074" y="2065473"/>
                  <a:pt x="1429165" y="2063359"/>
                  <a:pt x="1429984" y="2060903"/>
                </a:cubicBezTo>
                <a:lnTo>
                  <a:pt x="1473367" y="1933618"/>
                </a:lnTo>
                <a:lnTo>
                  <a:pt x="1693558" y="1933618"/>
                </a:lnTo>
                <a:lnTo>
                  <a:pt x="1738988" y="2062540"/>
                </a:lnTo>
                <a:cubicBezTo>
                  <a:pt x="1740080" y="2064996"/>
                  <a:pt x="1741239" y="2067042"/>
                  <a:pt x="1742467" y="2068679"/>
                </a:cubicBezTo>
                <a:cubicBezTo>
                  <a:pt x="1743695" y="2070317"/>
                  <a:pt x="1745605" y="2071613"/>
                  <a:pt x="1748197" y="2072568"/>
                </a:cubicBezTo>
                <a:cubicBezTo>
                  <a:pt x="1750789" y="2073523"/>
                  <a:pt x="1754609" y="2074205"/>
                  <a:pt x="1759657" y="2074614"/>
                </a:cubicBezTo>
                <a:cubicBezTo>
                  <a:pt x="1764704" y="2075023"/>
                  <a:pt x="1771457" y="2075228"/>
                  <a:pt x="1779916" y="2075228"/>
                </a:cubicBezTo>
                <a:cubicBezTo>
                  <a:pt x="1788374" y="2075228"/>
                  <a:pt x="1795127" y="2074955"/>
                  <a:pt x="1800175" y="2074409"/>
                </a:cubicBezTo>
                <a:cubicBezTo>
                  <a:pt x="1805223" y="2073864"/>
                  <a:pt x="1808838" y="2072636"/>
                  <a:pt x="1811021" y="2070726"/>
                </a:cubicBezTo>
                <a:cubicBezTo>
                  <a:pt x="1813204" y="2068816"/>
                  <a:pt x="1814227" y="2066019"/>
                  <a:pt x="1814091" y="2062336"/>
                </a:cubicBezTo>
                <a:cubicBezTo>
                  <a:pt x="1813954" y="2058652"/>
                  <a:pt x="1812794" y="2053809"/>
                  <a:pt x="1810612" y="2047806"/>
                </a:cubicBezTo>
                <a:lnTo>
                  <a:pt x="1632985" y="1555855"/>
                </a:lnTo>
                <a:cubicBezTo>
                  <a:pt x="1631894" y="1552853"/>
                  <a:pt x="1630393" y="1550330"/>
                  <a:pt x="1628483" y="1548283"/>
                </a:cubicBezTo>
                <a:cubicBezTo>
                  <a:pt x="1626573" y="1546237"/>
                  <a:pt x="1623845" y="1544668"/>
                  <a:pt x="1620298" y="1543577"/>
                </a:cubicBezTo>
                <a:cubicBezTo>
                  <a:pt x="1616751" y="1542485"/>
                  <a:pt x="1612112" y="1541735"/>
                  <a:pt x="1606382" y="1541326"/>
                </a:cubicBezTo>
                <a:cubicBezTo>
                  <a:pt x="1600652" y="1540916"/>
                  <a:pt x="1593422" y="1540712"/>
                  <a:pt x="1584691" y="1540712"/>
                </a:cubicBezTo>
                <a:close/>
                <a:moveTo>
                  <a:pt x="925345" y="1540712"/>
                </a:moveTo>
                <a:cubicBezTo>
                  <a:pt x="918796" y="1540712"/>
                  <a:pt x="913203" y="1541053"/>
                  <a:pt x="908564" y="1541735"/>
                </a:cubicBezTo>
                <a:cubicBezTo>
                  <a:pt x="903926" y="1542417"/>
                  <a:pt x="900242" y="1543235"/>
                  <a:pt x="897514" y="1544190"/>
                </a:cubicBezTo>
                <a:cubicBezTo>
                  <a:pt x="894785" y="1545145"/>
                  <a:pt x="892875" y="1546441"/>
                  <a:pt x="891784" y="1548079"/>
                </a:cubicBezTo>
                <a:cubicBezTo>
                  <a:pt x="890693" y="1549716"/>
                  <a:pt x="890147" y="1551626"/>
                  <a:pt x="890147" y="1553808"/>
                </a:cubicBezTo>
                <a:lnTo>
                  <a:pt x="890147" y="2062131"/>
                </a:lnTo>
                <a:cubicBezTo>
                  <a:pt x="890147" y="2064314"/>
                  <a:pt x="890693" y="2066224"/>
                  <a:pt x="891784" y="2067861"/>
                </a:cubicBezTo>
                <a:cubicBezTo>
                  <a:pt x="892875" y="2069498"/>
                  <a:pt x="894785" y="2070794"/>
                  <a:pt x="897514" y="2071749"/>
                </a:cubicBezTo>
                <a:cubicBezTo>
                  <a:pt x="900242" y="2072704"/>
                  <a:pt x="903926" y="2073523"/>
                  <a:pt x="908564" y="2074205"/>
                </a:cubicBezTo>
                <a:cubicBezTo>
                  <a:pt x="913203" y="2074887"/>
                  <a:pt x="918796" y="2075228"/>
                  <a:pt x="925345" y="2075228"/>
                </a:cubicBezTo>
                <a:cubicBezTo>
                  <a:pt x="932166" y="2075228"/>
                  <a:pt x="937828" y="2074887"/>
                  <a:pt x="942330" y="2074205"/>
                </a:cubicBezTo>
                <a:cubicBezTo>
                  <a:pt x="946832" y="2073523"/>
                  <a:pt x="950447" y="2072704"/>
                  <a:pt x="953176" y="2071749"/>
                </a:cubicBezTo>
                <a:cubicBezTo>
                  <a:pt x="955904" y="2070794"/>
                  <a:pt x="957814" y="2069498"/>
                  <a:pt x="958906" y="2067861"/>
                </a:cubicBezTo>
                <a:cubicBezTo>
                  <a:pt x="959997" y="2066224"/>
                  <a:pt x="960543" y="2064314"/>
                  <a:pt x="960543" y="2062131"/>
                </a:cubicBezTo>
                <a:lnTo>
                  <a:pt x="960543" y="1827206"/>
                </a:lnTo>
                <a:lnTo>
                  <a:pt x="1201607" y="1827206"/>
                </a:lnTo>
                <a:lnTo>
                  <a:pt x="1201607" y="2062131"/>
                </a:lnTo>
                <a:cubicBezTo>
                  <a:pt x="1201607" y="2064314"/>
                  <a:pt x="1202153" y="2066224"/>
                  <a:pt x="1203244" y="2067861"/>
                </a:cubicBezTo>
                <a:cubicBezTo>
                  <a:pt x="1204336" y="2069498"/>
                  <a:pt x="1206245" y="2070794"/>
                  <a:pt x="1208974" y="2071749"/>
                </a:cubicBezTo>
                <a:cubicBezTo>
                  <a:pt x="1211703" y="2072704"/>
                  <a:pt x="1215250" y="2073523"/>
                  <a:pt x="1219615" y="2074205"/>
                </a:cubicBezTo>
                <a:cubicBezTo>
                  <a:pt x="1223981" y="2074887"/>
                  <a:pt x="1229711" y="2075228"/>
                  <a:pt x="1236805" y="2075228"/>
                </a:cubicBezTo>
                <a:cubicBezTo>
                  <a:pt x="1243353" y="2075228"/>
                  <a:pt x="1248879" y="2074887"/>
                  <a:pt x="1253381" y="2074205"/>
                </a:cubicBezTo>
                <a:cubicBezTo>
                  <a:pt x="1257883" y="2073523"/>
                  <a:pt x="1261498" y="2072704"/>
                  <a:pt x="1264226" y="2071749"/>
                </a:cubicBezTo>
                <a:cubicBezTo>
                  <a:pt x="1266955" y="2070794"/>
                  <a:pt x="1268865" y="2069498"/>
                  <a:pt x="1269956" y="2067861"/>
                </a:cubicBezTo>
                <a:cubicBezTo>
                  <a:pt x="1271048" y="2066224"/>
                  <a:pt x="1271593" y="2064314"/>
                  <a:pt x="1271593" y="2062131"/>
                </a:cubicBezTo>
                <a:lnTo>
                  <a:pt x="1271593" y="1553808"/>
                </a:lnTo>
                <a:cubicBezTo>
                  <a:pt x="1271593" y="1551626"/>
                  <a:pt x="1271048" y="1549716"/>
                  <a:pt x="1269956" y="1548079"/>
                </a:cubicBezTo>
                <a:cubicBezTo>
                  <a:pt x="1268865" y="1546441"/>
                  <a:pt x="1266955" y="1545145"/>
                  <a:pt x="1264226" y="1544190"/>
                </a:cubicBezTo>
                <a:cubicBezTo>
                  <a:pt x="1261498" y="1543235"/>
                  <a:pt x="1257883" y="1542417"/>
                  <a:pt x="1253381" y="1541735"/>
                </a:cubicBezTo>
                <a:cubicBezTo>
                  <a:pt x="1248879" y="1541053"/>
                  <a:pt x="1243353" y="1540712"/>
                  <a:pt x="1236805" y="1540712"/>
                </a:cubicBezTo>
                <a:cubicBezTo>
                  <a:pt x="1229711" y="1540712"/>
                  <a:pt x="1223981" y="1541053"/>
                  <a:pt x="1219615" y="1541735"/>
                </a:cubicBezTo>
                <a:cubicBezTo>
                  <a:pt x="1215250" y="1542417"/>
                  <a:pt x="1211703" y="1543235"/>
                  <a:pt x="1208974" y="1544190"/>
                </a:cubicBezTo>
                <a:cubicBezTo>
                  <a:pt x="1206245" y="1545145"/>
                  <a:pt x="1204336" y="1546441"/>
                  <a:pt x="1203244" y="1548079"/>
                </a:cubicBezTo>
                <a:cubicBezTo>
                  <a:pt x="1202153" y="1549716"/>
                  <a:pt x="1201607" y="1551626"/>
                  <a:pt x="1201607" y="1553808"/>
                </a:cubicBezTo>
                <a:lnTo>
                  <a:pt x="1201607" y="1765814"/>
                </a:lnTo>
                <a:lnTo>
                  <a:pt x="960543" y="1765814"/>
                </a:lnTo>
                <a:lnTo>
                  <a:pt x="960543" y="1553808"/>
                </a:lnTo>
                <a:cubicBezTo>
                  <a:pt x="960543" y="1551626"/>
                  <a:pt x="959997" y="1549716"/>
                  <a:pt x="958906" y="1548079"/>
                </a:cubicBezTo>
                <a:cubicBezTo>
                  <a:pt x="957814" y="1546441"/>
                  <a:pt x="955904" y="1545145"/>
                  <a:pt x="953176" y="1544190"/>
                </a:cubicBezTo>
                <a:cubicBezTo>
                  <a:pt x="950447" y="1543235"/>
                  <a:pt x="946832" y="1542417"/>
                  <a:pt x="942330" y="1541735"/>
                </a:cubicBezTo>
                <a:cubicBezTo>
                  <a:pt x="937828" y="1541053"/>
                  <a:pt x="932166" y="1540712"/>
                  <a:pt x="925345" y="1540712"/>
                </a:cubicBezTo>
                <a:close/>
                <a:moveTo>
                  <a:pt x="3003953" y="1535391"/>
                </a:moveTo>
                <a:cubicBezTo>
                  <a:pt x="2981033" y="1535391"/>
                  <a:pt x="2959683" y="1538461"/>
                  <a:pt x="2939901" y="1544600"/>
                </a:cubicBezTo>
                <a:cubicBezTo>
                  <a:pt x="2920119" y="1550739"/>
                  <a:pt x="2903066" y="1559675"/>
                  <a:pt x="2888741" y="1571407"/>
                </a:cubicBezTo>
                <a:cubicBezTo>
                  <a:pt x="2874416" y="1583140"/>
                  <a:pt x="2863229" y="1597669"/>
                  <a:pt x="2855180" y="1614995"/>
                </a:cubicBezTo>
                <a:cubicBezTo>
                  <a:pt x="2847131" y="1632322"/>
                  <a:pt x="2843107" y="1652035"/>
                  <a:pt x="2843107" y="1674136"/>
                </a:cubicBezTo>
                <a:cubicBezTo>
                  <a:pt x="2843107" y="1695691"/>
                  <a:pt x="2846586" y="1714177"/>
                  <a:pt x="2853543" y="1729593"/>
                </a:cubicBezTo>
                <a:cubicBezTo>
                  <a:pt x="2860501" y="1745009"/>
                  <a:pt x="2869573" y="1758447"/>
                  <a:pt x="2880760" y="1769907"/>
                </a:cubicBezTo>
                <a:cubicBezTo>
                  <a:pt x="2891947" y="1781367"/>
                  <a:pt x="2904635" y="1791326"/>
                  <a:pt x="2918823" y="1799784"/>
                </a:cubicBezTo>
                <a:cubicBezTo>
                  <a:pt x="2933011" y="1808243"/>
                  <a:pt x="2947609" y="1815951"/>
                  <a:pt x="2962616" y="1822908"/>
                </a:cubicBezTo>
                <a:cubicBezTo>
                  <a:pt x="2977622" y="1829866"/>
                  <a:pt x="2992288" y="1836687"/>
                  <a:pt x="3006613" y="1843372"/>
                </a:cubicBezTo>
                <a:cubicBezTo>
                  <a:pt x="3020938" y="1850057"/>
                  <a:pt x="3033693" y="1857424"/>
                  <a:pt x="3044880" y="1865473"/>
                </a:cubicBezTo>
                <a:cubicBezTo>
                  <a:pt x="3056068" y="1873522"/>
                  <a:pt x="3065072" y="1882867"/>
                  <a:pt x="3071893" y="1893509"/>
                </a:cubicBezTo>
                <a:cubicBezTo>
                  <a:pt x="3078714" y="1904150"/>
                  <a:pt x="3082125" y="1916974"/>
                  <a:pt x="3082125" y="1931981"/>
                </a:cubicBezTo>
                <a:cubicBezTo>
                  <a:pt x="3082125" y="1945896"/>
                  <a:pt x="3079669" y="1958311"/>
                  <a:pt x="3074758" y="1969225"/>
                </a:cubicBezTo>
                <a:cubicBezTo>
                  <a:pt x="3069846" y="1980139"/>
                  <a:pt x="3062821" y="1989348"/>
                  <a:pt x="3053680" y="1996851"/>
                </a:cubicBezTo>
                <a:cubicBezTo>
                  <a:pt x="3044539" y="2004355"/>
                  <a:pt x="3033625" y="2010153"/>
                  <a:pt x="3020938" y="2014246"/>
                </a:cubicBezTo>
                <a:cubicBezTo>
                  <a:pt x="3008250" y="2018338"/>
                  <a:pt x="2994267" y="2020385"/>
                  <a:pt x="2978987" y="2020385"/>
                </a:cubicBezTo>
                <a:cubicBezTo>
                  <a:pt x="2958796" y="2020385"/>
                  <a:pt x="2940992" y="2017997"/>
                  <a:pt x="2925576" y="2013222"/>
                </a:cubicBezTo>
                <a:cubicBezTo>
                  <a:pt x="2910160" y="2008447"/>
                  <a:pt x="2896995" y="2003331"/>
                  <a:pt x="2886081" y="1997874"/>
                </a:cubicBezTo>
                <a:cubicBezTo>
                  <a:pt x="2875167" y="1992417"/>
                  <a:pt x="2866231" y="1987370"/>
                  <a:pt x="2859273" y="1982731"/>
                </a:cubicBezTo>
                <a:cubicBezTo>
                  <a:pt x="2852315" y="1978093"/>
                  <a:pt x="2846927" y="1975773"/>
                  <a:pt x="2843107" y="1975773"/>
                </a:cubicBezTo>
                <a:cubicBezTo>
                  <a:pt x="2840924" y="1975773"/>
                  <a:pt x="2839014" y="1976251"/>
                  <a:pt x="2837377" y="1977206"/>
                </a:cubicBezTo>
                <a:cubicBezTo>
                  <a:pt x="2835740" y="1978161"/>
                  <a:pt x="2834375" y="1979866"/>
                  <a:pt x="2833284" y="1982322"/>
                </a:cubicBezTo>
                <a:cubicBezTo>
                  <a:pt x="2832193" y="1984778"/>
                  <a:pt x="2831374" y="1987984"/>
                  <a:pt x="2830828" y="1991940"/>
                </a:cubicBezTo>
                <a:cubicBezTo>
                  <a:pt x="2830283" y="1995896"/>
                  <a:pt x="2830010" y="2000876"/>
                  <a:pt x="2830010" y="2006879"/>
                </a:cubicBezTo>
                <a:cubicBezTo>
                  <a:pt x="2830010" y="2015337"/>
                  <a:pt x="2830760" y="2022090"/>
                  <a:pt x="2832261" y="2027138"/>
                </a:cubicBezTo>
                <a:cubicBezTo>
                  <a:pt x="2833761" y="2032185"/>
                  <a:pt x="2836081" y="2036347"/>
                  <a:pt x="2839219" y="2039621"/>
                </a:cubicBezTo>
                <a:cubicBezTo>
                  <a:pt x="2842356" y="2042895"/>
                  <a:pt x="2847950" y="2046851"/>
                  <a:pt x="2855999" y="2051490"/>
                </a:cubicBezTo>
                <a:cubicBezTo>
                  <a:pt x="2864048" y="2056128"/>
                  <a:pt x="2874007" y="2060630"/>
                  <a:pt x="2885876" y="2064996"/>
                </a:cubicBezTo>
                <a:cubicBezTo>
                  <a:pt x="2897745" y="2069361"/>
                  <a:pt x="2911251" y="2073045"/>
                  <a:pt x="2926395" y="2076046"/>
                </a:cubicBezTo>
                <a:cubicBezTo>
                  <a:pt x="2941538" y="2079048"/>
                  <a:pt x="2957977" y="2080548"/>
                  <a:pt x="2975713" y="2080548"/>
                </a:cubicBezTo>
                <a:cubicBezTo>
                  <a:pt x="3001088" y="2080548"/>
                  <a:pt x="3024758" y="2077138"/>
                  <a:pt x="3046722" y="2070317"/>
                </a:cubicBezTo>
                <a:cubicBezTo>
                  <a:pt x="3068687" y="2063495"/>
                  <a:pt x="3087787" y="2053332"/>
                  <a:pt x="3104021" y="2039825"/>
                </a:cubicBezTo>
                <a:cubicBezTo>
                  <a:pt x="3120256" y="2026319"/>
                  <a:pt x="3132943" y="2009880"/>
                  <a:pt x="3142084" y="1990507"/>
                </a:cubicBezTo>
                <a:cubicBezTo>
                  <a:pt x="3151225" y="1971135"/>
                  <a:pt x="3155795" y="1949034"/>
                  <a:pt x="3155795" y="1924205"/>
                </a:cubicBezTo>
                <a:cubicBezTo>
                  <a:pt x="3155795" y="1903195"/>
                  <a:pt x="3152316" y="1884982"/>
                  <a:pt x="3145358" y="1869566"/>
                </a:cubicBezTo>
                <a:cubicBezTo>
                  <a:pt x="3138400" y="1854150"/>
                  <a:pt x="3129260" y="1840780"/>
                  <a:pt x="3117936" y="1829457"/>
                </a:cubicBezTo>
                <a:cubicBezTo>
                  <a:pt x="3106613" y="1818133"/>
                  <a:pt x="3093721" y="1808311"/>
                  <a:pt x="3079260" y="1799989"/>
                </a:cubicBezTo>
                <a:cubicBezTo>
                  <a:pt x="3064798" y="1791667"/>
                  <a:pt x="3050064" y="1784027"/>
                  <a:pt x="3035058" y="1777069"/>
                </a:cubicBezTo>
                <a:cubicBezTo>
                  <a:pt x="3020051" y="1770112"/>
                  <a:pt x="3005317" y="1763222"/>
                  <a:pt x="2990856" y="1756401"/>
                </a:cubicBezTo>
                <a:cubicBezTo>
                  <a:pt x="2976395" y="1749579"/>
                  <a:pt x="2963502" y="1742076"/>
                  <a:pt x="2952179" y="1733890"/>
                </a:cubicBezTo>
                <a:cubicBezTo>
                  <a:pt x="2940856" y="1725705"/>
                  <a:pt x="2931783" y="1716292"/>
                  <a:pt x="2924962" y="1705650"/>
                </a:cubicBezTo>
                <a:cubicBezTo>
                  <a:pt x="2918141" y="1695009"/>
                  <a:pt x="2914730" y="1682322"/>
                  <a:pt x="2914730" y="1667588"/>
                </a:cubicBezTo>
                <a:cubicBezTo>
                  <a:pt x="2914730" y="1657492"/>
                  <a:pt x="2916504" y="1647942"/>
                  <a:pt x="2920051" y="1638938"/>
                </a:cubicBezTo>
                <a:cubicBezTo>
                  <a:pt x="2923598" y="1629934"/>
                  <a:pt x="2928918" y="1622158"/>
                  <a:pt x="2936013" y="1615609"/>
                </a:cubicBezTo>
                <a:cubicBezTo>
                  <a:pt x="2943107" y="1609061"/>
                  <a:pt x="2952111" y="1603808"/>
                  <a:pt x="2963025" y="1599852"/>
                </a:cubicBezTo>
                <a:cubicBezTo>
                  <a:pt x="2973939" y="1595896"/>
                  <a:pt x="2986763" y="1593918"/>
                  <a:pt x="3001497" y="1593918"/>
                </a:cubicBezTo>
                <a:cubicBezTo>
                  <a:pt x="3017322" y="1593918"/>
                  <a:pt x="3031579" y="1595896"/>
                  <a:pt x="3044267" y="1599852"/>
                </a:cubicBezTo>
                <a:cubicBezTo>
                  <a:pt x="3056954" y="1603808"/>
                  <a:pt x="3067937" y="1608174"/>
                  <a:pt x="3077213" y="1612949"/>
                </a:cubicBezTo>
                <a:cubicBezTo>
                  <a:pt x="3086490" y="1617724"/>
                  <a:pt x="3094335" y="1622021"/>
                  <a:pt x="3100747" y="1625841"/>
                </a:cubicBezTo>
                <a:cubicBezTo>
                  <a:pt x="3107159" y="1629661"/>
                  <a:pt x="3111865" y="1631571"/>
                  <a:pt x="3114867" y="1631571"/>
                </a:cubicBezTo>
                <a:cubicBezTo>
                  <a:pt x="3116777" y="1631571"/>
                  <a:pt x="3118482" y="1630957"/>
                  <a:pt x="3119983" y="1629729"/>
                </a:cubicBezTo>
                <a:cubicBezTo>
                  <a:pt x="3121483" y="1628502"/>
                  <a:pt x="3122643" y="1626592"/>
                  <a:pt x="3123462" y="1624000"/>
                </a:cubicBezTo>
                <a:cubicBezTo>
                  <a:pt x="3124280" y="1621407"/>
                  <a:pt x="3124894" y="1618201"/>
                  <a:pt x="3125303" y="1614382"/>
                </a:cubicBezTo>
                <a:cubicBezTo>
                  <a:pt x="3125713" y="1610562"/>
                  <a:pt x="3125917" y="1606196"/>
                  <a:pt x="3125917" y="1601285"/>
                </a:cubicBezTo>
                <a:cubicBezTo>
                  <a:pt x="3125917" y="1596100"/>
                  <a:pt x="3125781" y="1591871"/>
                  <a:pt x="3125508" y="1588597"/>
                </a:cubicBezTo>
                <a:cubicBezTo>
                  <a:pt x="3125235" y="1585323"/>
                  <a:pt x="3124826" y="1582526"/>
                  <a:pt x="3124280" y="1580207"/>
                </a:cubicBezTo>
                <a:cubicBezTo>
                  <a:pt x="3123734" y="1577888"/>
                  <a:pt x="3123052" y="1575978"/>
                  <a:pt x="3122234" y="1574477"/>
                </a:cubicBezTo>
                <a:cubicBezTo>
                  <a:pt x="3121415" y="1572976"/>
                  <a:pt x="3119710" y="1570930"/>
                  <a:pt x="3117118" y="1568338"/>
                </a:cubicBezTo>
                <a:cubicBezTo>
                  <a:pt x="3114526" y="1565746"/>
                  <a:pt x="3109137" y="1562335"/>
                  <a:pt x="3100951" y="1558106"/>
                </a:cubicBezTo>
                <a:cubicBezTo>
                  <a:pt x="3092766" y="1553877"/>
                  <a:pt x="3083421" y="1550057"/>
                  <a:pt x="3072916" y="1546646"/>
                </a:cubicBezTo>
                <a:cubicBezTo>
                  <a:pt x="3062411" y="1543235"/>
                  <a:pt x="3051224" y="1540507"/>
                  <a:pt x="3039355" y="1538461"/>
                </a:cubicBezTo>
                <a:cubicBezTo>
                  <a:pt x="3027486" y="1536414"/>
                  <a:pt x="3015685" y="1535391"/>
                  <a:pt x="3003953" y="1535391"/>
                </a:cubicBezTo>
                <a:close/>
                <a:moveTo>
                  <a:pt x="0" y="0"/>
                </a:moveTo>
                <a:lnTo>
                  <a:pt x="3600000" y="0"/>
                </a:lnTo>
                <a:lnTo>
                  <a:pt x="3600000" y="3600000"/>
                </a:lnTo>
                <a:lnTo>
                  <a:pt x="0" y="3600000"/>
                </a:lnTo>
                <a:close/>
              </a:path>
            </a:pathLst>
          </a:custGeom>
          <a:solidFill>
            <a:schemeClr val="bg1">
              <a:alpha val="67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6600" dirty="0">
              <a:solidFill>
                <a:schemeClr val="bg1"/>
              </a:solidFill>
            </a:endParaRPr>
          </a:p>
        </p:txBody>
      </p:sp>
    </p:spTree>
    <p:extLst>
      <p:ext uri="{BB962C8B-B14F-4D97-AF65-F5344CB8AC3E}">
        <p14:creationId xmlns:p14="http://schemas.microsoft.com/office/powerpoint/2010/main" val="34355245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 y="0"/>
            <a:ext cx="12192000" cy="6858000"/>
          </a:xfrm>
          <a:prstGeom prst="rect">
            <a:avLst/>
          </a:prstGeom>
        </p:spPr>
      </p:pic>
      <p:sp>
        <p:nvSpPr>
          <p:cNvPr id="17" name="矩形 16"/>
          <p:cNvSpPr/>
          <p:nvPr/>
        </p:nvSpPr>
        <p:spPr>
          <a:xfrm>
            <a:off x="318721" y="344046"/>
            <a:ext cx="5624672" cy="3691933"/>
          </a:xfrm>
          <a:prstGeom prst="rect">
            <a:avLst/>
          </a:prstGeom>
          <a:solidFill>
            <a:schemeClr val="accent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3289" y="980973"/>
            <a:ext cx="6096000" cy="1323439"/>
          </a:xfrm>
          <a:prstGeom prst="rect">
            <a:avLst/>
          </a:prstGeom>
          <a:noFill/>
        </p:spPr>
        <p:txBody>
          <a:bodyPr wrap="square" rtlCol="0">
            <a:spAutoFit/>
          </a:bodyPr>
          <a:lstStyle/>
          <a:p>
            <a:pPr algn="ctr"/>
            <a:r>
              <a:rPr lang="zh-TW" altLang="en-US" sz="8000" dirty="0" smtClean="0">
                <a:solidFill>
                  <a:schemeClr val="bg1"/>
                </a:solidFill>
                <a:latin typeface="造字工房悦黑体验版细体" pitchFamily="50" charset="-122"/>
                <a:ea typeface="造字工房悦黑体验版细体" pitchFamily="50" charset="-122"/>
              </a:rPr>
              <a:t>目錄</a:t>
            </a:r>
            <a:endParaRPr lang="zh-CN" altLang="en-US" sz="8000" dirty="0">
              <a:solidFill>
                <a:schemeClr val="bg1"/>
              </a:solidFill>
              <a:latin typeface="造字工房悦黑体验版细体" pitchFamily="50" charset="-122"/>
              <a:ea typeface="造字工房悦黑体验版细体" pitchFamily="50" charset="-122"/>
            </a:endParaRPr>
          </a:p>
        </p:txBody>
      </p:sp>
      <p:sp>
        <p:nvSpPr>
          <p:cNvPr id="33" name="文本框 32"/>
          <p:cNvSpPr txBox="1"/>
          <p:nvPr/>
        </p:nvSpPr>
        <p:spPr>
          <a:xfrm>
            <a:off x="-63788" y="2377562"/>
            <a:ext cx="6096000" cy="584775"/>
          </a:xfrm>
          <a:prstGeom prst="rect">
            <a:avLst/>
          </a:prstGeom>
          <a:noFill/>
        </p:spPr>
        <p:txBody>
          <a:bodyPr wrap="square" rtlCol="0">
            <a:spAutoFit/>
          </a:bodyPr>
          <a:lstStyle/>
          <a:p>
            <a:pPr algn="ctr"/>
            <a:r>
              <a:rPr lang="en-US" altLang="zh-CN" sz="3200" dirty="0" smtClean="0">
                <a:solidFill>
                  <a:schemeClr val="bg1"/>
                </a:solidFill>
                <a:latin typeface="造字工房悦黑体验版细体" pitchFamily="50" charset="-122"/>
                <a:ea typeface="造字工房悦黑体验版细体" pitchFamily="50" charset="-122"/>
              </a:rPr>
              <a:t>CONTENTS</a:t>
            </a:r>
            <a:endParaRPr lang="zh-CN" altLang="en-US" sz="3200" dirty="0">
              <a:solidFill>
                <a:schemeClr val="bg1"/>
              </a:solidFill>
              <a:latin typeface="造字工房悦黑体验版细体" pitchFamily="50" charset="-122"/>
              <a:ea typeface="造字工房悦黑体验版细体" pitchFamily="50" charset="-122"/>
            </a:endParaRPr>
          </a:p>
        </p:txBody>
      </p:sp>
      <p:cxnSp>
        <p:nvCxnSpPr>
          <p:cNvPr id="20" name="直接连接符 19"/>
          <p:cNvCxnSpPr/>
          <p:nvPr/>
        </p:nvCxnSpPr>
        <p:spPr>
          <a:xfrm flipV="1">
            <a:off x="7062772" y="1746756"/>
            <a:ext cx="0" cy="3489732"/>
          </a:xfrm>
          <a:prstGeom prst="line">
            <a:avLst/>
          </a:prstGeom>
          <a:ln w="317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59726" y="1732953"/>
            <a:ext cx="0" cy="3489732"/>
          </a:xfrm>
          <a:prstGeom prst="line">
            <a:avLst/>
          </a:prstGeom>
          <a:ln w="3175">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sp>
        <p:nvSpPr>
          <p:cNvPr id="45" name="椭圆 24"/>
          <p:cNvSpPr/>
          <p:nvPr/>
        </p:nvSpPr>
        <p:spPr>
          <a:xfrm>
            <a:off x="7223100" y="1432962"/>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46" name="文本框 47"/>
          <p:cNvSpPr txBox="1"/>
          <p:nvPr/>
        </p:nvSpPr>
        <p:spPr>
          <a:xfrm>
            <a:off x="7121638" y="1458027"/>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01</a:t>
            </a:r>
            <a:endParaRPr lang="zh-CN" altLang="en-US" dirty="0">
              <a:solidFill>
                <a:schemeClr val="bg1"/>
              </a:solidFill>
              <a:latin typeface="造字工房悦黑体验版细体" pitchFamily="50" charset="-122"/>
              <a:ea typeface="造字工房悦黑体验版细体" pitchFamily="50" charset="-122"/>
            </a:endParaRPr>
          </a:p>
        </p:txBody>
      </p:sp>
      <p:sp>
        <p:nvSpPr>
          <p:cNvPr id="50" name="椭圆 24"/>
          <p:cNvSpPr/>
          <p:nvPr/>
        </p:nvSpPr>
        <p:spPr>
          <a:xfrm>
            <a:off x="7223100" y="2081362"/>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1" name="椭圆 24"/>
          <p:cNvSpPr/>
          <p:nvPr/>
        </p:nvSpPr>
        <p:spPr>
          <a:xfrm>
            <a:off x="7223100" y="2740804"/>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2" name="椭圆 24"/>
          <p:cNvSpPr/>
          <p:nvPr/>
        </p:nvSpPr>
        <p:spPr>
          <a:xfrm>
            <a:off x="7223100" y="3397727"/>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3" name="椭圆 24"/>
          <p:cNvSpPr/>
          <p:nvPr/>
        </p:nvSpPr>
        <p:spPr>
          <a:xfrm>
            <a:off x="7223100" y="4058142"/>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4" name="椭圆 24"/>
          <p:cNvSpPr/>
          <p:nvPr/>
        </p:nvSpPr>
        <p:spPr>
          <a:xfrm>
            <a:off x="7223100" y="4712654"/>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5" name="椭圆 24"/>
          <p:cNvSpPr/>
          <p:nvPr/>
        </p:nvSpPr>
        <p:spPr>
          <a:xfrm>
            <a:off x="7223100" y="5373069"/>
            <a:ext cx="341451" cy="3460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造字工房悦黑体验版细体" pitchFamily="50" charset="-122"/>
              <a:ea typeface="造字工房悦黑体验版细体" pitchFamily="50" charset="-122"/>
            </a:endParaRPr>
          </a:p>
        </p:txBody>
      </p:sp>
      <p:sp>
        <p:nvSpPr>
          <p:cNvPr id="57" name="文本框 47"/>
          <p:cNvSpPr txBox="1"/>
          <p:nvPr/>
        </p:nvSpPr>
        <p:spPr>
          <a:xfrm>
            <a:off x="7121638" y="2107486"/>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02</a:t>
            </a:r>
            <a:endParaRPr lang="zh-CN" altLang="en-US" dirty="0">
              <a:solidFill>
                <a:schemeClr val="bg1"/>
              </a:solidFill>
              <a:latin typeface="造字工房悦黑体验版细体" pitchFamily="50" charset="-122"/>
              <a:ea typeface="造字工房悦黑体验版细体" pitchFamily="50" charset="-122"/>
            </a:endParaRPr>
          </a:p>
        </p:txBody>
      </p:sp>
      <p:sp>
        <p:nvSpPr>
          <p:cNvPr id="58" name="文本框 47"/>
          <p:cNvSpPr txBox="1"/>
          <p:nvPr/>
        </p:nvSpPr>
        <p:spPr>
          <a:xfrm>
            <a:off x="7117445" y="2777671"/>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03</a:t>
            </a:r>
            <a:endParaRPr lang="zh-CN" altLang="en-US" dirty="0">
              <a:solidFill>
                <a:schemeClr val="bg1"/>
              </a:solidFill>
              <a:latin typeface="造字工房悦黑体验版细体" pitchFamily="50" charset="-122"/>
              <a:ea typeface="造字工房悦黑体验版细体" pitchFamily="50" charset="-122"/>
            </a:endParaRPr>
          </a:p>
        </p:txBody>
      </p:sp>
      <p:sp>
        <p:nvSpPr>
          <p:cNvPr id="59" name="文本框 47"/>
          <p:cNvSpPr txBox="1"/>
          <p:nvPr/>
        </p:nvSpPr>
        <p:spPr>
          <a:xfrm>
            <a:off x="7117444" y="3434851"/>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04</a:t>
            </a:r>
            <a:endParaRPr lang="zh-CN" altLang="en-US" dirty="0">
              <a:solidFill>
                <a:schemeClr val="bg1"/>
              </a:solidFill>
              <a:latin typeface="造字工房悦黑体验版细体" pitchFamily="50" charset="-122"/>
              <a:ea typeface="造字工房悦黑体验版细体" pitchFamily="50" charset="-122"/>
            </a:endParaRPr>
          </a:p>
        </p:txBody>
      </p:sp>
      <p:sp>
        <p:nvSpPr>
          <p:cNvPr id="60" name="文本框 47"/>
          <p:cNvSpPr txBox="1"/>
          <p:nvPr/>
        </p:nvSpPr>
        <p:spPr>
          <a:xfrm>
            <a:off x="7117443" y="4092031"/>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05</a:t>
            </a:r>
            <a:endParaRPr lang="zh-CN" altLang="en-US" dirty="0">
              <a:solidFill>
                <a:schemeClr val="bg1"/>
              </a:solidFill>
              <a:latin typeface="造字工房悦黑体验版细体" pitchFamily="50" charset="-122"/>
              <a:ea typeface="造字工房悦黑体验版细体" pitchFamily="50" charset="-122"/>
            </a:endParaRPr>
          </a:p>
        </p:txBody>
      </p:sp>
      <p:sp>
        <p:nvSpPr>
          <p:cNvPr id="61" name="文本框 47"/>
          <p:cNvSpPr txBox="1"/>
          <p:nvPr/>
        </p:nvSpPr>
        <p:spPr>
          <a:xfrm>
            <a:off x="7117443" y="4762216"/>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06</a:t>
            </a:r>
            <a:endParaRPr lang="zh-CN" altLang="en-US" dirty="0">
              <a:solidFill>
                <a:schemeClr val="bg1"/>
              </a:solidFill>
              <a:latin typeface="造字工房悦黑体验版细体" pitchFamily="50" charset="-122"/>
              <a:ea typeface="造字工房悦黑体验版细体" pitchFamily="50" charset="-122"/>
            </a:endParaRPr>
          </a:p>
        </p:txBody>
      </p:sp>
      <p:sp>
        <p:nvSpPr>
          <p:cNvPr id="62" name="文本框 47"/>
          <p:cNvSpPr txBox="1"/>
          <p:nvPr/>
        </p:nvSpPr>
        <p:spPr>
          <a:xfrm>
            <a:off x="7117443" y="5407474"/>
            <a:ext cx="442913" cy="369332"/>
          </a:xfrm>
          <a:prstGeom prst="rect">
            <a:avLst/>
          </a:prstGeom>
          <a:noFill/>
          <a:effectLst/>
        </p:spPr>
        <p:txBody>
          <a:bodyPr wrap="square" rtlCol="0">
            <a:spAutoFit/>
          </a:bodyPr>
          <a:lstStyle/>
          <a:p>
            <a:pPr algn="r"/>
            <a:r>
              <a:rPr lang="en-US" altLang="zh-TW" dirty="0" smtClean="0">
                <a:solidFill>
                  <a:schemeClr val="bg1"/>
                </a:solidFill>
                <a:latin typeface="造字工房悦黑体验版细体" pitchFamily="50" charset="-122"/>
                <a:ea typeface="造字工房悦黑体验版细体" pitchFamily="50" charset="-122"/>
              </a:rPr>
              <a:t>07</a:t>
            </a:r>
            <a:endParaRPr lang="zh-CN" altLang="en-US" dirty="0">
              <a:solidFill>
                <a:schemeClr val="bg1"/>
              </a:solidFill>
              <a:latin typeface="造字工房悦黑体验版细体" pitchFamily="50" charset="-122"/>
              <a:ea typeface="造字工房悦黑体验版细体" pitchFamily="50" charset="-122"/>
            </a:endParaRPr>
          </a:p>
        </p:txBody>
      </p:sp>
      <p:sp>
        <p:nvSpPr>
          <p:cNvPr id="63" name="文本框 47"/>
          <p:cNvSpPr txBox="1"/>
          <p:nvPr/>
        </p:nvSpPr>
        <p:spPr>
          <a:xfrm>
            <a:off x="8649784" y="1732953"/>
            <a:ext cx="442913" cy="369332"/>
          </a:xfrm>
          <a:prstGeom prst="rect">
            <a:avLst/>
          </a:prstGeom>
          <a:noFill/>
          <a:effectLst/>
        </p:spPr>
        <p:txBody>
          <a:bodyPr wrap="square" rtlCol="0">
            <a:spAutoFit/>
          </a:bodyPr>
          <a:lstStyle/>
          <a:p>
            <a:pPr algn="r"/>
            <a:endParaRPr lang="zh-CN" altLang="en-US" dirty="0">
              <a:solidFill>
                <a:schemeClr val="bg1"/>
              </a:solidFill>
              <a:latin typeface="造字工房悦黑体验版细体" pitchFamily="50" charset="-122"/>
              <a:ea typeface="造字工房悦黑体验版细体" pitchFamily="50" charset="-122"/>
            </a:endParaRPr>
          </a:p>
        </p:txBody>
      </p:sp>
      <p:sp>
        <p:nvSpPr>
          <p:cNvPr id="64" name="文本框 47"/>
          <p:cNvSpPr txBox="1"/>
          <p:nvPr/>
        </p:nvSpPr>
        <p:spPr>
          <a:xfrm>
            <a:off x="7666013" y="1476452"/>
            <a:ext cx="2722463" cy="369332"/>
          </a:xfrm>
          <a:prstGeom prst="rect">
            <a:avLst/>
          </a:prstGeom>
          <a:noFill/>
          <a:effectLst/>
        </p:spPr>
        <p:txBody>
          <a:bodyPr wrap="square" rtlCol="0">
            <a:spAutoFit/>
          </a:bodyPr>
          <a:lstStyle/>
          <a:p>
            <a:r>
              <a:rPr lang="en-US" altLang="zh-TW" b="1" dirty="0">
                <a:ea typeface="微軟正黑體" panose="020B0604030504040204" pitchFamily="34" charset="-120"/>
              </a:rPr>
              <a:t>Motivations</a:t>
            </a:r>
            <a:endParaRPr lang="zh-CN" altLang="en-US" b="1" dirty="0">
              <a:solidFill>
                <a:schemeClr val="bg1"/>
              </a:solidFill>
              <a:ea typeface="微軟正黑體" panose="020B0604030504040204" pitchFamily="34" charset="-120"/>
            </a:endParaRPr>
          </a:p>
        </p:txBody>
      </p:sp>
      <p:sp>
        <p:nvSpPr>
          <p:cNvPr id="65" name="文本框 47"/>
          <p:cNvSpPr txBox="1"/>
          <p:nvPr/>
        </p:nvSpPr>
        <p:spPr>
          <a:xfrm>
            <a:off x="7687862" y="2097152"/>
            <a:ext cx="4262075" cy="369332"/>
          </a:xfrm>
          <a:prstGeom prst="rect">
            <a:avLst/>
          </a:prstGeom>
          <a:noFill/>
          <a:effectLst/>
        </p:spPr>
        <p:txBody>
          <a:bodyPr wrap="square" rtlCol="0">
            <a:spAutoFit/>
          </a:bodyPr>
          <a:lstStyle/>
          <a:p>
            <a:r>
              <a:rPr lang="en-US" altLang="zh-TW" b="1" dirty="0">
                <a:ea typeface="微軟正黑體" panose="020B0604030504040204" pitchFamily="34" charset="-120"/>
              </a:rPr>
              <a:t>Problem Statement (Input/Output, X/Y)</a:t>
            </a:r>
            <a:endParaRPr lang="zh-CN" altLang="en-US" b="1" dirty="0">
              <a:solidFill>
                <a:schemeClr val="bg1"/>
              </a:solidFill>
              <a:ea typeface="微軟正黑體" panose="020B0604030504040204" pitchFamily="34" charset="-120"/>
            </a:endParaRPr>
          </a:p>
        </p:txBody>
      </p:sp>
      <p:sp>
        <p:nvSpPr>
          <p:cNvPr id="66" name="文本框 47"/>
          <p:cNvSpPr txBox="1"/>
          <p:nvPr/>
        </p:nvSpPr>
        <p:spPr>
          <a:xfrm>
            <a:off x="7685391" y="2770578"/>
            <a:ext cx="4262075" cy="369332"/>
          </a:xfrm>
          <a:prstGeom prst="rect">
            <a:avLst/>
          </a:prstGeom>
          <a:noFill/>
          <a:effectLst/>
        </p:spPr>
        <p:txBody>
          <a:bodyPr wrap="square" rtlCol="0">
            <a:spAutoFit/>
          </a:bodyPr>
          <a:lstStyle/>
          <a:p>
            <a:r>
              <a:rPr lang="en-US" altLang="zh-TW" b="1" dirty="0"/>
              <a:t>Technical Challenges</a:t>
            </a:r>
            <a:endParaRPr lang="zh-CN" altLang="en-US" b="1" dirty="0">
              <a:solidFill>
                <a:schemeClr val="bg1"/>
              </a:solidFill>
              <a:ea typeface="微軟正黑體" panose="020B0604030504040204" pitchFamily="34" charset="-120"/>
            </a:endParaRPr>
          </a:p>
        </p:txBody>
      </p:sp>
      <p:sp>
        <p:nvSpPr>
          <p:cNvPr id="6" name="矩形 5"/>
          <p:cNvSpPr/>
          <p:nvPr/>
        </p:nvSpPr>
        <p:spPr>
          <a:xfrm>
            <a:off x="7688491" y="3446263"/>
            <a:ext cx="1971822" cy="369332"/>
          </a:xfrm>
          <a:prstGeom prst="rect">
            <a:avLst/>
          </a:prstGeom>
        </p:spPr>
        <p:txBody>
          <a:bodyPr wrap="none">
            <a:spAutoFit/>
          </a:bodyPr>
          <a:lstStyle/>
          <a:p>
            <a:r>
              <a:rPr lang="en-US" altLang="zh-TW" b="1" dirty="0"/>
              <a:t>Dataset to be used</a:t>
            </a:r>
            <a:endParaRPr lang="zh-TW" altLang="en-US" b="1" dirty="0"/>
          </a:p>
        </p:txBody>
      </p:sp>
      <p:sp>
        <p:nvSpPr>
          <p:cNvPr id="7" name="矩形 6"/>
          <p:cNvSpPr/>
          <p:nvPr/>
        </p:nvSpPr>
        <p:spPr>
          <a:xfrm>
            <a:off x="7720683" y="4088509"/>
            <a:ext cx="2198102" cy="369332"/>
          </a:xfrm>
          <a:prstGeom prst="rect">
            <a:avLst/>
          </a:prstGeom>
        </p:spPr>
        <p:txBody>
          <a:bodyPr wrap="none">
            <a:spAutoFit/>
          </a:bodyPr>
          <a:lstStyle/>
          <a:p>
            <a:r>
              <a:rPr lang="en-US" altLang="zh-TW" b="1" dirty="0"/>
              <a:t>Preliminary </a:t>
            </a:r>
            <a:r>
              <a:rPr lang="en-US" altLang="zh-TW" b="1" dirty="0" smtClean="0"/>
              <a:t>Methods</a:t>
            </a:r>
            <a:endParaRPr lang="zh-TW" altLang="en-US" b="1" dirty="0"/>
          </a:p>
        </p:txBody>
      </p:sp>
      <p:sp>
        <p:nvSpPr>
          <p:cNvPr id="8" name="矩形 7"/>
          <p:cNvSpPr/>
          <p:nvPr/>
        </p:nvSpPr>
        <p:spPr>
          <a:xfrm>
            <a:off x="7720949" y="4762583"/>
            <a:ext cx="1745734" cy="369332"/>
          </a:xfrm>
          <a:prstGeom prst="rect">
            <a:avLst/>
          </a:prstGeom>
        </p:spPr>
        <p:txBody>
          <a:bodyPr wrap="none">
            <a:spAutoFit/>
          </a:bodyPr>
          <a:lstStyle/>
          <a:p>
            <a:r>
              <a:rPr lang="en-US" altLang="zh-TW" b="1" dirty="0">
                <a:solidFill>
                  <a:srgbClr val="373A3C"/>
                </a:solidFill>
              </a:rPr>
              <a:t>Evaluation Plans</a:t>
            </a:r>
            <a:endParaRPr lang="zh-TW" altLang="en-US" b="1" dirty="0"/>
          </a:p>
        </p:txBody>
      </p:sp>
      <p:sp>
        <p:nvSpPr>
          <p:cNvPr id="9" name="矩形 8"/>
          <p:cNvSpPr/>
          <p:nvPr/>
        </p:nvSpPr>
        <p:spPr>
          <a:xfrm>
            <a:off x="7720683" y="5372898"/>
            <a:ext cx="2494978" cy="369332"/>
          </a:xfrm>
          <a:prstGeom prst="rect">
            <a:avLst/>
          </a:prstGeom>
        </p:spPr>
        <p:txBody>
          <a:bodyPr wrap="none">
            <a:spAutoFit/>
          </a:bodyPr>
          <a:lstStyle/>
          <a:p>
            <a:r>
              <a:rPr lang="en-US" altLang="zh-TW" b="1" dirty="0">
                <a:solidFill>
                  <a:srgbClr val="373A3C"/>
                </a:solidFill>
              </a:rPr>
              <a:t>Expected Time Schedule</a:t>
            </a:r>
            <a:endParaRPr lang="zh-TW" altLang="en-US" b="1" dirty="0"/>
          </a:p>
        </p:txBody>
      </p:sp>
      <p:pic>
        <p:nvPicPr>
          <p:cNvPr id="2050" name="Picture 2" descr="https://lh4.googleusercontent.com/O_Vf9uYI7ZbqXeh1H3buW1pb5pMslEkJEH1t713KXSIPD5a15CoMcdoKlCMPgXTpHs9DueBId0ubFf-8HUrrCSQHYapZHD73LMDSTvVBlDH-vx5DcIrJ1ZYbIgpSyRudGCBJ3PrC4n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360995">
            <a:off x="-48358" y="2889733"/>
            <a:ext cx="6464987" cy="394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21492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p15:prstTrans prst="fallOver"/>
      </p:transition>
    </mc:Choice>
    <mc:Fallback>
      <p:transition spd="slow"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2694969"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ONE</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9" name="文本框 16"/>
          <p:cNvSpPr txBox="1"/>
          <p:nvPr/>
        </p:nvSpPr>
        <p:spPr>
          <a:xfrm>
            <a:off x="4451449" y="3079583"/>
            <a:ext cx="4312380" cy="769441"/>
          </a:xfrm>
          <a:prstGeom prst="rect">
            <a:avLst/>
          </a:prstGeom>
          <a:noFill/>
        </p:spPr>
        <p:txBody>
          <a:bodyPr wrap="square" rtlCol="0">
            <a:spAutoFit/>
          </a:bodyPr>
          <a:lstStyle/>
          <a:p>
            <a:r>
              <a:rPr lang="en-US" altLang="zh-TW" sz="4400" b="1" dirty="0">
                <a:solidFill>
                  <a:schemeClr val="bg1"/>
                </a:solidFill>
                <a:ea typeface="微軟正黑體" panose="020B0604030504040204" pitchFamily="34" charset="-120"/>
              </a:rPr>
              <a:t>Motivations</a:t>
            </a:r>
            <a:endParaRPr lang="zh-CN" altLang="en-US" sz="4400" b="1" dirty="0">
              <a:solidFill>
                <a:schemeClr val="bg1"/>
              </a:solidFill>
              <a:ea typeface="微軟正黑體" panose="020B0604030504040204" pitchFamily="34" charset="-120"/>
            </a:endParaRPr>
          </a:p>
        </p:txBody>
      </p:sp>
    </p:spTree>
    <p:extLst>
      <p:ext uri="{BB962C8B-B14F-4D97-AF65-F5344CB8AC3E}">
        <p14:creationId xmlns:p14="http://schemas.microsoft.com/office/powerpoint/2010/main" val="4331626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图片 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14" y="0"/>
            <a:ext cx="12192000" cy="6858000"/>
          </a:xfrm>
          <a:prstGeom prst="rect">
            <a:avLst/>
          </a:prstGeom>
        </p:spPr>
      </p:pic>
      <p:sp>
        <p:nvSpPr>
          <p:cNvPr id="13" name="文本框 12"/>
          <p:cNvSpPr txBox="1"/>
          <p:nvPr/>
        </p:nvSpPr>
        <p:spPr>
          <a:xfrm>
            <a:off x="873198" y="3202614"/>
            <a:ext cx="2047355" cy="369332"/>
          </a:xfrm>
          <a:prstGeom prst="rect">
            <a:avLst/>
          </a:prstGeom>
          <a:noFill/>
        </p:spPr>
        <p:txBody>
          <a:bodyPr wrap="none" rtlCol="0">
            <a:spAutoFit/>
          </a:bodyPr>
          <a:lstStyle/>
          <a:p>
            <a:r>
              <a:rPr lang="en-US" altLang="zh-TW" dirty="0" err="1">
                <a:solidFill>
                  <a:schemeClr val="accent1"/>
                </a:solidFill>
                <a:latin typeface="Noto Sans CJK TC Black" panose="020B0A00000000000000" pitchFamily="34" charset="-120"/>
                <a:ea typeface="Noto Sans CJK TC Black" panose="020B0A00000000000000" pitchFamily="34" charset="-120"/>
              </a:rPr>
              <a:t>Adélie</a:t>
            </a:r>
            <a:r>
              <a:rPr lang="en-US" altLang="zh-TW" dirty="0">
                <a:solidFill>
                  <a:schemeClr val="accent1"/>
                </a:solidFill>
                <a:latin typeface="Noto Sans CJK TC Black" panose="020B0A00000000000000" pitchFamily="34" charset="-120"/>
                <a:ea typeface="Noto Sans CJK TC Black" panose="020B0A00000000000000" pitchFamily="34" charset="-120"/>
              </a:rPr>
              <a:t> penguins</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16" name="文本框 15"/>
          <p:cNvSpPr txBox="1"/>
          <p:nvPr/>
        </p:nvSpPr>
        <p:spPr>
          <a:xfrm>
            <a:off x="1211236" y="3571946"/>
            <a:ext cx="1338828" cy="369332"/>
          </a:xfrm>
          <a:prstGeom prst="rect">
            <a:avLst/>
          </a:prstGeom>
          <a:noFill/>
        </p:spPr>
        <p:txBody>
          <a:bodyPr wrap="none" rtlCol="0">
            <a:spAutoFit/>
          </a:bodyPr>
          <a:lstStyle/>
          <a:p>
            <a:r>
              <a:rPr lang="zh-TW" altLang="en-US" dirty="0">
                <a:solidFill>
                  <a:schemeClr val="accent1"/>
                </a:solidFill>
                <a:latin typeface="Noto Sans CJK TC Black" panose="020B0A00000000000000" pitchFamily="34" charset="-120"/>
                <a:ea typeface="Noto Sans CJK TC Black" panose="020B0A00000000000000" pitchFamily="34" charset="-120"/>
              </a:rPr>
              <a:t>阿德利企鵝</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81" name="剪去单角的矩形 80"/>
          <p:cNvSpPr/>
          <p:nvPr/>
        </p:nvSpPr>
        <p:spPr>
          <a:xfrm flipV="1">
            <a:off x="0"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标题 1"/>
          <p:cNvSpPr>
            <a:spLocks noGrp="1"/>
          </p:cNvSpPr>
          <p:nvPr>
            <p:ph type="title"/>
          </p:nvPr>
        </p:nvSpPr>
        <p:spPr>
          <a:xfrm>
            <a:off x="68580" y="708083"/>
            <a:ext cx="4488180" cy="577181"/>
          </a:xfrm>
        </p:spPr>
        <p:txBody>
          <a:bodyPr>
            <a:normAutofit fontScale="90000"/>
          </a:bodyPr>
          <a:lstStyle/>
          <a:p>
            <a:r>
              <a:rPr lang="en-US" altLang="zh-TW" sz="2200" dirty="0" smtClean="0">
                <a:latin typeface="Noto Serif CJK TC Black" panose="02020900000000000000" pitchFamily="18" charset="-120"/>
                <a:ea typeface="Noto Serif CJK TC Black" panose="02020900000000000000" pitchFamily="18" charset="-120"/>
              </a:rPr>
              <a:t>MOTIVATIVE</a:t>
            </a:r>
            <a:r>
              <a:rPr lang="zh-TW" altLang="en-US" dirty="0"/>
              <a:t/>
            </a:r>
            <a:br>
              <a:rPr lang="zh-TW" altLang="en-US" dirty="0"/>
            </a:br>
            <a:endParaRPr lang="zh-CN" altLang="en-US" sz="2400" dirty="0">
              <a:solidFill>
                <a:schemeClr val="bg1"/>
              </a:solidFill>
            </a:endParaRPr>
          </a:p>
        </p:txBody>
      </p:sp>
      <p:pic>
        <p:nvPicPr>
          <p:cNvPr id="91" name="圖片 90"/>
          <p:cNvPicPr>
            <a:picLocks noChangeAspect="1"/>
          </p:cNvPicPr>
          <p:nvPr/>
        </p:nvPicPr>
        <p:blipFill>
          <a:blip r:embed="rId4"/>
          <a:srcRect l="9849" t="558" r="18645"/>
          <a:stretch>
            <a:fillRect/>
          </a:stretch>
        </p:blipFill>
        <p:spPr>
          <a:xfrm>
            <a:off x="1062177" y="1409744"/>
            <a:ext cx="1669399" cy="1640601"/>
          </a:xfrm>
          <a:custGeom>
            <a:avLst/>
            <a:gdLst>
              <a:gd name="connsiteX0" fmla="*/ 867816 w 1735632"/>
              <a:gd name="connsiteY0" fmla="*/ 0 h 1705691"/>
              <a:gd name="connsiteX1" fmla="*/ 1735632 w 1735632"/>
              <a:gd name="connsiteY1" fmla="*/ 853520 h 1705691"/>
              <a:gd name="connsiteX2" fmla="*/ 956545 w 1735632"/>
              <a:gd name="connsiteY2" fmla="*/ 1702634 h 1705691"/>
              <a:gd name="connsiteX3" fmla="*/ 894979 w 1735632"/>
              <a:gd name="connsiteY3" fmla="*/ 1705691 h 1705691"/>
              <a:gd name="connsiteX4" fmla="*/ 840653 w 1735632"/>
              <a:gd name="connsiteY4" fmla="*/ 1705691 h 1705691"/>
              <a:gd name="connsiteX5" fmla="*/ 779087 w 1735632"/>
              <a:gd name="connsiteY5" fmla="*/ 1702634 h 1705691"/>
              <a:gd name="connsiteX6" fmla="*/ 0 w 1735632"/>
              <a:gd name="connsiteY6" fmla="*/ 853520 h 1705691"/>
              <a:gd name="connsiteX7" fmla="*/ 867816 w 1735632"/>
              <a:gd name="connsiteY7" fmla="*/ 0 h 170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632" h="1705691">
                <a:moveTo>
                  <a:pt x="867816" y="0"/>
                </a:moveTo>
                <a:cubicBezTo>
                  <a:pt x="1347098" y="0"/>
                  <a:pt x="1735632" y="382134"/>
                  <a:pt x="1735632" y="853520"/>
                </a:cubicBezTo>
                <a:cubicBezTo>
                  <a:pt x="1735632" y="1295444"/>
                  <a:pt x="1394147" y="1658925"/>
                  <a:pt x="956545" y="1702634"/>
                </a:cubicBezTo>
                <a:lnTo>
                  <a:pt x="894979" y="1705691"/>
                </a:lnTo>
                <a:lnTo>
                  <a:pt x="840653" y="1705691"/>
                </a:lnTo>
                <a:lnTo>
                  <a:pt x="779087" y="1702634"/>
                </a:lnTo>
                <a:cubicBezTo>
                  <a:pt x="341485" y="1658925"/>
                  <a:pt x="0" y="1295444"/>
                  <a:pt x="0" y="853520"/>
                </a:cubicBezTo>
                <a:cubicBezTo>
                  <a:pt x="0" y="382134"/>
                  <a:pt x="388534" y="0"/>
                  <a:pt x="867816" y="0"/>
                </a:cubicBezTo>
                <a:close/>
              </a:path>
            </a:pathLst>
          </a:custGeom>
        </p:spPr>
      </p:pic>
      <p:pic>
        <p:nvPicPr>
          <p:cNvPr id="92" name="圖片 91" descr="巴布亚企鹅_白眉企鹅_金图企鹅_绅士企鹅百科图片_饲养繁殖_雌雄鉴别_Sbike"/>
          <p:cNvPicPr>
            <a:picLocks noChangeAspect="1" noChangeArrowheads="1"/>
          </p:cNvPicPr>
          <p:nvPr/>
        </p:nvPicPr>
        <p:blipFill>
          <a:blip r:embed="rId5" cstate="print">
            <a:extLst>
              <a:ext uri="{28A0092B-C50C-407E-A947-70E740481C1C}">
                <a14:useLocalDpi xmlns:a14="http://schemas.microsoft.com/office/drawing/2010/main" val="0"/>
              </a:ext>
            </a:extLst>
          </a:blip>
          <a:srcRect l="11721" t="815" r="21766" b="3086"/>
          <a:stretch>
            <a:fillRect/>
          </a:stretch>
        </p:blipFill>
        <p:spPr bwMode="auto">
          <a:xfrm>
            <a:off x="5297647" y="1455314"/>
            <a:ext cx="1644706" cy="1584213"/>
          </a:xfrm>
          <a:custGeom>
            <a:avLst/>
            <a:gdLst>
              <a:gd name="connsiteX0" fmla="*/ 879031 w 1758062"/>
              <a:gd name="connsiteY0" fmla="*/ 0 h 1693400"/>
              <a:gd name="connsiteX1" fmla="*/ 1758062 w 1758062"/>
              <a:gd name="connsiteY1" fmla="*/ 846700 h 1693400"/>
              <a:gd name="connsiteX2" fmla="*/ 879031 w 1758062"/>
              <a:gd name="connsiteY2" fmla="*/ 1693400 h 1693400"/>
              <a:gd name="connsiteX3" fmla="*/ 0 w 1758062"/>
              <a:gd name="connsiteY3" fmla="*/ 846700 h 1693400"/>
              <a:gd name="connsiteX4" fmla="*/ 879031 w 1758062"/>
              <a:gd name="connsiteY4" fmla="*/ 0 h 169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8062" h="1693400">
                <a:moveTo>
                  <a:pt x="879031" y="0"/>
                </a:moveTo>
                <a:cubicBezTo>
                  <a:pt x="1364506" y="0"/>
                  <a:pt x="1758062" y="379081"/>
                  <a:pt x="1758062" y="846700"/>
                </a:cubicBezTo>
                <a:cubicBezTo>
                  <a:pt x="1758062" y="1314319"/>
                  <a:pt x="1364506" y="1693400"/>
                  <a:pt x="879031" y="1693400"/>
                </a:cubicBezTo>
                <a:cubicBezTo>
                  <a:pt x="393556" y="1693400"/>
                  <a:pt x="0" y="1314319"/>
                  <a:pt x="0" y="846700"/>
                </a:cubicBezTo>
                <a:cubicBezTo>
                  <a:pt x="0" y="379081"/>
                  <a:pt x="393556" y="0"/>
                  <a:pt x="879031" y="0"/>
                </a:cubicBezTo>
                <a:close/>
              </a:path>
            </a:pathLst>
          </a:custGeom>
          <a:noFill/>
          <a:extLst>
            <a:ext uri="{909E8E84-426E-40DD-AFC4-6F175D3DCCD1}">
              <a14:hiddenFill xmlns:a14="http://schemas.microsoft.com/office/drawing/2010/main">
                <a:solidFill>
                  <a:srgbClr val="FFFFFF"/>
                </a:solidFill>
              </a14:hiddenFill>
            </a:ext>
          </a:extLst>
        </p:spPr>
      </p:pic>
      <p:pic>
        <p:nvPicPr>
          <p:cNvPr id="93" name="圖片 92" descr="Chinstrap penguins — Australian Antarctic Program"/>
          <p:cNvPicPr>
            <a:picLocks noChangeAspect="1" noChangeArrowheads="1"/>
          </p:cNvPicPr>
          <p:nvPr/>
        </p:nvPicPr>
        <p:blipFill>
          <a:blip r:embed="rId6" cstate="print">
            <a:extLst>
              <a:ext uri="{28A0092B-C50C-407E-A947-70E740481C1C}">
                <a14:useLocalDpi xmlns:a14="http://schemas.microsoft.com/office/drawing/2010/main" val="0"/>
              </a:ext>
            </a:extLst>
          </a:blip>
          <a:srcRect l="1306" t="16820" r="3796" b="7428"/>
          <a:stretch>
            <a:fillRect/>
          </a:stretch>
        </p:blipFill>
        <p:spPr bwMode="auto">
          <a:xfrm>
            <a:off x="9454011" y="1455314"/>
            <a:ext cx="1699686" cy="1583768"/>
          </a:xfrm>
          <a:custGeom>
            <a:avLst/>
            <a:gdLst>
              <a:gd name="connsiteX0" fmla="*/ 826770 w 1653540"/>
              <a:gd name="connsiteY0" fmla="*/ 0 h 1540770"/>
              <a:gd name="connsiteX1" fmla="*/ 1653540 w 1653540"/>
              <a:gd name="connsiteY1" fmla="*/ 770385 h 1540770"/>
              <a:gd name="connsiteX2" fmla="*/ 826770 w 1653540"/>
              <a:gd name="connsiteY2" fmla="*/ 1540770 h 1540770"/>
              <a:gd name="connsiteX3" fmla="*/ 0 w 1653540"/>
              <a:gd name="connsiteY3" fmla="*/ 770385 h 1540770"/>
              <a:gd name="connsiteX4" fmla="*/ 826770 w 1653540"/>
              <a:gd name="connsiteY4" fmla="*/ 0 h 1540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540" h="1540770">
                <a:moveTo>
                  <a:pt x="826770" y="0"/>
                </a:moveTo>
                <a:cubicBezTo>
                  <a:pt x="1283382" y="0"/>
                  <a:pt x="1653540" y="344913"/>
                  <a:pt x="1653540" y="770385"/>
                </a:cubicBezTo>
                <a:cubicBezTo>
                  <a:pt x="1653540" y="1195857"/>
                  <a:pt x="1283382" y="1540770"/>
                  <a:pt x="826770" y="1540770"/>
                </a:cubicBezTo>
                <a:cubicBezTo>
                  <a:pt x="370158" y="1540770"/>
                  <a:pt x="0" y="1195857"/>
                  <a:pt x="0" y="770385"/>
                </a:cubicBezTo>
                <a:cubicBezTo>
                  <a:pt x="0" y="344913"/>
                  <a:pt x="370158" y="0"/>
                  <a:pt x="826770" y="0"/>
                </a:cubicBezTo>
                <a:close/>
              </a:path>
            </a:pathLst>
          </a:custGeom>
          <a:noFill/>
          <a:extLst>
            <a:ext uri="{909E8E84-426E-40DD-AFC4-6F175D3DCCD1}">
              <a14:hiddenFill xmlns:a14="http://schemas.microsoft.com/office/drawing/2010/main">
                <a:solidFill>
                  <a:srgbClr val="FFFFFF"/>
                </a:solidFill>
              </a14:hiddenFill>
            </a:ext>
          </a:extLst>
        </p:spPr>
      </p:pic>
      <p:sp>
        <p:nvSpPr>
          <p:cNvPr id="94" name="文本框 12"/>
          <p:cNvSpPr txBox="1"/>
          <p:nvPr/>
        </p:nvSpPr>
        <p:spPr>
          <a:xfrm>
            <a:off x="5081929" y="3202614"/>
            <a:ext cx="2168927" cy="369332"/>
          </a:xfrm>
          <a:prstGeom prst="rect">
            <a:avLst/>
          </a:prstGeom>
          <a:noFill/>
        </p:spPr>
        <p:txBody>
          <a:bodyPr wrap="none" rtlCol="0">
            <a:spAutoFit/>
          </a:bodyPr>
          <a:lstStyle/>
          <a:p>
            <a:r>
              <a:rPr lang="en-US" altLang="zh-TW" dirty="0">
                <a:solidFill>
                  <a:schemeClr val="accent1"/>
                </a:solidFill>
                <a:latin typeface="Noto Sans CJK TC Black" panose="020B0A00000000000000" pitchFamily="34" charset="-120"/>
                <a:ea typeface="Noto Sans CJK TC Black" panose="020B0A00000000000000" pitchFamily="34" charset="-120"/>
              </a:rPr>
              <a:t>Gentoo penguins</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95" name="文本框 15"/>
          <p:cNvSpPr txBox="1"/>
          <p:nvPr/>
        </p:nvSpPr>
        <p:spPr>
          <a:xfrm>
            <a:off x="5450586" y="3584623"/>
            <a:ext cx="1338828" cy="369332"/>
          </a:xfrm>
          <a:prstGeom prst="rect">
            <a:avLst/>
          </a:prstGeom>
          <a:noFill/>
        </p:spPr>
        <p:txBody>
          <a:bodyPr wrap="none" rtlCol="0">
            <a:spAutoFit/>
          </a:bodyPr>
          <a:lstStyle/>
          <a:p>
            <a:r>
              <a:rPr lang="zh-TW" altLang="en-US" dirty="0" smtClean="0">
                <a:solidFill>
                  <a:schemeClr val="accent1"/>
                </a:solidFill>
                <a:latin typeface="Noto Sans CJK TC Black" panose="020B0A00000000000000" pitchFamily="34" charset="-120"/>
                <a:ea typeface="Noto Sans CJK TC Black" panose="020B0A00000000000000" pitchFamily="34" charset="-120"/>
              </a:rPr>
              <a:t>巴布亞企鵝</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96" name="文本框 12"/>
          <p:cNvSpPr txBox="1"/>
          <p:nvPr/>
        </p:nvSpPr>
        <p:spPr>
          <a:xfrm>
            <a:off x="9010158" y="3202614"/>
            <a:ext cx="2454390" cy="369332"/>
          </a:xfrm>
          <a:prstGeom prst="rect">
            <a:avLst/>
          </a:prstGeom>
          <a:noFill/>
        </p:spPr>
        <p:txBody>
          <a:bodyPr wrap="none" rtlCol="0">
            <a:spAutoFit/>
          </a:bodyPr>
          <a:lstStyle/>
          <a:p>
            <a:r>
              <a:rPr lang="en-US" altLang="zh-TW" dirty="0">
                <a:solidFill>
                  <a:schemeClr val="accent1"/>
                </a:solidFill>
                <a:latin typeface="Noto Sans CJK TC Black" panose="020B0A00000000000000" pitchFamily="34" charset="-120"/>
                <a:ea typeface="Noto Sans CJK TC Black" panose="020B0A00000000000000" pitchFamily="34" charset="-120"/>
              </a:rPr>
              <a:t>Chinstrap penguins</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97" name="文本框 15"/>
          <p:cNvSpPr txBox="1"/>
          <p:nvPr/>
        </p:nvSpPr>
        <p:spPr>
          <a:xfrm>
            <a:off x="9683355" y="3584623"/>
            <a:ext cx="1107996" cy="369332"/>
          </a:xfrm>
          <a:prstGeom prst="rect">
            <a:avLst/>
          </a:prstGeom>
          <a:noFill/>
        </p:spPr>
        <p:txBody>
          <a:bodyPr wrap="none" rtlCol="0">
            <a:spAutoFit/>
          </a:bodyPr>
          <a:lstStyle/>
          <a:p>
            <a:r>
              <a:rPr lang="zh-TW" altLang="en-US" dirty="0" smtClean="0">
                <a:solidFill>
                  <a:schemeClr val="accent1"/>
                </a:solidFill>
                <a:latin typeface="Noto Sans CJK TC Black" panose="020B0A00000000000000" pitchFamily="34" charset="-120"/>
                <a:ea typeface="Noto Sans CJK TC Black" panose="020B0A00000000000000" pitchFamily="34" charset="-120"/>
              </a:rPr>
              <a:t>南極企鵝</a:t>
            </a:r>
            <a:endParaRPr lang="zh-CN" altLang="en-US" dirty="0">
              <a:solidFill>
                <a:schemeClr val="accent1"/>
              </a:solidFill>
              <a:latin typeface="Noto Sans CJK TC Black" panose="020B0A00000000000000" pitchFamily="34" charset="-120"/>
              <a:ea typeface="Noto Sans CJK TC Black" panose="020B0A00000000000000" pitchFamily="34" charset="-120"/>
            </a:endParaRPr>
          </a:p>
        </p:txBody>
      </p:sp>
      <p:sp>
        <p:nvSpPr>
          <p:cNvPr id="98" name="文本框 12"/>
          <p:cNvSpPr txBox="1"/>
          <p:nvPr/>
        </p:nvSpPr>
        <p:spPr>
          <a:xfrm>
            <a:off x="310424" y="4423804"/>
            <a:ext cx="11294143" cy="1938992"/>
          </a:xfrm>
          <a:prstGeom prst="rect">
            <a:avLst/>
          </a:prstGeom>
          <a:noFill/>
        </p:spPr>
        <p:txBody>
          <a:bodyPr wrap="square" rtlCol="0">
            <a:spAutoFit/>
          </a:bodyPr>
          <a:lstStyle/>
          <a:p>
            <a:pPr>
              <a:lnSpc>
                <a:spcPct val="150000"/>
              </a:lnSpc>
            </a:pPr>
            <a:r>
              <a:rPr lang="zh-TW" altLang="en-US" sz="1600" dirty="0">
                <a:solidFill>
                  <a:schemeClr val="bg2">
                    <a:lumMod val="50000"/>
                  </a:schemeClr>
                </a:solidFill>
                <a:latin typeface="Noto Serif CJK TC Black" panose="02020900000000000000" pitchFamily="18" charset="-120"/>
                <a:ea typeface="Noto Serif CJK TC Black" panose="02020900000000000000" pitchFamily="18" charset="-120"/>
              </a:rPr>
              <a:t>南極洲的企鵝，走路左搖右擺，傻頭傻腦的樣子一直以來都是動物中的明星。 不過大家對於企鵝的熱愛並不能夠阻止由於全球暖化使得這些可愛的企鵝慢慢地走向滅絕的事實。 氣候暖化使海冰減少甚至消融，使企鵝們的棲息地改變，造成嚴重的威脅。 因此我們希望能夠透過本次資料科學導論報告，更深入的研究這些瀕臨滅絕的各種不同的企鵝， 利用 「帕爾默群島（南極洲）企鵝數據」，觀察三種不同企鵝的各項數據，包括體重、腳蹼長度等等企鵝特徵，並透過各種分群演算法，找出各企鵝是屬於哪一種種類。</a:t>
            </a:r>
            <a:endParaRPr lang="zh-TW" altLang="en-US" sz="1600" b="1" dirty="0"/>
          </a:p>
        </p:txBody>
      </p:sp>
    </p:spTree>
    <p:extLst>
      <p:ext uri="{BB962C8B-B14F-4D97-AF65-F5344CB8AC3E}">
        <p14:creationId xmlns:p14="http://schemas.microsoft.com/office/powerpoint/2010/main" val="23850086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advClick="0">
        <p15:prstTrans prst="crush"/>
      </p:transition>
    </mc:Choice>
    <mc:Fallback>
      <p:transition spd="slow" advClick="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280475" y="2925695"/>
            <a:ext cx="4487744" cy="1077218"/>
          </a:xfrm>
          <a:prstGeom prst="rect">
            <a:avLst/>
          </a:prstGeom>
          <a:noFill/>
        </p:spPr>
        <p:txBody>
          <a:bodyPr wrap="square" rtlCol="0">
            <a:spAutoFit/>
          </a:bodyPr>
          <a:lstStyle/>
          <a:p>
            <a:r>
              <a:rPr lang="en-US" altLang="zh-TW" sz="3200" b="1" dirty="0">
                <a:solidFill>
                  <a:schemeClr val="bg1"/>
                </a:solidFill>
                <a:ea typeface="微軟正黑體" panose="020B0604030504040204" pitchFamily="34" charset="-120"/>
              </a:rPr>
              <a:t>Problem Statement (Input/Output, X/Y)</a:t>
            </a:r>
            <a:endParaRPr lang="zh-CN" altLang="en-US" sz="3200" b="1" dirty="0">
              <a:solidFill>
                <a:schemeClr val="bg1"/>
              </a:solidFill>
              <a:ea typeface="微軟正黑體" panose="020B0604030504040204" pitchFamily="34" charset="-120"/>
            </a:endParaRPr>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2994731"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TWO</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Tree>
    <p:extLst>
      <p:ext uri="{BB962C8B-B14F-4D97-AF65-F5344CB8AC3E}">
        <p14:creationId xmlns:p14="http://schemas.microsoft.com/office/powerpoint/2010/main" val="6194303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34049" y="709245"/>
            <a:ext cx="6616699" cy="794852"/>
          </a:xfrm>
        </p:spPr>
        <p:txBody>
          <a:bodyPr>
            <a:normAutofit/>
          </a:bodyPr>
          <a:lstStyle/>
          <a:p>
            <a:r>
              <a:rPr lang="zh-TW" altLang="en-US" sz="2000" b="1" dirty="0" smtClean="0">
                <a:solidFill>
                  <a:schemeClr val="bg1"/>
                </a:solidFill>
                <a:latin typeface="Noto Sans CJK TC Black" panose="020B0A00000000000000" pitchFamily="34" charset="-120"/>
                <a:ea typeface="Noto Sans CJK TC Black" panose="020B0A00000000000000" pitchFamily="34" charset="-120"/>
              </a:rPr>
              <a:t>   </a:t>
            </a:r>
            <a:r>
              <a:rPr lang="en-US" altLang="zh-TW" sz="2000" b="1" dirty="0">
                <a:solidFill>
                  <a:schemeClr val="bg1"/>
                </a:solidFill>
                <a:latin typeface="Noto Sans CJK TC Black" panose="020B0A00000000000000" pitchFamily="34" charset="-120"/>
                <a:ea typeface="Noto Sans CJK TC Black" panose="020B0A00000000000000" pitchFamily="34" charset="-120"/>
              </a:rPr>
              <a:t>Problem Statement (Input/Output, X/Y)</a:t>
            </a:r>
            <a:r>
              <a:rPr lang="zh-CN" altLang="en-US" sz="2400" b="1" dirty="0">
                <a:solidFill>
                  <a:schemeClr val="bg1"/>
                </a:solidFill>
                <a:ea typeface="微軟正黑體" panose="020B0604030504040204" pitchFamily="34" charset="-120"/>
              </a:rPr>
              <a:t/>
            </a:r>
            <a:br>
              <a:rPr lang="zh-CN" altLang="en-US" sz="2400" b="1" dirty="0">
                <a:solidFill>
                  <a:schemeClr val="bg1"/>
                </a:solidFill>
                <a:ea typeface="微軟正黑體" panose="020B0604030504040204" pitchFamily="34" charset="-120"/>
              </a:rPr>
            </a:br>
            <a:endParaRPr lang="zh-CN" altLang="en-US" sz="2400" dirty="0">
              <a:solidFill>
                <a:schemeClr val="bg1"/>
              </a:solidFill>
            </a:endParaRPr>
          </a:p>
        </p:txBody>
      </p:sp>
    </p:spTree>
    <p:extLst>
      <p:ext uri="{BB962C8B-B14F-4D97-AF65-F5344CB8AC3E}">
        <p14:creationId xmlns:p14="http://schemas.microsoft.com/office/powerpoint/2010/main" val="23911821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4015843"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THREE</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8" name="文本框 16"/>
          <p:cNvSpPr txBox="1"/>
          <p:nvPr/>
        </p:nvSpPr>
        <p:spPr>
          <a:xfrm>
            <a:off x="4283339" y="3114962"/>
            <a:ext cx="4835609" cy="1200329"/>
          </a:xfrm>
          <a:prstGeom prst="rect">
            <a:avLst/>
          </a:prstGeom>
          <a:noFill/>
        </p:spPr>
        <p:txBody>
          <a:bodyPr wrap="square" rtlCol="0">
            <a:spAutoFit/>
          </a:bodyPr>
          <a:lstStyle/>
          <a:p>
            <a:r>
              <a:rPr lang="en-US" altLang="zh-TW" sz="4000" b="1" dirty="0" smtClean="0">
                <a:solidFill>
                  <a:schemeClr val="bg1"/>
                </a:solidFill>
              </a:rPr>
              <a:t>Technical</a:t>
            </a:r>
            <a:r>
              <a:rPr lang="zh-TW" altLang="en-US" sz="4000" b="1" dirty="0" smtClean="0">
                <a:solidFill>
                  <a:schemeClr val="bg1"/>
                </a:solidFill>
              </a:rPr>
              <a:t>  </a:t>
            </a:r>
            <a:r>
              <a:rPr lang="en-US" altLang="zh-TW" sz="4000" b="1" dirty="0" smtClean="0">
                <a:solidFill>
                  <a:schemeClr val="bg1"/>
                </a:solidFill>
              </a:rPr>
              <a:t>Challenges</a:t>
            </a:r>
            <a:endParaRPr lang="zh-CN" altLang="en-US" sz="4000" b="1" dirty="0">
              <a:solidFill>
                <a:schemeClr val="bg1"/>
              </a:solidFill>
              <a:ea typeface="微軟正黑體" panose="020B0604030504040204" pitchFamily="34" charset="-120"/>
            </a:endParaRPr>
          </a:p>
          <a:p>
            <a:r>
              <a:rPr lang="en-US" altLang="zh-TW" sz="3200" b="1" dirty="0">
                <a:solidFill>
                  <a:schemeClr val="bg1"/>
                </a:solidFill>
              </a:rPr>
              <a:t>	</a:t>
            </a:r>
            <a:endParaRPr lang="zh-CN" altLang="en-US" sz="3200" b="1" dirty="0">
              <a:solidFill>
                <a:schemeClr val="bg1"/>
              </a:solidFill>
              <a:ea typeface="微軟正黑體" panose="020B0604030504040204" pitchFamily="34" charset="-120"/>
            </a:endParaRPr>
          </a:p>
        </p:txBody>
      </p:sp>
    </p:spTree>
    <p:extLst>
      <p:ext uri="{BB962C8B-B14F-4D97-AF65-F5344CB8AC3E}">
        <p14:creationId xmlns:p14="http://schemas.microsoft.com/office/powerpoint/2010/main" val="113497610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 y="0"/>
            <a:ext cx="12192000" cy="6858000"/>
          </a:xfrm>
          <a:prstGeom prst="rect">
            <a:avLst/>
          </a:prstGeom>
          <a:solidFill>
            <a:schemeClr val="accent1"/>
          </a:solidFill>
        </p:spPr>
      </p:pic>
      <p:sp>
        <p:nvSpPr>
          <p:cNvPr id="50" name="AutoShape 11"/>
          <p:cNvSpPr>
            <a:spLocks noChangeAspect="1" noChangeArrowheads="1" noTextEdit="1"/>
          </p:cNvSpPr>
          <p:nvPr/>
        </p:nvSpPr>
        <p:spPr bwMode="auto">
          <a:xfrm>
            <a:off x="1820698" y="2354695"/>
            <a:ext cx="565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AutoShape 15"/>
          <p:cNvSpPr>
            <a:spLocks noChangeAspect="1" noChangeArrowheads="1" noTextEdit="1"/>
          </p:cNvSpPr>
          <p:nvPr/>
        </p:nvSpPr>
        <p:spPr bwMode="auto">
          <a:xfrm>
            <a:off x="4516046" y="2350329"/>
            <a:ext cx="615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剪去单角的矩形 26"/>
          <p:cNvSpPr/>
          <p:nvPr/>
        </p:nvSpPr>
        <p:spPr>
          <a:xfrm flipV="1">
            <a:off x="1" y="566671"/>
            <a:ext cx="6120000" cy="540000"/>
          </a:xfrm>
          <a:prstGeom prst="snip1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标题 1"/>
          <p:cNvSpPr>
            <a:spLocks noGrp="1"/>
          </p:cNvSpPr>
          <p:nvPr>
            <p:ph type="title"/>
          </p:nvPr>
        </p:nvSpPr>
        <p:spPr>
          <a:xfrm>
            <a:off x="1" y="184819"/>
            <a:ext cx="12190930" cy="1325563"/>
          </a:xfrm>
        </p:spPr>
        <p:txBody>
          <a:bodyPr>
            <a:normAutofit/>
          </a:bodyPr>
          <a:lstStyle/>
          <a:p>
            <a:r>
              <a:rPr lang="zh-TW" altLang="en-US" sz="2400" dirty="0" smtClean="0">
                <a:solidFill>
                  <a:schemeClr val="bg1"/>
                </a:solidFill>
              </a:rPr>
              <a:t>   </a:t>
            </a:r>
            <a:r>
              <a:rPr lang="en-US" altLang="zh-CN" sz="2400" dirty="0" smtClean="0">
                <a:solidFill>
                  <a:schemeClr val="bg1"/>
                </a:solidFill>
              </a:rPr>
              <a:t>TITLE</a:t>
            </a:r>
            <a:r>
              <a:rPr lang="zh-TW" altLang="en-US" sz="2400" dirty="0">
                <a:solidFill>
                  <a:schemeClr val="bg1"/>
                </a:solidFill>
              </a:rPr>
              <a:t> </a:t>
            </a:r>
            <a:r>
              <a:rPr lang="zh-TW" altLang="en-US" sz="2400" dirty="0" smtClean="0">
                <a:solidFill>
                  <a:schemeClr val="bg1"/>
                </a:solidFill>
              </a:rPr>
              <a:t>樣本</a:t>
            </a:r>
            <a:endParaRPr lang="zh-CN" altLang="en-US" sz="2400" dirty="0">
              <a:solidFill>
                <a:schemeClr val="bg1"/>
              </a:solidFill>
            </a:endParaRPr>
          </a:p>
        </p:txBody>
      </p:sp>
    </p:spTree>
    <p:extLst>
      <p:ext uri="{BB962C8B-B14F-4D97-AF65-F5344CB8AC3E}">
        <p14:creationId xmlns:p14="http://schemas.microsoft.com/office/powerpoint/2010/main" val="13516354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流程图: 卡片 28"/>
          <p:cNvSpPr/>
          <p:nvPr/>
        </p:nvSpPr>
        <p:spPr>
          <a:xfrm flipH="1" flipV="1">
            <a:off x="4189668" y="2204304"/>
            <a:ext cx="6875080" cy="2520000"/>
          </a:xfrm>
          <a:prstGeom prst="flowChartPunchedCar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67496" y="1853079"/>
            <a:ext cx="3916457" cy="1862048"/>
          </a:xfrm>
          <a:prstGeom prst="rect">
            <a:avLst/>
          </a:prstGeom>
          <a:noFill/>
        </p:spPr>
        <p:txBody>
          <a:bodyPr wrap="none" rtlCol="0">
            <a:spAutoFit/>
          </a:bodyPr>
          <a:lstStyle/>
          <a:p>
            <a:r>
              <a:rPr lang="en-US" altLang="zh-CN" sz="11500" dirty="0" smtClean="0">
                <a:solidFill>
                  <a:schemeClr val="tx1">
                    <a:lumMod val="50000"/>
                    <a:lumOff val="50000"/>
                  </a:schemeClr>
                </a:solidFill>
                <a:latin typeface="苹方 细体" panose="020B0200000000000000" pitchFamily="34" charset="-122"/>
                <a:ea typeface="苹方 细体" panose="020B0200000000000000" pitchFamily="34" charset="-122"/>
              </a:rPr>
              <a:t>PART</a:t>
            </a:r>
            <a:endParaRPr lang="zh-CN" altLang="en-US" sz="115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6" name="文本框 25"/>
          <p:cNvSpPr txBox="1"/>
          <p:nvPr/>
        </p:nvSpPr>
        <p:spPr>
          <a:xfrm>
            <a:off x="267496" y="3576578"/>
            <a:ext cx="3417923" cy="1569660"/>
          </a:xfrm>
          <a:prstGeom prst="rect">
            <a:avLst/>
          </a:prstGeom>
          <a:noFill/>
        </p:spPr>
        <p:txBody>
          <a:bodyPr wrap="none" rtlCol="0">
            <a:spAutoFit/>
          </a:bodyPr>
          <a:lstStyle/>
          <a:p>
            <a:r>
              <a:rPr lang="en-US" altLang="zh-CN" sz="9600" dirty="0" smtClean="0">
                <a:solidFill>
                  <a:schemeClr val="tx1">
                    <a:lumMod val="50000"/>
                    <a:lumOff val="50000"/>
                  </a:schemeClr>
                </a:solidFill>
                <a:latin typeface="苹方 细体" panose="020B0200000000000000" pitchFamily="34" charset="-122"/>
                <a:ea typeface="苹方 细体" panose="020B0200000000000000" pitchFamily="34" charset="-122"/>
              </a:rPr>
              <a:t>FOUR</a:t>
            </a:r>
            <a:endParaRPr lang="zh-CN" altLang="en-US" sz="9600" dirty="0">
              <a:solidFill>
                <a:schemeClr val="tx1">
                  <a:lumMod val="50000"/>
                  <a:lumOff val="50000"/>
                </a:schemeClr>
              </a:solidFill>
              <a:latin typeface="苹方 细体" panose="020B0200000000000000" pitchFamily="34" charset="-122"/>
              <a:ea typeface="苹方 细体" panose="020B0200000000000000" pitchFamily="34" charset="-122"/>
            </a:endParaRPr>
          </a:p>
        </p:txBody>
      </p:sp>
      <p:sp>
        <p:nvSpPr>
          <p:cNvPr id="2" name="矩形 1"/>
          <p:cNvSpPr/>
          <p:nvPr/>
        </p:nvSpPr>
        <p:spPr>
          <a:xfrm>
            <a:off x="4451449" y="3110361"/>
            <a:ext cx="4685265" cy="707886"/>
          </a:xfrm>
          <a:prstGeom prst="rect">
            <a:avLst/>
          </a:prstGeom>
        </p:spPr>
        <p:txBody>
          <a:bodyPr wrap="square">
            <a:spAutoFit/>
          </a:bodyPr>
          <a:lstStyle/>
          <a:p>
            <a:r>
              <a:rPr lang="en-US" altLang="zh-TW" sz="4000" b="1" dirty="0">
                <a:solidFill>
                  <a:schemeClr val="bg1"/>
                </a:solidFill>
              </a:rPr>
              <a:t>Dataset to be used</a:t>
            </a:r>
            <a:endParaRPr lang="zh-TW" altLang="en-US" sz="4000" b="1" dirty="0">
              <a:solidFill>
                <a:schemeClr val="bg1"/>
              </a:solidFill>
            </a:endParaRPr>
          </a:p>
        </p:txBody>
      </p:sp>
    </p:spTree>
    <p:extLst>
      <p:ext uri="{BB962C8B-B14F-4D97-AF65-F5344CB8AC3E}">
        <p14:creationId xmlns:p14="http://schemas.microsoft.com/office/powerpoint/2010/main" val="7563681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5965</TotalTime>
  <Words>621</Words>
  <Application>Microsoft Office PowerPoint</Application>
  <PresentationFormat>自訂</PresentationFormat>
  <Paragraphs>110</Paragraphs>
  <Slides>19</Slides>
  <Notes>19</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Office 主题</vt:lpstr>
      <vt:lpstr>PowerPoint 簡報</vt:lpstr>
      <vt:lpstr>PowerPoint 簡報</vt:lpstr>
      <vt:lpstr>PowerPoint 簡報</vt:lpstr>
      <vt:lpstr>MOTIVATIVE </vt:lpstr>
      <vt:lpstr>PowerPoint 簡報</vt:lpstr>
      <vt:lpstr>   Problem Statement (Input/Output, X/Y) </vt:lpstr>
      <vt:lpstr>PowerPoint 簡報</vt:lpstr>
      <vt:lpstr>   TITLE 樣本</vt:lpstr>
      <vt:lpstr>PowerPoint 簡報</vt:lpstr>
      <vt:lpstr>   Dataset to be used </vt:lpstr>
      <vt:lpstr>   Dataset to be used </vt:lpstr>
      <vt:lpstr>   Dataset to be used </vt:lpstr>
      <vt:lpstr>PowerPoint 簡報</vt:lpstr>
      <vt:lpstr>   TITLE 樣本</vt:lpstr>
      <vt:lpstr>PowerPoint 簡報</vt:lpstr>
      <vt:lpstr>   TITLE 樣本</vt:lpstr>
      <vt:lpstr>PowerPoint 簡報</vt:lpstr>
      <vt:lpstr>   TITLE 樣本</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赵子皓</dc:creator>
  <cp:lastModifiedBy>User</cp:lastModifiedBy>
  <cp:revision>1279</cp:revision>
  <dcterms:created xsi:type="dcterms:W3CDTF">2015-07-31T06:37:18Z</dcterms:created>
  <dcterms:modified xsi:type="dcterms:W3CDTF">2021-05-23T05:46:30Z</dcterms:modified>
</cp:coreProperties>
</file>