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DD42C7-7395-481D-8923-A15ED9D0FF29}">
  <a:tblStyle styleId="{7DDD42C7-7395-481D-8923-A15ED9D0F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43C690E-1327-403E-A612-31910ABE8A9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bold.fntdata"/><Relationship Id="rId16" Type="http://schemas.openxmlformats.org/officeDocument/2006/relationships/slide" Target="slides/slide10.xml"/><Relationship Id="rId38" Type="http://schemas.openxmlformats.org/officeDocument/2006/relationships/font" Target="fonts/Ralew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690495d1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690495d1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90495d1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690495d1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690495d1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690495d1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83d5c36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83d5c36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690495d1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690495d1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83d5c36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83d5c36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83d5c36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83d5c36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3d5c361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3d5c36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83d5c36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83d5c36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83d5c36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83d5c36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90495d1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90495d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83d5c36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83d5c36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3d5c36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3d5c36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83d5c36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83d5c36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83d5c361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83d5c361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83d5c361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83d5c36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690495d1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690495d1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83d5c361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83d5c36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83d5c36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83d5c36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83d5c361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83d5c361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83d5c36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83d5c36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90495d1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90495d1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83d5c361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83d5c361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83d5c36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83d5c36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3d5c361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3d5c361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90495d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90495d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90495d1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90495d1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90495d1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90495d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90495d1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690495d1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90495d1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690495d1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tackoverflow.com/questions/46480457/difference-between-min-samples-split-and-min-samples-leaf-in-sklearn-decisiontr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ZO2V1I67UeueiHHU5qgpn7h7wUH9CaVL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Emotion dataset classfication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3645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88"/>
              <a:t>每個字的字數分佈前20名</a:t>
            </a:r>
            <a:endParaRPr sz="24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-</a:t>
            </a:r>
            <a:r>
              <a:rPr b="0" lang="zh-TW" sz="1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詞型還原和清除停用詞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285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9459" l="5534" r="8790" t="11576"/>
          <a:stretch/>
        </p:blipFill>
        <p:spPr>
          <a:xfrm>
            <a:off x="4114800" y="489400"/>
            <a:ext cx="5029201" cy="463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336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每一段文字的字數分佈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-</a:t>
            </a:r>
            <a:r>
              <a:rPr b="0" lang="zh-TW" sz="1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詞型還原和清除停用詞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330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8637" l="5506" r="8449" t="12192"/>
          <a:stretch/>
        </p:blipFill>
        <p:spPr>
          <a:xfrm>
            <a:off x="4094825" y="497525"/>
            <a:ext cx="5049176" cy="46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</a:t>
            </a:r>
            <a:r>
              <a:rPr lang="zh-TW" sz="1750"/>
              <a:t>-</a:t>
            </a:r>
            <a:r>
              <a:rPr b="0" lang="zh-TW" sz="1822"/>
              <a:t>tfidf </a:t>
            </a:r>
            <a:r>
              <a:rPr b="0" lang="zh-TW" sz="1822"/>
              <a:t>取關鍵字</a:t>
            </a:r>
            <a:endParaRPr b="0" sz="1822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7650" y="1853850"/>
            <a:ext cx="76887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這筆資料的emotion 是 joy。在 lemmazation 和清除停用詞以後，還是有許多不能代表 joy的詞彙出現。</a:t>
            </a:r>
            <a:endParaRPr/>
          </a:p>
        </p:txBody>
      </p:sp>
      <p:graphicFrame>
        <p:nvGraphicFramePr>
          <p:cNvPr id="164" name="Google Shape;164;p24"/>
          <p:cNvGraphicFramePr/>
          <p:nvPr/>
        </p:nvGraphicFramePr>
        <p:xfrm>
          <a:off x="729438" y="237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{7DDD42C7-7395-481D-8923-A15ED9D0FF29}</a:tableStyleId>
              </a:tblPr>
              <a:tblGrid>
                <a:gridCol w="908075"/>
                <a:gridCol w="1005425"/>
                <a:gridCol w="1230225"/>
                <a:gridCol w="948025"/>
                <a:gridCol w="798225"/>
                <a:gridCol w="558500"/>
                <a:gridCol w="761475"/>
                <a:gridCol w="1304350"/>
                <a:gridCol w="658400"/>
              </a:tblGrid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imagine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emotionally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connect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enough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accepted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safe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morally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acceptable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prolonged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physical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expect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subsequently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670275" y="3404400"/>
            <a:ext cx="76887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為了解決這個問題，我用tfidf提取關鍵字，希望能對後續模型有好的表現。</a:t>
            </a:r>
            <a:r>
              <a:rPr lang="zh-TW"/>
              <a:t>一開始</a:t>
            </a:r>
            <a:r>
              <a:rPr lang="zh-TW"/>
              <a:t>使用原本tfidf </a:t>
            </a:r>
            <a:r>
              <a:rPr lang="zh-TW"/>
              <a:t>公式，發現tfidf取出的前20個字跟文字雲的前20個字結果幾乎相同，這樣代表 詞頻 還是主要影響tfidf 值，所以我加權idf值，並取出新的關鍵字。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336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每一段文字的字數分佈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- </a:t>
            </a:r>
            <a:r>
              <a:rPr b="0" lang="zh-TW" sz="1822"/>
              <a:t>tfidf 取關鍵字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305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利用 tfidf 排序的詞彙表， 將具有11 個字以上的一段文字，依比例刪至6到10個字。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8005" l="6527" r="9685" t="11375"/>
          <a:stretch/>
        </p:blipFill>
        <p:spPr>
          <a:xfrm>
            <a:off x="4315225" y="496725"/>
            <a:ext cx="4828764" cy="464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模型建置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sklearn 的Random forest作為分類器，並使用預設的超參</a:t>
            </a:r>
            <a:r>
              <a:rPr lang="zh-TW" sz="1700"/>
              <a:t>數</a:t>
            </a:r>
            <a:r>
              <a:rPr lang="zh-TW" sz="1700"/>
              <a:t>。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將資料重新亂數排序後，再放入分類器分類。 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version 1 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74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700"/>
              <a:t>將訓練、</a:t>
            </a:r>
            <a:r>
              <a:rPr lang="zh-TW" sz="1700"/>
              <a:t>驗證、測試</a:t>
            </a:r>
            <a:r>
              <a:rPr lang="zh-TW" sz="1700"/>
              <a:t>資料</a:t>
            </a:r>
            <a:r>
              <a:rPr lang="zh-TW" sz="1700"/>
              <a:t>做詞型還原</a:t>
            </a:r>
            <a:r>
              <a:rPr lang="zh-TW" sz="1700"/>
              <a:t>並</a:t>
            </a:r>
            <a:r>
              <a:rPr lang="zh-TW" sz="1700"/>
              <a:t>不放入名詞</a:t>
            </a:r>
            <a:r>
              <a:rPr lang="zh-TW" sz="1700"/>
              <a:t>、</a:t>
            </a:r>
            <a:r>
              <a:rPr lang="zh-TW" sz="1700"/>
              <a:t>清除停用詞、tfidf提取關鍵字。將訓練資料丟入模型配適，並預測測試資料，得出confusion matrix 和 accuracy、 precision、recall 、 Fscore 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9957" l="0" r="11253" t="11078"/>
          <a:stretch/>
        </p:blipFill>
        <p:spPr>
          <a:xfrm>
            <a:off x="39950" y="687574"/>
            <a:ext cx="4767050" cy="42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4807000" y="1180025"/>
            <a:ext cx="42615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700"/>
              <a:t>accuracy = 0.778 </a:t>
            </a:r>
            <a:endParaRPr sz="1700"/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4766550" y="203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{A43C690E-1327-403E-A612-31910ABE8A9F}</a:tableStyleId>
              </a:tblPr>
              <a:tblGrid>
                <a:gridCol w="651400"/>
                <a:gridCol w="491600"/>
                <a:gridCol w="571500"/>
                <a:gridCol w="571500"/>
                <a:gridCol w="571500"/>
                <a:gridCol w="571500"/>
                <a:gridCol w="571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sadness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surprise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0.7698113208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0.738317757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0.8467153285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0.6214285714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0.7809983897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0.7418181818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0.7053571429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0.8345323741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0.5471698113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0.834767642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0.6363636364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0.7555555556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0.7214611872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0.8405797101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0.5819397993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0.8069883527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0.5957446809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version 2 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9450" y="2078875"/>
            <a:ext cx="774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700"/>
              <a:t>因為version 1 的 accuracy 才0.778。為了增加準確度，我</a:t>
            </a:r>
            <a:r>
              <a:rPr lang="zh-TW" sz="1700"/>
              <a:t>將訓練和驗證資料</a:t>
            </a:r>
            <a:r>
              <a:rPr lang="zh-TW" sz="1700"/>
              <a:t>合併成一個新的訓練資料。其它方法與version 1 相同，</a:t>
            </a:r>
            <a:r>
              <a:rPr lang="zh-TW" sz="1700"/>
              <a:t>並得出confusion matrix 和 accuracy、 precision、recall 、 Fscore 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852975" y="1303975"/>
            <a:ext cx="410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1740"/>
              <a:t>accuracy = 0.7715</a:t>
            </a:r>
            <a:endParaRPr b="0" sz="1740"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 b="11064" l="2623" r="13300" t="11072"/>
          <a:stretch/>
        </p:blipFill>
        <p:spPr>
          <a:xfrm>
            <a:off x="0" y="499350"/>
            <a:ext cx="4852975" cy="4494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30"/>
          <p:cNvGraphicFramePr/>
          <p:nvPr/>
        </p:nvGraphicFramePr>
        <p:xfrm>
          <a:off x="4958725" y="217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{A43C690E-1327-403E-A612-31910ABE8A9F}</a:tableStyleId>
              </a:tblPr>
              <a:tblGrid>
                <a:gridCol w="621450"/>
                <a:gridCol w="521550"/>
                <a:gridCol w="571500"/>
                <a:gridCol w="571500"/>
                <a:gridCol w="571500"/>
                <a:gridCol w="571500"/>
                <a:gridCol w="571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sadness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surprise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0.7462686567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0.8304597701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0.6204379562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0.7777777778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0.7272727273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0.7098214286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0.8316546763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0.534591195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0.8192771084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0.6818181818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0.7366482505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0.7293577982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0.8310567937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0.5743243243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0.7979882649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0.6382978723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version 3 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29450" y="2078875"/>
            <a:ext cx="77499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雖然version 2 的準確率比 version 1 低一些，但 surprise 的 f-score 上升許多。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我猜想可能是因為 tfidf 雖然過濾一些不具分類能力的詞，卻也丟掉了某些有意義的詞。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所以version 3 的前處理方式，我選擇不做 tfidf 提取關鍵字，其他方法跟version 2 相同，並</a:t>
            </a:r>
            <a:r>
              <a:rPr lang="zh-TW" sz="1700"/>
              <a:t>得出confusion matrix 和 accuracy、 precision、recall 、 Fscore 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為什麼要做這筆資料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627300"/>
            <a:ext cx="39156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複習學習過 python 套件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數學運算、矩陣運算：</a:t>
            </a:r>
            <a:r>
              <a:rPr lang="zh-TW"/>
              <a:t>numpy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表格整理資料： pandas	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機器學習建模、模型指標：sklearn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統計量繪圖：matplotlib、seaborn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互動式介面：interact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文字雲：wordcloud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964900" y="2626925"/>
            <a:ext cx="36525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學習</a:t>
            </a:r>
            <a:r>
              <a:rPr lang="zh-TW"/>
              <a:t>新的 </a:t>
            </a:r>
            <a:r>
              <a:rPr lang="zh-TW"/>
              <a:t>python 套件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自然語言處理</a:t>
            </a:r>
            <a:r>
              <a:rPr lang="zh-TW"/>
              <a:t>：NLTK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計算list 的數量</a:t>
            </a:r>
            <a:r>
              <a:rPr lang="zh-TW"/>
              <a:t>： collection	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074825" y="2040475"/>
            <a:ext cx="2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29450" y="2009538"/>
            <a:ext cx="691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以做中學的方式，複習學過的套件同時也學習新的套件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11071" l="2623" r="13300" t="10680"/>
          <a:stretch/>
        </p:blipFill>
        <p:spPr>
          <a:xfrm>
            <a:off x="0" y="509350"/>
            <a:ext cx="4979092" cy="4634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32"/>
          <p:cNvGraphicFramePr/>
          <p:nvPr/>
        </p:nvGraphicFramePr>
        <p:xfrm>
          <a:off x="4902900" y="23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{A43C690E-1327-403E-A612-31910ABE8A9F}</a:tableStyleId>
              </a:tblPr>
              <a:tblGrid>
                <a:gridCol w="621425"/>
                <a:gridCol w="521575"/>
                <a:gridCol w="571500"/>
                <a:gridCol w="571500"/>
                <a:gridCol w="571500"/>
                <a:gridCol w="571500"/>
                <a:gridCol w="571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sadness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surprise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0.7399267399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0.7523809524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0.8408759124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0.5957446809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0.7779578606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0.6081081081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0.7345454545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0.7053571429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0.8287769784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0.5283018868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0.82616179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0.6818181818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0.7372262774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0.7281105991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0.8347826087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0.8013355593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0.6428571429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32"/>
          <p:cNvSpPr txBox="1"/>
          <p:nvPr>
            <p:ph type="title"/>
          </p:nvPr>
        </p:nvSpPr>
        <p:spPr>
          <a:xfrm>
            <a:off x="4852975" y="1303975"/>
            <a:ext cx="410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1740"/>
              <a:t>accuracy = 0.7725</a:t>
            </a:r>
            <a:endParaRPr b="0" sz="174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version 4 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729450" y="2078875"/>
            <a:ext cx="7749900" cy="28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version 3 的準確率比 version 2 上升0.01，但還是比 version 1 還低。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除了tfidf 會丟掉一些有意義的詞。選擇不將名詞放入模型，也丟失了一些有意義的詞。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所以version 4 的前處理方式，我選擇將lemmatization 還原後是名詞的字也保留下來，其他方法跟 version 3 相同，並得出confusion matrix 和 accuracy、 precision、recall 、 Fscore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b="11368" l="2231" r="11946" t="10768"/>
          <a:stretch/>
        </p:blipFill>
        <p:spPr>
          <a:xfrm>
            <a:off x="0" y="495950"/>
            <a:ext cx="5122714" cy="46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>
            <p:ph type="title"/>
          </p:nvPr>
        </p:nvSpPr>
        <p:spPr>
          <a:xfrm>
            <a:off x="5037600" y="1303975"/>
            <a:ext cx="410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1740"/>
              <a:t>accuracy = 0.8645</a:t>
            </a:r>
            <a:endParaRPr b="0" sz="1740"/>
          </a:p>
        </p:txBody>
      </p:sp>
      <p:graphicFrame>
        <p:nvGraphicFramePr>
          <p:cNvPr id="233" name="Google Shape;233;p34"/>
          <p:cNvGraphicFramePr/>
          <p:nvPr/>
        </p:nvGraphicFramePr>
        <p:xfrm>
          <a:off x="50376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{A43C690E-1327-403E-A612-31910ABE8A9F}</a:tableStyleId>
              </a:tblPr>
              <a:tblGrid>
                <a:gridCol w="641400"/>
                <a:gridCol w="501600"/>
                <a:gridCol w="571500"/>
                <a:gridCol w="571500"/>
                <a:gridCol w="571500"/>
                <a:gridCol w="571500"/>
                <a:gridCol w="571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sadness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surprise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0.8596491228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0.8068669528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0.8988439306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0.69375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0.926916221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0.6231884058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0.8909090909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0.8392857143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0.8949640288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0.6981132075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0.8950086059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0.6515151515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0.8227571116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0.8968997837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0.6959247649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0.9106830123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0.637037037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version 5 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29450" y="2078875"/>
            <a:ext cx="77499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因為 lemmatizition 詞型還原需要詞性標記，才能有好的還原結果。但用電腦去判斷詞性不可能會做到完全正確。有另一種方式叫做 stemming 詞幹提取，省去標記詞性。通常變化形態和原始型態的詞語差在字尾，透過規則直接刪除特定的字尾，將不同型態的詞語統一。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所以version 5 的前處理方式，將</a:t>
            </a:r>
            <a:r>
              <a:rPr lang="zh-TW" sz="1700"/>
              <a:t>lemmatizition 詞型還原換成 stemming，其他方式與 version 4 相同 ，並得出confusion matrix 和 accuracy、 precision、recall 、 Fscore 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10964" l="2436" r="12953" t="9808"/>
          <a:stretch/>
        </p:blipFill>
        <p:spPr>
          <a:xfrm>
            <a:off x="0" y="479400"/>
            <a:ext cx="4981642" cy="466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>
            <p:ph type="title"/>
          </p:nvPr>
        </p:nvSpPr>
        <p:spPr>
          <a:xfrm>
            <a:off x="5037600" y="1303975"/>
            <a:ext cx="410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1740"/>
              <a:t>accuracy = 0.8475</a:t>
            </a:r>
            <a:endParaRPr b="0" sz="1740"/>
          </a:p>
        </p:txBody>
      </p:sp>
      <p:graphicFrame>
        <p:nvGraphicFramePr>
          <p:cNvPr id="247" name="Google Shape;247;p36"/>
          <p:cNvGraphicFramePr/>
          <p:nvPr/>
        </p:nvGraphicFramePr>
        <p:xfrm>
          <a:off x="49377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{A43C690E-1327-403E-A612-31910ABE8A9F}</a:tableStyleId>
              </a:tblPr>
              <a:tblGrid>
                <a:gridCol w="671375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sadness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surprise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0.8474576271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0.798245614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0.8943452381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0.664516129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0.9084507042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0.5243902439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0.9090909091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0.8647482014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0.6477987421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0.8881239243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0.6515151515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0.8771929825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0.8053097345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0.8792977323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0.6560509554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0.8981723238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0.5810810811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調整超參數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比較五種 version 的 accuracy ，選擇最好的version 4 做超參數調整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1578000" y="610750"/>
            <a:ext cx="67485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可以發現 train_valid data 有 overfitted 的現象， 我嘗試調整 max_depth、min_sample_split、min_sample_leaf。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max_depth 代表 每一顆決策樹 可以長到最深的層數。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min_sample_split 代表 可以當作external node的最小資料數量。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min_sample_leaf  代表 可以當作 internal node (leaf) 的最小資料數量。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舉例來說 當 min_sample_split = 5  且  min_sample_leaf = 2 時。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假設其中某一個點裡只有4筆資料，根據min_sample_split = 5 這個點不可以再繼續往下分，該點就是external node(leaf)。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若這個點有6筆資料，根據min_sample_split = 5 這個可以再繼續往下分，但分完以後會變成兩個點，其中一個點只有1筆，另一個點有四筆。根據min_sample_leaf = 2 ，這個分類並不允許。因為不能再往下分，所以該點也是 external node(leaf)。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最後tune 出的結果是 max_depth = 357，min_sample_split = 2，min_sample_leaf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reference：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https://stackoverflow.com/questions/46480457/difference-between-min-samples-split-and-min-samples-leaf-in-sklearn-decisiontre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727650" y="66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調整參數前後的 train_valid 的 confusion matrix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b="11165" l="0" r="12617" t="10586"/>
          <a:stretch/>
        </p:blipFill>
        <p:spPr>
          <a:xfrm>
            <a:off x="259675" y="1344500"/>
            <a:ext cx="4242026" cy="379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 rotWithShape="1">
          <a:blip r:embed="rId4">
            <a:alphaModFix/>
          </a:blip>
          <a:srcRect b="11360" l="2227" r="11750" t="10776"/>
          <a:stretch/>
        </p:blipFill>
        <p:spPr>
          <a:xfrm>
            <a:off x="4719575" y="1138575"/>
            <a:ext cx="4424425" cy="400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type="title"/>
          </p:nvPr>
        </p:nvSpPr>
        <p:spPr>
          <a:xfrm>
            <a:off x="727650" y="66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調整參數前後的 train_valid 的 metrics table</a:t>
            </a:r>
            <a:endParaRPr/>
          </a:p>
        </p:txBody>
      </p:sp>
      <p:graphicFrame>
        <p:nvGraphicFramePr>
          <p:cNvPr id="273" name="Google Shape;273;p40"/>
          <p:cNvGraphicFramePr/>
          <p:nvPr/>
        </p:nvGraphicFramePr>
        <p:xfrm>
          <a:off x="332175" y="18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{A43C690E-1327-403E-A612-31910ABE8A9F}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sadness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surprise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0.9963114754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0.9976679104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0.9980217606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0.9925725861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0.999424626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0.9923664122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0.998767461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0.9953466729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0.9980217606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0.991902834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0.999041411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0.9954058193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0.9975379565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0.9965059399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0.9980217606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0.992237597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0.9992329818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0.993883792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40"/>
          <p:cNvGraphicFramePr/>
          <p:nvPr/>
        </p:nvGraphicFramePr>
        <p:xfrm>
          <a:off x="4816525" y="18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{A43C690E-1327-403E-A612-31910ABE8A9F}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sadness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surprise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0.8879897785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0.8400900901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0.8670963781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0.8641868512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0.9239151214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0.8582230624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0.8566146261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0.8678455095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0.9314210353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0.6740890688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0.9265720859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0.6952526799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0.8720200753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0.8537422751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0.8981084088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0.7573919636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0.9252416962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0.7681895093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40"/>
          <p:cNvSpPr txBox="1"/>
          <p:nvPr>
            <p:ph type="title"/>
          </p:nvPr>
        </p:nvSpPr>
        <p:spPr>
          <a:xfrm>
            <a:off x="5037600" y="1303975"/>
            <a:ext cx="410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1740"/>
              <a:t>accuracy = 0.8825</a:t>
            </a:r>
            <a:endParaRPr b="0" sz="1740"/>
          </a:p>
        </p:txBody>
      </p:sp>
      <p:sp>
        <p:nvSpPr>
          <p:cNvPr id="276" name="Google Shape;276;p40"/>
          <p:cNvSpPr txBox="1"/>
          <p:nvPr>
            <p:ph type="title"/>
          </p:nvPr>
        </p:nvSpPr>
        <p:spPr>
          <a:xfrm>
            <a:off x="525900" y="1370313"/>
            <a:ext cx="410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1740"/>
              <a:t>accuracy = 0.9975</a:t>
            </a:r>
            <a:endParaRPr b="0" sz="174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1"/>
          <p:cNvSpPr txBox="1"/>
          <p:nvPr>
            <p:ph type="title"/>
          </p:nvPr>
        </p:nvSpPr>
        <p:spPr>
          <a:xfrm>
            <a:off x="727650" y="66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調整參數前後的 test 的 confusion matrix</a:t>
            </a:r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10780" l="2429" r="12910" t="10584"/>
          <a:stretch/>
        </p:blipFill>
        <p:spPr>
          <a:xfrm>
            <a:off x="4629675" y="1186988"/>
            <a:ext cx="4354526" cy="40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 rotWithShape="1">
          <a:blip r:embed="rId4">
            <a:alphaModFix/>
          </a:blip>
          <a:srcRect b="10196" l="2820" r="13490" t="11550"/>
          <a:stretch/>
        </p:blipFill>
        <p:spPr>
          <a:xfrm>
            <a:off x="325100" y="1318275"/>
            <a:ext cx="4304576" cy="402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原始資料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原始資料</a:t>
            </a:r>
            <a:r>
              <a:rPr lang="zh-TW"/>
              <a:t>有 train 、val、test，</a:t>
            </a:r>
            <a:r>
              <a:rPr lang="zh-TW"/>
              <a:t>三個txt 文字檔案，一句話和那句話代表的心情合成</a:t>
            </a:r>
            <a:r>
              <a:rPr lang="zh-TW"/>
              <a:t>一筆資料。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train、valid、test 各有16000、2000、2000筆。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label 則有anger、fear、joy、love、sadness、surprise六種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train的</a:t>
            </a:r>
            <a:r>
              <a:rPr lang="zh-TW"/>
              <a:t>其中一筆資料如下所示：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i didnt feel humiliated;sadness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2"/>
          <p:cNvSpPr txBox="1"/>
          <p:nvPr>
            <p:ph type="title"/>
          </p:nvPr>
        </p:nvSpPr>
        <p:spPr>
          <a:xfrm>
            <a:off x="727650" y="66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調整參數前後的 test 的 </a:t>
            </a:r>
            <a:r>
              <a:rPr lang="zh-TW"/>
              <a:t>metrics table</a:t>
            </a:r>
            <a:endParaRPr/>
          </a:p>
        </p:txBody>
      </p:sp>
      <p:graphicFrame>
        <p:nvGraphicFramePr>
          <p:cNvPr id="291" name="Google Shape;291;p42"/>
          <p:cNvGraphicFramePr/>
          <p:nvPr/>
        </p:nvGraphicFramePr>
        <p:xfrm>
          <a:off x="4572000" y="226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{A43C690E-1327-403E-A612-31910ABE8A9F}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sadness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surprise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0.9123505976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0.8257261411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0.8459530026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0.8181818182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0.9300699301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0.7755102041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0.8327272727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0.8883928571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0.9323741007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0.6226415094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0.9156626506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0.5757575758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0.8707224335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0.8559139785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0.887063655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0.7071428571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0.9228100607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0.6608695652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2" name="Google Shape;292;p42"/>
          <p:cNvGraphicFramePr/>
          <p:nvPr/>
        </p:nvGraphicFramePr>
        <p:xfrm>
          <a:off x="312200" y="217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{A43C690E-1327-403E-A612-31910ABE8A9F}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anger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joy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sadness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surprise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0.8596491228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0.8068669528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0.8988439306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0.69375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0.926916221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0.6231884058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0.8909090909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0.8392857143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0.8949640288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0.6981132075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0.8950086059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0.6515151515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0.8227571116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0.8968997837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0.6959247649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0.9106830123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0.637037037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3" name="Google Shape;293;p42"/>
          <p:cNvSpPr txBox="1"/>
          <p:nvPr>
            <p:ph type="title"/>
          </p:nvPr>
        </p:nvSpPr>
        <p:spPr>
          <a:xfrm>
            <a:off x="547875" y="1370300"/>
            <a:ext cx="410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1740"/>
              <a:t>accuracy = 0.8645</a:t>
            </a:r>
            <a:endParaRPr b="0" sz="1740"/>
          </a:p>
        </p:txBody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4572000" y="1316550"/>
            <a:ext cx="410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zh-TW" sz="1740"/>
              <a:t>accuracy = 0.8725</a:t>
            </a:r>
            <a:endParaRPr b="0" sz="174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心得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不斷的 try and error 調整 前處理的方式，理想上認為做越多前處理讓資料越乾淨， 應該能得到更好的結果，但也要小心丟掉過多的資訊，導致理想與真實情況相反。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</a:t>
            </a:r>
            <a:r>
              <a:rPr lang="zh-TW"/>
              <a:t>互動式介面顯示train 原始資料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 title="2022030422024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250" y="1853850"/>
            <a:ext cx="5850550" cy="32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37569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文字雲</a:t>
            </a:r>
            <a:r>
              <a:rPr lang="zh-TW" sz="2000"/>
              <a:t>-train原始資料</a:t>
            </a:r>
            <a:endParaRPr sz="20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370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11982" l="13374" r="9938" t="11890"/>
          <a:stretch/>
        </p:blipFill>
        <p:spPr>
          <a:xfrm>
            <a:off x="4486225" y="519350"/>
            <a:ext cx="4657765" cy="46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3445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88"/>
              <a:t>每個字的字數分佈前20名</a:t>
            </a:r>
            <a:endParaRPr sz="24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-train原始資料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344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9061" l="5996" r="9429" t="11937"/>
          <a:stretch/>
        </p:blipFill>
        <p:spPr>
          <a:xfrm>
            <a:off x="4174650" y="499375"/>
            <a:ext cx="4971326" cy="464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322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每一段文字的字數分佈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-train原始資料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318575"/>
            <a:ext cx="322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一段文字最大字數為66，最小字數為2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大部分字數落在 4 - 30之間。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7967" l="7282" r="8619" t="10731"/>
          <a:stretch/>
        </p:blipFill>
        <p:spPr>
          <a:xfrm>
            <a:off x="3955050" y="468100"/>
            <a:ext cx="4836618" cy="467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129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</a:t>
            </a:r>
            <a:r>
              <a:rPr lang="zh-TW" sz="1750"/>
              <a:t>-</a:t>
            </a:r>
            <a:r>
              <a:rPr b="0" lang="zh-TW" sz="1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詞型還原</a:t>
            </a:r>
            <a:r>
              <a:rPr b="0" lang="zh-TW" sz="1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和清除停用詞 </a:t>
            </a:r>
            <a:endParaRPr sz="1750"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17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500"/>
              <a:t>先對原始資</a:t>
            </a:r>
            <a:r>
              <a:rPr lang="zh-TW" sz="1500"/>
              <a:t>料做lemmatization 詞型還原，把變化形態的詞語轉回原始型態。先將詞語標註詞性，再將詞語依照詞</a:t>
            </a:r>
            <a:r>
              <a:rPr lang="zh-TW" sz="1500"/>
              <a:t>性的變化特性還原，像是feels 、felt、feeling 轉回feel 。在此資料我只保留動詞、形容詞、副詞，名詞相較於前面三種詞性，較多不具分類能力的詞。</a:t>
            </a:r>
            <a:r>
              <a:rPr lang="zh-TW" sz="1500"/>
              <a:t>再用 wordcloud 和 nltk </a:t>
            </a:r>
            <a:r>
              <a:rPr lang="zh-TW" sz="1500"/>
              <a:t>的停用詞表，清除停用詞，但不清除有not 意義的否定助動詞，像是 don’t、doesn’t 、didn’t。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文字雲</a:t>
            </a:r>
            <a:r>
              <a:rPr lang="zh-TW" sz="1933"/>
              <a:t>-</a:t>
            </a:r>
            <a:r>
              <a:rPr b="0" lang="zh-TW" sz="1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詞型還原和清除停用詞</a:t>
            </a:r>
            <a:endParaRPr sz="1933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12330" l="12326" r="10780" t="11554"/>
          <a:stretch/>
        </p:blipFill>
        <p:spPr>
          <a:xfrm>
            <a:off x="4462550" y="509350"/>
            <a:ext cx="4681449" cy="46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