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696" r:id="rId2"/>
    <p:sldMasterId id="2147483727" r:id="rId3"/>
  </p:sldMasterIdLst>
  <p:notesMasterIdLst>
    <p:notesMasterId r:id="rId21"/>
  </p:notesMasterIdLst>
  <p:sldIdLst>
    <p:sldId id="256" r:id="rId4"/>
    <p:sldId id="275" r:id="rId5"/>
    <p:sldId id="285" r:id="rId6"/>
    <p:sldId id="259" r:id="rId7"/>
    <p:sldId id="276" r:id="rId8"/>
    <p:sldId id="277" r:id="rId9"/>
    <p:sldId id="278" r:id="rId10"/>
    <p:sldId id="279" r:id="rId11"/>
    <p:sldId id="280" r:id="rId12"/>
    <p:sldId id="281" r:id="rId13"/>
    <p:sldId id="283" r:id="rId14"/>
    <p:sldId id="282" r:id="rId15"/>
    <p:sldId id="284" r:id="rId16"/>
    <p:sldId id="286"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326" autoAdjust="0"/>
  </p:normalViewPr>
  <p:slideViewPr>
    <p:cSldViewPr snapToGrid="0">
      <p:cViewPr varScale="1">
        <p:scale>
          <a:sx n="99" d="100"/>
          <a:sy n="99" d="100"/>
        </p:scale>
        <p:origin x="4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F9BEE-5E31-4B24-8E55-FA206B2B528D}" type="datetimeFigureOut">
              <a:rPr lang="en-US" smtClean="0"/>
              <a:t>9/23/2016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FBEDF-9F6A-4C55-825B-EF9A9C0BE20C}" type="slidenum">
              <a:rPr lang="en-US" smtClean="0"/>
              <a:t>‹#›</a:t>
            </a:fld>
            <a:endParaRPr lang="en-US"/>
          </a:p>
        </p:txBody>
      </p:sp>
    </p:spTree>
    <p:extLst>
      <p:ext uri="{BB962C8B-B14F-4D97-AF65-F5344CB8AC3E}">
        <p14:creationId xmlns:p14="http://schemas.microsoft.com/office/powerpoint/2010/main" val="419608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Santos-Dumont_Demoiselle" TargetMode="External"/><Relationship Id="rId7" Type="http://schemas.openxmlformats.org/officeDocument/2006/relationships/hyperlink" Target="http://hdl.loc.gov/loc.pnp/pp.print"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en.wikipedia.org/wiki/Coupe_Femina" TargetMode="External"/><Relationship Id="rId5" Type="http://schemas.openxmlformats.org/officeDocument/2006/relationships/hyperlink" Target="https://en.wikipedia.org/wiki/H%C3%A9l%C3%A8ne_Dutrieu#cite_note-19" TargetMode="External"/><Relationship Id="rId4" Type="http://schemas.openxmlformats.org/officeDocument/2006/relationships/hyperlink" Target="https://en.wikipedia.org/wiki/Monoplan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r>
              <a:rPr lang="en-US" baseline="0" dirty="0"/>
              <a:t>  </a:t>
            </a:r>
          </a:p>
          <a:p>
            <a:endParaRPr lang="en-US" baseline="0" dirty="0"/>
          </a:p>
          <a:p>
            <a:r>
              <a:rPr lang="en-US" baseline="0" dirty="0"/>
              <a:t>Questions:</a:t>
            </a:r>
          </a:p>
          <a:p>
            <a:pPr marL="171450" indent="-171450">
              <a:buFont typeface="Arial" panose="020B0604020202020204" pitchFamily="34" charset="0"/>
              <a:buChar char="•"/>
            </a:pPr>
            <a:r>
              <a:rPr lang="en-US" baseline="0" dirty="0"/>
              <a:t>Who is doing </a:t>
            </a:r>
            <a:r>
              <a:rPr lang="en-US" baseline="0" dirty="0" err="1"/>
              <a:t>Predicitve</a:t>
            </a:r>
            <a:r>
              <a:rPr lang="en-US" baseline="0" dirty="0"/>
              <a:t> work?</a:t>
            </a:r>
          </a:p>
          <a:p>
            <a:pPr marL="171450" indent="-171450">
              <a:buFont typeface="Arial" panose="020B0604020202020204" pitchFamily="34" charset="0"/>
              <a:buChar char="•"/>
            </a:pPr>
            <a:r>
              <a:rPr lang="en-US" baseline="0" dirty="0"/>
              <a:t>Use Azure?</a:t>
            </a:r>
          </a:p>
          <a:p>
            <a:pPr marL="171450" indent="-171450">
              <a:buFont typeface="Arial" panose="020B0604020202020204" pitchFamily="34" charset="0"/>
              <a:buChar char="•"/>
            </a:pPr>
            <a:r>
              <a:rPr lang="en-US" baseline="0" dirty="0"/>
              <a:t>Use Azure ML?</a:t>
            </a:r>
          </a:p>
          <a:p>
            <a:pPr marL="171450" indent="-171450">
              <a:buFont typeface="Arial" panose="020B0604020202020204" pitchFamily="34" charset="0"/>
              <a:buChar char="•"/>
            </a:pPr>
            <a:r>
              <a:rPr lang="en-US" baseline="0" dirty="0"/>
              <a:t>Beginner/Expert?</a:t>
            </a:r>
          </a:p>
          <a:p>
            <a:pPr marL="171450" indent="-171450">
              <a:buFont typeface="Arial" panose="020B0604020202020204" pitchFamily="34" charset="0"/>
              <a:buChar char="•"/>
            </a:pPr>
            <a:r>
              <a:rPr lang="en-US" baseline="0" dirty="0"/>
              <a:t>Python/R?</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Photo shows Helene </a:t>
            </a:r>
            <a:r>
              <a:rPr lang="en-US" sz="1200" b="0" i="0" kern="1200" dirty="0" err="1">
                <a:solidFill>
                  <a:schemeClr val="tx1"/>
                </a:solidFill>
                <a:effectLst/>
                <a:latin typeface="+mn-lt"/>
                <a:ea typeface="+mn-ea"/>
                <a:cs typeface="+mn-cs"/>
              </a:rPr>
              <a:t>Dutrieu</a:t>
            </a:r>
            <a:r>
              <a:rPr lang="en-US" sz="1200" b="0" i="0" kern="1200" dirty="0">
                <a:solidFill>
                  <a:schemeClr val="tx1"/>
                </a:solidFill>
                <a:effectLst/>
                <a:latin typeface="+mn-lt"/>
                <a:ea typeface="+mn-ea"/>
                <a:cs typeface="+mn-cs"/>
              </a:rPr>
              <a:t> (1877-1961), Belgian aviator, cyclist, hospital director and journalist. (Source: Flickr Commons project, 2009)</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Dutrieu</a:t>
            </a:r>
            <a:r>
              <a:rPr lang="en-US" sz="1200" b="0" i="0" kern="1200" dirty="0">
                <a:solidFill>
                  <a:schemeClr val="tx1"/>
                </a:solidFill>
                <a:effectLst/>
                <a:latin typeface="+mn-lt"/>
                <a:ea typeface="+mn-ea"/>
                <a:cs typeface="+mn-cs"/>
              </a:rPr>
              <a:t> learned to fly using a </a:t>
            </a:r>
            <a:r>
              <a:rPr lang="en-US" sz="1200" b="0" i="0" u="none" strike="noStrike" kern="1200" dirty="0">
                <a:solidFill>
                  <a:schemeClr val="tx1"/>
                </a:solidFill>
                <a:effectLst/>
                <a:latin typeface="+mn-lt"/>
                <a:ea typeface="+mn-ea"/>
                <a:cs typeface="+mn-cs"/>
                <a:hlinkClick r:id="rId3" tooltip="Santos-Dumont Demoiselle"/>
              </a:rPr>
              <a:t>Santos-Dumont Demoiselle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Monoplane"/>
              </a:rPr>
              <a:t>monoplane</a:t>
            </a:r>
            <a:r>
              <a:rPr lang="en-US" sz="1200" b="0" i="0" kern="1200" dirty="0">
                <a:solidFill>
                  <a:schemeClr val="tx1"/>
                </a:solidFill>
                <a:effectLst/>
                <a:latin typeface="+mn-lt"/>
                <a:ea typeface="+mn-ea"/>
                <a:cs typeface="+mn-cs"/>
              </a:rPr>
              <a:t> in early 1910.</a:t>
            </a:r>
            <a:r>
              <a:rPr lang="en-US" sz="1200" b="0" i="0" u="none" strike="noStrike" kern="1200" baseline="30000" dirty="0">
                <a:solidFill>
                  <a:schemeClr val="tx1"/>
                </a:solidFill>
                <a:effectLst/>
                <a:latin typeface="+mn-lt"/>
                <a:ea typeface="+mn-ea"/>
                <a:cs typeface="+mn-cs"/>
                <a:hlinkClick r:id="rId5"/>
              </a:rPr>
              <a:t>[19]</a:t>
            </a:r>
            <a:r>
              <a:rPr lang="en-US" sz="1200" b="0" i="0" kern="1200" dirty="0">
                <a:solidFill>
                  <a:schemeClr val="tx1"/>
                </a:solidFill>
                <a:effectLst/>
                <a:latin typeface="+mn-lt"/>
                <a:ea typeface="+mn-ea"/>
                <a:cs typeface="+mn-cs"/>
              </a:rPr>
              <a:t> On 19 April 1910 she reputedly became the first woman pilot to fly with a passenger. </a:t>
            </a:r>
            <a:endParaRPr lang="en-US" dirty="0"/>
          </a:p>
          <a:p>
            <a:r>
              <a:rPr lang="en-US" sz="1200" b="0" i="0" kern="1200" dirty="0">
                <a:solidFill>
                  <a:schemeClr val="tx1"/>
                </a:solidFill>
                <a:effectLst/>
                <a:latin typeface="+mn-lt"/>
                <a:ea typeface="+mn-ea"/>
                <a:cs typeface="+mn-cs"/>
              </a:rPr>
              <a:t>December 1910 she became the first winner of the </a:t>
            </a:r>
            <a:r>
              <a:rPr lang="en-US" sz="1200" b="0" i="1" u="none" strike="noStrike" kern="1200" dirty="0">
                <a:solidFill>
                  <a:schemeClr val="tx1"/>
                </a:solidFill>
                <a:effectLst/>
                <a:latin typeface="+mn-lt"/>
                <a:ea typeface="+mn-ea"/>
                <a:cs typeface="+mn-cs"/>
                <a:hlinkClick r:id="rId6" tooltip="Coupe Femina"/>
              </a:rPr>
              <a:t>Coupe </a:t>
            </a:r>
            <a:r>
              <a:rPr lang="en-US" sz="1200" b="0" i="1" u="none" strike="noStrike" kern="1200" dirty="0" err="1">
                <a:solidFill>
                  <a:schemeClr val="tx1"/>
                </a:solidFill>
                <a:effectLst/>
                <a:latin typeface="+mn-lt"/>
                <a:ea typeface="+mn-ea"/>
                <a:cs typeface="+mn-cs"/>
                <a:hlinkClick r:id="rId6" tooltip="Coupe Femina"/>
              </a:rPr>
              <a:t>Femina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Femina</a:t>
            </a:r>
            <a:r>
              <a:rPr lang="en-US" sz="1200" b="0" i="0" kern="1200" dirty="0">
                <a:solidFill>
                  <a:schemeClr val="tx1"/>
                </a:solidFill>
                <a:effectLst/>
                <a:latin typeface="+mn-lt"/>
                <a:ea typeface="+mn-ea"/>
                <a:cs typeface="+mn-cs"/>
              </a:rPr>
              <a:t> Cup) for a non-stop flight of 167 km in 2 hours 35 minutes.</a:t>
            </a:r>
            <a:endParaRPr lang="en-US" dirty="0"/>
          </a:p>
          <a:p>
            <a:endParaRPr lang="en-US" dirty="0"/>
          </a:p>
          <a:p>
            <a:r>
              <a:rPr lang="en-US" dirty="0"/>
              <a:t>https://flic.kr/p/4iczFW</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Rights Info: </a:t>
            </a:r>
            <a:r>
              <a:rPr lang="en-US" sz="1200" b="0" i="0" kern="1200" dirty="0">
                <a:solidFill>
                  <a:schemeClr val="tx1"/>
                </a:solidFill>
                <a:effectLst/>
                <a:latin typeface="+mn-lt"/>
                <a:ea typeface="+mn-ea"/>
                <a:cs typeface="+mn-cs"/>
              </a:rPr>
              <a:t>No known restrictions on publication.</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Repository: </a:t>
            </a:r>
            <a:r>
              <a:rPr lang="en-US" sz="1200" b="0" i="0" kern="1200" dirty="0">
                <a:solidFill>
                  <a:schemeClr val="tx1"/>
                </a:solidFill>
                <a:effectLst/>
                <a:latin typeface="+mn-lt"/>
                <a:ea typeface="+mn-ea"/>
                <a:cs typeface="+mn-cs"/>
              </a:rPr>
              <a:t>Library of Congress, Prints and Photographs Division, Washington, D.C. 20540 USA, </a:t>
            </a:r>
            <a:r>
              <a:rPr lang="en-US" sz="1200" b="0" i="0" u="none" strike="noStrike" kern="1200" dirty="0">
                <a:solidFill>
                  <a:schemeClr val="tx1"/>
                </a:solidFill>
                <a:effectLst/>
                <a:latin typeface="+mn-lt"/>
                <a:ea typeface="+mn-ea"/>
                <a:cs typeface="+mn-cs"/>
                <a:hlinkClick r:id="rId7"/>
              </a:rPr>
              <a:t>hdl.loc.gov/</a:t>
            </a:r>
            <a:r>
              <a:rPr lang="en-US" sz="1200" b="0" i="0" u="none" strike="noStrike" kern="1200" dirty="0" err="1">
                <a:solidFill>
                  <a:schemeClr val="tx1"/>
                </a:solidFill>
                <a:effectLst/>
                <a:latin typeface="+mn-lt"/>
                <a:ea typeface="+mn-ea"/>
                <a:cs typeface="+mn-cs"/>
                <a:hlinkClick r:id="rId7"/>
              </a:rPr>
              <a:t>loc.pnp</a:t>
            </a:r>
            <a:r>
              <a:rPr lang="en-US" sz="1200" b="0" i="0" u="none" strike="noStrike" kern="1200" dirty="0">
                <a:solidFill>
                  <a:schemeClr val="tx1"/>
                </a:solidFill>
                <a:effectLst/>
                <a:latin typeface="+mn-lt"/>
                <a:ea typeface="+mn-ea"/>
                <a:cs typeface="+mn-cs"/>
                <a:hlinkClick r:id="rId7"/>
              </a:rPr>
              <a:t>/</a:t>
            </a:r>
            <a:r>
              <a:rPr lang="en-US" sz="1200" b="0" i="0" u="none" strike="noStrike" kern="1200" dirty="0" err="1">
                <a:solidFill>
                  <a:schemeClr val="tx1"/>
                </a:solidFill>
                <a:effectLst/>
                <a:latin typeface="+mn-lt"/>
                <a:ea typeface="+mn-ea"/>
                <a:cs typeface="+mn-cs"/>
                <a:hlinkClick r:id="rId7"/>
              </a:rPr>
              <a:t>pp.print</a:t>
            </a:r>
            <a:endParaRPr lang="en-US" sz="1200" b="0" i="0" kern="1200" dirty="0">
              <a:solidFill>
                <a:schemeClr val="tx1"/>
              </a:solidFill>
              <a:effectLst/>
              <a:latin typeface="+mn-lt"/>
              <a:ea typeface="+mn-ea"/>
              <a:cs typeface="+mn-cs"/>
            </a:endParaRPr>
          </a:p>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D0596E5-6523-4DD8-A9ED-0418BD42519C}"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9/23/2016 3:36 PM</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79894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So, what are Cognitive Services?  Cognitive Services are a collection of artificial intelligence APIs, and we believe in </a:t>
            </a:r>
            <a:r>
              <a:rPr lang="en-US" sz="900" i="1" kern="1200" dirty="0">
                <a:solidFill>
                  <a:schemeClr val="tx1"/>
                </a:solidFill>
                <a:effectLst/>
                <a:latin typeface="Segoe UI Light" pitchFamily="34" charset="0"/>
                <a:ea typeface="+mn-ea"/>
                <a:cs typeface="+mn-cs"/>
              </a:rPr>
              <a:t>democratizing</a:t>
            </a:r>
            <a:r>
              <a:rPr lang="en-US" sz="900" kern="1200" dirty="0">
                <a:solidFill>
                  <a:schemeClr val="tx1"/>
                </a:solidFill>
                <a:effectLst/>
                <a:latin typeface="Segoe UI Light" pitchFamily="34" charset="0"/>
                <a:ea typeface="+mn-ea"/>
                <a:cs typeface="+mn-cs"/>
              </a:rPr>
              <a:t> artificial intelligence.  So what that means is, regardless of your skill level -- whether you're a high school student running your first program or working in industry or in a giant enterprise -- that you should be able to use our APIs incredibly quickly in a matter of minutes.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And regardless of your platform -- whether you're on Android or IOS or Windows, or making a website -- all of our APIs are rest APIs, which means you can call them as long as you have an Internet connection.  And so that's pretty huge because what we're doing is making it so that everyone can build these smarter, more context-aware applications.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The technology used in our APIs is the same technology that powers our products today.  And so, when you think of things like the Bing search APIs, it's the same technology from Bing.</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Today I’m going to talk with you about the entire collection spanning vision, speech, language, knowledge, and search.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The other things that I want to point out is that you can get started for free with all of the APIs, but we do have pricing available for a number of them, which are in public preview on Azure.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The other piece is the developer resources.  So, all of our documentation is on the website and actually in GitHub as well, so we do welcome community submissions.  We have a set of SBKs that are also available on GitHub where we welcome poll requests and post everything on there.  The SBKs vary from API to API, but they are all included in this one repository for people to see.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And then we have three different communities that we support. We have our MSDN forums, our Stack Overflow, and we have User Voice that we use for feedback requests.  </a:t>
            </a:r>
          </a:p>
          <a:p>
            <a:r>
              <a:rPr lang="en-US" sz="900" kern="1200" dirty="0">
                <a:solidFill>
                  <a:schemeClr val="tx1"/>
                </a:solidFill>
                <a:effectLst/>
                <a:latin typeface="Segoe UI Light" pitchFamily="34" charset="0"/>
                <a:ea typeface="+mn-ea"/>
                <a:cs typeface="+mn-cs"/>
              </a:rPr>
              <a:t> </a:t>
            </a:r>
          </a:p>
        </p:txBody>
      </p:sp>
      <p:sp>
        <p:nvSpPr>
          <p:cNvPr id="6" name="Date Placeholder 5"/>
          <p:cNvSpPr>
            <a:spLocks noGrp="1"/>
          </p:cNvSpPr>
          <p:nvPr>
            <p:ph type="dt" idx="12"/>
          </p:nvPr>
        </p:nvSpPr>
        <p:spPr/>
        <p:txBody>
          <a:bodyPr/>
          <a:lstStyle/>
          <a:p>
            <a:fld id="{B192D058-1985-4467-845A-1C29607F2B73}" type="datetime1">
              <a:rPr lang="en-US" smtClean="0"/>
              <a:t>9/23/2016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24679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Microsoft, we’ve been offering APIs for a very long time across the company.  In delivering Microsoft Cognitive Services API, we started with 4 last year at</a:t>
            </a:r>
            <a:r>
              <a:rPr lang="en-US" baseline="0" dirty="0"/>
              <a:t> /build (2015); ad</a:t>
            </a:r>
            <a:r>
              <a:rPr lang="en-US" dirty="0"/>
              <a:t>ded 7 more last December, and today (May 2016) we have 22 APIs in our</a:t>
            </a:r>
            <a:r>
              <a:rPr lang="en-US" baseline="0" dirty="0"/>
              <a:t> collection</a:t>
            </a:r>
            <a:r>
              <a:rPr lang="en-US" dirty="0"/>
              <a:t>.</a:t>
            </a:r>
          </a:p>
          <a:p>
            <a:r>
              <a:rPr lang="en-US" dirty="0"/>
              <a:t>     </a:t>
            </a:r>
          </a:p>
          <a:p>
            <a:r>
              <a:rPr lang="en-US" dirty="0"/>
              <a:t>Cognitive Services are available individually or as a part of the Cortana Intelligence Suite, formerly known as Cortana Analytics, which provides a comprehensive collection of services powered by cutting-edge research into machine learning, perception, analytics and social bots. </a:t>
            </a:r>
          </a:p>
          <a:p>
            <a:endParaRPr lang="en-US" dirty="0"/>
          </a:p>
          <a:p>
            <a:r>
              <a:rPr lang="en-US" baseline="0" dirty="0"/>
              <a:t>These APIs are p</a:t>
            </a:r>
            <a:r>
              <a:rPr lang="en-US" dirty="0"/>
              <a:t>owered by Microsoft Azure.  </a:t>
            </a:r>
          </a:p>
          <a:p>
            <a:endParaRPr lang="en-US" dirty="0"/>
          </a:p>
          <a:p>
            <a:r>
              <a:rPr lang="en-US" dirty="0"/>
              <a:t>Developers and businesses can use this suite of services and tools to create apps that learn about our world and interact with people and customers in personalized, intelligent ways.   </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Build 2016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9/23/2016 3:19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58803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baseline="0" dirty="0"/>
          </a:p>
        </p:txBody>
      </p:sp>
      <p:sp>
        <p:nvSpPr>
          <p:cNvPr id="6" name="Date Placeholder 5"/>
          <p:cNvSpPr>
            <a:spLocks noGrp="1"/>
          </p:cNvSpPr>
          <p:nvPr>
            <p:ph type="dt" idx="12"/>
          </p:nvPr>
        </p:nvSpPr>
        <p:spPr/>
        <p:txBody>
          <a:bodyPr/>
          <a:lstStyle/>
          <a:p>
            <a:fld id="{B192D058-1985-4467-845A-1C29607F2B73}" type="datetime1">
              <a:rPr lang="en-US" smtClean="0"/>
              <a:t>9/23/2016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05786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strong documentation,</a:t>
            </a:r>
            <a:r>
              <a:rPr lang="en-US" baseline="0" dirty="0"/>
              <a:t> sample code and community resources is critical for developers to be able to understand and become users of Cognitive Services.  Customize these links based on your own resources or use the ones listed here.  </a:t>
            </a:r>
            <a:endParaRPr lang="en-US" dirty="0"/>
          </a:p>
        </p:txBody>
      </p:sp>
    </p:spTree>
    <p:extLst>
      <p:ext uri="{BB962C8B-B14F-4D97-AF65-F5344CB8AC3E}">
        <p14:creationId xmlns:p14="http://schemas.microsoft.com/office/powerpoint/2010/main" val="571529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back to the</a:t>
            </a:r>
            <a:r>
              <a:rPr lang="en-US" baseline="0" dirty="0"/>
              <a:t> time you first where amazed by technology.</a:t>
            </a:r>
          </a:p>
          <a:p>
            <a:endParaRPr lang="en-US" baseline="0" dirty="0"/>
          </a:p>
          <a:p>
            <a:r>
              <a:rPr lang="en-US" baseline="0" dirty="0"/>
              <a:t>For me it was……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7A04608-BAED-47D0-909B-0F47496EA29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5561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back to the</a:t>
            </a:r>
            <a:r>
              <a:rPr lang="en-US" baseline="0" dirty="0"/>
              <a:t> time you first where amazed by technology.</a:t>
            </a:r>
          </a:p>
          <a:p>
            <a:endParaRPr lang="en-US" baseline="0" dirty="0"/>
          </a:p>
          <a:p>
            <a:r>
              <a:rPr lang="en-US" baseline="0" dirty="0"/>
              <a:t>For me it was……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7A04608-BAED-47D0-909B-0F47496EA29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568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 am about to share with you is extremely valuable.  In face Microsoft has been working on this for over 20 years.</a:t>
            </a:r>
            <a:endParaRPr lang="en-US" dirty="0"/>
          </a:p>
          <a:p>
            <a:endParaRPr lang="en-US" dirty="0"/>
          </a:p>
          <a:p>
            <a:endParaRPr lang="en-US" dirty="0"/>
          </a:p>
          <a:p>
            <a:endParaRPr lang="en-US" dirty="0"/>
          </a:p>
          <a:p>
            <a:endParaRPr lang="en-US" dirty="0"/>
          </a:p>
          <a:p>
            <a:endParaRPr lang="en-US" dirty="0"/>
          </a:p>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D0596E5-6523-4DD8-A9ED-0418BD42519C}"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9/23/2016 3:26 PM</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05750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day is all about hands on!  20 mins of me talking then get to it!</a:t>
            </a:r>
          </a:p>
        </p:txBody>
      </p:sp>
      <p:sp>
        <p:nvSpPr>
          <p:cNvPr id="4" name="Slide Number Placeholder 3"/>
          <p:cNvSpPr>
            <a:spLocks noGrp="1"/>
          </p:cNvSpPr>
          <p:nvPr>
            <p:ph type="sldNum" sz="quarter" idx="10"/>
          </p:nvPr>
        </p:nvSpPr>
        <p:spPr/>
        <p:txBody>
          <a:bodyPr/>
          <a:lstStyle/>
          <a:p>
            <a:fld id="{A7DFBEDF-9F6A-4C55-825B-EF9A9C0BE20C}" type="slidenum">
              <a:rPr lang="en-US" smtClean="0"/>
              <a:t>3</a:t>
            </a:fld>
            <a:endParaRPr lang="en-US"/>
          </a:p>
        </p:txBody>
      </p:sp>
    </p:spTree>
    <p:extLst>
      <p:ext uri="{BB962C8B-B14F-4D97-AF65-F5344CB8AC3E}">
        <p14:creationId xmlns:p14="http://schemas.microsoft.com/office/powerpoint/2010/main" val="303086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Back in the 90s when the post</a:t>
            </a:r>
            <a:r>
              <a:rPr lang="en-US" baseline="0" dirty="0"/>
              <a:t> office was wrestling with this issue, </a:t>
            </a:r>
            <a:r>
              <a:rPr lang="en-US" dirty="0"/>
              <a:t>we were also working on Machine Learning,</a:t>
            </a:r>
            <a:r>
              <a:rPr lang="en-US" baseline="0" dirty="0"/>
              <a:t> starting in 1991 when Microsoft Research was formed. </a:t>
            </a:r>
            <a:endParaRPr lang="en-US"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As early as 1999 they were using it to help create email filters by predicting which emails were junk, and which were relevant. </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And as John Platt mentions—it’s a key technology that Microsoft uses to develop its own software. In 2004. Machine learning was part of Microsoft’s search engine</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It is also used in Bing Maps as part of the traffic prediction service.</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And many people know about how it was a key technology to make Kinect a reality, letting computers track people’s gestures and sort through what’s relevant and what’s not. Like filtering out a dog in the background to see a player’s movements. </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And today, this technology that has been developed over decades is becoming available commercially as part of Azure</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aseline="0" dirty="0"/>
              <a:t>It’s this depth of experience with machine learning, testing and refining over years, using it to develop pretty much all Microsoft products, that makes Microsoft’s solution so robust. </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9/23/2016 3:19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15518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Studio simplifies machine learning by providing a drag-and-drop model in</a:t>
            </a:r>
            <a:r>
              <a:rPr lang="en-US" baseline="0" dirty="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p>
          <a:p>
            <a:endParaRPr lang="en-US" baseline="0" dirty="0"/>
          </a:p>
          <a:p>
            <a:r>
              <a:rPr lang="en-US" baseline="0" dirty="0"/>
              <a:t>Get start for free. Runs for 8 Hours. https://studio.azureml.net</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86327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this because this is the basis </a:t>
            </a:r>
            <a:r>
              <a:rPr lang="en-US" baseline="0" dirty="0"/>
              <a:t>that Azure ML builds on.</a:t>
            </a:r>
            <a:endParaRPr lang="en-US" dirty="0"/>
          </a:p>
          <a:p>
            <a:endParaRPr lang="en-US" dirty="0"/>
          </a:p>
          <a:p>
            <a:r>
              <a:rPr lang="en-US" dirty="0"/>
              <a:t>ML starts with data, which can come from a variety of sources. The data typically needs to be "cleaned" before</a:t>
            </a:r>
            <a:r>
              <a:rPr lang="en-US" baseline="0" dirty="0"/>
              <a:t> it is used, and ML Studio includes modules to help with the cleaning. (Examples of cleaning include:</a:t>
            </a:r>
          </a:p>
          <a:p>
            <a:pPr marL="171450" indent="-171450">
              <a:buFont typeface="Arial" panose="020B0604020202020204" pitchFamily="34" charset="0"/>
              <a:buChar char="•"/>
            </a:pPr>
            <a:r>
              <a:rPr lang="en-US" baseline="0" dirty="0"/>
              <a:t> removing rows with missing data, </a:t>
            </a:r>
          </a:p>
          <a:p>
            <a:pPr marL="171450" indent="-171450">
              <a:buFont typeface="Arial" panose="020B0604020202020204" pitchFamily="34" charset="0"/>
              <a:buChar char="•"/>
            </a:pPr>
            <a:r>
              <a:rPr lang="en-US" baseline="0" dirty="0"/>
              <a:t>replacing missing data algorithmically, </a:t>
            </a:r>
          </a:p>
          <a:p>
            <a:pPr marL="171450" indent="-171450">
              <a:buFont typeface="Arial" panose="020B0604020202020204" pitchFamily="34" charset="0"/>
              <a:buChar char="•"/>
            </a:pPr>
            <a:r>
              <a:rPr lang="en-US" baseline="0" dirty="0"/>
              <a:t>removing duplicate rows, </a:t>
            </a:r>
          </a:p>
          <a:p>
            <a:pPr marL="171450" indent="-171450">
              <a:buFont typeface="Arial" panose="020B0604020202020204" pitchFamily="34" charset="0"/>
              <a:buChar char="•"/>
            </a:pPr>
            <a:r>
              <a:rPr lang="en-US" baseline="0" dirty="0"/>
              <a:t>removing rows containing "outliers." </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In practice, cleaning the data can be very time-intensive and often consumes 50% of the time required to build the model.) </a:t>
            </a:r>
          </a:p>
          <a:p>
            <a:endParaRPr lang="en-US" baseline="0" dirty="0"/>
          </a:p>
          <a:p>
            <a:r>
              <a:rPr lang="en-US" baseline="0" dirty="0"/>
              <a:t>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p>
          <a:p>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61097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simplest</a:t>
            </a:r>
            <a:r>
              <a:rPr lang="en-US" baseline="0" dirty="0"/>
              <a:t> form of a workflow in azure ml.</a:t>
            </a:r>
          </a:p>
          <a:p>
            <a:endParaRPr lang="en-US" baseline="0" dirty="0"/>
          </a:p>
          <a:p>
            <a:r>
              <a:rPr lang="en-US" baseline="0" dirty="0"/>
              <a:t>Talk through each module quickly.</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take a look at the different algorithms that are in </a:t>
            </a:r>
            <a:r>
              <a:rPr lang="en-US" baseline="0" dirty="0" err="1"/>
              <a:t>AzureML</a:t>
            </a:r>
            <a:r>
              <a:rPr lang="en-US" baseline="0" dirty="0"/>
              <a:t> then finally see how it helps with deployment.</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17332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ML Studio provides canned implementations of 25 of </a:t>
            </a:r>
            <a:r>
              <a:rPr lang="en-US" sz="1200" kern="1200" baseline="0" dirty="0">
                <a:solidFill>
                  <a:schemeClr val="tx1"/>
                </a:solidFill>
                <a:effectLst/>
                <a:latin typeface="+mn-lt"/>
                <a:ea typeface="+mn-ea"/>
                <a:cs typeface="+mn-cs"/>
              </a:rPr>
              <a:t>the classic algorithms used in machine learning.  It divides them into four categories.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a:solidFill>
                  <a:schemeClr val="tx1"/>
                </a:solidFill>
                <a:effectLst/>
                <a:latin typeface="+mn-lt"/>
                <a:ea typeface="+mn-ea"/>
                <a:cs typeface="+mn-cs"/>
                <a:hlinkClick r:id="rId3"/>
              </a:rPr>
              <a:t>https://how-old.net/#</a:t>
            </a:r>
            <a:r>
              <a:rPr lang="en-US" sz="1200" kern="1200" dirty="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161938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Azure ML Cheat Sheet helps</a:t>
            </a:r>
            <a:r>
              <a:rPr lang="en-US" baseline="0" dirty="0"/>
              <a:t> you pick the right algorithm for a model, even if you're not a trained data scientist. </a:t>
            </a:r>
            <a:r>
              <a:rPr lang="en-US" dirty="0"/>
              <a:t>One example is if you want to use a set of input values to predict</a:t>
            </a:r>
            <a:r>
              <a:rPr lang="en-US" baseline="0" dirty="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57363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deployed as a Web service, a model can be used</a:t>
            </a:r>
            <a:r>
              <a:rPr lang="en-US" baseline="0" dirty="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478357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2086"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600">
                <a:solidFill>
                  <a:schemeClr val="tx1"/>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Click to edit Master subtitle style</a:t>
            </a:r>
          </a:p>
        </p:txBody>
      </p:sp>
    </p:spTree>
    <p:extLst>
      <p:ext uri="{BB962C8B-B14F-4D97-AF65-F5344CB8AC3E}">
        <p14:creationId xmlns:p14="http://schemas.microsoft.com/office/powerpoint/2010/main" val="179335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130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Tree>
    <p:extLst>
      <p:ext uri="{BB962C8B-B14F-4D97-AF65-F5344CB8AC3E}">
        <p14:creationId xmlns:p14="http://schemas.microsoft.com/office/powerpoint/2010/main" val="51827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232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2918"/>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Tree>
    <p:extLst>
      <p:ext uri="{BB962C8B-B14F-4D97-AF65-F5344CB8AC3E}">
        <p14:creationId xmlns:p14="http://schemas.microsoft.com/office/powerpoint/2010/main" val="694481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Logo on Backgroun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3350"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3" name="Text Box 3"/>
          <p:cNvSpPr txBox="1">
            <a:spLocks noChangeArrowheads="1"/>
          </p:cNvSpPr>
          <p:nvPr userDrawn="1"/>
        </p:nvSpPr>
        <p:spPr bwMode="blackWhite">
          <a:xfrm>
            <a:off x="450202" y="5503177"/>
            <a:ext cx="8639369" cy="720545"/>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748"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invGray">
          <a:xfrm>
            <a:off x="667917" y="2968091"/>
            <a:ext cx="3223861" cy="690695"/>
          </a:xfrm>
          <a:prstGeom prst="rect">
            <a:avLst/>
          </a:prstGeom>
        </p:spPr>
      </p:pic>
    </p:spTree>
    <p:extLst>
      <p:ext uri="{BB962C8B-B14F-4D97-AF65-F5344CB8AC3E}">
        <p14:creationId xmlns:p14="http://schemas.microsoft.com/office/powerpoint/2010/main" val="282296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_Illustration">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6275220" cy="1801436"/>
          </a:xfrm>
          <a:noFill/>
        </p:spPr>
        <p:txBody>
          <a:bodyPr lIns="146304" tIns="91440" rIns="146304" bIns="91440" anchor="t" anchorCtr="0"/>
          <a:lstStyle>
            <a:lvl1pPr>
              <a:defRPr sz="5294" spc="-98" baseline="0">
                <a:gradFill>
                  <a:gsLst>
                    <a:gs pos="3030">
                      <a:schemeClr val="tx1"/>
                    </a:gs>
                    <a:gs pos="23000">
                      <a:schemeClr val="tx1"/>
                    </a:gs>
                  </a:gsLst>
                  <a:lin ang="5400000" scaled="0"/>
                </a:gradFill>
              </a:defRPr>
            </a:lvl1pPr>
          </a:lstStyle>
          <a:p>
            <a:r>
              <a:rPr lang="en-US" dirty="0"/>
              <a:t>Presentation title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grpSp>
        <p:nvGrpSpPr>
          <p:cNvPr id="6" name="Group 5"/>
          <p:cNvGrpSpPr/>
          <p:nvPr userDrawn="1"/>
        </p:nvGrpSpPr>
        <p:grpSpPr>
          <a:xfrm>
            <a:off x="7350981" y="470410"/>
            <a:ext cx="3735103" cy="6311663"/>
            <a:chOff x="7407275" y="388938"/>
            <a:chExt cx="3810000" cy="6437312"/>
          </a:xfrm>
        </p:grpSpPr>
        <p:sp>
          <p:nvSpPr>
            <p:cNvPr id="7" name="Freeform 6"/>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7"/>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8"/>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9"/>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 name="Freeform 10"/>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 name="Freeform 11"/>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 name="Freeform 12"/>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 name="Rectangle 13"/>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 name="Rectangle 14"/>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 name="Freeform 15"/>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 name="Freeform 16"/>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 name="Freeform 17"/>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3" name="Freeform 18"/>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4" name="Freeform 19"/>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5" name="Freeform 20"/>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BF2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6" name="Freeform 21"/>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 name="Rectangle 22"/>
            <p:cNvSpPr>
              <a:spLocks noChangeArrowheads="1"/>
            </p:cNvSpPr>
            <p:nvPr/>
          </p:nvSpPr>
          <p:spPr bwMode="auto">
            <a:xfrm>
              <a:off x="7974013" y="4095750"/>
              <a:ext cx="1028700" cy="1500187"/>
            </a:xfrm>
            <a:prstGeom prst="rect">
              <a:avLst/>
            </a:prstGeom>
            <a:solidFill>
              <a:srgbClr val="ED1C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 name="Rectangle 23"/>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 name="Freeform 24"/>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CC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 name="Freeform 25"/>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1" name="Freeform 26"/>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2" name="Oval 27"/>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3" name="Freeform 28"/>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4" name="Freeform 29"/>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5" name="Oval 30"/>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6" name="Freeform 31"/>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7" name="Freeform 32"/>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8" name="Freeform 33"/>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9" name="Freeform 34"/>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0" name="Freeform 35"/>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1" name="Rectangle 36"/>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2" name="Rectangle 37"/>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3" name="Rectangle 38"/>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4" name="Rectangle 39"/>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5" name="Rectangle 40"/>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6" name="Rectangle 41"/>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7" name="Freeform 42"/>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8" name="Freeform 43"/>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9" name="Freeform 44"/>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0" name="Rectangle 45"/>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1" name="Rectangle 46"/>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2" name="Rectangle 47"/>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3" name="Rectangle 48"/>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4" name="Freeform 49"/>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 name="Freeform 50"/>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 name="Rectangle 51"/>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7" name="Rectangle 52"/>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8" name="Rectangle 53"/>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9" name="Rectangle 54"/>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0" name="Rectangle 55"/>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1" name="Rectangle 56"/>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2" name="Rectangle 57"/>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3" name="Rectangle 58"/>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4" name="Freeform 59"/>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5" name="Freeform 60"/>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6" name="Freeform 61"/>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7" name="Freeform 62"/>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8" name="Freeform 63"/>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9" name="Freeform 64"/>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0" name="Rectangle 65"/>
            <p:cNvSpPr>
              <a:spLocks noChangeArrowheads="1"/>
            </p:cNvSpPr>
            <p:nvPr/>
          </p:nvSpPr>
          <p:spPr bwMode="auto">
            <a:xfrm>
              <a:off x="9121775" y="5824538"/>
              <a:ext cx="88900" cy="949325"/>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1" name="Rectangle 66"/>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2" name="Rectangle 67"/>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3" name="Rectangle 68"/>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4" name="Rectangle 69"/>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5" name="Rectangle 70"/>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6" name="Freeform 71"/>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7" name="Freeform 72"/>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8" name="Freeform 73"/>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9" name="Freeform 74"/>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0" name="Freeform 75"/>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1" name="Freeform 76"/>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2" name="Rectangle 77"/>
            <p:cNvSpPr>
              <a:spLocks noChangeArrowheads="1"/>
            </p:cNvSpPr>
            <p:nvPr/>
          </p:nvSpPr>
          <p:spPr bwMode="auto">
            <a:xfrm>
              <a:off x="8604250" y="5664200"/>
              <a:ext cx="206375" cy="160337"/>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3" name="Rectangle 78"/>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4" name="Freeform 79"/>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5" name="Freeform 80"/>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6" name="Freeform 81"/>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
        <p:nvSpPr>
          <p:cNvPr id="87" name="Freeform 42"/>
          <p:cNvSpPr>
            <a:spLocks/>
          </p:cNvSpPr>
          <p:nvPr userDrawn="1"/>
        </p:nvSpPr>
        <p:spPr bwMode="auto">
          <a:xfrm>
            <a:off x="11177197" y="3160037"/>
            <a:ext cx="748905" cy="448271"/>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3295520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464859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Slide_Illustration">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6275220" cy="1801436"/>
          </a:xfrm>
          <a:noFill/>
        </p:spPr>
        <p:txBody>
          <a:bodyPr lIns="146304" tIns="91440" rIns="146304" bIns="91440" anchor="t" anchorCtr="0"/>
          <a:lstStyle>
            <a:lvl1pPr>
              <a:defRPr sz="5294" spc="-98" baseline="0">
                <a:gradFill>
                  <a:gsLst>
                    <a:gs pos="3030">
                      <a:schemeClr val="tx1"/>
                    </a:gs>
                    <a:gs pos="23000">
                      <a:schemeClr val="tx1"/>
                    </a:gs>
                  </a:gsLst>
                  <a:lin ang="5400000" scaled="0"/>
                </a:gradFill>
              </a:defRPr>
            </a:lvl1pPr>
          </a:lstStyle>
          <a:p>
            <a:r>
              <a:rPr lang="en-US" dirty="0"/>
              <a:t>Presentation title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grpSp>
        <p:nvGrpSpPr>
          <p:cNvPr id="6" name="Group 5"/>
          <p:cNvGrpSpPr/>
          <p:nvPr userDrawn="1"/>
        </p:nvGrpSpPr>
        <p:grpSpPr>
          <a:xfrm>
            <a:off x="7350981" y="470410"/>
            <a:ext cx="3735103" cy="6311663"/>
            <a:chOff x="7407275" y="388938"/>
            <a:chExt cx="3810000" cy="6437312"/>
          </a:xfrm>
        </p:grpSpPr>
        <p:sp>
          <p:nvSpPr>
            <p:cNvPr id="7" name="Freeform 6"/>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7"/>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8"/>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9"/>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 name="Freeform 10"/>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 name="Freeform 11"/>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 name="Freeform 12"/>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 name="Rectangle 13"/>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 name="Rectangle 14"/>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 name="Freeform 15"/>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 name="Freeform 16"/>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 name="Freeform 17"/>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3" name="Freeform 18"/>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4" name="Freeform 19"/>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5" name="Freeform 20"/>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BF2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6" name="Freeform 21"/>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 name="Rectangle 22"/>
            <p:cNvSpPr>
              <a:spLocks noChangeArrowheads="1"/>
            </p:cNvSpPr>
            <p:nvPr/>
          </p:nvSpPr>
          <p:spPr bwMode="auto">
            <a:xfrm>
              <a:off x="7974013" y="4095750"/>
              <a:ext cx="1028700" cy="1500187"/>
            </a:xfrm>
            <a:prstGeom prst="rect">
              <a:avLst/>
            </a:prstGeom>
            <a:solidFill>
              <a:srgbClr val="ED1C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 name="Rectangle 23"/>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 name="Freeform 24"/>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CC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 name="Freeform 25"/>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1" name="Freeform 26"/>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2" name="Oval 27"/>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3" name="Freeform 28"/>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4" name="Freeform 29"/>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5" name="Oval 30"/>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6" name="Freeform 31"/>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7" name="Freeform 32"/>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8" name="Freeform 33"/>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9" name="Freeform 34"/>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0" name="Freeform 35"/>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1" name="Rectangle 36"/>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2" name="Rectangle 37"/>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3" name="Rectangle 38"/>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4" name="Rectangle 39"/>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5" name="Rectangle 40"/>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6" name="Rectangle 41"/>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7" name="Freeform 42"/>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8" name="Freeform 43"/>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9" name="Freeform 44"/>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0" name="Rectangle 45"/>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1" name="Rectangle 46"/>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2" name="Rectangle 47"/>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3" name="Rectangle 48"/>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4" name="Freeform 49"/>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 name="Freeform 50"/>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 name="Rectangle 51"/>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7" name="Rectangle 52"/>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8" name="Rectangle 53"/>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9" name="Rectangle 54"/>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0" name="Rectangle 55"/>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1" name="Rectangle 56"/>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2" name="Rectangle 57"/>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3" name="Rectangle 58"/>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4" name="Freeform 59"/>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5" name="Freeform 60"/>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6" name="Freeform 61"/>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7" name="Freeform 62"/>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8" name="Freeform 63"/>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9" name="Freeform 64"/>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0" name="Rectangle 65"/>
            <p:cNvSpPr>
              <a:spLocks noChangeArrowheads="1"/>
            </p:cNvSpPr>
            <p:nvPr/>
          </p:nvSpPr>
          <p:spPr bwMode="auto">
            <a:xfrm>
              <a:off x="9121775" y="5824538"/>
              <a:ext cx="88900" cy="949325"/>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1" name="Rectangle 66"/>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2" name="Rectangle 67"/>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3" name="Rectangle 68"/>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4" name="Rectangle 69"/>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5" name="Rectangle 70"/>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6" name="Freeform 71"/>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7" name="Freeform 72"/>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8" name="Freeform 73"/>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9" name="Freeform 74"/>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0" name="Freeform 75"/>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1" name="Freeform 76"/>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2" name="Rectangle 77"/>
            <p:cNvSpPr>
              <a:spLocks noChangeArrowheads="1"/>
            </p:cNvSpPr>
            <p:nvPr/>
          </p:nvSpPr>
          <p:spPr bwMode="auto">
            <a:xfrm>
              <a:off x="8604250" y="5664200"/>
              <a:ext cx="206375" cy="160337"/>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3" name="Rectangle 78"/>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4" name="Freeform 79"/>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5" name="Freeform 80"/>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6" name="Freeform 81"/>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
        <p:nvSpPr>
          <p:cNvPr id="87" name="Freeform 42"/>
          <p:cNvSpPr>
            <a:spLocks/>
          </p:cNvSpPr>
          <p:nvPr userDrawn="1"/>
        </p:nvSpPr>
        <p:spPr bwMode="auto">
          <a:xfrm>
            <a:off x="11177197" y="3160037"/>
            <a:ext cx="748905" cy="448271"/>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22893924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7"/>
            <a:ext cx="1522404" cy="326167"/>
          </a:xfrm>
          <a:prstGeom prst="rect">
            <a:avLst/>
          </a:prstGeom>
        </p:spPr>
      </p:pic>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9860" y="484298"/>
            <a:ext cx="7002045" cy="1344828"/>
          </a:xfrm>
          <a:prstGeom prst="rect">
            <a:avLst/>
          </a:prstGeom>
        </p:spPr>
      </p:pic>
    </p:spTree>
    <p:extLst>
      <p:ext uri="{BB962C8B-B14F-4D97-AF65-F5344CB8AC3E}">
        <p14:creationId xmlns:p14="http://schemas.microsoft.com/office/powerpoint/2010/main" val="2949227177"/>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ANIMATED">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4" y="4309989"/>
            <a:ext cx="12188887" cy="2551127"/>
          </a:xfrm>
          <a:prstGeom prst="rect">
            <a:avLst/>
          </a:prstGeom>
          <a:solidFill>
            <a:srgbClr val="4DA0E2"/>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0" name="Rectangle 7"/>
          <p:cNvSpPr>
            <a:spLocks noChangeArrowheads="1"/>
          </p:cNvSpPr>
          <p:nvPr userDrawn="1"/>
        </p:nvSpPr>
        <p:spPr bwMode="auto">
          <a:xfrm>
            <a:off x="2" y="5729528"/>
            <a:ext cx="12188888" cy="1131586"/>
          </a:xfrm>
          <a:prstGeom prst="rect">
            <a:avLst/>
          </a:prstGeom>
          <a:solidFill>
            <a:srgbClr val="00188F"/>
          </a:solidFill>
          <a:ln>
            <a:noFill/>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1" name="Rectangle 8"/>
          <p:cNvSpPr>
            <a:spLocks noChangeArrowheads="1"/>
          </p:cNvSpPr>
          <p:nvPr userDrawn="1"/>
        </p:nvSpPr>
        <p:spPr bwMode="auto">
          <a:xfrm>
            <a:off x="3114" y="3343393"/>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2"/>
            <a:ext cx="6273418"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7"/>
            <a:ext cx="1522404" cy="326167"/>
          </a:xfrm>
          <a:prstGeom prst="rect">
            <a:avLst/>
          </a:prstGeom>
        </p:spPr>
      </p:pic>
      <p:sp>
        <p:nvSpPr>
          <p:cNvPr id="8" name="Rectangle 6"/>
          <p:cNvSpPr>
            <a:spLocks noChangeArrowheads="1"/>
          </p:cNvSpPr>
          <p:nvPr userDrawn="1"/>
        </p:nvSpPr>
        <p:spPr bwMode="auto">
          <a:xfrm>
            <a:off x="3114" y="4309989"/>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 name="TextBox 7"/>
          <p:cNvSpPr txBox="1"/>
          <p:nvPr userDrawn="1"/>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
        <p:nvSpPr>
          <p:cNvPr id="17" name="Text Placeholder 16"/>
          <p:cNvSpPr>
            <a:spLocks noGrp="1"/>
          </p:cNvSpPr>
          <p:nvPr>
            <p:ph type="body" sz="quarter" idx="13" hasCustomPrompt="1"/>
          </p:nvPr>
        </p:nvSpPr>
        <p:spPr>
          <a:xfrm>
            <a:off x="269239" y="291070"/>
            <a:ext cx="3585699" cy="452654"/>
          </a:xfrm>
        </p:spPr>
        <p:txBody>
          <a:bodyPr/>
          <a:lstStyle>
            <a:lvl1pPr marL="0" indent="0">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Session Code</a:t>
            </a:r>
          </a:p>
        </p:txBody>
      </p:sp>
      <p:sp>
        <p:nvSpPr>
          <p:cNvPr id="15" name="Text Placeholder 16"/>
          <p:cNvSpPr>
            <a:spLocks noGrp="1"/>
          </p:cNvSpPr>
          <p:nvPr>
            <p:ph type="body" sz="quarter" idx="14" hasCustomPrompt="1"/>
          </p:nvPr>
        </p:nvSpPr>
        <p:spPr>
          <a:xfrm>
            <a:off x="8337065" y="291070"/>
            <a:ext cx="3585699" cy="452654"/>
          </a:xfrm>
        </p:spPr>
        <p:txBody>
          <a:bodyPr/>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Yammer hashtag</a:t>
            </a:r>
          </a:p>
        </p:txBody>
      </p:sp>
    </p:spTree>
    <p:extLst>
      <p:ext uri="{BB962C8B-B14F-4D97-AF65-F5344CB8AC3E}">
        <p14:creationId xmlns:p14="http://schemas.microsoft.com/office/powerpoint/2010/main" val="8228026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 STATIC">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2"/>
            <a:ext cx="6273418"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7"/>
            <a:ext cx="1522404" cy="326167"/>
          </a:xfrm>
          <a:prstGeom prst="rect">
            <a:avLst/>
          </a:prstGeom>
        </p:spPr>
      </p:pic>
      <p:sp>
        <p:nvSpPr>
          <p:cNvPr id="8" name="Rectangle 6"/>
          <p:cNvSpPr>
            <a:spLocks noChangeArrowheads="1"/>
          </p:cNvSpPr>
          <p:nvPr userDrawn="1"/>
        </p:nvSpPr>
        <p:spPr bwMode="auto">
          <a:xfrm>
            <a:off x="3114" y="4309989"/>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
        <p:nvSpPr>
          <p:cNvPr id="15" name="Text Placeholder 16"/>
          <p:cNvSpPr>
            <a:spLocks noGrp="1"/>
          </p:cNvSpPr>
          <p:nvPr>
            <p:ph type="body" sz="quarter" idx="13" hasCustomPrompt="1"/>
          </p:nvPr>
        </p:nvSpPr>
        <p:spPr>
          <a:xfrm>
            <a:off x="269239" y="291070"/>
            <a:ext cx="3585699" cy="452654"/>
          </a:xfrm>
        </p:spPr>
        <p:txBody>
          <a:bodyPr/>
          <a:lstStyle>
            <a:lvl1pPr marL="0" indent="0">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5" y="291070"/>
            <a:ext cx="3585699" cy="452654"/>
          </a:xfrm>
        </p:spPr>
        <p:txBody>
          <a:bodyPr/>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Yammer hashtag</a:t>
            </a:r>
          </a:p>
        </p:txBody>
      </p:sp>
    </p:spTree>
    <p:extLst>
      <p:ext uri="{BB962C8B-B14F-4D97-AF65-F5344CB8AC3E}">
        <p14:creationId xmlns:p14="http://schemas.microsoft.com/office/powerpoint/2010/main" val="45971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fidentiality Slide">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747302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3110"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600">
                <a:solidFill>
                  <a:schemeClr val="tx1"/>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Click to edit Master subtitle style</a:t>
            </a:r>
          </a:p>
        </p:txBody>
      </p:sp>
    </p:spTree>
    <p:extLst>
      <p:ext uri="{BB962C8B-B14F-4D97-AF65-F5344CB8AC3E}">
        <p14:creationId xmlns:p14="http://schemas.microsoft.com/office/powerpoint/2010/main" val="841009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6"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4594053"/>
            <a:ext cx="7171399" cy="1793881"/>
          </a:xfrm>
          <a:noFill/>
        </p:spPr>
        <p:txBody>
          <a:bodyPr lIns="182880" tIns="146304" rIns="182880" bIns="146304">
            <a:noAutofit/>
          </a:bodyPr>
          <a:lstStyle>
            <a:lvl1pPr marL="0" indent="0">
              <a:spcBef>
                <a:spcPts val="0"/>
              </a:spcBef>
              <a:buNone/>
              <a:defRPr sz="3528"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51940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964247" cy="2697988"/>
          </a:xfrm>
          <a:noFill/>
        </p:spPr>
        <p:txBody>
          <a:bodyPr tIns="91440" bIns="91440" anchor="t" anchorCtr="0"/>
          <a:lstStyle>
            <a:lvl1pPr>
              <a:defRPr sz="7056" spc="-98"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pic>
        <p:nvPicPr>
          <p:cNvPr id="11" name="Picture 10"/>
          <p:cNvPicPr>
            <a:picLocks noChangeAspect="1"/>
          </p:cNvPicPr>
          <p:nvPr userDrawn="1"/>
        </p:nvPicPr>
        <p:blipFill>
          <a:blip r:embed="rId2"/>
          <a:stretch>
            <a:fillRect/>
          </a:stretch>
        </p:blipFill>
        <p:spPr>
          <a:xfrm>
            <a:off x="-217" y="3015597"/>
            <a:ext cx="12192434" cy="3227867"/>
          </a:xfrm>
          <a:prstGeom prst="rect">
            <a:avLst/>
          </a:prstGeom>
        </p:spPr>
      </p:pic>
    </p:spTree>
    <p:extLst>
      <p:ext uri="{BB962C8B-B14F-4D97-AF65-F5344CB8AC3E}">
        <p14:creationId xmlns:p14="http://schemas.microsoft.com/office/powerpoint/2010/main" val="128484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defRPr sz="8626"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20826718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192" rtl="0" eaLnBrk="1" latinLnBrk="0" hangingPunct="1">
              <a:lnSpc>
                <a:spcPct val="90000"/>
              </a:lnSpc>
              <a:spcBef>
                <a:spcPct val="0"/>
              </a:spcBef>
              <a:buNone/>
              <a:defRPr lang="en-US" sz="8626"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93557695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192" rtl="0" eaLnBrk="1" latinLnBrk="0" hangingPunct="1">
              <a:lnSpc>
                <a:spcPct val="90000"/>
              </a:lnSpc>
              <a:spcBef>
                <a:spcPct val="0"/>
              </a:spcBef>
              <a:buNone/>
              <a:defRPr lang="en-US" sz="8626"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6065186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2838060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50005279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51050508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2556149"/>
          </a:xfrm>
        </p:spPr>
        <p:txBody>
          <a:bodyPr wrap="square">
            <a:spAutoFit/>
          </a:bodyPr>
          <a:lstStyle>
            <a:lvl1pPr marL="281623" indent="-281623">
              <a:spcBef>
                <a:spcPts val="1200"/>
              </a:spcBef>
              <a:buClr>
                <a:schemeClr val="tx1"/>
              </a:buClr>
              <a:buFont typeface="Wingdings" panose="05000000000000000000" pitchFamily="2" charset="2"/>
              <a:buChar char="§"/>
              <a:defRPr sz="3528"/>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2556149"/>
          </a:xfrm>
        </p:spPr>
        <p:txBody>
          <a:bodyPr wrap="square">
            <a:spAutoFit/>
          </a:bodyPr>
          <a:lstStyle>
            <a:lvl1pPr marL="281623" indent="-281623">
              <a:spcBef>
                <a:spcPts val="1200"/>
              </a:spcBef>
              <a:buClr>
                <a:schemeClr val="tx1"/>
              </a:buClr>
              <a:buFont typeface="Wingdings" panose="05000000000000000000" pitchFamily="2" charset="2"/>
              <a:buChar char="§"/>
              <a:defRPr sz="3528"/>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35293025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3636660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413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8"/>
            </a:lvl1pPr>
          </a:lstStyle>
          <a:p>
            <a:r>
              <a:rPr lang="en-US" dirty="0"/>
              <a:t>Video</a:t>
            </a:r>
          </a:p>
        </p:txBody>
      </p:sp>
    </p:spTree>
    <p:extLst>
      <p:ext uri="{BB962C8B-B14F-4D97-AF65-F5344CB8AC3E}">
        <p14:creationId xmlns:p14="http://schemas.microsoft.com/office/powerpoint/2010/main" val="6828751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2"/>
            <a:ext cx="11655840" cy="899665"/>
          </a:xfrm>
        </p:spPr>
        <p:txBody>
          <a:bodyPr/>
          <a:lstStyle>
            <a:lvl1pPr>
              <a:defRPr sz="7056" baseline="0"/>
            </a:lvl1pPr>
          </a:lstStyle>
          <a:p>
            <a:r>
              <a:rPr lang="en-US"/>
              <a:t>Click to edit Master title style</a:t>
            </a:r>
            <a:endParaRPr lang="en-US" dirty="0"/>
          </a:p>
        </p:txBody>
      </p:sp>
      <p:sp>
        <p:nvSpPr>
          <p:cNvPr id="3"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81906231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1" baseline="0"/>
            </a:lvl1pPr>
          </a:lstStyle>
          <a:p>
            <a:r>
              <a:rPr lang="en-US"/>
              <a:t>Click to edit Master title style</a:t>
            </a:r>
            <a:endParaRPr lang="en-US" dirty="0"/>
          </a:p>
        </p:txBody>
      </p:sp>
      <p:sp>
        <p:nvSpPr>
          <p:cNvPr id="3"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07361752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1" baseline="0"/>
            </a:lvl1pPr>
          </a:lstStyle>
          <a:p>
            <a:r>
              <a:rPr lang="en-US"/>
              <a:t>Click to edit Master title style</a:t>
            </a:r>
            <a:endParaRPr lang="en-US" dirty="0"/>
          </a:p>
        </p:txBody>
      </p:sp>
      <p:sp>
        <p:nvSpPr>
          <p:cNvPr id="3" name="TextBox 7"/>
          <p:cNvSpPr txBox="1"/>
          <p:nvPr userDrawn="1"/>
        </p:nvSpPr>
        <p:spPr bwMode="white">
          <a:xfrm>
            <a:off x="4362450"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3579391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50"/>
            <a:ext cx="9860672" cy="899665"/>
          </a:xfrm>
        </p:spPr>
        <p:txBody>
          <a:bodyPr/>
          <a:lstStyle>
            <a:lvl1pPr marL="228722" indent="-228722">
              <a:defRPr sz="5881"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5926787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Quote Layout_Accent Color 2">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4"/>
            <a:ext cx="9860672" cy="899665"/>
          </a:xfrm>
        </p:spPr>
        <p:txBody>
          <a:bodyPr/>
          <a:lstStyle>
            <a:lvl1pPr marL="276954" indent="-276954">
              <a:tabLst>
                <a:tab pos="276954" algn="l"/>
              </a:tabLst>
              <a:defRPr sz="5881"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6"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58935445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2" y="2383024"/>
            <a:ext cx="11653523"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p:txBody>
      </p:sp>
      <p:sp>
        <p:nvSpPr>
          <p:cNvPr id="4" name="Title 1"/>
          <p:cNvSpPr>
            <a:spLocks noGrp="1"/>
          </p:cNvSpPr>
          <p:nvPr>
            <p:ph type="title"/>
          </p:nvPr>
        </p:nvSpPr>
        <p:spPr>
          <a:xfrm>
            <a:off x="277021" y="1187622"/>
            <a:ext cx="11655840" cy="899665"/>
          </a:xfrm>
        </p:spPr>
        <p:txBody>
          <a:bodyPr/>
          <a:lstStyle>
            <a:lvl1pPr>
              <a:defRPr sz="7056"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93608161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17195"/>
            <a:ext cx="5378548" cy="1763530"/>
          </a:xfrm>
        </p:spPr>
        <p:txBody>
          <a:bodyPr/>
          <a:lstStyle>
            <a:lvl1pPr>
              <a:defRPr sz="646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9952909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6"/>
            <a:ext cx="5378548" cy="899665"/>
          </a:xfrm>
        </p:spPr>
        <p:txBody>
          <a:bodyPr/>
          <a:lstStyle>
            <a:lvl1pPr>
              <a:defRPr sz="6469"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1"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09913894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
        <p:nvSpPr>
          <p:cNvPr id="2" name="TextBox 7"/>
          <p:cNvSpPr txBox="1"/>
          <p:nvPr userDrawn="1"/>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9533390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6564253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5158"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sz="1800" dirty="0">
              <a:solidFill>
                <a:srgbClr val="FFFFFF"/>
              </a:solidFill>
            </a:endParaRPr>
          </a:p>
        </p:txBody>
      </p:sp>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6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Click to edit Master subtitle style</a:t>
            </a:r>
          </a:p>
        </p:txBody>
      </p:sp>
    </p:spTree>
    <p:extLst>
      <p:ext uri="{BB962C8B-B14F-4D97-AF65-F5344CB8AC3E}">
        <p14:creationId xmlns:p14="http://schemas.microsoft.com/office/powerpoint/2010/main" val="18065808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
        <p:nvSpPr>
          <p:cNvPr id="2" name="TextBox 7"/>
          <p:cNvSpPr txBox="1"/>
          <p:nvPr userDrawn="1"/>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spc="147"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24810173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2482851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7" name="Rectangle 6"/>
          <p:cNvSpPr/>
          <p:nvPr userDrawn="1"/>
        </p:nvSpPr>
        <p:spPr>
          <a:xfrm>
            <a:off x="0" y="6198395"/>
            <a:ext cx="12192000" cy="681037"/>
          </a:xfrm>
          <a:prstGeom prst="rect">
            <a:avLst/>
          </a:prstGeom>
          <a:solidFill>
            <a:srgbClr val="00B294"/>
          </a:solidFill>
          <a:ln w="38100">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lIns="45706" rIns="45706" rtlCol="0" anchor="t"/>
          <a:lstStyle/>
          <a:p>
            <a:pPr defTabSz="457025"/>
            <a:endParaRPr lang="en-US" sz="600" b="1">
              <a:solidFill>
                <a:prstClr val="black"/>
              </a:solidFill>
              <a:cs typeface="Segoe UI" panose="020B0502040204020203" pitchFamily="34" charset="0"/>
            </a:endParaRPr>
          </a:p>
        </p:txBody>
      </p:sp>
      <p:sp>
        <p:nvSpPr>
          <p:cNvPr id="2" name="Title 1"/>
          <p:cNvSpPr>
            <a:spLocks noGrp="1"/>
          </p:cNvSpPr>
          <p:nvPr>
            <p:ph type="title"/>
          </p:nvPr>
        </p:nvSpPr>
        <p:spPr>
          <a:xfrm>
            <a:off x="831850" y="1709740"/>
            <a:ext cx="10515600" cy="2852737"/>
          </a:xfrm>
        </p:spPr>
        <p:txBody>
          <a:bodyPr anchor="b"/>
          <a:lstStyle>
            <a:lvl1pPr>
              <a:defRPr sz="5996">
                <a:solidFill>
                  <a:srgbClr val="00A99D"/>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4"/>
            <a:ext cx="10515600" cy="517065"/>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025" indent="0">
              <a:buNone/>
              <a:defRPr sz="2000">
                <a:solidFill>
                  <a:schemeClr val="tx1">
                    <a:tint val="75000"/>
                  </a:schemeClr>
                </a:solidFill>
              </a:defRPr>
            </a:lvl2pPr>
            <a:lvl3pPr marL="914049" indent="0">
              <a:buNone/>
              <a:defRPr sz="1800">
                <a:solidFill>
                  <a:schemeClr val="tx1">
                    <a:tint val="75000"/>
                  </a:schemeClr>
                </a:solidFill>
              </a:defRPr>
            </a:lvl3pPr>
            <a:lvl4pPr marL="1371074" indent="0">
              <a:buNone/>
              <a:defRPr sz="1600">
                <a:solidFill>
                  <a:schemeClr val="tx1">
                    <a:tint val="75000"/>
                  </a:schemeClr>
                </a:solidFill>
              </a:defRPr>
            </a:lvl4pPr>
            <a:lvl5pPr marL="1828098" indent="0">
              <a:buNone/>
              <a:defRPr sz="1600">
                <a:solidFill>
                  <a:schemeClr val="tx1">
                    <a:tint val="75000"/>
                  </a:schemeClr>
                </a:solidFill>
              </a:defRPr>
            </a:lvl5pPr>
            <a:lvl6pPr marL="2285122" indent="0">
              <a:buNone/>
              <a:defRPr sz="1600">
                <a:solidFill>
                  <a:schemeClr val="tx1">
                    <a:tint val="75000"/>
                  </a:schemeClr>
                </a:solidFill>
              </a:defRPr>
            </a:lvl6pPr>
            <a:lvl7pPr marL="2742147" indent="0">
              <a:buNone/>
              <a:defRPr sz="1600">
                <a:solidFill>
                  <a:schemeClr val="tx1">
                    <a:tint val="75000"/>
                  </a:schemeClr>
                </a:solidFill>
              </a:defRPr>
            </a:lvl7pPr>
            <a:lvl8pPr marL="3199171" indent="0">
              <a:buNone/>
              <a:defRPr sz="1600">
                <a:solidFill>
                  <a:schemeClr val="tx1">
                    <a:tint val="75000"/>
                  </a:schemeClr>
                </a:solidFill>
              </a:defRPr>
            </a:lvl8pPr>
            <a:lvl9pPr marL="3656195" indent="0">
              <a:buNone/>
              <a:defRPr sz="1600">
                <a:solidFill>
                  <a:schemeClr val="tx1">
                    <a:tint val="75000"/>
                  </a:schemeClr>
                </a:solidFill>
              </a:defRPr>
            </a:lvl9pPr>
          </a:lstStyle>
          <a:p>
            <a:pPr lvl="0"/>
            <a:r>
              <a:rPr lang="en-US" dirty="0"/>
              <a:t>Click to edit Master text styles</a:t>
            </a:r>
          </a:p>
        </p:txBody>
      </p:sp>
      <p:sp>
        <p:nvSpPr>
          <p:cNvPr id="9" name="Date Placeholder 3"/>
          <p:cNvSpPr>
            <a:spLocks noGrp="1"/>
          </p:cNvSpPr>
          <p:nvPr>
            <p:ph type="dt" sz="half" idx="10"/>
          </p:nvPr>
        </p:nvSpPr>
        <p:spPr>
          <a:xfrm>
            <a:off x="2841396" y="6356351"/>
            <a:ext cx="1777738" cy="365125"/>
          </a:xfrm>
          <a:prstGeom prst="rect">
            <a:avLst/>
          </a:prstGeom>
        </p:spPr>
        <p:txBody>
          <a:bodyPr/>
          <a:lstStyle>
            <a:lvl1pPr>
              <a:defRPr>
                <a:solidFill>
                  <a:schemeClr val="bg2">
                    <a:lumMod val="25000"/>
                  </a:schemeClr>
                </a:solidFill>
              </a:defRPr>
            </a:lvl1pPr>
          </a:lstStyle>
          <a:p>
            <a:pPr defTabSz="914192"/>
            <a:endParaRPr lang="en-US">
              <a:solidFill>
                <a:srgbClr val="E7E6E6">
                  <a:lumMod val="25000"/>
                </a:srgbClr>
              </a:solidFill>
            </a:endParaRPr>
          </a:p>
        </p:txBody>
      </p:sp>
      <p:sp>
        <p:nvSpPr>
          <p:cNvPr id="10" name="Footer Placeholder 4"/>
          <p:cNvSpPr>
            <a:spLocks noGrp="1"/>
          </p:cNvSpPr>
          <p:nvPr>
            <p:ph type="ftr" sz="quarter" idx="11"/>
          </p:nvPr>
        </p:nvSpPr>
        <p:spPr>
          <a:xfrm>
            <a:off x="4798244" y="6356352"/>
            <a:ext cx="3355157" cy="365125"/>
          </a:xfrm>
          <a:prstGeom prst="rect">
            <a:avLst/>
          </a:prstGeom>
        </p:spPr>
        <p:txBody>
          <a:bodyPr/>
          <a:lstStyle>
            <a:lvl1pPr>
              <a:defRPr>
                <a:solidFill>
                  <a:schemeClr val="bg2">
                    <a:lumMod val="25000"/>
                  </a:schemeClr>
                </a:solidFill>
              </a:defRPr>
            </a:lvl1pPr>
          </a:lstStyle>
          <a:p>
            <a:pPr defTabSz="914192"/>
            <a:endParaRPr lang="en-US" dirty="0">
              <a:solidFill>
                <a:srgbClr val="E7E6E6">
                  <a:lumMod val="25000"/>
                </a:srgbClr>
              </a:solidFill>
            </a:endParaRPr>
          </a:p>
        </p:txBody>
      </p:sp>
      <p:sp>
        <p:nvSpPr>
          <p:cNvPr id="11" name="Slide Number Placeholder 5"/>
          <p:cNvSpPr>
            <a:spLocks noGrp="1"/>
          </p:cNvSpPr>
          <p:nvPr>
            <p:ph type="sldNum" sz="quarter" idx="12"/>
          </p:nvPr>
        </p:nvSpPr>
        <p:spPr>
          <a:xfrm>
            <a:off x="8610600" y="6356352"/>
            <a:ext cx="2743200" cy="365125"/>
          </a:xfrm>
          <a:prstGeom prst="rect">
            <a:avLst/>
          </a:prstGeom>
        </p:spPr>
        <p:txBody>
          <a:bodyPr/>
          <a:lstStyle>
            <a:lvl1pPr>
              <a:defRPr>
                <a:solidFill>
                  <a:schemeClr val="bg2">
                    <a:lumMod val="25000"/>
                  </a:schemeClr>
                </a:solidFill>
              </a:defRPr>
            </a:lvl1pPr>
          </a:lstStyle>
          <a:p>
            <a:pPr defTabSz="914192"/>
            <a:fld id="{18CF0EA7-EBC7-40BD-BAED-EC1D14ABD54F}" type="slidenum">
              <a:rPr lang="en-US" smtClean="0">
                <a:solidFill>
                  <a:srgbClr val="E7E6E6">
                    <a:lumMod val="25000"/>
                  </a:srgbClr>
                </a:solidFill>
              </a:rPr>
              <a:pPr defTabSz="914192"/>
              <a:t>‹#›</a:t>
            </a:fld>
            <a:endParaRPr lang="en-US">
              <a:solidFill>
                <a:srgbClr val="E7E6E6">
                  <a:lumMod val="25000"/>
                </a:srgbClr>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4177" y="2"/>
            <a:ext cx="1619250" cy="595631"/>
          </a:xfrm>
          <a:prstGeom prst="rect">
            <a:avLst/>
          </a:prstGeom>
        </p:spPr>
      </p:pic>
      <p:pic>
        <p:nvPicPr>
          <p:cNvPr id="12" name="Picture 11"/>
          <p:cNvPicPr>
            <a:picLocks noChangeAspect="1"/>
          </p:cNvPicPr>
          <p:nvPr userDrawn="1"/>
        </p:nvPicPr>
        <p:blipFill>
          <a:blip r:embed="rId3"/>
          <a:stretch>
            <a:fillRect/>
          </a:stretch>
        </p:blipFill>
        <p:spPr>
          <a:xfrm>
            <a:off x="164969" y="5491678"/>
            <a:ext cx="2333134" cy="1229796"/>
          </a:xfrm>
          <a:prstGeom prst="rect">
            <a:avLst/>
          </a:prstGeom>
        </p:spPr>
      </p:pic>
    </p:spTree>
    <p:extLst>
      <p:ext uri="{BB962C8B-B14F-4D97-AF65-F5344CB8AC3E}">
        <p14:creationId xmlns:p14="http://schemas.microsoft.com/office/powerpoint/2010/main" val="13970653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B31B9-75A5-48BB-8AF9-16965341514A}" type="slidenum">
              <a:rPr lang="en-US" smtClean="0"/>
              <a:t>‹#›</a:t>
            </a:fld>
            <a:endParaRPr lang="en-US"/>
          </a:p>
        </p:txBody>
      </p:sp>
    </p:spTree>
    <p:extLst>
      <p:ext uri="{BB962C8B-B14F-4D97-AF65-F5344CB8AC3E}">
        <p14:creationId xmlns:p14="http://schemas.microsoft.com/office/powerpoint/2010/main" val="18035688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B31B9-75A5-48BB-8AF9-16965341514A}" type="slidenum">
              <a:rPr lang="en-US" smtClean="0"/>
              <a:t>‹#›</a:t>
            </a:fld>
            <a:endParaRPr lang="en-US"/>
          </a:p>
        </p:txBody>
      </p:sp>
    </p:spTree>
    <p:extLst>
      <p:ext uri="{BB962C8B-B14F-4D97-AF65-F5344CB8AC3E}">
        <p14:creationId xmlns:p14="http://schemas.microsoft.com/office/powerpoint/2010/main" val="17655900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B31B9-75A5-48BB-8AF9-16965341514A}" type="slidenum">
              <a:rPr lang="en-US" smtClean="0"/>
              <a:t>‹#›</a:t>
            </a:fld>
            <a:endParaRPr lang="en-US"/>
          </a:p>
        </p:txBody>
      </p:sp>
    </p:spTree>
    <p:extLst>
      <p:ext uri="{BB962C8B-B14F-4D97-AF65-F5344CB8AC3E}">
        <p14:creationId xmlns:p14="http://schemas.microsoft.com/office/powerpoint/2010/main" val="26992292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B31B9-75A5-48BB-8AF9-16965341514A}" type="slidenum">
              <a:rPr lang="en-US" smtClean="0"/>
              <a:t>‹#›</a:t>
            </a:fld>
            <a:endParaRPr lang="en-US"/>
          </a:p>
        </p:txBody>
      </p:sp>
    </p:spTree>
    <p:extLst>
      <p:ext uri="{BB962C8B-B14F-4D97-AF65-F5344CB8AC3E}">
        <p14:creationId xmlns:p14="http://schemas.microsoft.com/office/powerpoint/2010/main" val="36304294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B31B9-75A5-48BB-8AF9-16965341514A}" type="slidenum">
              <a:rPr lang="en-US" smtClean="0"/>
              <a:t>‹#›</a:t>
            </a:fld>
            <a:endParaRPr lang="en-US"/>
          </a:p>
        </p:txBody>
      </p:sp>
    </p:spTree>
    <p:extLst>
      <p:ext uri="{BB962C8B-B14F-4D97-AF65-F5344CB8AC3E}">
        <p14:creationId xmlns:p14="http://schemas.microsoft.com/office/powerpoint/2010/main" val="20989617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B31B9-75A5-48BB-8AF9-16965341514A}" type="slidenum">
              <a:rPr lang="en-US" smtClean="0"/>
              <a:t>‹#›</a:t>
            </a:fld>
            <a:endParaRPr lang="en-US"/>
          </a:p>
        </p:txBody>
      </p:sp>
    </p:spTree>
    <p:extLst>
      <p:ext uri="{BB962C8B-B14F-4D97-AF65-F5344CB8AC3E}">
        <p14:creationId xmlns:p14="http://schemas.microsoft.com/office/powerpoint/2010/main" val="5319097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B31B9-75A5-48BB-8AF9-16965341514A}" type="slidenum">
              <a:rPr lang="en-US" smtClean="0"/>
              <a:t>‹#›</a:t>
            </a:fld>
            <a:endParaRPr lang="en-US"/>
          </a:p>
        </p:txBody>
      </p:sp>
    </p:spTree>
    <p:extLst>
      <p:ext uri="{BB962C8B-B14F-4D97-AF65-F5344CB8AC3E}">
        <p14:creationId xmlns:p14="http://schemas.microsoft.com/office/powerpoint/2010/main" val="296089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618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ctrTitle" hasCustomPrompt="1"/>
          </p:nvPr>
        </p:nvSpPr>
        <p:spPr>
          <a:xfrm>
            <a:off x="606176" y="2243915"/>
            <a:ext cx="11034445" cy="2387600"/>
          </a:xfrm>
        </p:spPr>
        <p:txBody>
          <a:bodyPr anchor="ctr">
            <a:noAutofit/>
          </a:bodyPr>
          <a:lstStyle>
            <a:lvl1pPr algn="l">
              <a:lnSpc>
                <a:spcPct val="100000"/>
              </a:lnSpc>
              <a:defRPr sz="16596">
                <a:solidFill>
                  <a:schemeClr val="bg1"/>
                </a:solidFill>
              </a:defRPr>
            </a:lvl1pPr>
          </a:lstStyle>
          <a:p>
            <a:r>
              <a:rPr lang="en-US" dirty="0"/>
              <a:t>subject</a:t>
            </a:r>
          </a:p>
        </p:txBody>
      </p:sp>
    </p:spTree>
    <p:extLst>
      <p:ext uri="{BB962C8B-B14F-4D97-AF65-F5344CB8AC3E}">
        <p14:creationId xmlns:p14="http://schemas.microsoft.com/office/powerpoint/2010/main" val="33167977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B31B9-75A5-48BB-8AF9-16965341514A}" type="slidenum">
              <a:rPr lang="en-US" smtClean="0"/>
              <a:t>‹#›</a:t>
            </a:fld>
            <a:endParaRPr lang="en-US"/>
          </a:p>
        </p:txBody>
      </p:sp>
    </p:spTree>
    <p:extLst>
      <p:ext uri="{BB962C8B-B14F-4D97-AF65-F5344CB8AC3E}">
        <p14:creationId xmlns:p14="http://schemas.microsoft.com/office/powerpoint/2010/main" val="25321046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B31B9-75A5-48BB-8AF9-16965341514A}" type="slidenum">
              <a:rPr lang="en-US" smtClean="0"/>
              <a:t>‹#›</a:t>
            </a:fld>
            <a:endParaRPr lang="en-US"/>
          </a:p>
        </p:txBody>
      </p:sp>
    </p:spTree>
    <p:extLst>
      <p:ext uri="{BB962C8B-B14F-4D97-AF65-F5344CB8AC3E}">
        <p14:creationId xmlns:p14="http://schemas.microsoft.com/office/powerpoint/2010/main" val="9559456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B31B9-75A5-48BB-8AF9-16965341514A}" type="slidenum">
              <a:rPr lang="en-US" smtClean="0"/>
              <a:t>‹#›</a:t>
            </a:fld>
            <a:endParaRPr lang="en-US"/>
          </a:p>
        </p:txBody>
      </p:sp>
    </p:spTree>
    <p:extLst>
      <p:ext uri="{BB962C8B-B14F-4D97-AF65-F5344CB8AC3E}">
        <p14:creationId xmlns:p14="http://schemas.microsoft.com/office/powerpoint/2010/main" val="9421421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B31B9-75A5-48BB-8AF9-16965341514A}" type="slidenum">
              <a:rPr lang="en-US" smtClean="0"/>
              <a:t>‹#›</a:t>
            </a:fld>
            <a:endParaRPr lang="en-US"/>
          </a:p>
        </p:txBody>
      </p:sp>
    </p:spTree>
    <p:extLst>
      <p:ext uri="{BB962C8B-B14F-4D97-AF65-F5344CB8AC3E}">
        <p14:creationId xmlns:p14="http://schemas.microsoft.com/office/powerpoint/2010/main" val="17451743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Title Slide_Illustration">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6275220" cy="1801436"/>
          </a:xfrm>
          <a:noFill/>
        </p:spPr>
        <p:txBody>
          <a:bodyPr lIns="146304" tIns="91440" rIns="146304" bIns="91440" anchor="t" anchorCtr="0"/>
          <a:lstStyle>
            <a:lvl1pPr>
              <a:defRPr sz="5294" spc="-98" baseline="0">
                <a:gradFill>
                  <a:gsLst>
                    <a:gs pos="3030">
                      <a:schemeClr val="tx1"/>
                    </a:gs>
                    <a:gs pos="23000">
                      <a:schemeClr val="tx1"/>
                    </a:gs>
                  </a:gsLst>
                  <a:lin ang="5400000" scaled="0"/>
                </a:gradFill>
              </a:defRPr>
            </a:lvl1pPr>
          </a:lstStyle>
          <a:p>
            <a:r>
              <a:rPr lang="en-US" dirty="0"/>
              <a:t>Presentation title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grpSp>
        <p:nvGrpSpPr>
          <p:cNvPr id="6" name="Group 5"/>
          <p:cNvGrpSpPr/>
          <p:nvPr userDrawn="1"/>
        </p:nvGrpSpPr>
        <p:grpSpPr>
          <a:xfrm>
            <a:off x="7350981" y="470410"/>
            <a:ext cx="3735103" cy="6311663"/>
            <a:chOff x="7407275" y="388938"/>
            <a:chExt cx="3810000" cy="6437312"/>
          </a:xfrm>
        </p:grpSpPr>
        <p:sp>
          <p:nvSpPr>
            <p:cNvPr id="7" name="Freeform 6"/>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7"/>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8"/>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9"/>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 name="Freeform 10"/>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 name="Freeform 11"/>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 name="Freeform 12"/>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 name="Rectangle 13"/>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 name="Rectangle 14"/>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 name="Freeform 15"/>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 name="Freeform 16"/>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 name="Freeform 17"/>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3" name="Freeform 18"/>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4" name="Freeform 19"/>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5" name="Freeform 20"/>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BF2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6" name="Freeform 21"/>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 name="Rectangle 22"/>
            <p:cNvSpPr>
              <a:spLocks noChangeArrowheads="1"/>
            </p:cNvSpPr>
            <p:nvPr/>
          </p:nvSpPr>
          <p:spPr bwMode="auto">
            <a:xfrm>
              <a:off x="7974013" y="4095750"/>
              <a:ext cx="1028700" cy="1500187"/>
            </a:xfrm>
            <a:prstGeom prst="rect">
              <a:avLst/>
            </a:prstGeom>
            <a:solidFill>
              <a:srgbClr val="ED1C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 name="Rectangle 23"/>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 name="Freeform 24"/>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CC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 name="Freeform 25"/>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1" name="Freeform 26"/>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2" name="Oval 27"/>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3" name="Freeform 28"/>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4" name="Freeform 29"/>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5" name="Oval 30"/>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6" name="Freeform 31"/>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7" name="Freeform 32"/>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8" name="Freeform 33"/>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9" name="Freeform 34"/>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0" name="Freeform 35"/>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1" name="Rectangle 36"/>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2" name="Rectangle 37"/>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3" name="Rectangle 38"/>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4" name="Rectangle 39"/>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5" name="Rectangle 40"/>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6" name="Rectangle 41"/>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7" name="Freeform 42"/>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8" name="Freeform 43"/>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9" name="Freeform 44"/>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0" name="Rectangle 45"/>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1" name="Rectangle 46"/>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2" name="Rectangle 47"/>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3" name="Rectangle 48"/>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4" name="Freeform 49"/>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 name="Freeform 50"/>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 name="Rectangle 51"/>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7" name="Rectangle 52"/>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8" name="Rectangle 53"/>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9" name="Rectangle 54"/>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0" name="Rectangle 55"/>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1" name="Rectangle 56"/>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2" name="Rectangle 57"/>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3" name="Rectangle 58"/>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4" name="Freeform 59"/>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5" name="Freeform 60"/>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6" name="Freeform 61"/>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7" name="Freeform 62"/>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8" name="Freeform 63"/>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9" name="Freeform 64"/>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0" name="Rectangle 65"/>
            <p:cNvSpPr>
              <a:spLocks noChangeArrowheads="1"/>
            </p:cNvSpPr>
            <p:nvPr/>
          </p:nvSpPr>
          <p:spPr bwMode="auto">
            <a:xfrm>
              <a:off x="9121775" y="5824538"/>
              <a:ext cx="88900" cy="949325"/>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1" name="Rectangle 66"/>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2" name="Rectangle 67"/>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3" name="Rectangle 68"/>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4" name="Rectangle 69"/>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5" name="Rectangle 70"/>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6" name="Freeform 71"/>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7" name="Freeform 72"/>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8" name="Freeform 73"/>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9" name="Freeform 74"/>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0" name="Freeform 75"/>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1" name="Freeform 76"/>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2" name="Rectangle 77"/>
            <p:cNvSpPr>
              <a:spLocks noChangeArrowheads="1"/>
            </p:cNvSpPr>
            <p:nvPr/>
          </p:nvSpPr>
          <p:spPr bwMode="auto">
            <a:xfrm>
              <a:off x="8604250" y="5664200"/>
              <a:ext cx="206375" cy="160337"/>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3" name="Rectangle 78"/>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4" name="Freeform 79"/>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5" name="Freeform 80"/>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6" name="Freeform 81"/>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
        <p:nvSpPr>
          <p:cNvPr id="87" name="Freeform 42"/>
          <p:cNvSpPr>
            <a:spLocks/>
          </p:cNvSpPr>
          <p:nvPr userDrawn="1"/>
        </p:nvSpPr>
        <p:spPr bwMode="auto">
          <a:xfrm>
            <a:off x="11177197" y="3160037"/>
            <a:ext cx="748905" cy="448271"/>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2572860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837353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354461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5306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Blank_Teal">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0858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Section Slide-Teal">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240" y="2980725"/>
            <a:ext cx="4482315" cy="896551"/>
          </a:xfrm>
        </p:spPr>
        <p:txBody>
          <a:bodyPr lIns="182880" rIns="91440" anchor="ctr">
            <a:noAutofit/>
          </a:bodyPr>
          <a:lstStyle>
            <a:lvl1pPr marL="0" indent="0">
              <a:buNone/>
              <a:defRPr sz="5294">
                <a:solidFill>
                  <a:schemeClr val="accent1"/>
                </a:solidFill>
                <a:latin typeface="+mj-lt"/>
              </a:defRPr>
            </a:lvl1pPr>
          </a:lstStyle>
          <a:p>
            <a:pPr lvl="0"/>
            <a:r>
              <a:rPr lang="en-US" dirty="0"/>
              <a:t>Title</a:t>
            </a:r>
          </a:p>
        </p:txBody>
      </p:sp>
      <p:sp>
        <p:nvSpPr>
          <p:cNvPr id="7" name="Content Placeholder 6"/>
          <p:cNvSpPr>
            <a:spLocks noGrp="1"/>
          </p:cNvSpPr>
          <p:nvPr>
            <p:ph sz="quarter" idx="11" hasCustomPrompt="1"/>
          </p:nvPr>
        </p:nvSpPr>
        <p:spPr>
          <a:xfrm>
            <a:off x="4765416" y="0"/>
            <a:ext cx="7426585" cy="6858000"/>
          </a:xfrm>
          <a:solidFill>
            <a:schemeClr val="accent1"/>
          </a:solidFill>
        </p:spPr>
        <p:txBody>
          <a:bodyPr lIns="274320" rIns="274320" anchor="ctr">
            <a:noAutofit/>
          </a:bodyPr>
          <a:lstStyle>
            <a:lvl1pPr marL="0" indent="0">
              <a:buNone/>
              <a:defRPr sz="2353" baseline="0"/>
            </a:lvl1pPr>
          </a:lstStyle>
          <a:p>
            <a:pPr lvl="0"/>
            <a:r>
              <a:rPr lang="en-US" dirty="0"/>
              <a:t> </a:t>
            </a:r>
          </a:p>
        </p:txBody>
      </p:sp>
    </p:spTree>
    <p:extLst>
      <p:ext uri="{BB962C8B-B14F-4D97-AF65-F5344CB8AC3E}">
        <p14:creationId xmlns:p14="http://schemas.microsoft.com/office/powerpoint/2010/main" val="387655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7206"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687713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8230"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title"/>
          </p:nvPr>
        </p:nvSpPr>
        <p:spPr>
          <a:xfrm>
            <a:off x="560799" y="457200"/>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9" y="987426"/>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1"/>
            <a:ext cx="4211227" cy="3264917"/>
          </a:xfrm>
        </p:spPr>
        <p:txBody>
          <a:bodyPr>
            <a:normAutofit/>
          </a:bodyPr>
          <a:lstStyle>
            <a:lvl1pPr marL="0" indent="0">
              <a:buNone/>
              <a:defRPr sz="20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1" y="6256216"/>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331158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92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4" name="Slide Number Placeholder 3"/>
          <p:cNvSpPr>
            <a:spLocks noGrp="1"/>
          </p:cNvSpPr>
          <p:nvPr>
            <p:ph type="sldNum" sz="quarter" idx="12"/>
          </p:nvPr>
        </p:nvSpPr>
        <p:spPr>
          <a:xfrm>
            <a:off x="8903415" y="6256216"/>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399031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188938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image" Target="../media/image6.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theme" Target="../theme/theme2.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8"/>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62" name="think-cell Slide" r:id="rId19" imgW="270" imgH="270" progId="TCLayout.ActiveDocument.1">
                  <p:embed/>
                </p:oleObj>
              </mc:Choice>
              <mc:Fallback>
                <p:oleObj name="think-cell Slide" r:id="rId19" imgW="270" imgH="270" progId="TCLayout.ActiveDocument.1">
                  <p:embed/>
                  <p:pic>
                    <p:nvPicPr>
                      <p:cNvPr id="4" name="Object 3" hidden="1"/>
                      <p:cNvPicPr/>
                      <p:nvPr/>
                    </p:nvPicPr>
                    <p:blipFill>
                      <a:blip r:embed="rId20"/>
                      <a:stretch>
                        <a:fillRect/>
                      </a:stretch>
                    </p:blipFill>
                    <p:spPr>
                      <a:xfrm>
                        <a:off x="1557" y="1558"/>
                        <a:ext cx="1556" cy="1556"/>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21" cstate="print">
            <a:extLst>
              <a:ext uri="{28A0092B-C50C-407E-A947-70E740481C1C}">
                <a14:useLocalDpi xmlns:a14="http://schemas.microsoft.com/office/drawing/2010/main" val="0"/>
              </a:ext>
            </a:extLst>
          </a:blip>
          <a:srcRect r="3957" b="4063"/>
          <a:stretch/>
        </p:blipFill>
        <p:spPr>
          <a:xfrm>
            <a:off x="10947" y="974"/>
            <a:ext cx="12170106" cy="6857027"/>
          </a:xfrm>
          <a:prstGeom prst="rect">
            <a:avLst/>
          </a:prstGeom>
        </p:spPr>
      </p:pic>
      <p:sp>
        <p:nvSpPr>
          <p:cNvPr id="2" name="Title Placeholder 1"/>
          <p:cNvSpPr>
            <a:spLocks noGrp="1"/>
          </p:cNvSpPr>
          <p:nvPr>
            <p:ph type="title"/>
          </p:nvPr>
        </p:nvSpPr>
        <p:spPr>
          <a:xfrm>
            <a:off x="560798" y="342356"/>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4"/>
          </p:nvPr>
        </p:nvSpPr>
        <p:spPr>
          <a:xfrm>
            <a:off x="8897421" y="6274159"/>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defTabSz="914225"/>
            <a:fld id="{0D099E2A-118A-4377-8F98-2DF40BCBA9FE}" type="slidenum">
              <a:rPr lang="en-US" smtClean="0"/>
              <a:pPr defTabSz="914225"/>
              <a:t>‹#›</a:t>
            </a:fld>
            <a:endParaRPr lang="en-US" dirty="0"/>
          </a:p>
        </p:txBody>
      </p:sp>
    </p:spTree>
    <p:extLst>
      <p:ext uri="{BB962C8B-B14F-4D97-AF65-F5344CB8AC3E}">
        <p14:creationId xmlns:p14="http://schemas.microsoft.com/office/powerpoint/2010/main" val="137181321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73" r:id="rId13"/>
    <p:sldLayoutId id="2147483675" r:id="rId14"/>
    <p:sldLayoutId id="2147483660" r:id="rId15"/>
  </p:sldLayoutIdLst>
  <p:hf hdr="0" ftr="0" dt="0"/>
  <p:txStyles>
    <p:titleStyle>
      <a:lvl1pPr algn="l" defTabSz="914225" rtl="0" eaLnBrk="1" latinLnBrk="0" hangingPunct="1">
        <a:lnSpc>
          <a:spcPct val="90000"/>
        </a:lnSpc>
        <a:spcBef>
          <a:spcPct val="0"/>
        </a:spcBef>
        <a:buNone/>
        <a:defRPr sz="5399" kern="1200">
          <a:solidFill>
            <a:schemeClr val="bg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F26B43"/>
          </p15:clr>
        </p15:guide>
        <p15:guide id="2" pos="173">
          <p15:clr>
            <a:srgbClr val="F26B43"/>
          </p15:clr>
        </p15:guide>
        <p15:guide id="3" pos="7661">
          <p15:clr>
            <a:srgbClr val="F26B43"/>
          </p15:clr>
        </p15:guide>
        <p15:guide id="4" orient="horz" pos="421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9"/>
          <a:stretch>
            <a:fillRect/>
          </a:stretch>
        </p:blipFill>
        <p:spPr>
          <a:xfrm rot="5400000">
            <a:off x="9302127" y="2991034"/>
            <a:ext cx="6858623" cy="876557"/>
          </a:xfrm>
          <a:prstGeom prst="rect">
            <a:avLst/>
          </a:prstGeom>
        </p:spPr>
      </p:pic>
    </p:spTree>
    <p:extLst>
      <p:ext uri="{BB962C8B-B14F-4D97-AF65-F5344CB8AC3E}">
        <p14:creationId xmlns:p14="http://schemas.microsoft.com/office/powerpoint/2010/main" val="140545306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3" r:id="rId26"/>
    <p:sldLayoutId id="2147483724" r:id="rId27"/>
  </p:sldLayoutIdLst>
  <p:transition>
    <p:fade/>
  </p:transition>
  <p:hf sldNum="0" hdr="0" ftr="0" dt="0"/>
  <p:txStyles>
    <p:title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B31B9-75A5-48BB-8AF9-16965341514A}" type="slidenum">
              <a:rPr lang="en-US" smtClean="0"/>
              <a:t>‹#›</a:t>
            </a:fld>
            <a:endParaRPr lang="en-US"/>
          </a:p>
        </p:txBody>
      </p:sp>
    </p:spTree>
    <p:extLst>
      <p:ext uri="{BB962C8B-B14F-4D97-AF65-F5344CB8AC3E}">
        <p14:creationId xmlns:p14="http://schemas.microsoft.com/office/powerpoint/2010/main" val="222358883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9.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jsturtevant/happy-image-tester-nodejs" TargetMode="External"/><Relationship Id="rId3" Type="http://schemas.openxmlformats.org/officeDocument/2006/relationships/hyperlink" Target="https://www.microsoft.com/cognitive-services/en-us/computer-vision-api/documentation" TargetMode="External"/><Relationship Id="rId7" Type="http://schemas.openxmlformats.org/officeDocument/2006/relationships/hyperlink" Target="https://github.com/jsturtevant/happy-image-tester-django" TargetMode="External"/><Relationship Id="rId12" Type="http://schemas.openxmlformats.org/officeDocument/2006/relationships/hyperlink" Target="https://cognitive.uservoice.com/" TargetMode="External"/><Relationship Id="rId2" Type="http://schemas.openxmlformats.org/officeDocument/2006/relationships/notesSlide" Target="../notesSlides/notesSlide13.xml"/><Relationship Id="rId1" Type="http://schemas.openxmlformats.org/officeDocument/2006/relationships/slideLayout" Target="../slideLayouts/slideLayout59.xml"/><Relationship Id="rId6" Type="http://schemas.openxmlformats.org/officeDocument/2006/relationships/hyperlink" Target="https://github.com/southwood/project-oxford-python" TargetMode="External"/><Relationship Id="rId11" Type="http://schemas.openxmlformats.org/officeDocument/2006/relationships/hyperlink" Target="https://social.msdn.microsoft.com/forums/azure/en-US/home?forum=mlapi" TargetMode="External"/><Relationship Id="rId5" Type="http://schemas.openxmlformats.org/officeDocument/2006/relationships/hyperlink" Target="https://github.com/felixrieseberg/project-oxford" TargetMode="External"/><Relationship Id="rId10" Type="http://schemas.openxmlformats.org/officeDocument/2006/relationships/hyperlink" Target="https://stackoverflow.com/questions/tagged/microsoft-cognitive" TargetMode="External"/><Relationship Id="rId4" Type="http://schemas.openxmlformats.org/officeDocument/2006/relationships/hyperlink" Target="https://github.com/Microsoft/ProjectOxford-ClientSDK" TargetMode="External"/><Relationship Id="rId9" Type="http://schemas.openxmlformats.org/officeDocument/2006/relationships/hyperlink" Target="https://www.microsoft.com/cognitive-services/en-us/SDK-Sample"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5.xml"/><Relationship Id="rId1" Type="http://schemas.openxmlformats.org/officeDocument/2006/relationships/themeOverride" Target="../theme/themeOverride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5.xml"/><Relationship Id="rId1" Type="http://schemas.openxmlformats.org/officeDocument/2006/relationships/themeOverride" Target="../theme/themeOverride2.xml"/></Relationships>
</file>

<file path=ppt/slides/_rels/slide17.xml.rels><?xml version="1.0" encoding="UTF-8" standalone="yes"?>
<Relationships xmlns="http://schemas.openxmlformats.org/package/2006/relationships"><Relationship Id="rId3" Type="http://schemas.openxmlformats.org/officeDocument/2006/relationships/hyperlink" Target="mailto:jstur@Microsoft.com" TargetMode="External"/><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hyperlink" Target="mailto:jstur@Microsoft.co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01848"/>
            <a:ext cx="12192000" cy="1714239"/>
          </a:xfrm>
        </p:spPr>
        <p:txBody>
          <a:bodyPr>
            <a:noAutofit/>
          </a:bodyPr>
          <a:lstStyle/>
          <a:p>
            <a:pPr algn="ctr"/>
            <a:r>
              <a:rPr lang="en-US" sz="6000" dirty="0"/>
              <a:t>Azure Machine Learning Challenge</a:t>
            </a:r>
            <a:br>
              <a:rPr lang="en-US" sz="7200" dirty="0"/>
            </a:br>
            <a:r>
              <a:rPr lang="en-US" sz="3600" dirty="0"/>
              <a:t>Flight Prediction</a:t>
            </a:r>
            <a:br>
              <a:rPr lang="en-US" sz="3600" dirty="0"/>
            </a:br>
            <a:br>
              <a:rPr lang="en-US" sz="3600" dirty="0"/>
            </a:br>
            <a:br>
              <a:rPr lang="en-US" sz="7200" dirty="0"/>
            </a:br>
            <a:endParaRPr lang="en-US" sz="1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148" y="1908528"/>
            <a:ext cx="6739705" cy="4949472"/>
          </a:xfrm>
          <a:prstGeom prst="rect">
            <a:avLst/>
          </a:prstGeom>
        </p:spPr>
      </p:pic>
    </p:spTree>
    <p:extLst>
      <p:ext uri="{BB962C8B-B14F-4D97-AF65-F5344CB8AC3E}">
        <p14:creationId xmlns:p14="http://schemas.microsoft.com/office/powerpoint/2010/main" val="4163206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as a Web Service</a:t>
            </a:r>
          </a:p>
        </p:txBody>
      </p:sp>
      <p:sp>
        <p:nvSpPr>
          <p:cNvPr id="3" name="Content Placeholder 2"/>
          <p:cNvSpPr>
            <a:spLocks noGrp="1"/>
          </p:cNvSpPr>
          <p:nvPr>
            <p:ph idx="1"/>
          </p:nvPr>
        </p:nvSpPr>
        <p:spPr/>
        <p:txBody>
          <a:bodyPr/>
          <a:lstStyle/>
          <a:p>
            <a:pPr marL="0" indent="0">
              <a:buNone/>
            </a:pPr>
            <a:r>
              <a:rPr lang="en-US" dirty="0"/>
              <a:t>Deploy your *</a:t>
            </a:r>
            <a:r>
              <a:rPr lang="en-US" b="1" dirty="0"/>
              <a:t>entire</a:t>
            </a:r>
            <a:r>
              <a:rPr lang="en-US" dirty="0"/>
              <a:t>* Predictive Model with one button click!</a:t>
            </a:r>
          </a:p>
          <a:p>
            <a:pPr marL="0" indent="0">
              <a:buNone/>
            </a:pPr>
            <a:r>
              <a:rPr lang="en-US" dirty="0"/>
              <a:t>	</a:t>
            </a:r>
          </a:p>
        </p:txBody>
      </p:sp>
      <p:grpSp>
        <p:nvGrpSpPr>
          <p:cNvPr id="5" name="Group 4"/>
          <p:cNvGrpSpPr/>
          <p:nvPr/>
        </p:nvGrpSpPr>
        <p:grpSpPr>
          <a:xfrm>
            <a:off x="1018082" y="3181650"/>
            <a:ext cx="10155837" cy="3340584"/>
            <a:chOff x="645939" y="3181650"/>
            <a:chExt cx="10155837" cy="3340584"/>
          </a:xfrm>
        </p:grpSpPr>
        <p:pic>
          <p:nvPicPr>
            <p:cNvPr id="4" name="Picture 3"/>
            <p:cNvPicPr>
              <a:picLocks noChangeAspect="1"/>
            </p:cNvPicPr>
            <p:nvPr/>
          </p:nvPicPr>
          <p:blipFill>
            <a:blip r:embed="rId3"/>
            <a:stretch>
              <a:fillRect/>
            </a:stretch>
          </p:blipFill>
          <p:spPr>
            <a:xfrm>
              <a:off x="4595773" y="3201433"/>
              <a:ext cx="6206003" cy="3320801"/>
            </a:xfrm>
            <a:prstGeom prst="rect">
              <a:avLst/>
            </a:prstGeom>
          </p:spPr>
        </p:pic>
        <p:pic>
          <p:nvPicPr>
            <p:cNvPr id="6" name="Picture 5"/>
            <p:cNvPicPr>
              <a:picLocks noChangeAspect="1"/>
            </p:cNvPicPr>
            <p:nvPr/>
          </p:nvPicPr>
          <p:blipFill>
            <a:blip r:embed="rId4"/>
            <a:stretch>
              <a:fillRect/>
            </a:stretch>
          </p:blipFill>
          <p:spPr>
            <a:xfrm>
              <a:off x="645939" y="3181650"/>
              <a:ext cx="3441877" cy="3283119"/>
            </a:xfrm>
            <a:prstGeom prst="rect">
              <a:avLst/>
            </a:prstGeom>
          </p:spPr>
        </p:pic>
      </p:grpSp>
    </p:spTree>
    <p:extLst>
      <p:ext uri="{BB962C8B-B14F-4D97-AF65-F5344CB8AC3E}">
        <p14:creationId xmlns:p14="http://schemas.microsoft.com/office/powerpoint/2010/main" val="3569061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17" y="1669"/>
            <a:ext cx="12189966" cy="6854662"/>
          </a:xfrm>
          <a:prstGeom prst="rect">
            <a:avLst/>
          </a:prstGeom>
        </p:spPr>
      </p:pic>
      <p:sp>
        <p:nvSpPr>
          <p:cNvPr id="7" name="Rectangle 6"/>
          <p:cNvSpPr/>
          <p:nvPr/>
        </p:nvSpPr>
        <p:spPr bwMode="auto">
          <a:xfrm>
            <a:off x="642750" y="-17246"/>
            <a:ext cx="6050868" cy="6892494"/>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2" tIns="146284" rIns="358570" bIns="146284" numCol="1" spcCol="0" rtlCol="0" fromWordArt="0" anchor="ctr" anchorCtr="0" forceAA="0" compatLnSpc="1">
            <a:prstTxWarp prst="textNoShape">
              <a:avLst/>
            </a:prstTxWarp>
            <a:noAutofit/>
          </a:bodyPr>
          <a:lstStyle/>
          <a:p>
            <a:pPr>
              <a:spcAft>
                <a:spcPts val="1470"/>
              </a:spcAft>
            </a:pPr>
            <a:endParaRPr lang="en-US" sz="1568" i="1" dirty="0">
              <a:solidFill>
                <a:schemeClr val="bg1"/>
              </a:solidFill>
            </a:endParaRPr>
          </a:p>
        </p:txBody>
      </p:sp>
      <p:sp>
        <p:nvSpPr>
          <p:cNvPr id="2" name="Title 1"/>
          <p:cNvSpPr>
            <a:spLocks noGrp="1"/>
          </p:cNvSpPr>
          <p:nvPr>
            <p:ph type="title" idx="4294967295"/>
          </p:nvPr>
        </p:nvSpPr>
        <p:spPr>
          <a:xfrm>
            <a:off x="866855" y="2756681"/>
            <a:ext cx="5602655" cy="1792850"/>
          </a:xfrm>
        </p:spPr>
        <p:txBody>
          <a:bodyPr anchor="ctr">
            <a:noAutofit/>
          </a:bodyPr>
          <a:lstStyle/>
          <a:p>
            <a:r>
              <a:rPr lang="en-US" sz="5294" spc="-98" dirty="0">
                <a:solidFill>
                  <a:schemeClr val="bg1"/>
                </a:solidFill>
              </a:rPr>
              <a:t>Microsoft </a:t>
            </a:r>
            <a:br>
              <a:rPr lang="en-US" sz="5294" spc="-98" dirty="0">
                <a:solidFill>
                  <a:schemeClr val="bg1"/>
                </a:solidFill>
              </a:rPr>
            </a:br>
            <a:r>
              <a:rPr lang="en-US" sz="5294" spc="-98" dirty="0">
                <a:solidFill>
                  <a:schemeClr val="bg1"/>
                </a:solidFill>
              </a:rPr>
              <a:t>Cognitive Services</a:t>
            </a:r>
          </a:p>
        </p:txBody>
      </p:sp>
      <p:sp>
        <p:nvSpPr>
          <p:cNvPr id="3" name="Rectangle 2"/>
          <p:cNvSpPr/>
          <p:nvPr/>
        </p:nvSpPr>
        <p:spPr>
          <a:xfrm>
            <a:off x="717452" y="4232719"/>
            <a:ext cx="5976166" cy="633625"/>
          </a:xfrm>
          <a:prstGeom prst="rect">
            <a:avLst/>
          </a:prstGeom>
        </p:spPr>
        <p:txBody>
          <a:bodyPr wrap="square" anchor="t">
            <a:spAutoFit/>
          </a:bodyPr>
          <a:lstStyle/>
          <a:p>
            <a:pPr marL="179243" defTabSz="913386" fontAlgn="base">
              <a:spcBef>
                <a:spcPts val="1175"/>
              </a:spcBef>
              <a:spcAft>
                <a:spcPts val="1175"/>
              </a:spcAft>
            </a:pPr>
            <a:r>
              <a:rPr lang="en-US" sz="3529" i="1" kern="0" dirty="0">
                <a:solidFill>
                  <a:schemeClr val="bg1"/>
                </a:solidFill>
                <a:latin typeface="+mj-lt"/>
              </a:rPr>
              <a:t>democratizing intelligence</a:t>
            </a:r>
          </a:p>
        </p:txBody>
      </p:sp>
    </p:spTree>
    <p:extLst>
      <p:ext uri="{BB962C8B-B14F-4D97-AF65-F5344CB8AC3E}">
        <p14:creationId xmlns:p14="http://schemas.microsoft.com/office/powerpoint/2010/main" val="3208710646"/>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00"/>
                                        <p:tgtEl>
                                          <p:spTgt spid="2"/>
                                        </p:tgtEl>
                                      </p:cBhvr>
                                    </p:animEffect>
                                  </p:childTnLst>
                                </p:cTn>
                              </p:par>
                            </p:childTnLst>
                          </p:cTn>
                        </p:par>
                        <p:par>
                          <p:cTn id="13" fill="hold">
                            <p:stCondLst>
                              <p:cond delay="1200"/>
                            </p:stCondLst>
                            <p:childTnLst>
                              <p:par>
                                <p:cTn id="14" presetID="42" presetClass="path" presetSubtype="0" accel="50000" decel="50000" fill="hold" grpId="1" nodeType="afterEffect">
                                  <p:stCondLst>
                                    <p:cond delay="0"/>
                                  </p:stCondLst>
                                  <p:childTnLst>
                                    <p:animMotion origin="layout" path="M 1.98877E-6 -2.7054E-6 L 1.98877E-6 -0.03268 " pathEditMode="relative" rAng="0" ptsTypes="AA">
                                      <p:cBhvr>
                                        <p:cTn id="15" dur="500" fill="hold"/>
                                        <p:tgtEl>
                                          <p:spTgt spid="2"/>
                                        </p:tgtEl>
                                        <p:attrNameLst>
                                          <p:attrName>ppt_x</p:attrName>
                                          <p:attrName>ppt_y</p:attrName>
                                        </p:attrNameLst>
                                      </p:cBhvr>
                                      <p:rCtr x="0" y="-1634"/>
                                    </p:animMotion>
                                  </p:childTnLst>
                                </p:cTn>
                              </p:par>
                              <p:par>
                                <p:cTn id="16" presetID="10" presetClass="entr" presetSubtype="0" fill="hold" grpId="0" nodeType="withEffect">
                                  <p:stCondLst>
                                    <p:cond delay="25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2" grpId="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screen">
            <a:grayscl/>
            <a:extLst>
              <a:ext uri="{28A0092B-C50C-407E-A947-70E740481C1C}">
                <a14:useLocalDpi xmlns:a14="http://schemas.microsoft.com/office/drawing/2010/main" val="0"/>
              </a:ext>
            </a:extLst>
          </a:blip>
          <a:srcRect l="16265" t="3005" r="6165" b="1684"/>
          <a:stretch/>
        </p:blipFill>
        <p:spPr>
          <a:xfrm>
            <a:off x="4751555" y="974"/>
            <a:ext cx="7439582" cy="6856055"/>
          </a:xfrm>
          <a:prstGeom prst="rect">
            <a:avLst/>
          </a:prstGeom>
        </p:spPr>
      </p:pic>
      <p:sp>
        <p:nvSpPr>
          <p:cNvPr id="11" name="Rectangle 10"/>
          <p:cNvSpPr/>
          <p:nvPr/>
        </p:nvSpPr>
        <p:spPr bwMode="auto">
          <a:xfrm>
            <a:off x="4744621" y="974"/>
            <a:ext cx="7439582" cy="6856540"/>
          </a:xfrm>
          <a:prstGeom prst="rect">
            <a:avLst/>
          </a:prstGeom>
          <a:gradFill flip="none" rotWithShape="1">
            <a:gsLst>
              <a:gs pos="2917">
                <a:schemeClr val="bg1"/>
              </a:gs>
              <a:gs pos="50000">
                <a:schemeClr val="bg1">
                  <a:alpha val="70000"/>
                </a:schemeClr>
              </a:gs>
              <a:gs pos="76000">
                <a:schemeClr val="bg1">
                  <a:alpha val="50000"/>
                </a:schemeClr>
              </a:gs>
              <a:gs pos="100000">
                <a:schemeClr val="bg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4751555" y="988"/>
            <a:ext cx="7440445" cy="685654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283779" y="1700863"/>
            <a:ext cx="4467777" cy="3456275"/>
          </a:xfrm>
          <a:prstGeom prst="rect">
            <a:avLst/>
          </a:prstGeom>
        </p:spPr>
        <p:txBody>
          <a:bodyPr wrap="square" anchor="ctr">
            <a:spAutoFit/>
          </a:bodyPr>
          <a:lstStyle/>
          <a:p>
            <a:pPr defTabSz="914225">
              <a:lnSpc>
                <a:spcPct val="90000"/>
              </a:lnSpc>
              <a:spcAft>
                <a:spcPts val="1470"/>
              </a:spcAft>
            </a:pPr>
            <a:r>
              <a:rPr lang="en-US" altLang="en-US" sz="5294" dirty="0">
                <a:solidFill>
                  <a:schemeClr val="accent1"/>
                </a:solidFill>
                <a:latin typeface="Segoe UI Light"/>
              </a:rPr>
              <a:t>Microsoft Cognitive Services</a:t>
            </a:r>
          </a:p>
          <a:p>
            <a:pPr defTabSz="914225">
              <a:lnSpc>
                <a:spcPct val="90000"/>
              </a:lnSpc>
              <a:spcAft>
                <a:spcPts val="1470"/>
              </a:spcAft>
            </a:pPr>
            <a:r>
              <a:rPr lang="en-US" sz="3529" dirty="0">
                <a:solidFill>
                  <a:schemeClr val="accent5"/>
                </a:solidFill>
                <a:latin typeface="Segoe UI Light"/>
              </a:rPr>
              <a:t>Give your apps </a:t>
            </a:r>
            <a:br>
              <a:rPr lang="en-US" sz="3529" dirty="0">
                <a:solidFill>
                  <a:schemeClr val="accent5"/>
                </a:solidFill>
                <a:latin typeface="Segoe UI Light"/>
              </a:rPr>
            </a:br>
            <a:r>
              <a:rPr lang="en-US" sz="3529" dirty="0">
                <a:solidFill>
                  <a:schemeClr val="accent5"/>
                </a:solidFill>
                <a:latin typeface="Segoe UI Light"/>
              </a:rPr>
              <a:t>a human side</a:t>
            </a:r>
          </a:p>
        </p:txBody>
      </p:sp>
      <p:sp>
        <p:nvSpPr>
          <p:cNvPr id="6" name="TextBox 5"/>
          <p:cNvSpPr txBox="1"/>
          <p:nvPr/>
        </p:nvSpPr>
        <p:spPr>
          <a:xfrm>
            <a:off x="6104150" y="1041665"/>
            <a:ext cx="5071591" cy="983434"/>
          </a:xfrm>
          <a:prstGeom prst="rect">
            <a:avLst/>
          </a:prstGeom>
          <a:noFill/>
        </p:spPr>
        <p:txBody>
          <a:bodyPr wrap="square" lIns="182854" tIns="146284" rIns="182854" bIns="146284" rtlCol="0" anchor="ctr">
            <a:spAutoFit/>
          </a:bodyPr>
          <a:lstStyle/>
          <a:p>
            <a:pPr defTabSz="914225">
              <a:lnSpc>
                <a:spcPct val="90000"/>
              </a:lnSpc>
              <a:spcAft>
                <a:spcPts val="600"/>
              </a:spcAft>
            </a:pPr>
            <a:r>
              <a:rPr lang="en-US" sz="2745" dirty="0">
                <a:gradFill>
                  <a:gsLst>
                    <a:gs pos="2917">
                      <a:srgbClr val="FFFFFF"/>
                    </a:gs>
                    <a:gs pos="30000">
                      <a:srgbClr val="FFFFFF"/>
                    </a:gs>
                  </a:gsLst>
                  <a:lin ang="5400000" scaled="0"/>
                </a:gradFill>
                <a:latin typeface="Segoe UI Semilight" panose="020B0402040204020203" pitchFamily="34" charset="0"/>
                <a:cs typeface="Segoe UI Semilight" panose="020B0402040204020203" pitchFamily="34" charset="0"/>
              </a:rPr>
              <a:t>Vision</a:t>
            </a:r>
          </a:p>
          <a:p>
            <a:pPr defTabSz="914225">
              <a:lnSpc>
                <a:spcPct val="90000"/>
              </a:lnSpc>
              <a:spcAft>
                <a:spcPts val="600"/>
              </a:spcAft>
            </a:pPr>
            <a:r>
              <a:rPr lang="en-US" sz="1667" dirty="0">
                <a:gradFill>
                  <a:gsLst>
                    <a:gs pos="2917">
                      <a:srgbClr val="FFFFFF"/>
                    </a:gs>
                    <a:gs pos="30000">
                      <a:srgbClr val="FFFFFF"/>
                    </a:gs>
                  </a:gsLst>
                  <a:lin ang="5400000" scaled="0"/>
                </a:gradFill>
              </a:rPr>
              <a:t>Computer Vision | Emotion | Face | Video</a:t>
            </a:r>
          </a:p>
        </p:txBody>
      </p:sp>
      <p:sp>
        <p:nvSpPr>
          <p:cNvPr id="7" name="TextBox 6"/>
          <p:cNvSpPr txBox="1"/>
          <p:nvPr/>
        </p:nvSpPr>
        <p:spPr>
          <a:xfrm>
            <a:off x="6104150" y="1949668"/>
            <a:ext cx="5071591" cy="1212672"/>
          </a:xfrm>
          <a:prstGeom prst="rect">
            <a:avLst/>
          </a:prstGeom>
          <a:noFill/>
        </p:spPr>
        <p:txBody>
          <a:bodyPr wrap="square" lIns="182854" tIns="146284" rIns="182854" bIns="146284" rtlCol="0" anchor="ctr">
            <a:spAutoFit/>
          </a:bodyPr>
          <a:lstStyle/>
          <a:p>
            <a:pPr defTabSz="914225">
              <a:lnSpc>
                <a:spcPct val="90000"/>
              </a:lnSpc>
              <a:spcAft>
                <a:spcPts val="600"/>
              </a:spcAft>
            </a:pPr>
            <a:r>
              <a:rPr lang="en-US" sz="2745" dirty="0">
                <a:gradFill>
                  <a:gsLst>
                    <a:gs pos="2917">
                      <a:srgbClr val="FFFFFF"/>
                    </a:gs>
                    <a:gs pos="30000">
                      <a:srgbClr val="FFFFFF"/>
                    </a:gs>
                  </a:gsLst>
                  <a:lin ang="5400000" scaled="0"/>
                </a:gradFill>
                <a:latin typeface="Segoe UI Semilight" panose="020B0402040204020203" pitchFamily="34" charset="0"/>
                <a:cs typeface="Segoe UI Semilight" panose="020B0402040204020203" pitchFamily="34" charset="0"/>
              </a:rPr>
              <a:t>Speech</a:t>
            </a:r>
          </a:p>
          <a:p>
            <a:pPr defTabSz="914225">
              <a:lnSpc>
                <a:spcPct val="90000"/>
              </a:lnSpc>
              <a:spcAft>
                <a:spcPts val="600"/>
              </a:spcAft>
            </a:pPr>
            <a:r>
              <a:rPr lang="en-US" sz="1667" dirty="0">
                <a:gradFill>
                  <a:gsLst>
                    <a:gs pos="2917">
                      <a:srgbClr val="FFFFFF"/>
                    </a:gs>
                    <a:gs pos="30000">
                      <a:srgbClr val="FFFFFF"/>
                    </a:gs>
                  </a:gsLst>
                  <a:lin ang="5400000" scaled="0"/>
                </a:gradFill>
              </a:rPr>
              <a:t>Bing Speech | Custom Recognition | Speaker Recognition</a:t>
            </a:r>
          </a:p>
        </p:txBody>
      </p:sp>
      <p:sp>
        <p:nvSpPr>
          <p:cNvPr id="9" name="TextBox 8"/>
          <p:cNvSpPr txBox="1"/>
          <p:nvPr/>
        </p:nvSpPr>
        <p:spPr>
          <a:xfrm>
            <a:off x="6104150" y="4438074"/>
            <a:ext cx="5071591" cy="1212672"/>
          </a:xfrm>
          <a:prstGeom prst="rect">
            <a:avLst/>
          </a:prstGeom>
          <a:noFill/>
        </p:spPr>
        <p:txBody>
          <a:bodyPr wrap="square" lIns="182854" tIns="146284" rIns="182854" bIns="146284" rtlCol="0" anchor="ctr">
            <a:spAutoFit/>
          </a:bodyPr>
          <a:lstStyle/>
          <a:p>
            <a:pPr defTabSz="914225">
              <a:lnSpc>
                <a:spcPct val="90000"/>
              </a:lnSpc>
              <a:spcAft>
                <a:spcPts val="600"/>
              </a:spcAft>
            </a:pPr>
            <a:r>
              <a:rPr lang="en-US" sz="2745" dirty="0">
                <a:gradFill>
                  <a:gsLst>
                    <a:gs pos="2917">
                      <a:srgbClr val="FFFFFF"/>
                    </a:gs>
                    <a:gs pos="30000">
                      <a:srgbClr val="FFFFFF"/>
                    </a:gs>
                  </a:gsLst>
                  <a:lin ang="5400000" scaled="0"/>
                </a:gradFill>
                <a:latin typeface="Segoe UI Semilight" panose="020B0402040204020203" pitchFamily="34" charset="0"/>
                <a:cs typeface="Segoe UI Semilight" panose="020B0402040204020203" pitchFamily="34" charset="0"/>
              </a:rPr>
              <a:t>Knowledge</a:t>
            </a:r>
          </a:p>
          <a:p>
            <a:pPr defTabSz="914225">
              <a:lnSpc>
                <a:spcPct val="90000"/>
              </a:lnSpc>
              <a:spcAft>
                <a:spcPts val="600"/>
              </a:spcAft>
            </a:pPr>
            <a:r>
              <a:rPr lang="en-US" sz="1667" dirty="0">
                <a:gradFill>
                  <a:gsLst>
                    <a:gs pos="2917">
                      <a:srgbClr val="FFFFFF"/>
                    </a:gs>
                    <a:gs pos="30000">
                      <a:srgbClr val="FFFFFF"/>
                    </a:gs>
                  </a:gsLst>
                  <a:lin ang="5400000" scaled="0"/>
                </a:gradFill>
              </a:rPr>
              <a:t>Academic Knowledge | Entity Linking | Knowledge Exploration | Recommendations</a:t>
            </a:r>
          </a:p>
        </p:txBody>
      </p:sp>
      <p:sp>
        <p:nvSpPr>
          <p:cNvPr id="8" name="TextBox 7"/>
          <p:cNvSpPr txBox="1"/>
          <p:nvPr/>
        </p:nvSpPr>
        <p:spPr>
          <a:xfrm>
            <a:off x="6104150" y="3078460"/>
            <a:ext cx="5071591" cy="1443493"/>
          </a:xfrm>
          <a:prstGeom prst="rect">
            <a:avLst/>
          </a:prstGeom>
          <a:noFill/>
        </p:spPr>
        <p:txBody>
          <a:bodyPr wrap="square" lIns="182854" tIns="146284" rIns="182854" bIns="146284" rtlCol="0" anchor="ctr">
            <a:spAutoFit/>
          </a:bodyPr>
          <a:lstStyle/>
          <a:p>
            <a:pPr defTabSz="914225">
              <a:lnSpc>
                <a:spcPct val="90000"/>
              </a:lnSpc>
              <a:spcAft>
                <a:spcPts val="600"/>
              </a:spcAft>
            </a:pPr>
            <a:r>
              <a:rPr lang="en-US" sz="2745" dirty="0">
                <a:gradFill>
                  <a:gsLst>
                    <a:gs pos="2917">
                      <a:srgbClr val="FFFFFF"/>
                    </a:gs>
                    <a:gs pos="30000">
                      <a:srgbClr val="FFFFFF"/>
                    </a:gs>
                  </a:gsLst>
                  <a:lin ang="5400000" scaled="0"/>
                </a:gradFill>
                <a:latin typeface="Segoe UI Semilight" panose="020B0402040204020203" pitchFamily="34" charset="0"/>
                <a:cs typeface="Segoe UI Semilight" panose="020B0402040204020203" pitchFamily="34" charset="0"/>
              </a:rPr>
              <a:t>Language</a:t>
            </a:r>
          </a:p>
          <a:p>
            <a:pPr defTabSz="914225">
              <a:lnSpc>
                <a:spcPct val="90000"/>
              </a:lnSpc>
              <a:spcAft>
                <a:spcPts val="600"/>
              </a:spcAft>
            </a:pPr>
            <a:r>
              <a:rPr lang="en-US" sz="1667" dirty="0">
                <a:gradFill>
                  <a:gsLst>
                    <a:gs pos="2917">
                      <a:srgbClr val="FFFFFF"/>
                    </a:gs>
                    <a:gs pos="30000">
                      <a:srgbClr val="FFFFFF"/>
                    </a:gs>
                  </a:gsLst>
                  <a:lin ang="5400000" scaled="0"/>
                </a:gradFill>
              </a:rPr>
              <a:t>Bing Spell Check | Language Understanding </a:t>
            </a:r>
            <a:br>
              <a:rPr lang="en-US" sz="1667" dirty="0">
                <a:gradFill>
                  <a:gsLst>
                    <a:gs pos="2917">
                      <a:srgbClr val="FFFFFF"/>
                    </a:gs>
                    <a:gs pos="30000">
                      <a:srgbClr val="FFFFFF"/>
                    </a:gs>
                  </a:gsLst>
                  <a:lin ang="5400000" scaled="0"/>
                </a:gradFill>
              </a:rPr>
            </a:br>
            <a:r>
              <a:rPr lang="en-US" sz="1667" dirty="0">
                <a:gradFill>
                  <a:gsLst>
                    <a:gs pos="2917">
                      <a:srgbClr val="FFFFFF"/>
                    </a:gs>
                    <a:gs pos="30000">
                      <a:srgbClr val="FFFFFF"/>
                    </a:gs>
                  </a:gsLst>
                  <a:lin ang="5400000" scaled="0"/>
                </a:gradFill>
              </a:rPr>
              <a:t>Linguistic Analysis | Text Analytics | Translator | Web Language Model</a:t>
            </a:r>
          </a:p>
        </p:txBody>
      </p:sp>
      <p:sp>
        <p:nvSpPr>
          <p:cNvPr id="10" name="TextBox 9"/>
          <p:cNvSpPr txBox="1"/>
          <p:nvPr/>
        </p:nvSpPr>
        <p:spPr>
          <a:xfrm>
            <a:off x="6104150" y="5570655"/>
            <a:ext cx="5071591" cy="1214331"/>
          </a:xfrm>
          <a:prstGeom prst="rect">
            <a:avLst/>
          </a:prstGeom>
          <a:noFill/>
        </p:spPr>
        <p:txBody>
          <a:bodyPr wrap="square" lIns="182854" tIns="146284" rIns="182854" bIns="146284" rtlCol="0" anchor="ctr">
            <a:spAutoFit/>
          </a:bodyPr>
          <a:lstStyle/>
          <a:p>
            <a:pPr defTabSz="914225">
              <a:lnSpc>
                <a:spcPct val="90000"/>
              </a:lnSpc>
              <a:spcAft>
                <a:spcPts val="600"/>
              </a:spcAft>
            </a:pPr>
            <a:r>
              <a:rPr lang="en-US" sz="2745" dirty="0">
                <a:gradFill>
                  <a:gsLst>
                    <a:gs pos="2917">
                      <a:srgbClr val="FFFFFF"/>
                    </a:gs>
                    <a:gs pos="30000">
                      <a:srgbClr val="FFFFFF"/>
                    </a:gs>
                  </a:gsLst>
                  <a:lin ang="5400000" scaled="0"/>
                </a:gradFill>
                <a:latin typeface="Segoe UI Semilight" panose="020B0402040204020203" pitchFamily="34" charset="0"/>
                <a:cs typeface="Segoe UI Semilight" panose="020B0402040204020203" pitchFamily="34" charset="0"/>
              </a:rPr>
              <a:t>Search</a:t>
            </a:r>
          </a:p>
          <a:p>
            <a:pPr defTabSz="914225">
              <a:lnSpc>
                <a:spcPct val="90000"/>
              </a:lnSpc>
              <a:spcAft>
                <a:spcPts val="600"/>
              </a:spcAft>
            </a:pPr>
            <a:r>
              <a:rPr lang="en-US" sz="1667" dirty="0">
                <a:gradFill>
                  <a:gsLst>
                    <a:gs pos="2917">
                      <a:srgbClr val="FFFFFF"/>
                    </a:gs>
                    <a:gs pos="30000">
                      <a:srgbClr val="FFFFFF"/>
                    </a:gs>
                  </a:gsLst>
                  <a:lin ang="5400000" scaled="0"/>
                </a:gradFill>
              </a:rPr>
              <a:t>Bing Autosuggest | Bing Image Search | Bing News Search | Bing Video Search | Bing Web Search</a:t>
            </a:r>
          </a:p>
        </p:txBody>
      </p:sp>
      <p:sp>
        <p:nvSpPr>
          <p:cNvPr id="27" name="Rectangle 26"/>
          <p:cNvSpPr/>
          <p:nvPr/>
        </p:nvSpPr>
        <p:spPr>
          <a:xfrm>
            <a:off x="5274277" y="302069"/>
            <a:ext cx="6513408" cy="581121"/>
          </a:xfrm>
          <a:prstGeom prst="rect">
            <a:avLst/>
          </a:prstGeom>
        </p:spPr>
        <p:txBody>
          <a:bodyPr wrap="square">
            <a:spAutoFit/>
          </a:bodyPr>
          <a:lstStyle/>
          <a:p>
            <a:pPr>
              <a:lnSpc>
                <a:spcPct val="90000"/>
              </a:lnSpc>
              <a:spcAft>
                <a:spcPts val="600"/>
              </a:spcAft>
            </a:pPr>
            <a:r>
              <a:rPr lang="en-US" sz="3529" dirty="0">
                <a:solidFill>
                  <a:schemeClr val="bg1"/>
                </a:solidFill>
                <a:latin typeface="+mj-lt"/>
              </a:rPr>
              <a:t>Cognitive Services API Collection</a:t>
            </a:r>
          </a:p>
        </p:txBody>
      </p:sp>
      <p:sp>
        <p:nvSpPr>
          <p:cNvPr id="28" name="Freeform 22"/>
          <p:cNvSpPr>
            <a:spLocks noChangeAspect="1"/>
          </p:cNvSpPr>
          <p:nvPr/>
        </p:nvSpPr>
        <p:spPr bwMode="auto">
          <a:xfrm>
            <a:off x="5403327" y="1191852"/>
            <a:ext cx="661251" cy="437566"/>
          </a:xfrm>
          <a:custGeom>
            <a:avLst/>
            <a:gdLst>
              <a:gd name="T0" fmla="*/ 4942 w 7181"/>
              <a:gd name="T1" fmla="*/ 414 h 4752"/>
              <a:gd name="T2" fmla="*/ 3024 w 7181"/>
              <a:gd name="T3" fmla="*/ 152 h 4752"/>
              <a:gd name="T4" fmla="*/ 0 w 7181"/>
              <a:gd name="T5" fmla="*/ 2353 h 4752"/>
              <a:gd name="T6" fmla="*/ 2201 w 7181"/>
              <a:gd name="T7" fmla="*/ 4282 h 4752"/>
              <a:gd name="T8" fmla="*/ 4848 w 7181"/>
              <a:gd name="T9" fmla="*/ 4351 h 4752"/>
              <a:gd name="T10" fmla="*/ 7102 w 7181"/>
              <a:gd name="T11" fmla="*/ 2474 h 4752"/>
              <a:gd name="T12" fmla="*/ 7181 w 7181"/>
              <a:gd name="T13" fmla="*/ 2350 h 4752"/>
              <a:gd name="T14" fmla="*/ 4942 w 7181"/>
              <a:gd name="T15" fmla="*/ 414 h 4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1" h="4752">
                <a:moveTo>
                  <a:pt x="4942" y="414"/>
                </a:moveTo>
                <a:cubicBezTo>
                  <a:pt x="4333" y="124"/>
                  <a:pt x="3691" y="0"/>
                  <a:pt x="3024" y="152"/>
                </a:cubicBezTo>
                <a:cubicBezTo>
                  <a:pt x="1710" y="456"/>
                  <a:pt x="812" y="1327"/>
                  <a:pt x="0" y="2353"/>
                </a:cubicBezTo>
                <a:cubicBezTo>
                  <a:pt x="608" y="3169"/>
                  <a:pt x="1306" y="3839"/>
                  <a:pt x="2201" y="4282"/>
                </a:cubicBezTo>
                <a:cubicBezTo>
                  <a:pt x="3069" y="4710"/>
                  <a:pt x="3957" y="4752"/>
                  <a:pt x="4848" y="4351"/>
                </a:cubicBezTo>
                <a:cubicBezTo>
                  <a:pt x="5771" y="3932"/>
                  <a:pt x="6490" y="3269"/>
                  <a:pt x="7102" y="2474"/>
                </a:cubicBezTo>
                <a:cubicBezTo>
                  <a:pt x="7129" y="2436"/>
                  <a:pt x="7154" y="2395"/>
                  <a:pt x="7181" y="2350"/>
                </a:cubicBezTo>
                <a:cubicBezTo>
                  <a:pt x="6570" y="1534"/>
                  <a:pt x="5861" y="853"/>
                  <a:pt x="4942" y="4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sp>
        <p:nvSpPr>
          <p:cNvPr id="29" name="Freeform 18"/>
          <p:cNvSpPr>
            <a:spLocks noChangeAspect="1"/>
          </p:cNvSpPr>
          <p:nvPr/>
        </p:nvSpPr>
        <p:spPr bwMode="auto">
          <a:xfrm>
            <a:off x="5440688" y="2142401"/>
            <a:ext cx="586529" cy="513795"/>
          </a:xfrm>
          <a:custGeom>
            <a:avLst/>
            <a:gdLst>
              <a:gd name="T0" fmla="*/ 115 w 6349"/>
              <a:gd name="T1" fmla="*/ 1548 h 5575"/>
              <a:gd name="T2" fmla="*/ 1324 w 6349"/>
              <a:gd name="T3" fmla="*/ 225 h 5575"/>
              <a:gd name="T4" fmla="*/ 5039 w 6349"/>
              <a:gd name="T5" fmla="*/ 228 h 5575"/>
              <a:gd name="T6" fmla="*/ 6221 w 6349"/>
              <a:gd name="T7" fmla="*/ 1445 h 5575"/>
              <a:gd name="T8" fmla="*/ 6235 w 6349"/>
              <a:gd name="T9" fmla="*/ 3263 h 5575"/>
              <a:gd name="T10" fmla="*/ 4974 w 6349"/>
              <a:gd name="T11" fmla="*/ 4531 h 5575"/>
              <a:gd name="T12" fmla="*/ 3498 w 6349"/>
              <a:gd name="T13" fmla="*/ 4683 h 5575"/>
              <a:gd name="T14" fmla="*/ 3298 w 6349"/>
              <a:gd name="T15" fmla="*/ 4745 h 5575"/>
              <a:gd name="T16" fmla="*/ 2475 w 6349"/>
              <a:gd name="T17" fmla="*/ 5284 h 5575"/>
              <a:gd name="T18" fmla="*/ 1414 w 6349"/>
              <a:gd name="T19" fmla="*/ 5561 h 5575"/>
              <a:gd name="T20" fmla="*/ 1936 w 6349"/>
              <a:gd name="T21" fmla="*/ 4628 h 5575"/>
              <a:gd name="T22" fmla="*/ 1490 w 6349"/>
              <a:gd name="T23" fmla="*/ 4559 h 5575"/>
              <a:gd name="T24" fmla="*/ 118 w 6349"/>
              <a:gd name="T25" fmla="*/ 3270 h 5575"/>
              <a:gd name="T26" fmla="*/ 115 w 6349"/>
              <a:gd name="T27" fmla="*/ 1548 h 5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49" h="5575">
                <a:moveTo>
                  <a:pt x="115" y="1548"/>
                </a:moveTo>
                <a:cubicBezTo>
                  <a:pt x="211" y="957"/>
                  <a:pt x="595" y="353"/>
                  <a:pt x="1324" y="225"/>
                </a:cubicBezTo>
                <a:cubicBezTo>
                  <a:pt x="2565" y="10"/>
                  <a:pt x="3802" y="0"/>
                  <a:pt x="5039" y="228"/>
                </a:cubicBezTo>
                <a:cubicBezTo>
                  <a:pt x="5713" y="353"/>
                  <a:pt x="6086" y="792"/>
                  <a:pt x="6221" y="1445"/>
                </a:cubicBezTo>
                <a:cubicBezTo>
                  <a:pt x="6349" y="2050"/>
                  <a:pt x="6339" y="2658"/>
                  <a:pt x="6235" y="3263"/>
                </a:cubicBezTo>
                <a:cubicBezTo>
                  <a:pt x="6135" y="3847"/>
                  <a:pt x="5724" y="4438"/>
                  <a:pt x="4974" y="4531"/>
                </a:cubicBezTo>
                <a:cubicBezTo>
                  <a:pt x="4483" y="4590"/>
                  <a:pt x="3989" y="4631"/>
                  <a:pt x="3498" y="4683"/>
                </a:cubicBezTo>
                <a:cubicBezTo>
                  <a:pt x="3429" y="4690"/>
                  <a:pt x="3356" y="4707"/>
                  <a:pt x="3298" y="4745"/>
                </a:cubicBezTo>
                <a:cubicBezTo>
                  <a:pt x="3021" y="4921"/>
                  <a:pt x="2869" y="5125"/>
                  <a:pt x="2475" y="5284"/>
                </a:cubicBezTo>
                <a:cubicBezTo>
                  <a:pt x="2154" y="5423"/>
                  <a:pt x="1466" y="5575"/>
                  <a:pt x="1414" y="5561"/>
                </a:cubicBezTo>
                <a:cubicBezTo>
                  <a:pt x="1390" y="5523"/>
                  <a:pt x="1894" y="4963"/>
                  <a:pt x="1936" y="4628"/>
                </a:cubicBezTo>
                <a:cubicBezTo>
                  <a:pt x="1760" y="4600"/>
                  <a:pt x="1625" y="4579"/>
                  <a:pt x="1490" y="4559"/>
                </a:cubicBezTo>
                <a:cubicBezTo>
                  <a:pt x="719" y="4441"/>
                  <a:pt x="277" y="4013"/>
                  <a:pt x="118" y="3270"/>
                </a:cubicBezTo>
                <a:cubicBezTo>
                  <a:pt x="0" y="2665"/>
                  <a:pt x="35" y="2056"/>
                  <a:pt x="115" y="15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sp>
        <p:nvSpPr>
          <p:cNvPr id="30" name="Freeform 9"/>
          <p:cNvSpPr>
            <a:spLocks noChangeAspect="1"/>
          </p:cNvSpPr>
          <p:nvPr/>
        </p:nvSpPr>
        <p:spPr bwMode="auto">
          <a:xfrm>
            <a:off x="5523844" y="3215997"/>
            <a:ext cx="420217" cy="528413"/>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sp>
        <p:nvSpPr>
          <p:cNvPr id="31" name="Freeform 5"/>
          <p:cNvSpPr>
            <a:spLocks/>
          </p:cNvSpPr>
          <p:nvPr/>
        </p:nvSpPr>
        <p:spPr bwMode="auto">
          <a:xfrm>
            <a:off x="5470775" y="4502919"/>
            <a:ext cx="526355" cy="526355"/>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grpSp>
        <p:nvGrpSpPr>
          <p:cNvPr id="32" name="Group 31"/>
          <p:cNvGrpSpPr/>
          <p:nvPr/>
        </p:nvGrpSpPr>
        <p:grpSpPr>
          <a:xfrm>
            <a:off x="5470775" y="5700989"/>
            <a:ext cx="537500" cy="528413"/>
            <a:chOff x="10832823" y="3353836"/>
            <a:chExt cx="537576" cy="528488"/>
          </a:xfrm>
        </p:grpSpPr>
        <p:sp>
          <p:nvSpPr>
            <p:cNvPr id="33" name="Oval 13"/>
            <p:cNvSpPr>
              <a:spLocks noChangeArrowheads="1"/>
            </p:cNvSpPr>
            <p:nvPr/>
          </p:nvSpPr>
          <p:spPr bwMode="auto">
            <a:xfrm>
              <a:off x="10943701" y="3353836"/>
              <a:ext cx="426698" cy="426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sp>
          <p:nvSpPr>
            <p:cNvPr id="35" name="Freeform 14"/>
            <p:cNvSpPr>
              <a:spLocks/>
            </p:cNvSpPr>
            <p:nvPr/>
          </p:nvSpPr>
          <p:spPr bwMode="auto">
            <a:xfrm>
              <a:off x="10832823" y="3702829"/>
              <a:ext cx="179495" cy="179495"/>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grpSp>
    </p:spTree>
    <p:extLst>
      <p:ext uri="{BB962C8B-B14F-4D97-AF65-F5344CB8AC3E}">
        <p14:creationId xmlns:p14="http://schemas.microsoft.com/office/powerpoint/2010/main" val="16026370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1548" y="692182"/>
            <a:ext cx="11830481" cy="4775931"/>
          </a:xfrm>
          <a:prstGeom prst="rect">
            <a:avLst/>
          </a:prstGeom>
        </p:spPr>
      </p:pic>
      <p:pic>
        <p:nvPicPr>
          <p:cNvPr id="3" name="Picture 2"/>
          <p:cNvPicPr>
            <a:picLocks noChangeAspect="1"/>
          </p:cNvPicPr>
          <p:nvPr/>
        </p:nvPicPr>
        <p:blipFill>
          <a:blip r:embed="rId4"/>
          <a:stretch>
            <a:fillRect/>
          </a:stretch>
        </p:blipFill>
        <p:spPr>
          <a:xfrm>
            <a:off x="6079356" y="701325"/>
            <a:ext cx="5892554" cy="4702779"/>
          </a:xfrm>
          <a:prstGeom prst="rect">
            <a:avLst/>
          </a:prstGeom>
        </p:spPr>
      </p:pic>
    </p:spTree>
    <p:extLst>
      <p:ext uri="{BB962C8B-B14F-4D97-AF65-F5344CB8AC3E}">
        <p14:creationId xmlns:p14="http://schemas.microsoft.com/office/powerpoint/2010/main" val="76196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r>
              <a:rPr lang="en-US" dirty="0"/>
              <a:t>Developer Resources</a:t>
            </a:r>
          </a:p>
        </p:txBody>
      </p:sp>
      <p:sp>
        <p:nvSpPr>
          <p:cNvPr id="16" name="Content Placeholder 15"/>
          <p:cNvSpPr>
            <a:spLocks noGrp="1"/>
          </p:cNvSpPr>
          <p:nvPr>
            <p:ph sz="quarter" idx="11"/>
          </p:nvPr>
        </p:nvSpPr>
        <p:spPr/>
        <p:txBody>
          <a:bodyPr/>
          <a:lstStyle/>
          <a:p>
            <a:pPr>
              <a:buSzPct val="120000"/>
            </a:pPr>
            <a:r>
              <a:rPr lang="en-US" sz="1568" dirty="0">
                <a:solidFill>
                  <a:schemeClr val="bg1"/>
                </a:solidFill>
              </a:rPr>
              <a:t>	 </a:t>
            </a:r>
          </a:p>
        </p:txBody>
      </p:sp>
      <p:sp>
        <p:nvSpPr>
          <p:cNvPr id="18" name="Content Placeholder 6"/>
          <p:cNvSpPr txBox="1">
            <a:spLocks/>
          </p:cNvSpPr>
          <p:nvPr/>
        </p:nvSpPr>
        <p:spPr>
          <a:xfrm>
            <a:off x="5042412" y="440917"/>
            <a:ext cx="6872591" cy="5976165"/>
          </a:xfrm>
          <a:prstGeom prst="rect">
            <a:avLst/>
          </a:prstGeom>
        </p:spPr>
        <p:txBody>
          <a:bodyPr vert="horz" lIns="89642" tIns="44821" rIns="89642" bIns="4482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Documentation</a:t>
            </a:r>
          </a:p>
          <a:p>
            <a:pPr marL="448193" lvl="1" indent="0">
              <a:buSzPct val="120000"/>
              <a:buNone/>
            </a:pPr>
            <a:r>
              <a:rPr lang="en-US" sz="1176" dirty="0">
                <a:solidFill>
                  <a:schemeClr val="bg1"/>
                </a:solidFill>
                <a:hlinkClick r:id="rId3"/>
              </a:rPr>
              <a:t>https://www.microsoft.com/cognitive-services/en-us/computer-vision-api/documentation</a:t>
            </a:r>
            <a:r>
              <a:rPr lang="en-US" sz="1176" dirty="0">
                <a:solidFill>
                  <a:schemeClr val="bg1"/>
                </a:solidFill>
              </a:rPr>
              <a:t> </a:t>
            </a:r>
            <a:endParaRPr lang="en-US" sz="1568" dirty="0">
              <a:solidFill>
                <a:schemeClr val="bg1"/>
              </a:solidFill>
            </a:endParaRPr>
          </a:p>
          <a:p>
            <a:pPr marL="0" indent="0">
              <a:buSzPct val="120000"/>
              <a:buNone/>
            </a:pPr>
            <a:endParaRPr lang="en-US" sz="1765" dirty="0">
              <a:solidFill>
                <a:schemeClr val="bg1"/>
              </a:solidFill>
              <a:latin typeface="Segoe UI Semibold" panose="020B0702040204020203" pitchFamily="34" charset="0"/>
              <a:cs typeface="Segoe UI Semibold" panose="020B0702040204020203" pitchFamily="34" charset="0"/>
            </a:endParaRPr>
          </a:p>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Client SDKs</a:t>
            </a:r>
          </a:p>
          <a:p>
            <a:pPr marL="448193" lvl="1" indent="0">
              <a:buSzPct val="120000"/>
              <a:buNone/>
            </a:pPr>
            <a:r>
              <a:rPr lang="en-US" sz="1176" dirty="0">
                <a:solidFill>
                  <a:schemeClr val="bg1"/>
                </a:solidFill>
                <a:hlinkClick r:id="rId4"/>
              </a:rPr>
              <a:t>https://github.com/Microsoft/ProjectOxford-ClientSDK</a:t>
            </a:r>
            <a:endParaRPr lang="en-US" sz="1176" dirty="0">
              <a:solidFill>
                <a:schemeClr val="bg1"/>
              </a:solidFill>
            </a:endParaRPr>
          </a:p>
          <a:p>
            <a:pPr marL="448193" lvl="1" indent="0">
              <a:buSzPct val="120000"/>
              <a:buNone/>
            </a:pPr>
            <a:r>
              <a:rPr lang="en-US" sz="1176" dirty="0">
                <a:solidFill>
                  <a:schemeClr val="bg1"/>
                </a:solidFill>
                <a:hlinkClick r:id="rId5"/>
              </a:rPr>
              <a:t>https://github.com/felixrieseberg/project-oxford</a:t>
            </a:r>
            <a:r>
              <a:rPr lang="en-US" sz="1176" dirty="0">
                <a:solidFill>
                  <a:schemeClr val="bg1"/>
                </a:solidFill>
              </a:rPr>
              <a:t> (</a:t>
            </a:r>
            <a:r>
              <a:rPr lang="en-US" sz="1176" dirty="0" err="1">
                <a:solidFill>
                  <a:schemeClr val="bg1"/>
                </a:solidFill>
              </a:rPr>
              <a:t>nodejs</a:t>
            </a:r>
            <a:r>
              <a:rPr lang="en-US" sz="1176" dirty="0">
                <a:solidFill>
                  <a:schemeClr val="bg1"/>
                </a:solidFill>
              </a:rPr>
              <a:t>)</a:t>
            </a:r>
          </a:p>
          <a:p>
            <a:pPr marL="448193" lvl="1" indent="0">
              <a:buSzPct val="120000"/>
              <a:buNone/>
            </a:pPr>
            <a:r>
              <a:rPr lang="en-US" sz="1176" dirty="0">
                <a:solidFill>
                  <a:schemeClr val="bg1"/>
                </a:solidFill>
                <a:hlinkClick r:id="rId6"/>
              </a:rPr>
              <a:t>https://github.com/southwood/project-oxford-python</a:t>
            </a:r>
            <a:r>
              <a:rPr lang="en-US" sz="1176" dirty="0">
                <a:solidFill>
                  <a:schemeClr val="bg1"/>
                </a:solidFill>
              </a:rPr>
              <a:t> </a:t>
            </a:r>
          </a:p>
          <a:p>
            <a:pPr marL="0" indent="0">
              <a:buSzPct val="120000"/>
              <a:buNone/>
            </a:pPr>
            <a:r>
              <a:rPr lang="en-US" sz="1568" dirty="0">
                <a:solidFill>
                  <a:schemeClr val="bg1"/>
                </a:solidFill>
              </a:rPr>
              <a:t>​​​</a:t>
            </a:r>
          </a:p>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Example Code</a:t>
            </a:r>
          </a:p>
          <a:p>
            <a:pPr marL="448193" lvl="1" indent="0">
              <a:buSzPct val="120000"/>
              <a:buNone/>
            </a:pPr>
            <a:r>
              <a:rPr lang="en-US" sz="1176" dirty="0">
                <a:solidFill>
                  <a:schemeClr val="bg1"/>
                </a:solidFill>
                <a:hlinkClick r:id="rId7"/>
              </a:rPr>
              <a:t>https://github.com/jsturtevant/happy-image-tester-django</a:t>
            </a:r>
            <a:endParaRPr lang="en-US" sz="1176" dirty="0">
              <a:solidFill>
                <a:schemeClr val="bg1"/>
              </a:solidFill>
            </a:endParaRPr>
          </a:p>
          <a:p>
            <a:pPr marL="448193" lvl="1" indent="0">
              <a:buSzPct val="120000"/>
              <a:buNone/>
            </a:pPr>
            <a:r>
              <a:rPr lang="en-US" sz="1176" dirty="0">
                <a:solidFill>
                  <a:schemeClr val="bg1"/>
                </a:solidFill>
                <a:hlinkClick r:id="rId8"/>
              </a:rPr>
              <a:t>https://github.com/jsturtevant/happy-image-tester-nodejs</a:t>
            </a:r>
            <a:endParaRPr lang="en-US" sz="1176" dirty="0">
              <a:solidFill>
                <a:schemeClr val="bg1"/>
              </a:solidFill>
            </a:endParaRPr>
          </a:p>
          <a:p>
            <a:pPr marL="448193" lvl="1" indent="0">
              <a:buSzPct val="120000"/>
              <a:buNone/>
            </a:pPr>
            <a:r>
              <a:rPr lang="en-US" sz="1176" dirty="0">
                <a:solidFill>
                  <a:schemeClr val="bg1"/>
                </a:solidFill>
                <a:hlinkClick r:id="rId9"/>
              </a:rPr>
              <a:t>https://www.microsoft.com/cognitive-services/en-us/SDK-Sample</a:t>
            </a:r>
            <a:endParaRPr lang="en-US" sz="1176" dirty="0">
              <a:solidFill>
                <a:schemeClr val="bg1"/>
              </a:solidFill>
            </a:endParaRPr>
          </a:p>
          <a:p>
            <a:pPr marL="448193" lvl="1" indent="0">
              <a:buSzPct val="120000"/>
              <a:buNone/>
            </a:pPr>
            <a:endParaRPr lang="en-US" sz="1176" dirty="0">
              <a:solidFill>
                <a:schemeClr val="bg1"/>
              </a:solidFill>
            </a:endParaRPr>
          </a:p>
          <a:p>
            <a:pPr marL="0" lvl="1" indent="0">
              <a:spcBef>
                <a:spcPts val="980"/>
              </a:spcBef>
              <a:buSzPct val="120000"/>
              <a:buNone/>
            </a:pPr>
            <a:r>
              <a:rPr lang="en-US" sz="1765" dirty="0">
                <a:solidFill>
                  <a:schemeClr val="bg1"/>
                </a:solidFill>
                <a:latin typeface="Segoe UI Semibold" panose="020B0702040204020203" pitchFamily="34" charset="0"/>
                <a:cs typeface="Segoe UI Semibold" panose="020B0702040204020203" pitchFamily="34" charset="0"/>
              </a:rPr>
              <a:t>Join Our Community</a:t>
            </a:r>
          </a:p>
          <a:p>
            <a:pPr marL="448193" lvl="1" indent="0">
              <a:buSzPct val="120000"/>
              <a:buNone/>
            </a:pPr>
            <a:r>
              <a:rPr lang="en-US" sz="1176" dirty="0">
                <a:solidFill>
                  <a:schemeClr val="bg1"/>
                </a:solidFill>
                <a:hlinkClick r:id="rId10"/>
              </a:rPr>
              <a:t>https://stackoverflow.com/questions/tagged/microsoft-cognitive</a:t>
            </a:r>
            <a:endParaRPr lang="en-US" sz="1176" dirty="0">
              <a:solidFill>
                <a:schemeClr val="bg1"/>
              </a:solidFill>
            </a:endParaRPr>
          </a:p>
          <a:p>
            <a:pPr marL="448193" lvl="1" indent="0">
              <a:buSzPct val="120000"/>
              <a:buNone/>
            </a:pPr>
            <a:r>
              <a:rPr lang="en-US" sz="1176" dirty="0">
                <a:solidFill>
                  <a:schemeClr val="bg1"/>
                </a:solidFill>
                <a:hlinkClick r:id="rId11"/>
              </a:rPr>
              <a:t>https://social.msdn.microsoft.com/forums/azure/en-US/home?forum=mlapi</a:t>
            </a:r>
            <a:r>
              <a:rPr lang="en-US" sz="1176" dirty="0">
                <a:solidFill>
                  <a:schemeClr val="bg1"/>
                </a:solidFill>
              </a:rPr>
              <a:t> </a:t>
            </a:r>
          </a:p>
          <a:p>
            <a:pPr marL="448193" lvl="1" indent="0">
              <a:buSzPct val="120000"/>
              <a:buNone/>
            </a:pPr>
            <a:r>
              <a:rPr lang="en-US" sz="1176" dirty="0">
                <a:solidFill>
                  <a:schemeClr val="bg1"/>
                </a:solidFill>
                <a:hlinkClick r:id="rId12"/>
              </a:rPr>
              <a:t>https://cognitive.uservoice.com/</a:t>
            </a:r>
            <a:endParaRPr lang="en-US" sz="1176" dirty="0">
              <a:solidFill>
                <a:schemeClr val="bg1"/>
              </a:solidFill>
            </a:endParaRPr>
          </a:p>
        </p:txBody>
      </p:sp>
    </p:spTree>
    <p:extLst>
      <p:ext uri="{BB962C8B-B14F-4D97-AF65-F5344CB8AC3E}">
        <p14:creationId xmlns:p14="http://schemas.microsoft.com/office/powerpoint/2010/main" val="417077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1872867" y="502350"/>
            <a:ext cx="7978413" cy="1200329"/>
          </a:xfrm>
          <a:prstGeom prst="rect">
            <a:avLst/>
          </a:prstGeom>
        </p:spPr>
        <p:txBody>
          <a:bodyPr wrap="square">
            <a:spAutoFit/>
          </a:bodyPr>
          <a:lstStyle/>
          <a:p>
            <a:pPr algn="ctr"/>
            <a:r>
              <a:rPr lang="en-CA" sz="7200" dirty="0"/>
              <a:t>//studio.azureml.net</a:t>
            </a:r>
          </a:p>
        </p:txBody>
      </p:sp>
      <p:pic>
        <p:nvPicPr>
          <p:cNvPr id="4" name="Picture 3"/>
          <p:cNvPicPr>
            <a:picLocks noChangeAspect="1"/>
          </p:cNvPicPr>
          <p:nvPr/>
        </p:nvPicPr>
        <p:blipFill>
          <a:blip r:embed="rId4"/>
          <a:stretch>
            <a:fillRect/>
          </a:stretch>
        </p:blipFill>
        <p:spPr>
          <a:xfrm>
            <a:off x="1287352" y="1702679"/>
            <a:ext cx="9617296" cy="6858000"/>
          </a:xfrm>
          <a:prstGeom prst="rect">
            <a:avLst/>
          </a:prstGeom>
        </p:spPr>
      </p:pic>
    </p:spTree>
    <p:extLst>
      <p:ext uri="{BB962C8B-B14F-4D97-AF65-F5344CB8AC3E}">
        <p14:creationId xmlns:p14="http://schemas.microsoft.com/office/powerpoint/2010/main" val="647866873"/>
      </p:ext>
    </p:extLst>
  </p:cSld>
  <p:clrMapOvr>
    <a:overrideClrMapping bg1="dk1" tx1="lt1" bg2="dk2" tx2="lt2" accent1="accent1" accent2="accent2" accent3="accent3" accent4="accent4" accent5="accent5" accent6="accent6" hlink="hlink" folHlink="folHlink"/>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508000" y="274640"/>
            <a:ext cx="11192933" cy="1162178"/>
          </a:xfrm>
        </p:spPr>
        <p:txBody>
          <a:bodyPr/>
          <a:lstStyle/>
          <a:p>
            <a:pPr algn="ctr"/>
            <a:r>
              <a:rPr lang="en-CA" dirty="0"/>
              <a:t>Step by Step</a:t>
            </a:r>
          </a:p>
        </p:txBody>
      </p:sp>
      <p:sp>
        <p:nvSpPr>
          <p:cNvPr id="4" name="Content Placeholder 2"/>
          <p:cNvSpPr txBox="1">
            <a:spLocks/>
          </p:cNvSpPr>
          <p:nvPr/>
        </p:nvSpPr>
        <p:spPr>
          <a:xfrm>
            <a:off x="709092" y="2860043"/>
            <a:ext cx="10790748" cy="19463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5400" dirty="0"/>
              <a:t>https://github.com/bethz/AzureML-FlightPrediction</a:t>
            </a:r>
          </a:p>
          <a:p>
            <a:pPr marL="0" indent="0" algn="ctr">
              <a:buNone/>
            </a:pPr>
            <a:endParaRPr lang="en-CA" sz="9600" dirty="0"/>
          </a:p>
        </p:txBody>
      </p:sp>
    </p:spTree>
    <p:extLst>
      <p:ext uri="{BB962C8B-B14F-4D97-AF65-F5344CB8AC3E}">
        <p14:creationId xmlns:p14="http://schemas.microsoft.com/office/powerpoint/2010/main" val="2976375378"/>
      </p:ext>
    </p:extLst>
  </p:cSld>
  <p:clrMapOvr>
    <a:overrideClrMapping bg1="dk1" tx1="lt1" bg2="dk2" tx2="lt2" accent1="accent1" accent2="accent2" accent3="accent3" accent4="accent4" accent5="accent5" accent6="accent6" hlink="hlink" folHlink="folHlink"/>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872" y="764556"/>
            <a:ext cx="7007311" cy="2462674"/>
          </a:xfrm>
        </p:spPr>
        <p:txBody>
          <a:bodyPr>
            <a:normAutofit/>
          </a:bodyPr>
          <a:lstStyle/>
          <a:p>
            <a:r>
              <a:rPr lang="en-US" sz="7200" dirty="0"/>
              <a:t>Thank  you!</a:t>
            </a:r>
            <a:br>
              <a:rPr lang="en-US" sz="7200" dirty="0"/>
            </a:br>
            <a:br>
              <a:rPr lang="en-US" sz="7200" dirty="0"/>
            </a:br>
            <a:endParaRPr lang="en-US" sz="1600" dirty="0"/>
          </a:p>
        </p:txBody>
      </p:sp>
      <p:sp>
        <p:nvSpPr>
          <p:cNvPr id="5" name="Content Placeholder 2"/>
          <p:cNvSpPr txBox="1">
            <a:spLocks/>
          </p:cNvSpPr>
          <p:nvPr/>
        </p:nvSpPr>
        <p:spPr>
          <a:xfrm>
            <a:off x="201872" y="4581626"/>
            <a:ext cx="6599572" cy="121661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http://aka.ms/mlworkshop</a:t>
            </a:r>
            <a:endParaRPr lang="en-US" dirty="0"/>
          </a:p>
          <a:p>
            <a:pPr marL="0" indent="0">
              <a:buNone/>
            </a:pPr>
            <a:r>
              <a:rPr lang="en-US" dirty="0"/>
              <a:t>https://channel9.msdn.com/</a:t>
            </a:r>
          </a:p>
          <a:p>
            <a:pPr marL="0" indent="0">
              <a:buNone/>
            </a:pPr>
            <a:r>
              <a:rPr lang="en-US" dirty="0"/>
              <a:t>https://mva.microsoft.com/</a:t>
            </a:r>
          </a:p>
        </p:txBody>
      </p:sp>
      <p:sp>
        <p:nvSpPr>
          <p:cNvPr id="7" name="Content Placeholder 2"/>
          <p:cNvSpPr txBox="1">
            <a:spLocks/>
          </p:cNvSpPr>
          <p:nvPr/>
        </p:nvSpPr>
        <p:spPr>
          <a:xfrm>
            <a:off x="201872" y="1910844"/>
            <a:ext cx="3403786" cy="20179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t>James Sturtevant</a:t>
            </a:r>
          </a:p>
          <a:p>
            <a:pPr marL="0" indent="0">
              <a:buNone/>
            </a:pPr>
            <a:r>
              <a:rPr lang="en-US" sz="2600" dirty="0">
                <a:hlinkClick r:id="rId3"/>
              </a:rPr>
              <a:t>jstur@microsoft.com</a:t>
            </a:r>
            <a:r>
              <a:rPr lang="en-US" sz="2600" dirty="0"/>
              <a:t>           </a:t>
            </a:r>
          </a:p>
          <a:p>
            <a:pPr marL="0" indent="0">
              <a:buNone/>
            </a:pPr>
            <a:r>
              <a:rPr lang="en-US" sz="2600" dirty="0"/>
              <a:t>//jamessturtevant.com</a:t>
            </a:r>
          </a:p>
          <a:p>
            <a:pPr marL="0" indent="0">
              <a:buNone/>
            </a:pPr>
            <a:r>
              <a:rPr lang="en-US" sz="2600" dirty="0"/>
              <a:t>@</a:t>
            </a:r>
            <a:r>
              <a:rPr lang="en-US" sz="2600" dirty="0" err="1"/>
              <a:t>aspenwilder</a:t>
            </a:r>
            <a:r>
              <a:rPr lang="en-US" sz="2600" dirty="0"/>
              <a:t>	</a:t>
            </a:r>
            <a:endParaRPr lang="en-US" sz="2400" dirty="0"/>
          </a:p>
          <a:p>
            <a:pPr marL="0" indent="0">
              <a:buNone/>
            </a:pPr>
            <a:endParaRPr lang="en-US" sz="2400" dirty="0"/>
          </a:p>
        </p:txBody>
      </p:sp>
      <p:sp>
        <p:nvSpPr>
          <p:cNvPr id="8" name="Content Placeholder 2"/>
          <p:cNvSpPr txBox="1">
            <a:spLocks/>
          </p:cNvSpPr>
          <p:nvPr/>
        </p:nvSpPr>
        <p:spPr>
          <a:xfrm>
            <a:off x="3605658" y="1910844"/>
            <a:ext cx="4312317" cy="191941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Beth </a:t>
            </a:r>
            <a:r>
              <a:rPr lang="en-US" sz="2400" dirty="0" err="1"/>
              <a:t>Zeranski</a:t>
            </a:r>
            <a:endParaRPr lang="en-US" sz="2400" dirty="0"/>
          </a:p>
          <a:p>
            <a:pPr marL="0" indent="0">
              <a:buNone/>
            </a:pPr>
            <a:r>
              <a:rPr lang="en-US" sz="2400" dirty="0">
                <a:hlinkClick r:id="rId3"/>
              </a:rPr>
              <a:t>beth.zeranski@microsoft.com </a:t>
            </a:r>
            <a:endParaRPr lang="en-US" sz="2400" dirty="0"/>
          </a:p>
          <a:p>
            <a:pPr marL="0" indent="0">
              <a:buNone/>
            </a:pPr>
            <a:r>
              <a:rPr lang="en-US" sz="2400" dirty="0"/>
              <a:t>//bethz.com</a:t>
            </a:r>
          </a:p>
          <a:p>
            <a:pPr marL="0" indent="0">
              <a:buNone/>
            </a:pPr>
            <a:r>
              <a:rPr lang="en-US" sz="2400" dirty="0"/>
              <a:t>@</a:t>
            </a:r>
            <a:r>
              <a:rPr lang="en-US" sz="2400" dirty="0" err="1"/>
              <a:t>BethZeranski</a:t>
            </a:r>
            <a:endParaRPr lang="en-US" sz="2400" dirty="0"/>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780473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72865" y="1437487"/>
            <a:ext cx="3403786" cy="2017982"/>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t>James Sturtevant</a:t>
            </a:r>
          </a:p>
          <a:p>
            <a:pPr marL="0" indent="0">
              <a:buNone/>
            </a:pPr>
            <a:r>
              <a:rPr lang="en-US" sz="2600" dirty="0">
                <a:hlinkClick r:id="rId2"/>
              </a:rPr>
              <a:t>jstur@microsoft.com</a:t>
            </a:r>
            <a:r>
              <a:rPr lang="en-US" sz="2600" dirty="0"/>
              <a:t>           </a:t>
            </a:r>
          </a:p>
          <a:p>
            <a:pPr marL="0" indent="0">
              <a:buNone/>
            </a:pPr>
            <a:r>
              <a:rPr lang="en-US" sz="2600" dirty="0"/>
              <a:t>//jamessturtevant.com</a:t>
            </a:r>
          </a:p>
          <a:p>
            <a:pPr marL="0" indent="0">
              <a:buNone/>
            </a:pPr>
            <a:r>
              <a:rPr lang="en-US" sz="2600" dirty="0"/>
              <a:t>@</a:t>
            </a:r>
            <a:r>
              <a:rPr lang="en-US" sz="2600" dirty="0" err="1"/>
              <a:t>aspenwilder</a:t>
            </a:r>
            <a:r>
              <a:rPr lang="en-US" sz="2600" dirty="0"/>
              <a:t>	</a:t>
            </a:r>
            <a:endParaRPr lang="en-US" sz="2400" dirty="0"/>
          </a:p>
          <a:p>
            <a:pPr marL="0" indent="0">
              <a:buNone/>
            </a:pPr>
            <a:endParaRPr lang="en-US" sz="2400" dirty="0"/>
          </a:p>
        </p:txBody>
      </p:sp>
      <p:sp>
        <p:nvSpPr>
          <p:cNvPr id="5" name="Content Placeholder 2"/>
          <p:cNvSpPr txBox="1">
            <a:spLocks/>
          </p:cNvSpPr>
          <p:nvPr/>
        </p:nvSpPr>
        <p:spPr>
          <a:xfrm>
            <a:off x="3676651" y="1437487"/>
            <a:ext cx="4312317" cy="191941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Beth </a:t>
            </a:r>
            <a:r>
              <a:rPr lang="en-US" sz="2400" dirty="0" err="1"/>
              <a:t>Zeranski</a:t>
            </a:r>
            <a:endParaRPr lang="en-US" sz="2400" dirty="0"/>
          </a:p>
          <a:p>
            <a:pPr marL="0" indent="0">
              <a:buNone/>
            </a:pPr>
            <a:r>
              <a:rPr lang="en-US" sz="2400" dirty="0">
                <a:hlinkClick r:id="rId2"/>
              </a:rPr>
              <a:t>beth.zeranski@microsoft.com </a:t>
            </a:r>
            <a:endParaRPr lang="en-US" sz="2400" dirty="0"/>
          </a:p>
          <a:p>
            <a:pPr marL="0" indent="0">
              <a:buNone/>
            </a:pPr>
            <a:r>
              <a:rPr lang="en-US" sz="2400" dirty="0"/>
              <a:t>//bethz.com</a:t>
            </a:r>
          </a:p>
          <a:p>
            <a:pPr marL="0" indent="0">
              <a:buNone/>
            </a:pPr>
            <a:r>
              <a:rPr lang="en-US" sz="2400" dirty="0"/>
              <a:t>@</a:t>
            </a:r>
            <a:r>
              <a:rPr lang="en-US" sz="2400" dirty="0" err="1"/>
              <a:t>BethZeranski</a:t>
            </a:r>
            <a:endParaRPr lang="en-US" sz="2400" dirty="0"/>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19880512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92183" y="2423045"/>
            <a:ext cx="6273418" cy="1794661"/>
          </a:xfrm>
        </p:spPr>
        <p:txBody>
          <a:bodyPr/>
          <a:lstStyle/>
          <a:p>
            <a:r>
              <a:rPr lang="en-US" dirty="0"/>
              <a:t>Intro to Azure ML</a:t>
            </a:r>
          </a:p>
          <a:p>
            <a:r>
              <a:rPr lang="en-US" dirty="0"/>
              <a:t>Hands on Walkthrough</a:t>
            </a:r>
          </a:p>
          <a:p>
            <a:r>
              <a:rPr lang="en-US" dirty="0"/>
              <a:t>Improving the Model</a:t>
            </a:r>
          </a:p>
        </p:txBody>
      </p:sp>
      <p:sp>
        <p:nvSpPr>
          <p:cNvPr id="3" name="Title 2"/>
          <p:cNvSpPr>
            <a:spLocks noGrp="1"/>
          </p:cNvSpPr>
          <p:nvPr>
            <p:ph type="title"/>
          </p:nvPr>
        </p:nvSpPr>
        <p:spPr>
          <a:xfrm>
            <a:off x="192183" y="147888"/>
            <a:ext cx="6935729" cy="1801436"/>
          </a:xfrm>
        </p:spPr>
        <p:txBody>
          <a:bodyPr/>
          <a:lstStyle/>
          <a:p>
            <a:r>
              <a:rPr lang="en-US" dirty="0"/>
              <a:t>Agenda</a:t>
            </a:r>
            <a:br>
              <a:rPr lang="en-US" dirty="0"/>
            </a:br>
            <a:endParaRPr lang="en-US" dirty="0"/>
          </a:p>
        </p:txBody>
      </p:sp>
    </p:spTree>
    <p:extLst>
      <p:ext uri="{BB962C8B-B14F-4D97-AF65-F5344CB8AC3E}">
        <p14:creationId xmlns:p14="http://schemas.microsoft.com/office/powerpoint/2010/main" val="4131762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Rectangle 98"/>
          <p:cNvSpPr/>
          <p:nvPr/>
        </p:nvSpPr>
        <p:spPr>
          <a:xfrm>
            <a:off x="1817750" y="5078118"/>
            <a:ext cx="10374251" cy="1488370"/>
          </a:xfrm>
          <a:prstGeom prst="rect">
            <a:avLst/>
          </a:prstGeom>
          <a:solidFill>
            <a:srgbClr val="000000">
              <a:alpha val="20000"/>
            </a:srgbClr>
          </a:solidFill>
          <a:ln>
            <a:noFill/>
            <a:headEnd type="none" w="med" len="med"/>
            <a:tailEnd type="none" w="med" len="med"/>
          </a:ln>
          <a:effectLst/>
        </p:spPr>
        <p:txBody>
          <a:bodyPr vert="horz" wrap="square" lIns="89642" tIns="89642" rIns="179285" bIns="45693" numCol="1" rtlCol="0" anchor="ctr" anchorCtr="0" compatLnSpc="1">
            <a:prstTxWarp prst="textNoShape">
              <a:avLst/>
            </a:prstTxWarp>
          </a:bodyPr>
          <a:lstStyle/>
          <a:p>
            <a:pPr marL="0" marR="0" lvl="0" indent="0" algn="r" defTabSz="913561" eaLnBrk="1" fontAlgn="base" latinLnBrk="0" hangingPunct="1">
              <a:lnSpc>
                <a:spcPct val="100000"/>
              </a:lnSpc>
              <a:spcBef>
                <a:spcPts val="1176"/>
              </a:spcBef>
              <a:spcAft>
                <a:spcPts val="1176"/>
              </a:spcAft>
              <a:buClrTx/>
              <a:buSzTx/>
              <a:buFontTx/>
              <a:buNone/>
              <a:tabLst/>
              <a:defRPr/>
            </a:pPr>
            <a:endParaRPr kumimoji="0" lang="en-GB" sz="2745" b="0" i="1" u="none" strike="noStrike" kern="0" cap="none" spc="0" normalizeH="0" baseline="0" noProof="0" dirty="0">
              <a:ln>
                <a:noFill/>
              </a:ln>
              <a:solidFill>
                <a:schemeClr val="bg1"/>
              </a:solidFill>
              <a:effectLst/>
              <a:uLnTx/>
              <a:uFillTx/>
              <a:latin typeface="+mj-lt"/>
            </a:endParaRPr>
          </a:p>
        </p:txBody>
      </p:sp>
      <p:sp>
        <p:nvSpPr>
          <p:cNvPr id="51" name="Rectangle 50"/>
          <p:cNvSpPr/>
          <p:nvPr/>
        </p:nvSpPr>
        <p:spPr bwMode="auto">
          <a:xfrm>
            <a:off x="3712023" y="2717832"/>
            <a:ext cx="1434280" cy="1585494"/>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r>
              <a:rPr kumimoji="0" lang="en-US" sz="1568" b="0" i="0" u="none" strike="noStrike" kern="0" cap="none" spc="0" normalizeH="0" baseline="0" noProof="0" dirty="0">
                <a:ln>
                  <a:noFill/>
                </a:ln>
                <a:solidFill>
                  <a:schemeClr val="bg1"/>
                </a:solidFill>
                <a:effectLst/>
                <a:uLnTx/>
                <a:uFillTx/>
              </a:rPr>
              <a:t>SQL Server enables </a:t>
            </a:r>
            <a:br>
              <a:rPr kumimoji="0" lang="en-US" sz="1568" b="0" i="0" u="none" strike="noStrike" kern="0" cap="none" spc="0" normalizeH="0" baseline="0" noProof="0" dirty="0">
                <a:ln>
                  <a:noFill/>
                </a:ln>
                <a:solidFill>
                  <a:schemeClr val="bg1"/>
                </a:solidFill>
                <a:effectLst/>
                <a:uLnTx/>
                <a:uFillTx/>
              </a:rPr>
            </a:br>
            <a:r>
              <a:rPr kumimoji="0" lang="en-US" sz="1568" b="0" i="0" u="none" strike="noStrike" kern="0" cap="none" spc="0" normalizeH="0" baseline="0" noProof="0" dirty="0">
                <a:ln>
                  <a:noFill/>
                </a:ln>
                <a:solidFill>
                  <a:schemeClr val="bg1"/>
                </a:solidFill>
                <a:effectLst/>
                <a:uLnTx/>
                <a:uFillTx/>
              </a:rPr>
              <a:t>data mining</a:t>
            </a:r>
            <a:endParaRPr kumimoji="0" lang="en-IN" sz="1568" b="0" i="0" u="none" strike="noStrike" kern="0" cap="none" spc="0" normalizeH="0" baseline="0" noProof="0" dirty="0">
              <a:ln>
                <a:noFill/>
              </a:ln>
              <a:solidFill>
                <a:schemeClr val="bg1"/>
              </a:solidFill>
              <a:effectLst/>
              <a:uLnTx/>
              <a:uFillTx/>
              <a:ea typeface="Segoe UI" pitchFamily="34" charset="0"/>
              <a:cs typeface="Segoe UI" pitchFamily="34" charset="0"/>
            </a:endParaRPr>
          </a:p>
        </p:txBody>
      </p:sp>
      <p:sp>
        <p:nvSpPr>
          <p:cNvPr id="52" name="Rectangle 51"/>
          <p:cNvSpPr/>
          <p:nvPr/>
        </p:nvSpPr>
        <p:spPr bwMode="auto">
          <a:xfrm>
            <a:off x="407076" y="2717832"/>
            <a:ext cx="1434280" cy="1585494"/>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r>
              <a:rPr kumimoji="0" lang="en-IN" sz="1568" b="0" i="0" u="none" strike="noStrike" kern="0" cap="none" spc="0" normalizeH="0" baseline="0" noProof="0" dirty="0">
                <a:ln>
                  <a:noFill/>
                </a:ln>
                <a:solidFill>
                  <a:schemeClr val="bg1"/>
                </a:solidFill>
                <a:effectLst/>
                <a:uLnTx/>
                <a:uFillTx/>
                <a:ea typeface="Segoe UI" pitchFamily="34" charset="0"/>
                <a:cs typeface="Segoe UI" pitchFamily="34" charset="0"/>
              </a:rPr>
              <a:t>Computers work on users behalf, filtering junk email</a:t>
            </a:r>
          </a:p>
        </p:txBody>
      </p:sp>
      <p:sp>
        <p:nvSpPr>
          <p:cNvPr id="53" name="Rectangle 52"/>
          <p:cNvSpPr/>
          <p:nvPr/>
        </p:nvSpPr>
        <p:spPr bwMode="auto">
          <a:xfrm>
            <a:off x="7016969" y="2717832"/>
            <a:ext cx="1434280" cy="1585494"/>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r>
              <a:rPr kumimoji="0" lang="en-IN" sz="1568" b="0" i="0" u="none" strike="noStrike" kern="0" cap="none" spc="0" normalizeH="0" baseline="0" noProof="0" dirty="0">
                <a:ln>
                  <a:noFill/>
                </a:ln>
                <a:solidFill>
                  <a:schemeClr val="bg1"/>
                </a:solidFill>
                <a:effectLst/>
                <a:uLnTx/>
                <a:uFillTx/>
                <a:ea typeface="Segoe UI" pitchFamily="34" charset="0"/>
                <a:cs typeface="Segoe UI" pitchFamily="34" charset="0"/>
              </a:rPr>
              <a:t>Microsoft Kinect can watch users gestures</a:t>
            </a:r>
          </a:p>
        </p:txBody>
      </p:sp>
      <p:sp>
        <p:nvSpPr>
          <p:cNvPr id="54" name="Rectangle 53"/>
          <p:cNvSpPr/>
          <p:nvPr/>
        </p:nvSpPr>
        <p:spPr bwMode="auto">
          <a:xfrm>
            <a:off x="10321914" y="2717832"/>
            <a:ext cx="1434280" cy="1585494"/>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r>
              <a:rPr kumimoji="0" lang="en-IN" sz="1568" b="0" i="0" u="none" strike="noStrike" kern="0" cap="none" spc="0" normalizeH="0" baseline="0" noProof="0" dirty="0">
                <a:ln>
                  <a:noFill/>
                </a:ln>
                <a:solidFill>
                  <a:schemeClr val="bg1"/>
                </a:solidFill>
                <a:effectLst/>
                <a:uLnTx/>
                <a:uFillTx/>
                <a:ea typeface="Segoe UI" pitchFamily="34" charset="0"/>
                <a:cs typeface="Segoe UI" pitchFamily="34" charset="0"/>
              </a:rPr>
              <a:t>Microsoft launches </a:t>
            </a:r>
            <a:br>
              <a:rPr kumimoji="0" lang="en-IN" sz="1568" b="0" i="0" u="none" strike="noStrike" kern="0" cap="none" spc="0" normalizeH="0" baseline="0" noProof="0" dirty="0">
                <a:ln>
                  <a:noFill/>
                </a:ln>
                <a:solidFill>
                  <a:schemeClr val="bg1"/>
                </a:solidFill>
                <a:effectLst/>
                <a:uLnTx/>
                <a:uFillTx/>
                <a:ea typeface="Segoe UI" pitchFamily="34" charset="0"/>
                <a:cs typeface="Segoe UI" pitchFamily="34" charset="0"/>
              </a:rPr>
            </a:br>
            <a:r>
              <a:rPr kumimoji="0" lang="en-IN" sz="1568" b="0" i="0" u="none" strike="noStrike" kern="0" cap="none" spc="0" normalizeH="0" baseline="0" noProof="0" dirty="0">
                <a:ln>
                  <a:noFill/>
                </a:ln>
                <a:solidFill>
                  <a:schemeClr val="bg1"/>
                </a:solidFill>
                <a:effectLst/>
                <a:uLnTx/>
                <a:uFillTx/>
                <a:ea typeface="Segoe UI" pitchFamily="34" charset="0"/>
                <a:cs typeface="Segoe UI" pitchFamily="34" charset="0"/>
              </a:rPr>
              <a:t>Azure Machine Learning</a:t>
            </a:r>
          </a:p>
        </p:txBody>
      </p:sp>
      <p:sp>
        <p:nvSpPr>
          <p:cNvPr id="55" name="Rectangle 54"/>
          <p:cNvSpPr/>
          <p:nvPr/>
        </p:nvSpPr>
        <p:spPr bwMode="auto">
          <a:xfrm>
            <a:off x="2059549" y="2717832"/>
            <a:ext cx="1434280" cy="1585494"/>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dirty="0">
                <a:ln>
                  <a:noFill/>
                </a:ln>
                <a:solidFill>
                  <a:schemeClr val="bg1"/>
                </a:solidFill>
                <a:effectLst/>
                <a:uLnTx/>
                <a:uFillTx/>
              </a:rPr>
              <a:t> Microsoft search engine built with machine learning</a:t>
            </a:r>
          </a:p>
        </p:txBody>
      </p:sp>
      <p:sp>
        <p:nvSpPr>
          <p:cNvPr id="56" name="Rectangle 55"/>
          <p:cNvSpPr/>
          <p:nvPr/>
        </p:nvSpPr>
        <p:spPr bwMode="auto">
          <a:xfrm>
            <a:off x="5364496" y="2717832"/>
            <a:ext cx="1434280" cy="1585494"/>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r>
              <a:rPr kumimoji="0" lang="en-IN" sz="1568" b="0" i="0" u="none" strike="noStrike" kern="0" cap="none" spc="0" normalizeH="0" baseline="0" noProof="0" dirty="0">
                <a:ln>
                  <a:noFill/>
                </a:ln>
                <a:solidFill>
                  <a:schemeClr val="bg1"/>
                </a:solidFill>
                <a:effectLst/>
                <a:uLnTx/>
                <a:uFillTx/>
                <a:ea typeface="Segoe UI" pitchFamily="34" charset="0"/>
                <a:cs typeface="Segoe UI" pitchFamily="34" charset="0"/>
              </a:rPr>
              <a:t>Bing Maps ships with ML traffic-prediction service</a:t>
            </a:r>
          </a:p>
        </p:txBody>
      </p:sp>
      <p:sp>
        <p:nvSpPr>
          <p:cNvPr id="57" name="Rectangle 56"/>
          <p:cNvSpPr/>
          <p:nvPr/>
        </p:nvSpPr>
        <p:spPr bwMode="auto">
          <a:xfrm>
            <a:off x="8669443" y="2717832"/>
            <a:ext cx="1434280" cy="1585494"/>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71714" rIns="44821" bIns="44821"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r>
              <a:rPr kumimoji="0" lang="en-IN" sz="1568" b="0" i="0" u="none" strike="noStrike" kern="0" cap="none" spc="0" normalizeH="0" baseline="0" noProof="0" dirty="0">
                <a:ln>
                  <a:noFill/>
                </a:ln>
                <a:solidFill>
                  <a:schemeClr val="bg1"/>
                </a:solidFill>
                <a:effectLst/>
                <a:uLnTx/>
                <a:uFillTx/>
                <a:ea typeface="Segoe UI" pitchFamily="34" charset="0"/>
                <a:cs typeface="Segoe UI" pitchFamily="34" charset="0"/>
              </a:rPr>
              <a:t>Successful, real-time, speech-to-speech translation</a:t>
            </a:r>
          </a:p>
        </p:txBody>
      </p:sp>
      <p:sp>
        <p:nvSpPr>
          <p:cNvPr id="98" name="Title 2"/>
          <p:cNvSpPr txBox="1">
            <a:spLocks/>
          </p:cNvSpPr>
          <p:nvPr/>
        </p:nvSpPr>
        <p:spPr>
          <a:xfrm>
            <a:off x="536923" y="291515"/>
            <a:ext cx="11655078" cy="899537"/>
          </a:xfrm>
          <a:prstGeom prst="rect">
            <a:avLst/>
          </a:prstGeom>
        </p:spPr>
        <p:txBody>
          <a:bodyPr vert="horz" lIns="89642" tIns="44821" rIns="89642" bIns="44821" rtlCol="0" anchor="t">
            <a:noAutofit/>
          </a:bodyPr>
          <a:lstStyle>
            <a:lvl1pPr algn="l" defTabSz="932597" rtl="0" eaLnBrk="1" latinLnBrk="0" hangingPunct="1">
              <a:lnSpc>
                <a:spcPct val="90000"/>
              </a:lnSpc>
              <a:spcBef>
                <a:spcPct val="0"/>
              </a:spcBef>
              <a:buNone/>
              <a:defRPr sz="5507" kern="1200">
                <a:solidFill>
                  <a:schemeClr val="bg1"/>
                </a:solidFill>
                <a:latin typeface="+mj-lt"/>
                <a:ea typeface="+mj-ea"/>
                <a:cs typeface="+mj-cs"/>
              </a:defRPr>
            </a:lvl1pPr>
          </a:lstStyle>
          <a:p>
            <a:pPr marL="0" marR="0" lvl="0" indent="0" algn="l" defTabSz="914225" rtl="0" eaLnBrk="1" fontAlgn="auto" latinLnBrk="0" hangingPunct="1">
              <a:lnSpc>
                <a:spcPct val="90000"/>
              </a:lnSpc>
              <a:spcBef>
                <a:spcPct val="0"/>
              </a:spcBef>
              <a:spcAft>
                <a:spcPts val="0"/>
              </a:spcAft>
              <a:buClrTx/>
              <a:buSzTx/>
              <a:buFontTx/>
              <a:buNone/>
              <a:tabLst/>
              <a:defRPr/>
            </a:pPr>
            <a:r>
              <a:rPr kumimoji="0" lang="en-IN" sz="5294" b="0" i="0" u="none" strike="noStrike" kern="1200" cap="none" spc="0" normalizeH="0" baseline="0" noProof="0" dirty="0">
                <a:ln>
                  <a:noFill/>
                </a:ln>
                <a:solidFill>
                  <a:srgbClr val="FFFFFF"/>
                </a:solidFill>
                <a:effectLst/>
                <a:uLnTx/>
                <a:uFillTx/>
                <a:latin typeface="+mj-lt"/>
                <a:ea typeface="+mj-ea"/>
                <a:cs typeface="+mj-cs"/>
              </a:rPr>
              <a:t>Microsoft &amp; Machine Learning</a:t>
            </a:r>
            <a:br>
              <a:rPr kumimoji="0" lang="en-IN" sz="5294" b="0" i="0" u="none" strike="noStrike" kern="1200" cap="none" spc="0" normalizeH="0" baseline="0" noProof="0" dirty="0">
                <a:ln>
                  <a:noFill/>
                </a:ln>
                <a:solidFill>
                  <a:srgbClr val="FFFFFF"/>
                </a:solidFill>
                <a:effectLst/>
                <a:uLnTx/>
                <a:uFillTx/>
                <a:latin typeface="+mj-lt"/>
                <a:ea typeface="+mj-ea"/>
                <a:cs typeface="+mj-cs"/>
              </a:rPr>
            </a:br>
            <a:r>
              <a:rPr kumimoji="0" lang="en-IN" sz="3529" b="0" i="0" u="none" strike="noStrike" kern="1200" cap="none" spc="0" normalizeH="0" baseline="0" noProof="0" dirty="0">
                <a:ln>
                  <a:noFill/>
                </a:ln>
                <a:solidFill>
                  <a:schemeClr val="bg1"/>
                </a:solidFill>
                <a:effectLst/>
                <a:uLnTx/>
                <a:uFillTx/>
                <a:latin typeface="+mj-lt"/>
                <a:ea typeface="+mj-ea"/>
                <a:cs typeface="+mj-cs"/>
              </a:rPr>
              <a:t>15</a:t>
            </a:r>
            <a:r>
              <a:rPr kumimoji="0" lang="en-IN" sz="3529" b="0" i="0" u="none" strike="noStrike" kern="1200" cap="none" spc="0" normalizeH="0" baseline="0" noProof="0" dirty="0">
                <a:ln>
                  <a:noFill/>
                </a:ln>
                <a:solidFill>
                  <a:srgbClr val="FFFFFF"/>
                </a:solidFill>
                <a:effectLst/>
                <a:uLnTx/>
                <a:uFillTx/>
                <a:latin typeface="+mj-lt"/>
                <a:ea typeface="+mj-ea"/>
                <a:cs typeface="+mj-cs"/>
              </a:rPr>
              <a:t> years of realizing innovation</a:t>
            </a:r>
            <a:endParaRPr kumimoji="0" lang="en-IN" sz="3529" b="0" i="0" u="none" strike="noStrike" kern="1200" cap="none" spc="0" normalizeH="0" baseline="0" noProof="0" dirty="0">
              <a:ln>
                <a:noFill/>
              </a:ln>
              <a:solidFill>
                <a:schemeClr val="bg1"/>
              </a:solidFill>
              <a:effectLst/>
              <a:uLnTx/>
              <a:uFillTx/>
              <a:latin typeface="+mj-lt"/>
              <a:ea typeface="+mj-ea"/>
              <a:cs typeface="+mj-cs"/>
            </a:endParaRPr>
          </a:p>
        </p:txBody>
      </p:sp>
      <p:sp>
        <p:nvSpPr>
          <p:cNvPr id="100" name="Rounded Rectangle 99"/>
          <p:cNvSpPr/>
          <p:nvPr/>
        </p:nvSpPr>
        <p:spPr bwMode="auto">
          <a:xfrm>
            <a:off x="1291453" y="5584467"/>
            <a:ext cx="3206235" cy="876653"/>
          </a:xfrm>
          <a:prstGeom prst="roundRect">
            <a:avLst>
              <a:gd name="adj" fmla="val 50000"/>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89642" bIns="143428" numCol="1" spcCol="0" rtlCol="0" fromWordArt="0" anchor="ctr" anchorCtr="0" forceAA="0" compatLnSpc="1">
            <a:prstTxWarp prst="textNoShape">
              <a:avLst/>
            </a:prstTxWarp>
            <a:noAutofit/>
          </a:bodyPr>
          <a:lstStyle/>
          <a:p>
            <a:pPr marL="0" marR="0" lvl="0" indent="0" defTabSz="913561" eaLnBrk="1" fontAlgn="base" latinLnBrk="0" hangingPunct="1">
              <a:lnSpc>
                <a:spcPct val="100000"/>
              </a:lnSpc>
              <a:spcBef>
                <a:spcPct val="0"/>
              </a:spcBef>
              <a:spcAft>
                <a:spcPct val="0"/>
              </a:spcAft>
              <a:buClrTx/>
              <a:buSzTx/>
              <a:buFontTx/>
              <a:buNone/>
              <a:tabLst/>
              <a:defRPr/>
            </a:pPr>
            <a:r>
              <a:rPr kumimoji="0" lang="en-GB" sz="1765" b="1" i="0" u="none" strike="noStrike" kern="0" cap="none" spc="0" normalizeH="0" baseline="0" noProof="0" dirty="0">
                <a:ln>
                  <a:noFill/>
                </a:ln>
                <a:solidFill>
                  <a:schemeClr val="bg1"/>
                </a:solidFill>
                <a:effectLst/>
                <a:uLnTx/>
                <a:uFillTx/>
              </a:rPr>
              <a:t>John Platt, </a:t>
            </a:r>
            <a:br>
              <a:rPr kumimoji="0" lang="en-GB" sz="1765" b="0" i="0" u="none" strike="noStrike" kern="0" cap="none" spc="0" normalizeH="0" baseline="0" noProof="0" dirty="0">
                <a:ln>
                  <a:noFill/>
                </a:ln>
                <a:solidFill>
                  <a:schemeClr val="bg1"/>
                </a:solidFill>
                <a:effectLst/>
                <a:uLnTx/>
                <a:uFillTx/>
              </a:rPr>
            </a:br>
            <a:r>
              <a:rPr kumimoji="0" lang="en-GB" sz="1372" b="0" i="0" u="none" strike="noStrike" kern="0" cap="none" spc="0" normalizeH="0" baseline="0" noProof="0" dirty="0">
                <a:ln>
                  <a:noFill/>
                </a:ln>
                <a:solidFill>
                  <a:schemeClr val="bg1"/>
                </a:solidFill>
                <a:effectLst/>
                <a:uLnTx/>
                <a:uFillTx/>
              </a:rPr>
              <a:t>Distinguished scientist at Microsoft Research</a:t>
            </a:r>
          </a:p>
        </p:txBody>
      </p:sp>
      <p:pic>
        <p:nvPicPr>
          <p:cNvPr id="101" name="Picture 100"/>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0760" y="5078118"/>
            <a:ext cx="1536991" cy="1496541"/>
          </a:xfrm>
          <a:prstGeom prst="rect">
            <a:avLst/>
          </a:prstGeom>
          <a:noFill/>
          <a:ln>
            <a:noFill/>
          </a:ln>
        </p:spPr>
      </p:pic>
      <p:sp>
        <p:nvSpPr>
          <p:cNvPr id="50" name="Rectangle 49"/>
          <p:cNvSpPr/>
          <p:nvPr/>
        </p:nvSpPr>
        <p:spPr bwMode="auto">
          <a:xfrm>
            <a:off x="1110768"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58" name="Oval 57"/>
          <p:cNvSpPr/>
          <p:nvPr/>
        </p:nvSpPr>
        <p:spPr bwMode="auto">
          <a:xfrm>
            <a:off x="1060199" y="2659512"/>
            <a:ext cx="128031" cy="112389"/>
          </a:xfrm>
          <a:prstGeom prst="ellipse">
            <a:avLst/>
          </a:prstGeom>
          <a:solidFill>
            <a:schemeClr val="tx1"/>
          </a:solidFill>
          <a:ln>
            <a:solidFill>
              <a:srgbClr val="00BCF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59" name="Rectangle 58"/>
          <p:cNvSpPr/>
          <p:nvPr/>
        </p:nvSpPr>
        <p:spPr bwMode="auto">
          <a:xfrm>
            <a:off x="11025608" y="2355589"/>
            <a:ext cx="26893" cy="41599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60" name="Oval 59"/>
          <p:cNvSpPr/>
          <p:nvPr/>
        </p:nvSpPr>
        <p:spPr bwMode="auto">
          <a:xfrm>
            <a:off x="10975039" y="2659512"/>
            <a:ext cx="128031" cy="112389"/>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02" name="Rectangle 101"/>
          <p:cNvSpPr/>
          <p:nvPr/>
        </p:nvSpPr>
        <p:spPr bwMode="auto">
          <a:xfrm>
            <a:off x="9373135"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03" name="Oval 102"/>
          <p:cNvSpPr/>
          <p:nvPr/>
        </p:nvSpPr>
        <p:spPr bwMode="auto">
          <a:xfrm>
            <a:off x="9322566"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04" name="Rectangle 103"/>
          <p:cNvSpPr/>
          <p:nvPr/>
        </p:nvSpPr>
        <p:spPr bwMode="auto">
          <a:xfrm>
            <a:off x="7720662"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05" name="Oval 104"/>
          <p:cNvSpPr/>
          <p:nvPr/>
        </p:nvSpPr>
        <p:spPr bwMode="auto">
          <a:xfrm>
            <a:off x="7670093"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06" name="Rectangle 105"/>
          <p:cNvSpPr/>
          <p:nvPr/>
        </p:nvSpPr>
        <p:spPr bwMode="auto">
          <a:xfrm>
            <a:off x="6068189"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07" name="Oval 106"/>
          <p:cNvSpPr/>
          <p:nvPr/>
        </p:nvSpPr>
        <p:spPr bwMode="auto">
          <a:xfrm>
            <a:off x="6017620"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08" name="Rectangle 107"/>
          <p:cNvSpPr/>
          <p:nvPr/>
        </p:nvSpPr>
        <p:spPr bwMode="auto">
          <a:xfrm>
            <a:off x="4415715"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09" name="Oval 108"/>
          <p:cNvSpPr/>
          <p:nvPr/>
        </p:nvSpPr>
        <p:spPr bwMode="auto">
          <a:xfrm>
            <a:off x="4365146"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10" name="Rectangle 109"/>
          <p:cNvSpPr/>
          <p:nvPr/>
        </p:nvSpPr>
        <p:spPr bwMode="auto">
          <a:xfrm>
            <a:off x="2763242" y="2355589"/>
            <a:ext cx="26893" cy="4159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11" name="Oval 110"/>
          <p:cNvSpPr/>
          <p:nvPr/>
        </p:nvSpPr>
        <p:spPr bwMode="auto">
          <a:xfrm>
            <a:off x="2712673" y="2659512"/>
            <a:ext cx="128031" cy="1123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100000"/>
              </a:lnSpc>
              <a:spcBef>
                <a:spcPts val="588"/>
              </a:spcBef>
              <a:spcAft>
                <a:spcPct val="0"/>
              </a:spcAft>
              <a:buClrTx/>
              <a:buSzTx/>
              <a:buFontTx/>
              <a:buNone/>
              <a:tabLst/>
              <a:defRPr/>
            </a:pPr>
            <a:endParaRPr kumimoji="0" lang="en-IN" sz="2745" b="0"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12" name="Right Arrow 111"/>
          <p:cNvSpPr/>
          <p:nvPr/>
        </p:nvSpPr>
        <p:spPr bwMode="auto">
          <a:xfrm>
            <a:off x="-12805" y="2035723"/>
            <a:ext cx="12084888" cy="319867"/>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solidFill>
                  <a:schemeClr val="bg1">
                    <a:alpha val="0"/>
                  </a:schemeClr>
                </a:solid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3" name="Rectangle 112"/>
          <p:cNvSpPr/>
          <p:nvPr/>
        </p:nvSpPr>
        <p:spPr bwMode="auto">
          <a:xfrm>
            <a:off x="587355"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ctr" defTabSz="914102" eaLnBrk="1" fontAlgn="base" latinLnBrk="0" hangingPunct="1">
              <a:lnSpc>
                <a:spcPct val="100000"/>
              </a:lnSpc>
              <a:spcBef>
                <a:spcPct val="0"/>
              </a:spcBef>
              <a:spcAft>
                <a:spcPct val="0"/>
              </a:spcAft>
              <a:buClrTx/>
              <a:buSzTx/>
              <a:buFontTx/>
              <a:buNone/>
              <a:tabLst/>
              <a:defRPr/>
            </a:pPr>
            <a:r>
              <a:rPr kumimoji="0" lang="en-US" sz="2353"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1999</a:t>
            </a:r>
          </a:p>
        </p:txBody>
      </p:sp>
      <p:sp>
        <p:nvSpPr>
          <p:cNvPr id="114" name="Rectangle 113"/>
          <p:cNvSpPr/>
          <p:nvPr/>
        </p:nvSpPr>
        <p:spPr bwMode="auto">
          <a:xfrm>
            <a:off x="8849722"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ctr" defTabSz="914102" eaLnBrk="1" fontAlgn="base" latinLnBrk="0" hangingPunct="1">
              <a:lnSpc>
                <a:spcPct val="100000"/>
              </a:lnSpc>
              <a:spcBef>
                <a:spcPct val="0"/>
              </a:spcBef>
              <a:spcAft>
                <a:spcPct val="0"/>
              </a:spcAft>
              <a:buClrTx/>
              <a:buSzTx/>
              <a:buFontTx/>
              <a:buNone/>
              <a:tabLst/>
              <a:defRPr/>
            </a:pPr>
            <a:r>
              <a:rPr kumimoji="0" lang="en-US" sz="2353"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2012</a:t>
            </a:r>
          </a:p>
        </p:txBody>
      </p:sp>
      <p:sp>
        <p:nvSpPr>
          <p:cNvPr id="115" name="Rectangle 114"/>
          <p:cNvSpPr/>
          <p:nvPr/>
        </p:nvSpPr>
        <p:spPr bwMode="auto">
          <a:xfrm>
            <a:off x="5544776"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ctr" defTabSz="914102" eaLnBrk="1" fontAlgn="base" latinLnBrk="0" hangingPunct="1">
              <a:lnSpc>
                <a:spcPct val="100000"/>
              </a:lnSpc>
              <a:spcBef>
                <a:spcPct val="0"/>
              </a:spcBef>
              <a:spcAft>
                <a:spcPct val="0"/>
              </a:spcAft>
              <a:buClrTx/>
              <a:buSzTx/>
              <a:buFontTx/>
              <a:buNone/>
              <a:tabLst/>
              <a:defRPr/>
            </a:pPr>
            <a:r>
              <a:rPr kumimoji="0" lang="en-US" sz="2353"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2008</a:t>
            </a:r>
          </a:p>
        </p:txBody>
      </p:sp>
      <p:sp>
        <p:nvSpPr>
          <p:cNvPr id="116" name="Rectangle 115"/>
          <p:cNvSpPr/>
          <p:nvPr/>
        </p:nvSpPr>
        <p:spPr bwMode="auto">
          <a:xfrm>
            <a:off x="2239829"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ctr" defTabSz="914102" eaLnBrk="1" fontAlgn="base" latinLnBrk="0" hangingPunct="1">
              <a:lnSpc>
                <a:spcPct val="100000"/>
              </a:lnSpc>
              <a:spcBef>
                <a:spcPct val="0"/>
              </a:spcBef>
              <a:spcAft>
                <a:spcPct val="0"/>
              </a:spcAft>
              <a:buClrTx/>
              <a:buSzTx/>
              <a:buFontTx/>
              <a:buNone/>
              <a:tabLst/>
              <a:defRPr/>
            </a:pPr>
            <a:r>
              <a:rPr kumimoji="0" lang="en-US" sz="2353"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2004</a:t>
            </a:r>
          </a:p>
        </p:txBody>
      </p:sp>
      <p:sp>
        <p:nvSpPr>
          <p:cNvPr id="117" name="Rectangle 116"/>
          <p:cNvSpPr/>
          <p:nvPr/>
        </p:nvSpPr>
        <p:spPr bwMode="auto">
          <a:xfrm>
            <a:off x="10502195" y="2007256"/>
            <a:ext cx="1073721" cy="35857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ctr" defTabSz="914102" eaLnBrk="1" fontAlgn="base" latinLnBrk="0" hangingPunct="1">
              <a:lnSpc>
                <a:spcPct val="100000"/>
              </a:lnSpc>
              <a:spcBef>
                <a:spcPct val="0"/>
              </a:spcBef>
              <a:spcAft>
                <a:spcPct val="0"/>
              </a:spcAft>
              <a:buClrTx/>
              <a:buSzTx/>
              <a:buFontTx/>
              <a:buNone/>
              <a:tabLst/>
              <a:defRPr/>
            </a:pPr>
            <a:r>
              <a:rPr kumimoji="0" lang="en-US" sz="2353"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2014</a:t>
            </a:r>
          </a:p>
        </p:txBody>
      </p:sp>
      <p:sp>
        <p:nvSpPr>
          <p:cNvPr id="118" name="Rectangle 117"/>
          <p:cNvSpPr/>
          <p:nvPr/>
        </p:nvSpPr>
        <p:spPr bwMode="auto">
          <a:xfrm>
            <a:off x="7197249"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ctr" defTabSz="914102" eaLnBrk="1" fontAlgn="base" latinLnBrk="0" hangingPunct="1">
              <a:lnSpc>
                <a:spcPct val="100000"/>
              </a:lnSpc>
              <a:spcBef>
                <a:spcPct val="0"/>
              </a:spcBef>
              <a:spcAft>
                <a:spcPct val="0"/>
              </a:spcAft>
              <a:buClrTx/>
              <a:buSzTx/>
              <a:buFontTx/>
              <a:buNone/>
              <a:tabLst/>
              <a:defRPr/>
            </a:pPr>
            <a:r>
              <a:rPr kumimoji="0" lang="en-US" sz="2353"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2010</a:t>
            </a:r>
          </a:p>
        </p:txBody>
      </p:sp>
      <p:sp>
        <p:nvSpPr>
          <p:cNvPr id="119" name="Rectangle 118"/>
          <p:cNvSpPr/>
          <p:nvPr/>
        </p:nvSpPr>
        <p:spPr bwMode="auto">
          <a:xfrm>
            <a:off x="3892302" y="2007256"/>
            <a:ext cx="1073721" cy="35857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ctr" defTabSz="914102" eaLnBrk="1" fontAlgn="base" latinLnBrk="0" hangingPunct="1">
              <a:lnSpc>
                <a:spcPct val="100000"/>
              </a:lnSpc>
              <a:spcBef>
                <a:spcPct val="0"/>
              </a:spcBef>
              <a:spcAft>
                <a:spcPct val="0"/>
              </a:spcAft>
              <a:buClrTx/>
              <a:buSzTx/>
              <a:buFontTx/>
              <a:buNone/>
              <a:tabLst/>
              <a:defRPr/>
            </a:pPr>
            <a:r>
              <a:rPr kumimoji="0" lang="en-US" sz="2353"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2005</a:t>
            </a:r>
          </a:p>
        </p:txBody>
      </p:sp>
      <p:sp>
        <p:nvSpPr>
          <p:cNvPr id="2" name="Rectangle 1"/>
          <p:cNvSpPr/>
          <p:nvPr/>
        </p:nvSpPr>
        <p:spPr>
          <a:xfrm>
            <a:off x="4827471" y="5291081"/>
            <a:ext cx="7084566" cy="10624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3561" eaLnBrk="1" fontAlgn="base" latinLnBrk="0" hangingPunct="1">
              <a:lnSpc>
                <a:spcPct val="100000"/>
              </a:lnSpc>
              <a:spcBef>
                <a:spcPts val="1176"/>
              </a:spcBef>
              <a:spcAft>
                <a:spcPts val="1176"/>
              </a:spcAft>
              <a:buClrTx/>
              <a:buSzTx/>
              <a:buFontTx/>
              <a:buNone/>
              <a:tabLst/>
              <a:defRPr/>
            </a:pPr>
            <a:r>
              <a:rPr kumimoji="0" lang="en-US" sz="2745" b="0" i="1" u="none" strike="noStrike" kern="0" cap="none" spc="0" normalizeH="0" baseline="0" noProof="0" dirty="0">
                <a:ln>
                  <a:noFill/>
                </a:ln>
                <a:solidFill>
                  <a:srgbClr val="FFFFFF"/>
                </a:solidFill>
                <a:effectLst/>
                <a:uLnTx/>
                <a:uFillTx/>
                <a:latin typeface="Segoe UI Light"/>
              </a:rPr>
              <a:t>Machine learning is pervasive throughout </a:t>
            </a:r>
            <a:br>
              <a:rPr kumimoji="0" lang="en-US" sz="2745" b="0" i="1" u="none" strike="noStrike" kern="0" cap="none" spc="0" normalizeH="0" baseline="0" noProof="0" dirty="0">
                <a:ln>
                  <a:noFill/>
                </a:ln>
                <a:solidFill>
                  <a:srgbClr val="FFFFFF"/>
                </a:solidFill>
                <a:effectLst/>
                <a:uLnTx/>
                <a:uFillTx/>
                <a:latin typeface="Segoe UI Light"/>
              </a:rPr>
            </a:br>
            <a:r>
              <a:rPr kumimoji="0" lang="en-US" sz="2745" b="0" i="1" u="none" strike="noStrike" kern="0" cap="none" spc="0" normalizeH="0" baseline="0" noProof="0" dirty="0">
                <a:ln>
                  <a:noFill/>
                </a:ln>
                <a:solidFill>
                  <a:srgbClr val="FFFFFF"/>
                </a:solidFill>
                <a:effectLst/>
                <a:uLnTx/>
                <a:uFillTx/>
                <a:latin typeface="Segoe UI Light"/>
              </a:rPr>
              <a:t>Microsoft products.</a:t>
            </a:r>
            <a:endParaRPr kumimoji="0" lang="en-GB" sz="2745" b="0" i="1" u="none" strike="noStrike" kern="0" cap="none" spc="0" normalizeH="0" baseline="0" noProof="0" dirty="0">
              <a:ln>
                <a:noFill/>
              </a:ln>
              <a:solidFill>
                <a:srgbClr val="FFFFFF"/>
              </a:solidFill>
              <a:effectLst/>
              <a:uLnTx/>
              <a:uFillTx/>
              <a:latin typeface="Segoe UI Light"/>
            </a:endParaRPr>
          </a:p>
        </p:txBody>
      </p:sp>
      <p:sp>
        <p:nvSpPr>
          <p:cNvPr id="35" name="Rectangle 34"/>
          <p:cNvSpPr/>
          <p:nvPr/>
        </p:nvSpPr>
        <p:spPr>
          <a:xfrm>
            <a:off x="5245838" y="5385096"/>
            <a:ext cx="888683" cy="684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7058" b="0" i="0" u="none" strike="noStrike" kern="0" cap="none" spc="-98" normalizeH="0" baseline="0" noProof="0" dirty="0">
                <a:ln>
                  <a:noFill/>
                </a:ln>
                <a:solidFill>
                  <a:srgbClr val="00BCF1"/>
                </a:solidFill>
                <a:effectLst/>
                <a:uLnTx/>
                <a:uFillTx/>
                <a:latin typeface="Perpetua" panose="02020502060401020303" pitchFamily="18" charset="0"/>
              </a:rPr>
              <a:t>“</a:t>
            </a:r>
          </a:p>
        </p:txBody>
      </p:sp>
      <p:sp>
        <p:nvSpPr>
          <p:cNvPr id="36" name="Rectangle 35"/>
          <p:cNvSpPr/>
          <p:nvPr/>
        </p:nvSpPr>
        <p:spPr>
          <a:xfrm>
            <a:off x="11743255" y="5625214"/>
            <a:ext cx="440332" cy="1086215"/>
          </a:xfrm>
          <a:prstGeom prst="rect">
            <a:avLst/>
          </a:prstGeom>
        </p:spPr>
        <p:txBody>
          <a:bodyPr wrap="non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6470" b="0" i="0" u="none" strike="noStrike" kern="0" cap="none" spc="0" normalizeH="0" baseline="0" noProof="0" dirty="0">
                <a:ln>
                  <a:noFill/>
                </a:ln>
                <a:solidFill>
                  <a:srgbClr val="00BCF1"/>
                </a:solidFill>
                <a:effectLst/>
                <a:uLnTx/>
                <a:uFillTx/>
                <a:latin typeface="Perpetua" panose="02020502060401020303" pitchFamily="18" charset="0"/>
              </a:rPr>
              <a:t>”</a:t>
            </a:r>
          </a:p>
        </p:txBody>
      </p:sp>
    </p:spTree>
    <p:extLst>
      <p:ext uri="{BB962C8B-B14F-4D97-AF65-F5344CB8AC3E}">
        <p14:creationId xmlns:p14="http://schemas.microsoft.com/office/powerpoint/2010/main" val="18955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01" y="390534"/>
            <a:ext cx="11079822" cy="957600"/>
          </a:xfrm>
        </p:spPr>
        <p:txBody>
          <a:bodyPr/>
          <a:lstStyle/>
          <a:p>
            <a:r>
              <a:rPr lang="en-US" dirty="0"/>
              <a:t>Azure Machine Learning</a:t>
            </a:r>
          </a:p>
        </p:txBody>
      </p:sp>
      <p:sp>
        <p:nvSpPr>
          <p:cNvPr id="3" name="Content Placeholder 2"/>
          <p:cNvSpPr>
            <a:spLocks noGrp="1"/>
          </p:cNvSpPr>
          <p:nvPr>
            <p:ph idx="1"/>
          </p:nvPr>
        </p:nvSpPr>
        <p:spPr>
          <a:xfrm>
            <a:off x="284658" y="1728284"/>
            <a:ext cx="5028487" cy="4351338"/>
          </a:xfrm>
        </p:spPr>
        <p:txBody>
          <a:bodyPr>
            <a:normAutofit/>
          </a:bodyPr>
          <a:lstStyle/>
          <a:p>
            <a:r>
              <a:rPr lang="en-US" dirty="0"/>
              <a:t>Cloud Based</a:t>
            </a:r>
          </a:p>
          <a:p>
            <a:pPr marL="0" indent="0">
              <a:buNone/>
            </a:pPr>
            <a:endParaRPr lang="en-US" dirty="0"/>
          </a:p>
          <a:p>
            <a:r>
              <a:rPr lang="en-US" dirty="0"/>
              <a:t>ML Studio for composing models</a:t>
            </a:r>
          </a:p>
          <a:p>
            <a:pPr lvl="1"/>
            <a:r>
              <a:rPr lang="en-US" dirty="0"/>
              <a:t>Supports numerous input formats</a:t>
            </a:r>
          </a:p>
          <a:p>
            <a:pPr lvl="1"/>
            <a:r>
              <a:rPr lang="en-US" dirty="0"/>
              <a:t>Supports R and Python</a:t>
            </a:r>
          </a:p>
          <a:p>
            <a:pPr marL="457112" lvl="1" indent="0">
              <a:buNone/>
            </a:pPr>
            <a:endParaRPr lang="en-US" dirty="0"/>
          </a:p>
          <a:p>
            <a:endParaRPr lang="en-US" sz="3200" dirty="0"/>
          </a:p>
        </p:txBody>
      </p:sp>
      <p:pic>
        <p:nvPicPr>
          <p:cNvPr id="5" name="Picture 4"/>
          <p:cNvPicPr>
            <a:picLocks noChangeAspect="1"/>
          </p:cNvPicPr>
          <p:nvPr/>
        </p:nvPicPr>
        <p:blipFill>
          <a:blip r:embed="rId3"/>
          <a:stretch>
            <a:fillRect/>
          </a:stretch>
        </p:blipFill>
        <p:spPr>
          <a:xfrm>
            <a:off x="5556812" y="1538209"/>
            <a:ext cx="6635188" cy="4731488"/>
          </a:xfrm>
          <a:prstGeom prst="rect">
            <a:avLst/>
          </a:prstGeom>
        </p:spPr>
      </p:pic>
    </p:spTree>
    <p:extLst>
      <p:ext uri="{BB962C8B-B14F-4D97-AF65-F5344CB8AC3E}">
        <p14:creationId xmlns:p14="http://schemas.microsoft.com/office/powerpoint/2010/main" val="1007403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Machine Learning Process</a:t>
            </a:r>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p>
        </p:txBody>
      </p:sp>
    </p:spTree>
    <p:extLst>
      <p:ext uri="{BB962C8B-B14F-4D97-AF65-F5344CB8AC3E}">
        <p14:creationId xmlns:p14="http://schemas.microsoft.com/office/powerpoint/2010/main" val="393267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139905" y="0"/>
            <a:ext cx="10042799" cy="6858000"/>
          </a:xfrm>
          <a:prstGeom prst="rect">
            <a:avLst/>
          </a:prstGeom>
        </p:spPr>
      </p:pic>
    </p:spTree>
    <p:extLst>
      <p:ext uri="{BB962C8B-B14F-4D97-AF65-F5344CB8AC3E}">
        <p14:creationId xmlns:p14="http://schemas.microsoft.com/office/powerpoint/2010/main" val="181444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Algorithms</a:t>
            </a:r>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94692" y="0"/>
            <a:ext cx="10602617" cy="6858000"/>
          </a:xfrm>
          <a:prstGeom prst="rect">
            <a:avLst/>
          </a:prstGeom>
        </p:spPr>
      </p:pic>
      <p:sp>
        <p:nvSpPr>
          <p:cNvPr id="2" name="Rectangle 1"/>
          <p:cNvSpPr/>
          <p:nvPr/>
        </p:nvSpPr>
        <p:spPr>
          <a:xfrm>
            <a:off x="12985750" y="2844800"/>
            <a:ext cx="8343900" cy="2336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itle 1"/>
          <p:cNvSpPr>
            <a:spLocks noGrp="1"/>
          </p:cNvSpPr>
          <p:nvPr>
            <p:ph type="title"/>
          </p:nvPr>
        </p:nvSpPr>
        <p:spPr>
          <a:xfrm>
            <a:off x="13728700" y="3709150"/>
            <a:ext cx="6858000" cy="553998"/>
          </a:xfrm>
        </p:spPr>
        <p:txBody>
          <a:bodyPr>
            <a:normAutofit fontScale="90000"/>
          </a:bodyPr>
          <a:lstStyle/>
          <a:p>
            <a:pPr algn="ctr"/>
            <a:r>
              <a:rPr lang="en-US" sz="4000" dirty="0">
                <a:latin typeface="Segoe UI Light" panose="020B0502040204020203" pitchFamily="34" charset="0"/>
                <a:cs typeface="Segoe UI Light" panose="020B0502040204020203" pitchFamily="34" charset="0"/>
              </a:rPr>
              <a:t>http://</a:t>
            </a:r>
            <a:r>
              <a:rPr lang="en-US" sz="4000" dirty="0" err="1">
                <a:latin typeface="Segoe UI Light" panose="020B0502040204020203" pitchFamily="34" charset="0"/>
                <a:cs typeface="Segoe UI Light" panose="020B0502040204020203" pitchFamily="34" charset="0"/>
              </a:rPr>
              <a:t>aka.ms</a:t>
            </a:r>
            <a:r>
              <a:rPr lang="en-US" sz="4000" dirty="0">
                <a:latin typeface="Segoe UI Light" panose="020B0502040204020203" pitchFamily="34" charset="0"/>
                <a:cs typeface="Segoe UI Light" panose="020B0502040204020203" pitchFamily="34" charset="0"/>
              </a:rPr>
              <a:t>/</a:t>
            </a:r>
            <a:r>
              <a:rPr lang="en-US" sz="4000" dirty="0" err="1">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6354 -0.02778 L -0.91146 -0.04028 " pathEditMode="relative" rAng="0" ptsTypes="AA">
                                      <p:cBhvr>
                                        <p:cTn id="6" dur="2000" fill="hold"/>
                                        <p:tgtEl>
                                          <p:spTgt spid="9"/>
                                        </p:tgtEl>
                                        <p:attrNameLst>
                                          <p:attrName>ppt_x</p:attrName>
                                          <p:attrName>ppt_y</p:attrName>
                                        </p:attrNameLst>
                                      </p:cBhvr>
                                      <p:rCtr x="-48750" y="-625"/>
                                    </p:animMotion>
                                  </p:childTnLst>
                                </p:cTn>
                              </p:par>
                              <p:par>
                                <p:cTn id="7" presetID="42" presetClass="path" presetSubtype="0" accel="50000" decel="50000" fill="hold" grpId="0" nodeType="withEffect">
                                  <p:stCondLst>
                                    <p:cond delay="0"/>
                                  </p:stCondLst>
                                  <p:childTnLst>
                                    <p:animMotion origin="layout" path="M 4.375E-6 -7.40741E-7 L -0.9125 -0.04444 " pathEditMode="relative" rAng="0" ptsTypes="AA">
                                      <p:cBhvr>
                                        <p:cTn id="8" dur="2000" fill="hold"/>
                                        <p:tgtEl>
                                          <p:spTgt spid="2"/>
                                        </p:tgtEl>
                                        <p:attrNameLst>
                                          <p:attrName>ppt_x</p:attrName>
                                          <p:attrName>ppt_y</p:attrName>
                                        </p:attrNameLst>
                                      </p:cBhvr>
                                      <p:rCtr x="-45625" y="-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5-30660_TR21_BO_CT_Template">
  <a:themeElements>
    <a:clrScheme name="Custom 1">
      <a:dk1>
        <a:srgbClr val="505050"/>
      </a:dk1>
      <a:lt1>
        <a:srgbClr val="FFFFFF"/>
      </a:lt1>
      <a:dk2>
        <a:srgbClr val="00B294"/>
      </a:dk2>
      <a:lt2>
        <a:srgbClr val="D2D2D2"/>
      </a:lt2>
      <a:accent1>
        <a:srgbClr val="D83B01"/>
      </a:accent1>
      <a:accent2>
        <a:srgbClr val="00B294"/>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3.xml><?xml version="1.0" encoding="utf-8"?>
<a:theme xmlns:a="http://schemas.openxmlformats.org/drawingml/2006/main" name="2_Office Theme">
  <a:themeElements>
    <a:clrScheme name="Custom 2">
      <a:dk1>
        <a:sysClr val="windowText" lastClr="000000"/>
      </a:dk1>
      <a:lt1>
        <a:sysClr val="window" lastClr="FFFFFF"/>
      </a:lt1>
      <a:dk2>
        <a:srgbClr val="44546A"/>
      </a:dk2>
      <a:lt2>
        <a:srgbClr val="E7E6E6"/>
      </a:lt2>
      <a:accent1>
        <a:srgbClr val="00B294"/>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ysClr val="windowText" lastClr="000000"/>
    </a:dk1>
    <a:lt1>
      <a:sysClr val="window" lastClr="FFFFFF"/>
    </a:lt1>
    <a:dk2>
      <a:srgbClr val="44546A"/>
    </a:dk2>
    <a:lt2>
      <a:srgbClr val="E7E6E6"/>
    </a:lt2>
    <a:accent1>
      <a:srgbClr val="00B294"/>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Custom 2">
    <a:dk1>
      <a:sysClr val="windowText" lastClr="000000"/>
    </a:dk1>
    <a:lt1>
      <a:sysClr val="window" lastClr="FFFFFF"/>
    </a:lt1>
    <a:dk2>
      <a:srgbClr val="44546A"/>
    </a:dk2>
    <a:lt2>
      <a:srgbClr val="E7E6E6"/>
    </a:lt2>
    <a:accent1>
      <a:srgbClr val="00B294"/>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4225</TotalTime>
  <Words>1933</Words>
  <Application>Microsoft Office PowerPoint</Application>
  <PresentationFormat>Widescreen</PresentationFormat>
  <Paragraphs>214</Paragraphs>
  <Slides>17</Slides>
  <Notes>16</Notes>
  <HiddenSlides>1</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30" baseType="lpstr">
      <vt:lpstr>Arial</vt:lpstr>
      <vt:lpstr>Calibri</vt:lpstr>
      <vt:lpstr>Calibri Light</vt:lpstr>
      <vt:lpstr>Perpetua</vt:lpstr>
      <vt:lpstr>Segoe UI</vt:lpstr>
      <vt:lpstr>Segoe UI Light</vt:lpstr>
      <vt:lpstr>Segoe UI Semibold</vt:lpstr>
      <vt:lpstr>Segoe UI Semilight</vt:lpstr>
      <vt:lpstr>Wingdings</vt:lpstr>
      <vt:lpstr>Azure Medium</vt:lpstr>
      <vt:lpstr>3_5-30660_TR21_BO_CT_Template</vt:lpstr>
      <vt:lpstr>2_Office Theme</vt:lpstr>
      <vt:lpstr>think-cell Slide</vt:lpstr>
      <vt:lpstr>Azure Machine Learning Challenge Flight Prediction   </vt:lpstr>
      <vt:lpstr>PowerPoint Presentation</vt:lpstr>
      <vt:lpstr>Agenda </vt:lpstr>
      <vt:lpstr>PowerPoint Presentation</vt:lpstr>
      <vt:lpstr>Azure Machine Learning</vt:lpstr>
      <vt:lpstr>The Machine Learning Process</vt:lpstr>
      <vt:lpstr>PowerPoint Presentation</vt:lpstr>
      <vt:lpstr>Azure Machine Learning Algorithms</vt:lpstr>
      <vt:lpstr>http://aka.ms/MLCheatSheet</vt:lpstr>
      <vt:lpstr>Deploying as a Web Service</vt:lpstr>
      <vt:lpstr>Microsoft  Cognitive Services</vt:lpstr>
      <vt:lpstr>PowerPoint Presentation</vt:lpstr>
      <vt:lpstr>PowerPoint Presentation</vt:lpstr>
      <vt:lpstr>PowerPoint Presentation</vt:lpstr>
      <vt:lpstr>PowerPoint Presentation</vt:lpstr>
      <vt:lpstr>Step by Step</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  Challenge Standing on the Shoulder of Giants </dc:title>
  <dc:creator>James Sturtevant</dc:creator>
  <cp:lastModifiedBy>James Sturtevant</cp:lastModifiedBy>
  <cp:revision>32</cp:revision>
  <dcterms:created xsi:type="dcterms:W3CDTF">2016-02-26T19:52:15Z</dcterms:created>
  <dcterms:modified xsi:type="dcterms:W3CDTF">2016-09-23T21:11:09Z</dcterms:modified>
</cp:coreProperties>
</file>