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media/image10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4" r:id="rId2"/>
  </p:sldMasterIdLst>
  <p:sldIdLst>
    <p:sldId id="264" r:id="rId3"/>
    <p:sldId id="265" r:id="rId4"/>
    <p:sldId id="256" r:id="rId5"/>
    <p:sldId id="257" r:id="rId6"/>
    <p:sldId id="262" r:id="rId7"/>
    <p:sldId id="259" r:id="rId8"/>
    <p:sldId id="263" r:id="rId9"/>
    <p:sldId id="266" r:id="rId10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6CED21-F4D2-42EF-AD6E-25200375DD35}" v="149" dt="2025-01-27T20:30:48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6/11/relationships/changesInfo" Target="changesInfos/changesInfo1.xml"/><Relationship Id="rId16" Type="http://schemas.microsoft.com/office/2015/10/relationships/revisionInfo" Target="revisionInfo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son, Jason Patrick (jpw4ma)" userId="41fbb5a1-ef9e-4af4-b8a8-1abf07e56bfb" providerId="ADAL" clId="{DD6CED21-F4D2-42EF-AD6E-25200375DD35}"/>
    <pc:docChg chg="custSel modSld">
      <pc:chgData name="Williamson, Jason Patrick (jpw4ma)" userId="41fbb5a1-ef9e-4af4-b8a8-1abf07e56bfb" providerId="ADAL" clId="{DD6CED21-F4D2-42EF-AD6E-25200375DD35}" dt="2025-01-27T20:30:48.344" v="148" actId="20577"/>
      <pc:docMkLst>
        <pc:docMk/>
      </pc:docMkLst>
      <pc:sldChg chg="modSp mod">
        <pc:chgData name="Williamson, Jason Patrick (jpw4ma)" userId="41fbb5a1-ef9e-4af4-b8a8-1abf07e56bfb" providerId="ADAL" clId="{DD6CED21-F4D2-42EF-AD6E-25200375DD35}" dt="2025-01-27T20:30:48.344" v="148" actId="20577"/>
        <pc:sldMkLst>
          <pc:docMk/>
          <pc:sldMk cId="2840044349" sldId="265"/>
        </pc:sldMkLst>
        <pc:spChg chg="mod">
          <ac:chgData name="Williamson, Jason Patrick (jpw4ma)" userId="41fbb5a1-ef9e-4af4-b8a8-1abf07e56bfb" providerId="ADAL" clId="{DD6CED21-F4D2-42EF-AD6E-25200375DD35}" dt="2025-01-27T20:30:48.344" v="148" actId="20577"/>
          <ac:spMkLst>
            <pc:docMk/>
            <pc:sldMk cId="2840044349" sldId="265"/>
            <ac:spMk id="3" creationId="{473F57AC-D22B-AC35-702B-397C6B736660}"/>
          </ac:spMkLst>
        </pc:sp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93" y="1122363"/>
            <a:ext cx="8212238" cy="2387600"/>
          </a:xfrm>
        </p:spPr>
        <p:txBody>
          <a:bodyPr anchor="b"/>
          <a:lstStyle>
            <a:lvl1pPr algn="ctr">
              <a:defRPr sz="45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93" y="3602038"/>
            <a:ext cx="8212238" cy="1655762"/>
          </a:xfrm>
        </p:spPr>
        <p:txBody>
          <a:bodyPr/>
          <a:lstStyle>
            <a:lvl1pPr marL="0" indent="0" algn="ctr"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21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513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793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7454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 userDrawn="1"/>
        </p:nvGrpSpPr>
        <p:grpSpPr>
          <a:xfrm>
            <a:off x="187860" y="365127"/>
            <a:ext cx="68199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3637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93" y="1122363"/>
            <a:ext cx="8212238" cy="2387600"/>
          </a:xfrm>
        </p:spPr>
        <p:txBody>
          <a:bodyPr anchor="b"/>
          <a:lstStyle>
            <a:lvl1pPr algn="ctr">
              <a:defRPr sz="45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93" y="3602038"/>
            <a:ext cx="8212238" cy="1655762"/>
          </a:xfrm>
        </p:spPr>
        <p:txBody>
          <a:bodyPr/>
          <a:lstStyle>
            <a:lvl1pPr marL="0" indent="0" algn="ctr"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2294C-7E6C-45B8-8A66-9C558CA7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69651-5CF9-4A71-BA2D-52C300D6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026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93" y="1122363"/>
            <a:ext cx="8212238" cy="2387600"/>
          </a:xfrm>
        </p:spPr>
        <p:txBody>
          <a:bodyPr anchor="b"/>
          <a:lstStyle>
            <a:lvl1pPr algn="ctr">
              <a:defRPr sz="45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93" y="3602038"/>
            <a:ext cx="8212238" cy="1655762"/>
          </a:xfrm>
        </p:spPr>
        <p:txBody>
          <a:bodyPr/>
          <a:lstStyle>
            <a:lvl1pPr marL="0" indent="0" algn="ctr"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47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109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1" y="1551008"/>
            <a:ext cx="8383895" cy="4625955"/>
          </a:xfrm>
        </p:spPr>
        <p:txBody>
          <a:bodyPr/>
          <a:lstStyle>
            <a:lvl1pPr marL="171450" indent="-17145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14350" indent="-17145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57250" indent="-17145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0150" indent="-17145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543050" indent="-17145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818" y="939739"/>
            <a:ext cx="7701438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sz="1800"/>
              <a:t>Click to 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2539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/>
        </p:nvGrpSpPr>
        <p:grpSpPr>
          <a:xfrm>
            <a:off x="8307732" y="377319"/>
            <a:ext cx="68199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95629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2202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686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0F9-EE47-45E2-8D69-BAF4AF698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93" y="1122363"/>
            <a:ext cx="8212238" cy="2387600"/>
          </a:xfrm>
        </p:spPr>
        <p:txBody>
          <a:bodyPr anchor="b"/>
          <a:lstStyle>
            <a:lvl1pPr algn="ctr">
              <a:defRPr sz="45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D7E23-A2CC-4BCA-9340-2D6BBC6A7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93" y="3602038"/>
            <a:ext cx="8212238" cy="1655762"/>
          </a:xfrm>
        </p:spPr>
        <p:txBody>
          <a:bodyPr/>
          <a:lstStyle>
            <a:lvl1pPr marL="0" indent="0" algn="ctr"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367-D5A3-4D5E-9576-BA2DD878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8F91D3-C175-4E31-94F8-8954545A1943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3163B0-F7B8-4DE9-B718-0172B1E18B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847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75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2677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560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6359833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8193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34D5-7482-4CE6-B180-90A803F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A1A1-080F-4E12-90B8-C54E2FD3F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68D64-3E2B-4344-980C-2BB500AA6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65543-5D41-4C04-B6CE-015F8B3C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D89D3-53D3-48C8-947B-BEAE68A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B3461-3888-4647-B8BB-A0AFFE89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48070AC-BA60-4FDB-9F03-76DEAE870C96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DB978-C6DA-42F6-A6D6-0443AD2721F1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91605CD-36F4-4F07-8ECA-7E6CCB60F7A9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5A2E-745E-465E-84B4-A24161467CBB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A2A4A736-1723-46E2-867C-4D5C49D3E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AF07627B-E2CC-42FC-9DC6-9064027E7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F0BEEF6-28D2-4744-811F-09B68879D3A6}"/>
              </a:ext>
            </a:extLst>
          </p:cNvPr>
          <p:cNvGrpSpPr/>
          <p:nvPr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921EC9-1E1A-47EA-B2C4-250D909B9C57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F261F83E-B23D-4BE4-B835-A0B01477F55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54416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CC13-2ADF-4673-BDF4-8000115F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B7044-A1A9-49F4-ABF4-B746FB0DE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E2D-BD3A-493F-9A5F-D77FBBAD2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559-B16D-4AA6-A577-5BB955F4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D6D9D-AD31-4D01-8133-54A7360B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56075-A4E2-46C7-9C2F-8FCA4EBA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66203F-284C-4271-9538-EF4E7C575832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6E445-DF60-499A-8C48-BCC0D30D7283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A4B937-E142-446F-90F9-C68999624990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B07112-7DF7-4628-B876-6B30C4146CDB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9D3E468-524F-4872-A9F0-E70AE37AE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C1EBD9FF-52A9-4D8A-8187-DD8C641BA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D15851C-358C-4375-97E7-DD0BBC10DF8B}"/>
              </a:ext>
            </a:extLst>
          </p:cNvPr>
          <p:cNvGrpSpPr/>
          <p:nvPr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F7808A0-C14F-4BEA-9CDD-C49E164D8404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7CBDDCD-E460-4389-9B7E-58DFF7A597A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457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1FC45-7050-4DC1-BBB5-4EF6A827E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BF11-EDE7-4544-9157-83B81AC7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8599-E346-4E40-8555-70F98423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59DD-ADCA-48ED-8863-E30F2BA3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64507A5-37BD-44C3-875F-309B2EEC2670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CC970A-4E11-464D-9E73-91BF7B16BE35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133C02-13AA-4E0D-8684-3BEF3A909A92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7F7D4B-8021-4E40-881B-58CF4A21C57E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0EAF8BB7-1A38-4B60-A7CB-D46B130F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5ED2904-8B34-4C6C-9E26-DD7F11ED1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6EEE38B-5D63-4BA2-8F88-3C264D3C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0E68E-3B6F-4AEF-AD73-4E1DA2834E65}"/>
              </a:ext>
            </a:extLst>
          </p:cNvPr>
          <p:cNvGrpSpPr/>
          <p:nvPr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01846D5-932A-410E-B1BA-F40084784FEF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9" name="Picture 10" descr="Intramural-Recreational Sports at UVA">
              <a:extLst>
                <a:ext uri="{FF2B5EF4-FFF2-40B4-BE49-F238E27FC236}">
                  <a16:creationId xmlns:a16="http://schemas.microsoft.com/office/drawing/2014/main" id="{02AF5EFB-347D-44DF-9C51-82027BA80DF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53333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565A-D641-4F97-97FA-76BE4D7E1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B5D24-6263-4A80-9414-895E6622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037AF-BAE3-4BB1-8CF8-7341FC0C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1810C-95F7-4441-BA87-CFB309551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234A-AFB0-4695-A486-2A270860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4D0ED06-B62E-43BF-B07A-F5AFB8B16F55}"/>
              </a:ext>
            </a:extLst>
          </p:cNvPr>
          <p:cNvSpPr txBox="1">
            <a:spLocks/>
          </p:cNvSpPr>
          <p:nvPr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58E507-D487-4955-82CE-74626DB61F3F}"/>
              </a:ext>
            </a:extLst>
          </p:cNvPr>
          <p:cNvSpPr/>
          <p:nvPr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0A531-7B30-4A21-A81B-6C9DEA3E7AA1}"/>
              </a:ext>
            </a:extLst>
          </p:cNvPr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323BC-D1EA-42FF-9D19-CE416E1EFC7B}"/>
              </a:ext>
            </a:extLst>
          </p:cNvPr>
          <p:cNvSpPr/>
          <p:nvPr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B2A5C6FA-9FA1-4020-80AD-577F0766D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20CAA742-BB40-492D-8EAF-C59A91D6F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70360-EC03-402E-9270-BC67621080EE}"/>
              </a:ext>
            </a:extLst>
          </p:cNvPr>
          <p:cNvGrpSpPr/>
          <p:nvPr/>
        </p:nvGrpSpPr>
        <p:grpSpPr>
          <a:xfrm>
            <a:off x="187860" y="365127"/>
            <a:ext cx="68199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78CFE-39AA-4BAF-8E4C-064D7855B86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BD74F26C-C5AE-47DC-8FAD-6EF7EE0F11E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22347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3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8A6A8-583C-4B61-8542-D7C3862A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15F41-01A7-4EFA-A30D-6156DE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351" y="1551008"/>
            <a:ext cx="8383895" cy="4625955"/>
          </a:xfrm>
        </p:spPr>
        <p:txBody>
          <a:bodyPr/>
          <a:lstStyle>
            <a:lvl1pPr marL="171450" indent="-17145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14350" indent="-17145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57250" indent="-17145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0150" indent="-171450">
              <a:buClr>
                <a:srgbClr val="F67132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543050" indent="-171450">
              <a:buClr>
                <a:srgbClr val="24323E"/>
              </a:buClr>
              <a:buFont typeface="Wingdings" panose="05000000000000000000" pitchFamily="2" charset="2"/>
              <a:buChar char="§"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138A0-9F3C-4D4E-A5BB-5DB1CA1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BD177-DEE3-487E-963D-9D8E870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8E3F-21E7-4D82-AF2E-88E4CEF77843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6415-0399-430F-A5BD-465C7170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4CB88B-2595-4D36-8F78-87400EF726A3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26" name="Picture 2" descr="UVa Logo">
            <a:extLst>
              <a:ext uri="{FF2B5EF4-FFF2-40B4-BE49-F238E27FC236}">
                <a16:creationId xmlns:a16="http://schemas.microsoft.com/office/drawing/2014/main" id="{7383D1B5-09AA-4FBD-A664-826B10E13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C156C22-D0CC-437F-A096-09BB518041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9E59CDD5-C42A-49A7-B529-8E24FDD70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818" y="939739"/>
            <a:ext cx="7701438" cy="369332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AU" sz="1800"/>
              <a:t>Full DevOps Capability for Machine Learning Development &amp; Operationalization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E34AA6-A662-4F8A-95EB-9709DED25BD2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CA6DF7-67F2-4590-8C5E-D082420E6F59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034" name="Picture 10" descr="Intramural-Recreational Sports at UVA">
              <a:extLst>
                <a:ext uri="{FF2B5EF4-FFF2-40B4-BE49-F238E27FC236}">
                  <a16:creationId xmlns:a16="http://schemas.microsoft.com/office/drawing/2014/main" id="{9727E960-6D1E-42F4-B65C-475ECB9B1B4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1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9843-407A-43C4-8943-ECDF4278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746FA-46B8-40D1-87A2-85412956C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9FEF9-D3D1-4020-A429-5BE1AE93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5D15-1BF4-49C1-8A7A-416D917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8E9D6-4AB0-4D21-812F-CF16AF25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EC3E30-8BF2-4EDC-A69F-038FADBE04F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9C2C60-7F8D-41AB-904C-3EC1F25F1425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05D592E-7C96-4AEC-BC7C-8597269C8522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CC881-5C33-44B1-805F-2F580197382A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2" descr="UVa Logo">
            <a:extLst>
              <a:ext uri="{FF2B5EF4-FFF2-40B4-BE49-F238E27FC236}">
                <a16:creationId xmlns:a16="http://schemas.microsoft.com/office/drawing/2014/main" id="{AAC63779-D1BE-45EE-8A12-E7BE16E59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FBBEE2EF-2CAA-462A-85C8-C1F1CC8EDE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7224774-E8AF-4FE2-BC64-59AF7DAA1001}"/>
              </a:ext>
            </a:extLst>
          </p:cNvPr>
          <p:cNvGrpSpPr/>
          <p:nvPr userDrawn="1"/>
        </p:nvGrpSpPr>
        <p:grpSpPr>
          <a:xfrm>
            <a:off x="8307732" y="377319"/>
            <a:ext cx="681990" cy="871737"/>
            <a:chOff x="10695008" y="365126"/>
            <a:chExt cx="909320" cy="87173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49CD17-31D1-4801-9664-ED1B9C685CDC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5" name="Picture 10" descr="Intramural-Recreational Sports at UVA">
              <a:extLst>
                <a:ext uri="{FF2B5EF4-FFF2-40B4-BE49-F238E27FC236}">
                  <a16:creationId xmlns:a16="http://schemas.microsoft.com/office/drawing/2014/main" id="{16158328-4B45-4D93-9F97-C86EAD4C909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8918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92C1B-E274-4C74-8A5D-D8845646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BE9BE-0665-4DCE-A748-AE68B5E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F7F03-C309-43EB-9987-F81D6D20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B655-6BAB-4C80-9E6D-7AB4B6F3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2FCB-42C4-443A-B165-E55BFEB5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5064EE2-38C1-45C1-B913-7210E0504085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9941A-AE8B-48D6-BC41-092F90C7EDFF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EDBD34F-3EA6-4631-95FB-C7ABE8356313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B19452-6632-4D41-9309-9BCB6C3758AF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2" descr="UVa Logo">
            <a:extLst>
              <a:ext uri="{FF2B5EF4-FFF2-40B4-BE49-F238E27FC236}">
                <a16:creationId xmlns:a16="http://schemas.microsoft.com/office/drawing/2014/main" id="{F3CCDF47-85C8-4F1F-89A9-9CB9AEBCAC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FBEC18F-B51F-4C73-B0FD-68BE0551D3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56D442A-5B6F-4AE6-AB1B-9E146EB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12D32-B30C-45BB-9DEB-75F66B355982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0E0DDE-09DC-4068-BB45-BA6E627017FD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0" name="Picture 10" descr="Intramural-Recreational Sports at UVA">
              <a:extLst>
                <a:ext uri="{FF2B5EF4-FFF2-40B4-BE49-F238E27FC236}">
                  <a16:creationId xmlns:a16="http://schemas.microsoft.com/office/drawing/2014/main" id="{39C4A101-513A-4196-9307-02F65C1C8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5087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147A-A342-4D7A-A25A-B963012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977B-26B0-4D55-9C6F-9BDB92C12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14942-0798-489E-9803-EB3E32134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096F4-02D1-411E-B6DD-51BA3FAF6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D05A-651E-4DDA-9264-6927716D2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4FEC5-13F6-45CA-B72A-E4364545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64271-A320-48D6-9C89-EBBAC019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1A71450-5691-476E-AA79-B29C74D1711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95C27-5AA0-4C19-8FB4-77E5A2F860EB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DDD66B-75FE-469E-9AC1-596F40ADCE9D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FA27D3-9F6B-4ED3-BB0C-CA5F61ED2350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2" descr="UVa Logo">
            <a:extLst>
              <a:ext uri="{FF2B5EF4-FFF2-40B4-BE49-F238E27FC236}">
                <a16:creationId xmlns:a16="http://schemas.microsoft.com/office/drawing/2014/main" id="{99DCEE4B-8D92-4E84-A7E7-421BF82A0A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9096913-499E-4198-ABB4-C4769D6FD0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89D66B7-190D-45DE-8402-B0D014A7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8AF6D6-3E54-4245-A773-23EDB9F0C850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D50D10-3A04-4F7E-BCDC-6A340234FE10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22" name="Picture 10" descr="Intramural-Recreational Sports at UVA">
              <a:extLst>
                <a:ext uri="{FF2B5EF4-FFF2-40B4-BE49-F238E27FC236}">
                  <a16:creationId xmlns:a16="http://schemas.microsoft.com/office/drawing/2014/main" id="{A8D573F2-4BD6-4A1B-A4DF-31DC0D4F175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1150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0C2993-1DD0-4AF3-9263-0787DA4A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4E353D-8B96-4301-A5EA-AD77E2E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16D0-E6B6-4A0B-AA3C-82E249A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82A38BB-2887-4FD9-86AB-3CB9E7DBEC04}"/>
              </a:ext>
            </a:extLst>
          </p:cNvPr>
          <p:cNvSpPr txBox="1">
            <a:spLocks/>
          </p:cNvSpPr>
          <p:nvPr userDrawn="1"/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7A6976-490E-4B03-A9C3-CCC3E2FE72FE}" type="datetimeFigureOut">
              <a:rPr lang="en-US" sz="900" smtClean="0"/>
              <a:pPr/>
              <a:t>1/27/2025</a:t>
            </a:fld>
            <a:endParaRPr lang="en-US" sz="9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CC56E-2CD0-475A-BB93-F15521069102}"/>
              </a:ext>
            </a:extLst>
          </p:cNvPr>
          <p:cNvSpPr/>
          <p:nvPr userDrawn="1"/>
        </p:nvSpPr>
        <p:spPr>
          <a:xfrm>
            <a:off x="0" y="6155752"/>
            <a:ext cx="9144000" cy="251579"/>
          </a:xfrm>
          <a:prstGeom prst="rect">
            <a:avLst/>
          </a:prstGeom>
          <a:solidFill>
            <a:srgbClr val="F67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DC88B74-23A8-45A2-9583-9D8AECF9E8B2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D0E0BB-C5BC-4E94-AD2F-C01416FBA9AF}" type="slidenum">
              <a:rPr lang="en-US" sz="900" smtClean="0"/>
              <a:pPr/>
              <a:t>‹#›</a:t>
            </a:fld>
            <a:endParaRPr lang="en-US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C26BE1-B69C-47D5-989E-551682669618}"/>
              </a:ext>
            </a:extLst>
          </p:cNvPr>
          <p:cNvSpPr/>
          <p:nvPr userDrawn="1"/>
        </p:nvSpPr>
        <p:spPr>
          <a:xfrm>
            <a:off x="0" y="6223184"/>
            <a:ext cx="9144000" cy="634817"/>
          </a:xfrm>
          <a:prstGeom prst="rect">
            <a:avLst/>
          </a:prstGeom>
          <a:solidFill>
            <a:srgbClr val="24323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2" descr="UVa Logo">
            <a:extLst>
              <a:ext uri="{FF2B5EF4-FFF2-40B4-BE49-F238E27FC236}">
                <a16:creationId xmlns:a16="http://schemas.microsoft.com/office/drawing/2014/main" id="{0F5B2C2E-921F-43EA-BED7-A02634BCB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8" y="6356351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0286D67-5CD1-4A81-9050-65B293D5CA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547" y="6356351"/>
            <a:ext cx="2335047" cy="3973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202D947-59FE-4D6C-AB1F-C647D513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351" y="365126"/>
            <a:ext cx="7701905" cy="568264"/>
          </a:xfrm>
        </p:spPr>
        <p:txBody>
          <a:bodyPr/>
          <a:lstStyle>
            <a:lvl1pPr>
              <a:defRPr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EC6946-9F18-4356-805D-C4ACF39E6A0D}"/>
              </a:ext>
            </a:extLst>
          </p:cNvPr>
          <p:cNvGrpSpPr/>
          <p:nvPr userDrawn="1"/>
        </p:nvGrpSpPr>
        <p:grpSpPr>
          <a:xfrm>
            <a:off x="8386179" y="161927"/>
            <a:ext cx="603543" cy="771464"/>
            <a:chOff x="10695008" y="365126"/>
            <a:chExt cx="909320" cy="87173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D81744C-3842-48A6-86F7-416904F7029B}"/>
                </a:ext>
              </a:extLst>
            </p:cNvPr>
            <p:cNvSpPr/>
            <p:nvPr userDrawn="1"/>
          </p:nvSpPr>
          <p:spPr>
            <a:xfrm>
              <a:off x="10695008" y="365126"/>
              <a:ext cx="909320" cy="871737"/>
            </a:xfrm>
            <a:prstGeom prst="ellipse">
              <a:avLst/>
            </a:prstGeom>
            <a:solidFill>
              <a:srgbClr val="24323E"/>
            </a:solidFill>
            <a:ln w="38100">
              <a:solidFill>
                <a:srgbClr val="F671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18" name="Picture 10" descr="Intramural-Recreational Sports at UVA">
              <a:extLst>
                <a:ext uri="{FF2B5EF4-FFF2-40B4-BE49-F238E27FC236}">
                  <a16:creationId xmlns:a16="http://schemas.microsoft.com/office/drawing/2014/main" id="{338E3DF5-EB3A-4572-87AC-68F4C524E69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081" b="-3750"/>
            <a:stretch/>
          </p:blipFill>
          <p:spPr bwMode="auto">
            <a:xfrm>
              <a:off x="10780106" y="514551"/>
              <a:ext cx="812647" cy="642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0847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50DAA-3684-4B6C-9277-9E3CD0ECC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93" y="1122363"/>
            <a:ext cx="8212238" cy="2387600"/>
          </a:xfrm>
        </p:spPr>
        <p:txBody>
          <a:bodyPr anchor="b"/>
          <a:lstStyle>
            <a:lvl1pPr algn="ctr">
              <a:defRPr sz="4500">
                <a:solidFill>
                  <a:srgbClr val="24323E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8FC65E6-22C9-4673-92A8-24ADC2476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93" y="3602038"/>
            <a:ext cx="8212238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04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2432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2D5B1-A08B-4A37-8F6C-E327E314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56057-B8CA-4D3A-AA8F-CB1B714B6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84B37-92F5-49A4-8F8F-5D88C2D4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UVa Logo">
            <a:extLst>
              <a:ext uri="{FF2B5EF4-FFF2-40B4-BE49-F238E27FC236}">
                <a16:creationId xmlns:a16="http://schemas.microsoft.com/office/drawing/2014/main" id="{8246A8F7-B067-4413-BF69-6547B25A244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6359833"/>
            <a:ext cx="24288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9FB32E-5CE6-4C8A-A2F2-7AAF4786E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093" y="1122363"/>
            <a:ext cx="8212238" cy="2387600"/>
          </a:xfrm>
        </p:spPr>
        <p:txBody>
          <a:bodyPr anchor="b"/>
          <a:lstStyle>
            <a:lvl1pPr algn="ctr">
              <a:defRPr sz="4500">
                <a:solidFill>
                  <a:srgbClr val="F6713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983CC78-D495-47D2-A33F-673DF9ED7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093" y="3602038"/>
            <a:ext cx="8212238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18057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6976-490E-4B03-A9C3-CCC3E2FE72FE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0E0BB-C5BC-4E94-AD2F-C01416FBA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6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21925-1424-4D8F-AF7E-1B3B1953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325-5FE6-4AB3-A20A-EC02DC2C8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B5E8-1ACB-4ABB-8B65-AC862C347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6ABD5-7A3E-41B2-B4E2-887CD7683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BF44-0E73-4652-846C-273B849F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7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9.png"/><Relationship Id="rId3" Type="http://schemas.openxmlformats.org/officeDocument/2006/relationships/image" Target="../media/image10.sv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9.png"/><Relationship Id="rId3" Type="http://schemas.openxmlformats.org/officeDocument/2006/relationships/image" Target="../media/image10.sv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1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15C-4793-4D8A-854D-31F5DC15B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8460" y="2195219"/>
            <a:ext cx="3065480" cy="2166836"/>
          </a:xfrm>
        </p:spPr>
        <p:txBody>
          <a:bodyPr anchor="b">
            <a:normAutofit/>
          </a:bodyPr>
          <a:lstStyle/>
          <a:p>
            <a:pPr algn="l"/>
            <a:r>
              <a:rPr lang="en-US" sz="4050"/>
              <a:t>DS-2002: Data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C19E3-847F-4896-92C1-562A61A4D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8460" y="4420420"/>
            <a:ext cx="3227876" cy="320062"/>
          </a:xfrm>
        </p:spPr>
        <p:txBody>
          <a:bodyPr anchor="t">
            <a:normAutofit/>
          </a:bodyPr>
          <a:lstStyle/>
          <a:p>
            <a:pPr algn="l"/>
            <a:r>
              <a:rPr lang="en-US" sz="1500"/>
              <a:t>DDL Examples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857250"/>
            <a:ext cx="5391038" cy="51435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2" descr="Virginia Cavaliers Official Athletic Site">
            <a:extLst>
              <a:ext uri="{FF2B5EF4-FFF2-40B4-BE49-F238E27FC236}">
                <a16:creationId xmlns:a16="http://schemas.microsoft.com/office/drawing/2014/main" id="{8BA30F88-915F-4765-AFB9-A6FC9777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4" r="8619" b="1"/>
          <a:stretch/>
        </p:blipFill>
        <p:spPr bwMode="auto">
          <a:xfrm>
            <a:off x="1" y="857257"/>
            <a:ext cx="5271371" cy="5143493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A48EACD5-346E-4647-A516-131E85C7CD40}"/>
              </a:ext>
            </a:extLst>
          </p:cNvPr>
          <p:cNvSpPr txBox="1">
            <a:spLocks/>
          </p:cNvSpPr>
          <p:nvPr/>
        </p:nvSpPr>
        <p:spPr>
          <a:xfrm>
            <a:off x="5598460" y="4962231"/>
            <a:ext cx="3227876" cy="32006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685800">
              <a:spcBef>
                <a:spcPts val="750"/>
              </a:spcBef>
            </a:pPr>
            <a:endParaRPr lang="en-US" sz="15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build="p"/>
    </p:bld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Filtering with WHERE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WHERE adds conditions to narrow results</a:t>
            </a:r>
          </a:p>
          <a:p>
            <a:pPr>
              <a:defRPr sz="1800"/>
            </a:pPr>
            <a:r>
              <a:t>Syntax: SELECT column1, column2 FROM table_name WHERE condition;</a:t>
            </a:r>
          </a:p>
          <a:p>
            <a:pPr>
              <a:defRPr sz="1800"/>
            </a:pPr>
            <a:r>
              <a:t>Example: SELECT FirstName, Age FROM Students WHERE Age &gt; 20;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Sorting with ORDER BY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ORDER BY sorts results ascending (default) or descending</a:t>
            </a:r>
          </a:p>
          <a:p>
            <a:pPr>
              <a:defRPr sz="1800"/>
            </a:pPr>
            <a:r>
              <a:t>Example: SELECT FirstName, Age FROM Students ORDER BY Age DESC;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INNER JOIN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Combines rows from two tables where a condition matches</a:t>
            </a:r>
          </a:p>
          <a:p>
            <a:pPr>
              <a:defRPr sz="1800"/>
            </a:pPr>
            <a:r>
              <a:t>Example: SELECT s.FirstName, c.CourseName</a:t>
            </a:r>
          </a:p>
          <a:p>
            <a:pPr>
              <a:defRPr sz="1800"/>
            </a:pPr>
            <a:r>
              <a:t>FROM Students s</a:t>
            </a:r>
          </a:p>
          <a:p>
            <a:pPr>
              <a:defRPr sz="1800"/>
            </a:pPr>
            <a:r>
              <a:t>INNER JOIN Enrollments e ON s.StudentID = e.StudentID</a:t>
            </a:r>
          </a:p>
          <a:p>
            <a:pPr>
              <a:defRPr sz="1800"/>
            </a:pPr>
            <a:r>
              <a:t>INNER JOIN Courses c ON e.CourseID = c.CourseID;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LEFT JOIN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Returns all rows from the left table with matches from the right</a:t>
            </a:r>
          </a:p>
          <a:p>
            <a:pPr>
              <a:defRPr sz="1800"/>
            </a:pPr>
            <a:r>
              <a:t>Example: SELECT s.FirstName, c.CourseName</a:t>
            </a:r>
          </a:p>
          <a:p>
            <a:pPr>
              <a:defRPr sz="1800"/>
            </a:pPr>
            <a:r>
              <a:t>FROM Students s</a:t>
            </a:r>
          </a:p>
          <a:p>
            <a:pPr>
              <a:defRPr sz="1800"/>
            </a:pPr>
            <a:r>
              <a:t>LEFT JOIN Enrollments e ON s.StudentID = e.StudentID</a:t>
            </a:r>
          </a:p>
          <a:p>
            <a:pPr>
              <a:defRPr sz="1800"/>
            </a:pPr>
            <a:r>
              <a:t>LEFT JOIN Courses c ON e.CourseID = c.CourseID;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Aggregation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Functions: COUNT, AVG, SUM, MIN, MAX</a:t>
            </a:r>
          </a:p>
          <a:p>
            <a:pPr>
              <a:defRPr sz="1800"/>
            </a:pPr>
            <a:r>
              <a:t>Example: SELECT COUNT(*) AS TotalStudents FROM Students;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GROUP BY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Used with aggregates to group rows</a:t>
            </a:r>
          </a:p>
          <a:p>
            <a:pPr>
              <a:defRPr sz="1800"/>
            </a:pPr>
            <a:r>
              <a:t>Example: SELECT c.CourseName, COUNT(*) AS StudentCount</a:t>
            </a:r>
          </a:p>
          <a:p>
            <a:pPr>
              <a:defRPr sz="1800"/>
            </a:pPr>
            <a:r>
              <a:t>FROM Enrollments e</a:t>
            </a:r>
          </a:p>
          <a:p>
            <a:pPr>
              <a:defRPr sz="1800"/>
            </a:pPr>
            <a:r>
              <a:t>JOIN Courses c ON e.CourseID = c.CourseID</a:t>
            </a:r>
          </a:p>
          <a:p>
            <a:pPr>
              <a:defRPr sz="1800"/>
            </a:pPr>
            <a:r>
              <a:t>GROUP BY c.CourseName;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0CDC-200E-59B1-F3F7-24348B55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57AC-D22B-AC35-702B-397C6B73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Task this week – Get MYSQL installed on your machine with MYSQL Workbench (Git has examples) We’ll step through a bit today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We’ll do more hands on this Wednesday.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Also – write me if you want to come to Sunday Night Dinner – had about 20 last night….this weekend will be BBQ (NC Style)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91BBC-C995-3DC3-4493-CF891D909D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it-IT" sz="3000"/>
              <a:t>SQL Data Definition Language (DDL)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200"/>
              <a:t> SQL DDL is used to define and modify database structures.</a:t>
            </a:r>
          </a:p>
          <a:p>
            <a:pPr marL="0" indent="0">
              <a:buNone/>
            </a:pPr>
            <a:r>
              <a:rPr lang="en-US" sz="1200"/>
              <a:t>Common DDL commands:</a:t>
            </a:r>
          </a:p>
          <a:p>
            <a:r>
              <a:rPr lang="en-US" sz="1200"/>
              <a:t>  CREATE</a:t>
            </a:r>
          </a:p>
          <a:p>
            <a:r>
              <a:rPr lang="en-US" sz="1200"/>
              <a:t>  ALTER</a:t>
            </a:r>
          </a:p>
          <a:p>
            <a:r>
              <a:rPr lang="en-US" sz="1200"/>
              <a:t>  DROP</a:t>
            </a:r>
          </a:p>
          <a:p>
            <a:r>
              <a:rPr lang="en-US" sz="1200"/>
              <a:t>  TRUNCATE</a:t>
            </a:r>
          </a:p>
          <a:p>
            <a:pPr marL="0" indent="0">
              <a:buNone/>
            </a:pPr>
            <a:r>
              <a:rPr lang="en-US" sz="1200"/>
              <a:t>Example:</a:t>
            </a:r>
          </a:p>
          <a:p>
            <a:pPr marL="0" indent="0">
              <a:buNone/>
            </a:pPr>
            <a:r>
              <a:rPr lang="en-US" sz="1200"/>
              <a:t>CREATE TABLE Students (</a:t>
            </a:r>
          </a:p>
          <a:p>
            <a:pPr marL="0" indent="0">
              <a:buNone/>
            </a:pPr>
            <a:r>
              <a:rPr lang="en-US" sz="1200"/>
              <a:t>    StudentID INT PRIMARY KEY,</a:t>
            </a:r>
          </a:p>
          <a:p>
            <a:pPr marL="0" indent="0">
              <a:buNone/>
            </a:pPr>
            <a:r>
              <a:rPr lang="en-US" sz="1200"/>
              <a:t>    FirstName VARCHAR(50),</a:t>
            </a:r>
          </a:p>
          <a:p>
            <a:pPr marL="0" indent="0">
              <a:buNone/>
            </a:pPr>
            <a:r>
              <a:rPr lang="en-US" sz="1200"/>
              <a:t>    LastName VARCHAR(50),</a:t>
            </a:r>
          </a:p>
          <a:p>
            <a:pPr marL="0" indent="0">
              <a:buNone/>
            </a:pPr>
            <a:r>
              <a:rPr lang="en-US" sz="1200"/>
              <a:t>    Age INT,</a:t>
            </a:r>
          </a:p>
          <a:p>
            <a:pPr marL="0" indent="0">
              <a:buNone/>
            </a:pPr>
            <a:r>
              <a:rPr lang="en-US" sz="1200"/>
              <a:t>    EnrollmentDate DATE</a:t>
            </a:r>
          </a:p>
          <a:p>
            <a:pPr marL="0" indent="0">
              <a:buNone/>
            </a:pPr>
            <a:r>
              <a:rPr lang="en-US" sz="1200"/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3034CE5-D228-47E9-2486-7481521A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CREATE TABLE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/>
              <a:t>The CREATE TABLE statement is used to create a new table.</a:t>
            </a:r>
          </a:p>
          <a:p>
            <a:endParaRPr lang="en-US" sz="1300"/>
          </a:p>
          <a:p>
            <a:r>
              <a:rPr lang="en-US" sz="1300"/>
              <a:t>Syntax:</a:t>
            </a:r>
          </a:p>
          <a:p>
            <a:pPr marL="0" indent="0">
              <a:buNone/>
            </a:pPr>
            <a:r>
              <a:rPr lang="en-US" sz="1300"/>
              <a:t>CREATE TABLE table_name (</a:t>
            </a:r>
          </a:p>
          <a:p>
            <a:pPr marL="0" indent="0">
              <a:buNone/>
            </a:pPr>
            <a:r>
              <a:rPr lang="en-US" sz="1300"/>
              <a:t>    column1 datatype constraint,</a:t>
            </a:r>
          </a:p>
          <a:p>
            <a:pPr marL="0" indent="0">
              <a:buNone/>
            </a:pPr>
            <a:r>
              <a:rPr lang="en-US" sz="1300"/>
              <a:t>    column2 datatype constraint</a:t>
            </a:r>
          </a:p>
          <a:p>
            <a:pPr marL="0" indent="0">
              <a:buNone/>
            </a:pPr>
            <a:r>
              <a:rPr lang="en-US" sz="1300"/>
              <a:t>);</a:t>
            </a:r>
          </a:p>
          <a:p>
            <a:endParaRPr lang="en-US" sz="1300"/>
          </a:p>
          <a:p>
            <a:r>
              <a:rPr lang="en-US" sz="1300"/>
              <a:t>Example:</a:t>
            </a:r>
          </a:p>
          <a:p>
            <a:pPr marL="0" indent="0">
              <a:buNone/>
            </a:pPr>
            <a:r>
              <a:rPr lang="en-US" sz="1300"/>
              <a:t>CREATE TABLE Courses (</a:t>
            </a:r>
          </a:p>
          <a:p>
            <a:pPr marL="0" indent="0">
              <a:buNone/>
            </a:pPr>
            <a:r>
              <a:rPr lang="en-US" sz="1300"/>
              <a:t>    CourseID INT PRIMARY KEY,</a:t>
            </a:r>
          </a:p>
          <a:p>
            <a:pPr marL="0" indent="0">
              <a:buNone/>
            </a:pPr>
            <a:r>
              <a:rPr lang="en-US" sz="1300"/>
              <a:t>    CourseName VARCHAR(100) NOT NULL</a:t>
            </a:r>
          </a:p>
          <a:p>
            <a:pPr marL="0" indent="0">
              <a:buNone/>
            </a:pPr>
            <a:r>
              <a:rPr lang="en-US" sz="1300"/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7F00853E-B0EA-C5FA-E7DD-2856FD676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86E0F4-7C64-2D0B-658E-47311506D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A22F-D9B3-45B7-040B-00AD3B9B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/>
              <a:t>ALTER TABLE  Datase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71A0-7BB2-890E-4595-E1CCC37F3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/>
              <a:t>The CREATE TABLE statement is used to create a new table.</a:t>
            </a:r>
          </a:p>
          <a:p>
            <a:endParaRPr lang="en-US" sz="1300"/>
          </a:p>
          <a:p>
            <a:r>
              <a:rPr lang="en-US" sz="1300"/>
              <a:t>Syntax:</a:t>
            </a:r>
          </a:p>
          <a:p>
            <a:pPr marL="0" indent="0">
              <a:buNone/>
            </a:pPr>
            <a:r>
              <a:rPr lang="en-US" sz="1300"/>
              <a:t>CREATE TABLE table_name (</a:t>
            </a:r>
          </a:p>
          <a:p>
            <a:pPr marL="0" indent="0">
              <a:buNone/>
            </a:pPr>
            <a:r>
              <a:rPr lang="en-US" sz="1300"/>
              <a:t>    column1 datatype constraint,</a:t>
            </a:r>
          </a:p>
          <a:p>
            <a:pPr marL="0" indent="0">
              <a:buNone/>
            </a:pPr>
            <a:r>
              <a:rPr lang="en-US" sz="1300"/>
              <a:t>    column2 datatype constraint</a:t>
            </a:r>
          </a:p>
          <a:p>
            <a:pPr marL="0" indent="0">
              <a:buNone/>
            </a:pPr>
            <a:r>
              <a:rPr lang="en-US" sz="1300"/>
              <a:t>);</a:t>
            </a:r>
          </a:p>
          <a:p>
            <a:endParaRPr lang="en-US" sz="1300"/>
          </a:p>
          <a:p>
            <a:r>
              <a:rPr lang="en-US" sz="1300"/>
              <a:t>Example:</a:t>
            </a:r>
          </a:p>
          <a:p>
            <a:pPr marL="0" indent="0">
              <a:buNone/>
            </a:pPr>
            <a:r>
              <a:rPr lang="en-US" sz="1300"/>
              <a:t>CREATE TABLE Courses (</a:t>
            </a:r>
          </a:p>
          <a:p>
            <a:pPr marL="0" indent="0">
              <a:buNone/>
            </a:pPr>
            <a:r>
              <a:rPr lang="en-US" sz="1300"/>
              <a:t>    CourseID INT PRIMARY KEY,</a:t>
            </a:r>
          </a:p>
          <a:p>
            <a:pPr marL="0" indent="0">
              <a:buNone/>
            </a:pPr>
            <a:r>
              <a:rPr lang="en-US" sz="1300"/>
              <a:t>    CourseName VARCHAR(100) NOT NULL</a:t>
            </a:r>
          </a:p>
          <a:p>
            <a:pPr marL="0" indent="0">
              <a:buNone/>
            </a:pPr>
            <a:r>
              <a:rPr lang="en-US" sz="1300"/>
              <a:t>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A9EA5E13-EB6E-FD54-52B7-73921257F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1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DROP TABLE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The DROP TABLE command deletes a table permanently.</a:t>
            </a:r>
          </a:p>
          <a:p>
            <a:endParaRPr lang="en-US"/>
          </a:p>
          <a:p>
            <a:r>
              <a:rPr lang="en-US"/>
              <a:t>Example:</a:t>
            </a:r>
          </a:p>
          <a:p>
            <a:pPr marL="0" indent="0">
              <a:buNone/>
            </a:pPr>
            <a:r>
              <a:rPr lang="en-US"/>
              <a:t>DROP TABLE Students;</a:t>
            </a:r>
          </a:p>
          <a:p>
            <a:endParaRPr lang="en-US"/>
          </a:p>
          <a:p>
            <a:pPr marL="0" indent="0">
              <a:buNone/>
            </a:pPr>
            <a:r>
              <a:rPr lang="en-US" i="1"/>
              <a:t>Caution: This operation cannot be undone.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Garbage">
            <a:extLst>
              <a:ext uri="{FF2B5EF4-FFF2-40B4-BE49-F238E27FC236}">
                <a16:creationId xmlns:a16="http://schemas.microsoft.com/office/drawing/2014/main" id="{CFDBB0E1-C225-F1E9-1D78-1F1F55739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E201CE-1235-6611-6E20-2B7328D97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5EEB-1B82-079C-029D-EF89ECC73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600"/>
              <a:t>TRUNCATE TABLE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8AC70-BC5F-9393-2D5F-CFDBBF25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The TRUNCATE command removes all rows but keeps the structure.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Example:</a:t>
            </a:r>
          </a:p>
          <a:p>
            <a:pPr marL="0" indent="0">
              <a:buNone/>
            </a:pPr>
            <a:r>
              <a:rPr lang="en-US"/>
              <a:t>TRUNCATE TABLE Students;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i="1"/>
              <a:t>Faster than DELETE as it doesn't log individual deletions.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Garbage">
            <a:extLst>
              <a:ext uri="{FF2B5EF4-FFF2-40B4-BE49-F238E27FC236}">
                <a16:creationId xmlns:a16="http://schemas.microsoft.com/office/drawing/2014/main" id="{7165B490-4FFA-63EC-F9AF-C6D65E955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6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B60B-1885-7E5D-C4FF-A25C7A32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MDL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DDDE-8A0E-52A4-65C7-9C6092F03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 – Get info from our database</a:t>
            </a:r>
          </a:p>
          <a:p>
            <a:r>
              <a:rPr lang="en-US"/>
              <a:t>UPDATE – Update info from our database		</a:t>
            </a:r>
          </a:p>
          <a:p>
            <a:r>
              <a:rPr lang="en-US"/>
              <a:t>DELETE – Get rid of info from our database</a:t>
            </a:r>
          </a:p>
          <a:p>
            <a:r>
              <a:rPr lang="en-US"/>
              <a:t>INSERT – Add stuff to our database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9748C-0B0D-4FF4-5CA5-512DC12C51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717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SELECT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SELECT retrieves data from one or more tables</a:t>
            </a:r>
          </a:p>
          <a:p>
            <a:pPr>
              <a:defRPr sz="1800"/>
            </a:pPr>
            <a:r>
              <a:t>Syntax: SELECT column1, column2 FROM table_name;</a:t>
            </a:r>
          </a:p>
          <a:p>
            <a:pPr>
              <a:defRPr sz="1800"/>
            </a:pPr>
            <a:r>
              <a:t>Example: SELECT FirstName, LastName FROM Students;</a:t>
            </a:r>
          </a:p>
          <a:p>
            <a:pPr>
              <a:defRPr sz="1800"/>
            </a:pPr>
            <a:r>
              <a:t>SELECT * returns all columns (use carefully!)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T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1_Office Theme</vt:lpstr>
      <vt:lpstr>ETL</vt:lpstr>
      <vt:lpstr>DS-2002: Data Systems</vt:lpstr>
      <vt:lpstr>5 Before</vt:lpstr>
      <vt:lpstr>SQL Data Definition Language (DDL)</vt:lpstr>
      <vt:lpstr>CREATE TABLE Command</vt:lpstr>
      <vt:lpstr>ALTER TABLE  Datase Command</vt:lpstr>
      <vt:lpstr>DROP TABLE Command</vt:lpstr>
      <vt:lpstr>TRUNCATE TABLE Command</vt:lpstr>
      <vt:lpstr>Basic MDL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</cp:revision>
  <dcterms:created xsi:type="dcterms:W3CDTF">2013-01-27T09:14:16Z</dcterms:created>
  <dcterms:modified xsi:type="dcterms:W3CDTF">2025-01-27T20:31:26Z</dcterms:modified>
  <cp:category/>
</cp:coreProperties>
</file>