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9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5" r:id="rId8"/>
    <p:sldId id="264" r:id="rId9"/>
    <p:sldId id="266" r:id="rId10"/>
    <p:sldId id="268" r:id="rId11"/>
    <p:sldId id="263" r:id="rId12"/>
    <p:sldId id="262" r:id="rId13"/>
    <p:sldId id="269" r:id="rId14"/>
    <p:sldId id="261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B00"/>
    <a:srgbClr val="FFF4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95"/>
    <p:restoredTop sz="94835"/>
  </p:normalViewPr>
  <p:slideViewPr>
    <p:cSldViewPr snapToGrid="0" snapToObjects="1">
      <p:cViewPr>
        <p:scale>
          <a:sx n="119" d="100"/>
          <a:sy n="119" d="100"/>
        </p:scale>
        <p:origin x="-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nhanhan/Documents/python/CareerFoundry/Jinhan%20Han%20-%20Game%20trend%20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nhanhan/Documents/python/CareerFoundry/Jinhan%20Han%20-%20Game%20trend%20Analysi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nhanhan/Documents/python/CareerFoundry/Jinhan%20Han%20-%20Game%20trend%20Analysi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nhanhan/Documents/python/CareerFoundry/Jinhan%20Han%20-%20Game%20trend%20Analysi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nhanhan/Documents/python/CareerFoundry/Jinhan%20Han%20-%20Game%20trend%20Analysis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nhanhan/Documents/python/CareerFoundry/Jinhan%20Han%20-%20Game%20trend%20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nhanhan/Documents/python/CareerFoundry/Jinhan%20Han%20-%20Game%20trend%20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nhanhan/Documents/python/CareerFoundry/Jinhan%20Han%20-%20Game%20trend%20Analys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nhanhan/Documents/python/CareerFoundry/Jinhan%20Han%20-%20Game%20trend%20Analysi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nhanhan/Documents/python/CareerFoundry/Jinhan%20Han%20-%20Game%20trend%20Analysi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nhanhan/Documents/python/CareerFoundry/Jinhan%20Han%20-%20Game%20trend%20Analysi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nhanhan/Documents/python/CareerFoundry/Jinhan%20Han%20-%20Game%20trend%20Analysi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nhanhan/Documents/python/CareerFoundry/Jinhan%20Han%20-%20Game%20trend%20Analysi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[Jinhan Han - Game trend Analysis.xlsx]Total sales!PivotTable12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'Total sales'!$B$3</c:f>
              <c:strCache>
                <c:ptCount val="1"/>
                <c:pt idx="0">
                  <c:v>Sum of JP_Sales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'Total sales'!$A$4:$A$41</c:f>
              <c:strCache>
                <c:ptCount val="37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</c:strCache>
            </c:strRef>
          </c:cat>
          <c:val>
            <c:numRef>
              <c:f>'Total sales'!$B$4:$B$41</c:f>
              <c:numCache>
                <c:formatCode>General</c:formatCode>
                <c:ptCount val="3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8.1</c:v>
                </c:pt>
                <c:pt idx="4">
                  <c:v>14.269999999999998</c:v>
                </c:pt>
                <c:pt idx="5">
                  <c:v>14.56</c:v>
                </c:pt>
                <c:pt idx="6">
                  <c:v>19.809999999999999</c:v>
                </c:pt>
                <c:pt idx="7">
                  <c:v>11.63</c:v>
                </c:pt>
                <c:pt idx="8">
                  <c:v>15.759999999999998</c:v>
                </c:pt>
                <c:pt idx="9">
                  <c:v>18.360000000000003</c:v>
                </c:pt>
                <c:pt idx="10">
                  <c:v>14.880000000000003</c:v>
                </c:pt>
                <c:pt idx="11">
                  <c:v>14.780000000000001</c:v>
                </c:pt>
                <c:pt idx="12">
                  <c:v>28.91</c:v>
                </c:pt>
                <c:pt idx="13">
                  <c:v>25.330000000000009</c:v>
                </c:pt>
                <c:pt idx="14">
                  <c:v>33.990000000000016</c:v>
                </c:pt>
                <c:pt idx="15">
                  <c:v>45.750000000000014</c:v>
                </c:pt>
                <c:pt idx="16">
                  <c:v>57.439999999999969</c:v>
                </c:pt>
                <c:pt idx="17">
                  <c:v>48.869999999999969</c:v>
                </c:pt>
                <c:pt idx="18">
                  <c:v>50.04</c:v>
                </c:pt>
                <c:pt idx="19">
                  <c:v>52.34</c:v>
                </c:pt>
                <c:pt idx="20">
                  <c:v>42.770000000000046</c:v>
                </c:pt>
                <c:pt idx="21">
                  <c:v>39.859999999999992</c:v>
                </c:pt>
                <c:pt idx="22">
                  <c:v>41.760000000000019</c:v>
                </c:pt>
                <c:pt idx="23">
                  <c:v>34.200000000000031</c:v>
                </c:pt>
                <c:pt idx="24">
                  <c:v>41.649999999999991</c:v>
                </c:pt>
                <c:pt idx="25">
                  <c:v>54.280000000000008</c:v>
                </c:pt>
                <c:pt idx="26">
                  <c:v>73.689999999999969</c:v>
                </c:pt>
                <c:pt idx="27">
                  <c:v>60.250000000000107</c:v>
                </c:pt>
                <c:pt idx="28">
                  <c:v>60.180000000000021</c:v>
                </c:pt>
                <c:pt idx="29">
                  <c:v>61.809999999999981</c:v>
                </c:pt>
                <c:pt idx="30">
                  <c:v>59.410000000000217</c:v>
                </c:pt>
                <c:pt idx="31">
                  <c:v>52.960000000000086</c:v>
                </c:pt>
                <c:pt idx="32">
                  <c:v>51.740000000000123</c:v>
                </c:pt>
                <c:pt idx="33">
                  <c:v>47.550000000000054</c:v>
                </c:pt>
                <c:pt idx="34">
                  <c:v>39.460000000000086</c:v>
                </c:pt>
                <c:pt idx="35">
                  <c:v>33.680000000000128</c:v>
                </c:pt>
                <c:pt idx="36">
                  <c:v>13.65999999999997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33C-F141-BD2B-D4F9A1437587}"/>
            </c:ext>
          </c:extLst>
        </c:ser>
        <c:ser>
          <c:idx val="1"/>
          <c:order val="1"/>
          <c:tx>
            <c:strRef>
              <c:f>'Total sales'!$C$3</c:f>
              <c:strCache>
                <c:ptCount val="1"/>
                <c:pt idx="0">
                  <c:v>Sum of EU_Sales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'Total sales'!$A$4:$A$41</c:f>
              <c:strCache>
                <c:ptCount val="37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</c:strCache>
            </c:strRef>
          </c:cat>
          <c:val>
            <c:numRef>
              <c:f>'Total sales'!$C$4:$C$41</c:f>
              <c:numCache>
                <c:formatCode>General</c:formatCode>
                <c:ptCount val="37"/>
                <c:pt idx="0">
                  <c:v>0.67000000000000015</c:v>
                </c:pt>
                <c:pt idx="1">
                  <c:v>1.9600000000000006</c:v>
                </c:pt>
                <c:pt idx="2">
                  <c:v>1.6500000000000008</c:v>
                </c:pt>
                <c:pt idx="3">
                  <c:v>0.80000000000000027</c:v>
                </c:pt>
                <c:pt idx="4">
                  <c:v>2.0999999999999996</c:v>
                </c:pt>
                <c:pt idx="5">
                  <c:v>4.74</c:v>
                </c:pt>
                <c:pt idx="6">
                  <c:v>2.8400000000000007</c:v>
                </c:pt>
                <c:pt idx="7">
                  <c:v>1.4100000000000001</c:v>
                </c:pt>
                <c:pt idx="8">
                  <c:v>6.5900000000000007</c:v>
                </c:pt>
                <c:pt idx="9">
                  <c:v>8.44</c:v>
                </c:pt>
                <c:pt idx="10">
                  <c:v>7.6299999999999981</c:v>
                </c:pt>
                <c:pt idx="11">
                  <c:v>3.9499999999999993</c:v>
                </c:pt>
                <c:pt idx="12">
                  <c:v>11.710000000000003</c:v>
                </c:pt>
                <c:pt idx="13">
                  <c:v>4.6499999999999995</c:v>
                </c:pt>
                <c:pt idx="14">
                  <c:v>14.879999999999997</c:v>
                </c:pt>
                <c:pt idx="15">
                  <c:v>14.899999999999981</c:v>
                </c:pt>
                <c:pt idx="16">
                  <c:v>47.259999999999984</c:v>
                </c:pt>
                <c:pt idx="17">
                  <c:v>48.319999999999986</c:v>
                </c:pt>
                <c:pt idx="18">
                  <c:v>66.900000000000119</c:v>
                </c:pt>
                <c:pt idx="19">
                  <c:v>62.67000000000003</c:v>
                </c:pt>
                <c:pt idx="20">
                  <c:v>52.750000000000028</c:v>
                </c:pt>
                <c:pt idx="21">
                  <c:v>94.889999999999858</c:v>
                </c:pt>
                <c:pt idx="22">
                  <c:v>109.74000000000032</c:v>
                </c:pt>
                <c:pt idx="23">
                  <c:v>103.8100000000003</c:v>
                </c:pt>
                <c:pt idx="24">
                  <c:v>107.32000000000035</c:v>
                </c:pt>
                <c:pt idx="25">
                  <c:v>121.94000000000041</c:v>
                </c:pt>
                <c:pt idx="26">
                  <c:v>129.23999999999984</c:v>
                </c:pt>
                <c:pt idx="27">
                  <c:v>160.49999999999972</c:v>
                </c:pt>
                <c:pt idx="28">
                  <c:v>184.39999999999981</c:v>
                </c:pt>
                <c:pt idx="29">
                  <c:v>191.5899999999998</c:v>
                </c:pt>
                <c:pt idx="30">
                  <c:v>176.73000000000016</c:v>
                </c:pt>
                <c:pt idx="31">
                  <c:v>167.44000000000023</c:v>
                </c:pt>
                <c:pt idx="32">
                  <c:v>118.78000000000002</c:v>
                </c:pt>
                <c:pt idx="33">
                  <c:v>125.77000000000004</c:v>
                </c:pt>
                <c:pt idx="34">
                  <c:v>125.65000000000011</c:v>
                </c:pt>
                <c:pt idx="35">
                  <c:v>97.710000000000022</c:v>
                </c:pt>
                <c:pt idx="36">
                  <c:v>26.760000000000066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33C-F141-BD2B-D4F9A1437587}"/>
            </c:ext>
          </c:extLst>
        </c:ser>
        <c:ser>
          <c:idx val="2"/>
          <c:order val="2"/>
          <c:tx>
            <c:strRef>
              <c:f>'Total sales'!$D$3</c:f>
              <c:strCache>
                <c:ptCount val="1"/>
                <c:pt idx="0">
                  <c:v>Sum of NA_Sales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'Total sales'!$A$4:$A$41</c:f>
              <c:strCache>
                <c:ptCount val="37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</c:strCache>
            </c:strRef>
          </c:cat>
          <c:val>
            <c:numRef>
              <c:f>'Total sales'!$D$4:$D$41</c:f>
              <c:numCache>
                <c:formatCode>General</c:formatCode>
                <c:ptCount val="37"/>
                <c:pt idx="0">
                  <c:v>10.590000000000003</c:v>
                </c:pt>
                <c:pt idx="1">
                  <c:v>33.4</c:v>
                </c:pt>
                <c:pt idx="2">
                  <c:v>26.920000000000005</c:v>
                </c:pt>
                <c:pt idx="3">
                  <c:v>7.76</c:v>
                </c:pt>
                <c:pt idx="4">
                  <c:v>33.28</c:v>
                </c:pt>
                <c:pt idx="5">
                  <c:v>33.729999999999997</c:v>
                </c:pt>
                <c:pt idx="6">
                  <c:v>12.5</c:v>
                </c:pt>
                <c:pt idx="7">
                  <c:v>8.4600000000000026</c:v>
                </c:pt>
                <c:pt idx="8">
                  <c:v>23.869999999999997</c:v>
                </c:pt>
                <c:pt idx="9">
                  <c:v>45.15</c:v>
                </c:pt>
                <c:pt idx="10">
                  <c:v>25.46</c:v>
                </c:pt>
                <c:pt idx="11">
                  <c:v>12.76</c:v>
                </c:pt>
                <c:pt idx="12">
                  <c:v>33.869999999999997</c:v>
                </c:pt>
                <c:pt idx="13">
                  <c:v>15.120000000000001</c:v>
                </c:pt>
                <c:pt idx="14">
                  <c:v>28.150000000000002</c:v>
                </c:pt>
                <c:pt idx="15">
                  <c:v>24.820000000000011</c:v>
                </c:pt>
                <c:pt idx="16">
                  <c:v>86.759999999999991</c:v>
                </c:pt>
                <c:pt idx="17">
                  <c:v>94.750000000000071</c:v>
                </c:pt>
                <c:pt idx="18">
                  <c:v>128.35999999999999</c:v>
                </c:pt>
                <c:pt idx="19">
                  <c:v>126.06000000000004</c:v>
                </c:pt>
                <c:pt idx="20">
                  <c:v>94.490000000000052</c:v>
                </c:pt>
                <c:pt idx="21">
                  <c:v>173.98000000000039</c:v>
                </c:pt>
                <c:pt idx="22">
                  <c:v>216.19000000000011</c:v>
                </c:pt>
                <c:pt idx="23">
                  <c:v>193.59000000000066</c:v>
                </c:pt>
                <c:pt idx="24">
                  <c:v>222.5900000000004</c:v>
                </c:pt>
                <c:pt idx="25">
                  <c:v>242.6100000000005</c:v>
                </c:pt>
                <c:pt idx="26">
                  <c:v>263.11999999999887</c:v>
                </c:pt>
                <c:pt idx="27">
                  <c:v>312.04999999999836</c:v>
                </c:pt>
                <c:pt idx="28">
                  <c:v>351.40999999999917</c:v>
                </c:pt>
                <c:pt idx="29">
                  <c:v>338.84999999999889</c:v>
                </c:pt>
                <c:pt idx="30">
                  <c:v>304.24</c:v>
                </c:pt>
                <c:pt idx="31">
                  <c:v>241.06000000000091</c:v>
                </c:pt>
                <c:pt idx="32">
                  <c:v>154.96000000000004</c:v>
                </c:pt>
                <c:pt idx="33">
                  <c:v>154.7700000000001</c:v>
                </c:pt>
                <c:pt idx="34">
                  <c:v>131.9700000000002</c:v>
                </c:pt>
                <c:pt idx="35">
                  <c:v>102.81999999999992</c:v>
                </c:pt>
                <c:pt idx="36">
                  <c:v>22.660000000000061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33C-F141-BD2B-D4F9A1437587}"/>
            </c:ext>
          </c:extLst>
        </c:ser>
        <c:ser>
          <c:idx val="3"/>
          <c:order val="3"/>
          <c:tx>
            <c:strRef>
              <c:f>'Total sales'!$E$3</c:f>
              <c:strCache>
                <c:ptCount val="1"/>
                <c:pt idx="0">
                  <c:v>Sum of Other_Sales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'Total sales'!$A$4:$A$41</c:f>
              <c:strCache>
                <c:ptCount val="37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</c:strCache>
            </c:strRef>
          </c:cat>
          <c:val>
            <c:numRef>
              <c:f>'Total sales'!$E$4:$E$41</c:f>
              <c:numCache>
                <c:formatCode>General</c:formatCode>
                <c:ptCount val="37"/>
                <c:pt idx="0">
                  <c:v>0.11999999999999998</c:v>
                </c:pt>
                <c:pt idx="1">
                  <c:v>0.32000000000000012</c:v>
                </c:pt>
                <c:pt idx="2">
                  <c:v>0.31000000000000016</c:v>
                </c:pt>
                <c:pt idx="3">
                  <c:v>0.13999999999999999</c:v>
                </c:pt>
                <c:pt idx="4">
                  <c:v>0.70000000000000018</c:v>
                </c:pt>
                <c:pt idx="5">
                  <c:v>0.92000000000000015</c:v>
                </c:pt>
                <c:pt idx="6">
                  <c:v>1.9300000000000002</c:v>
                </c:pt>
                <c:pt idx="7">
                  <c:v>0.20000000000000004</c:v>
                </c:pt>
                <c:pt idx="8">
                  <c:v>0.9900000000000001</c:v>
                </c:pt>
                <c:pt idx="9">
                  <c:v>1.5000000000000002</c:v>
                </c:pt>
                <c:pt idx="10">
                  <c:v>1.4000000000000004</c:v>
                </c:pt>
                <c:pt idx="11">
                  <c:v>0.7400000000000001</c:v>
                </c:pt>
                <c:pt idx="12">
                  <c:v>1.6500000000000004</c:v>
                </c:pt>
                <c:pt idx="13">
                  <c:v>0.89000000000000012</c:v>
                </c:pt>
                <c:pt idx="14">
                  <c:v>2.1999999999999988</c:v>
                </c:pt>
                <c:pt idx="15">
                  <c:v>2.6399999999999926</c:v>
                </c:pt>
                <c:pt idx="16">
                  <c:v>7.6899999999999791</c:v>
                </c:pt>
                <c:pt idx="17">
                  <c:v>9.1299999999999777</c:v>
                </c:pt>
                <c:pt idx="18">
                  <c:v>11.029999999999941</c:v>
                </c:pt>
                <c:pt idx="19">
                  <c:v>10.049999999999951</c:v>
                </c:pt>
                <c:pt idx="20">
                  <c:v>11.619999999999937</c:v>
                </c:pt>
                <c:pt idx="21">
                  <c:v>22.760000000000186</c:v>
                </c:pt>
                <c:pt idx="22">
                  <c:v>27.280000000000253</c:v>
                </c:pt>
                <c:pt idx="23">
                  <c:v>26.010000000000247</c:v>
                </c:pt>
                <c:pt idx="24">
                  <c:v>47.229999999999819</c:v>
                </c:pt>
                <c:pt idx="25">
                  <c:v>40.449999999999825</c:v>
                </c:pt>
                <c:pt idx="26">
                  <c:v>54.129999999999811</c:v>
                </c:pt>
                <c:pt idx="27">
                  <c:v>76.530000000001039</c:v>
                </c:pt>
                <c:pt idx="28">
                  <c:v>81.040000000001399</c:v>
                </c:pt>
                <c:pt idx="29">
                  <c:v>74.130000000001431</c:v>
                </c:pt>
                <c:pt idx="30">
                  <c:v>59.569999999999929</c:v>
                </c:pt>
                <c:pt idx="31">
                  <c:v>54.169999999999838</c:v>
                </c:pt>
                <c:pt idx="32">
                  <c:v>37.760000000000005</c:v>
                </c:pt>
                <c:pt idx="33">
                  <c:v>39.780000000000008</c:v>
                </c:pt>
                <c:pt idx="34">
                  <c:v>40.010000000000005</c:v>
                </c:pt>
                <c:pt idx="35">
                  <c:v>29.99000000000013</c:v>
                </c:pt>
                <c:pt idx="36">
                  <c:v>7.7199999999999829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33C-F141-BD2B-D4F9A1437587}"/>
            </c:ext>
          </c:extLst>
        </c:ser>
        <c:ser>
          <c:idx val="4"/>
          <c:order val="4"/>
          <c:tx>
            <c:strRef>
              <c:f>'Total sales'!$F$3</c:f>
              <c:strCache>
                <c:ptCount val="1"/>
                <c:pt idx="0">
                  <c:v>Sum of Global_Sales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trendline>
            <c:spPr>
              <a:ln w="38100" cap="rnd">
                <a:solidFill>
                  <a:srgbClr val="7030A0"/>
                </a:solidFill>
                <a:prstDash val="sysDot"/>
              </a:ln>
              <a:effectLst/>
            </c:spPr>
            <c:trendlineType val="poly"/>
            <c:order val="6"/>
            <c:dispRSqr val="0"/>
            <c:dispEq val="0"/>
          </c:trendline>
          <c:cat>
            <c:strRef>
              <c:f>'Total sales'!$A$4:$A$41</c:f>
              <c:strCache>
                <c:ptCount val="37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</c:strCache>
            </c:strRef>
          </c:cat>
          <c:val>
            <c:numRef>
              <c:f>'Total sales'!$F$4:$F$41</c:f>
              <c:numCache>
                <c:formatCode>General</c:formatCode>
                <c:ptCount val="37"/>
                <c:pt idx="0">
                  <c:v>11.379999999999999</c:v>
                </c:pt>
                <c:pt idx="1">
                  <c:v>35.77000000000001</c:v>
                </c:pt>
                <c:pt idx="2">
                  <c:v>28.859999999999996</c:v>
                </c:pt>
                <c:pt idx="3">
                  <c:v>16.790000000000003</c:v>
                </c:pt>
                <c:pt idx="4">
                  <c:v>50.360000000000014</c:v>
                </c:pt>
                <c:pt idx="5">
                  <c:v>53.940000000000005</c:v>
                </c:pt>
                <c:pt idx="6">
                  <c:v>37.07</c:v>
                </c:pt>
                <c:pt idx="7">
                  <c:v>21.739999999999995</c:v>
                </c:pt>
                <c:pt idx="8">
                  <c:v>47.22</c:v>
                </c:pt>
                <c:pt idx="9">
                  <c:v>73.45</c:v>
                </c:pt>
                <c:pt idx="10">
                  <c:v>49.389999999999993</c:v>
                </c:pt>
                <c:pt idx="11">
                  <c:v>32.230000000000004</c:v>
                </c:pt>
                <c:pt idx="12">
                  <c:v>76.159999999999982</c:v>
                </c:pt>
                <c:pt idx="13">
                  <c:v>45.98</c:v>
                </c:pt>
                <c:pt idx="14">
                  <c:v>79.17000000000003</c:v>
                </c:pt>
                <c:pt idx="15">
                  <c:v>88.109999999999914</c:v>
                </c:pt>
                <c:pt idx="16">
                  <c:v>199.14999999999995</c:v>
                </c:pt>
                <c:pt idx="17">
                  <c:v>200.98000000000013</c:v>
                </c:pt>
                <c:pt idx="18">
                  <c:v>256.46999999999963</c:v>
                </c:pt>
                <c:pt idx="19">
                  <c:v>251.27000000000018</c:v>
                </c:pt>
                <c:pt idx="20">
                  <c:v>201.5600000000002</c:v>
                </c:pt>
                <c:pt idx="21">
                  <c:v>331.46999999999912</c:v>
                </c:pt>
                <c:pt idx="22">
                  <c:v>395.51999999999828</c:v>
                </c:pt>
                <c:pt idx="23">
                  <c:v>357.84999999999889</c:v>
                </c:pt>
                <c:pt idx="24">
                  <c:v>419.30999999999864</c:v>
                </c:pt>
                <c:pt idx="25">
                  <c:v>459.93999999999761</c:v>
                </c:pt>
                <c:pt idx="26">
                  <c:v>520.9999999999917</c:v>
                </c:pt>
                <c:pt idx="27">
                  <c:v>611.08999999999344</c:v>
                </c:pt>
                <c:pt idx="28">
                  <c:v>678.77999999999531</c:v>
                </c:pt>
                <c:pt idx="29">
                  <c:v>667.2199999999948</c:v>
                </c:pt>
                <c:pt idx="30">
                  <c:v>600.36999999999489</c:v>
                </c:pt>
                <c:pt idx="31">
                  <c:v>515.90999999999701</c:v>
                </c:pt>
                <c:pt idx="32">
                  <c:v>363.53999999999837</c:v>
                </c:pt>
                <c:pt idx="33">
                  <c:v>368.02999999999861</c:v>
                </c:pt>
                <c:pt idx="34">
                  <c:v>337.04999999999848</c:v>
                </c:pt>
                <c:pt idx="35">
                  <c:v>264.39999999999793</c:v>
                </c:pt>
                <c:pt idx="36">
                  <c:v>70.890000000000128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33C-F141-BD2B-D4F9A14375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37954047"/>
        <c:axId val="1437775663"/>
      </c:lineChart>
      <c:catAx>
        <c:axId val="14379540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7775663"/>
        <c:crosses val="autoZero"/>
        <c:auto val="1"/>
        <c:lblAlgn val="ctr"/>
        <c:lblOffset val="100"/>
        <c:noMultiLvlLbl val="0"/>
      </c:catAx>
      <c:valAx>
        <c:axId val="1437775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79540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Compound</a:t>
            </a:r>
            <a:r>
              <a:rPr lang="en-US" baseline="0" dirty="0"/>
              <a:t> avg growth rate</a:t>
            </a:r>
            <a:endParaRPr lang="en-US" dirty="0"/>
          </a:p>
        </c:rich>
      </c:tx>
      <c:layout>
        <c:manualLayout>
          <c:xMode val="edge"/>
          <c:yMode val="edge"/>
          <c:x val="0.38161727769109621"/>
          <c:y val="2.828248906391864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'Growth_rate_NA (2)'!$P$98</c:f>
              <c:strCache>
                <c:ptCount val="1"/>
                <c:pt idx="0">
                  <c:v>Action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76200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B434-7348-895C-127854EFCCD6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76200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C-B434-7348-895C-127854EFCCD6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76200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5-B434-7348-895C-127854EFCCD6}"/>
              </c:ext>
            </c:extLst>
          </c:dPt>
          <c:dPt>
            <c:idx val="6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76200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6-B434-7348-895C-127854EFCCD6}"/>
              </c:ext>
            </c:extLst>
          </c:dPt>
          <c:cat>
            <c:strRef>
              <c:f>'Growth_rate_NA (2)'!$Q$97:$W$97</c:f>
              <c:strCache>
                <c:ptCount val="7"/>
                <c:pt idx="0">
                  <c:v>1~2</c:v>
                </c:pt>
                <c:pt idx="1">
                  <c:v>2~3</c:v>
                </c:pt>
                <c:pt idx="2">
                  <c:v>3~4</c:v>
                </c:pt>
                <c:pt idx="3">
                  <c:v>4~5</c:v>
                </c:pt>
                <c:pt idx="4">
                  <c:v>5~6</c:v>
                </c:pt>
                <c:pt idx="5">
                  <c:v>6~7</c:v>
                </c:pt>
                <c:pt idx="6">
                  <c:v>7~8</c:v>
                </c:pt>
              </c:strCache>
            </c:strRef>
          </c:cat>
          <c:val>
            <c:numRef>
              <c:f>'Growth_rate_NA (2)'!$Q$98:$W$98</c:f>
              <c:numCache>
                <c:formatCode>0%</c:formatCode>
                <c:ptCount val="7"/>
                <c:pt idx="0">
                  <c:v>-9.9611866180639844E-2</c:v>
                </c:pt>
                <c:pt idx="1">
                  <c:v>-7.0426552822264454E-2</c:v>
                </c:pt>
                <c:pt idx="2">
                  <c:v>0.14639277864643743</c:v>
                </c:pt>
                <c:pt idx="3">
                  <c:v>6.022623670159416E-2</c:v>
                </c:pt>
                <c:pt idx="4">
                  <c:v>-5.2374386201773119E-3</c:v>
                </c:pt>
                <c:pt idx="5">
                  <c:v>5.142403491506075E-2</c:v>
                </c:pt>
                <c:pt idx="6">
                  <c:v>6.4277601235602361E-2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434-7348-895C-127854EFCCD6}"/>
            </c:ext>
          </c:extLst>
        </c:ser>
        <c:ser>
          <c:idx val="1"/>
          <c:order val="1"/>
          <c:tx>
            <c:strRef>
              <c:f>'Growth_rate_NA (2)'!$P$99</c:f>
              <c:strCache>
                <c:ptCount val="1"/>
                <c:pt idx="0">
                  <c:v>Misc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spPr>
              <a:ln w="76200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8-B434-7348-895C-127854EFCCD6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spPr>
              <a:ln w="76200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B434-7348-895C-127854EFCCD6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spPr>
              <a:ln w="76200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7-B434-7348-895C-127854EFCCD6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spPr>
              <a:ln w="76200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B434-7348-895C-127854EFCCD6}"/>
              </c:ext>
            </c:extLst>
          </c:dPt>
          <c:cat>
            <c:strRef>
              <c:f>'Growth_rate_NA (2)'!$Q$97:$W$97</c:f>
              <c:strCache>
                <c:ptCount val="7"/>
                <c:pt idx="0">
                  <c:v>1~2</c:v>
                </c:pt>
                <c:pt idx="1">
                  <c:v>2~3</c:v>
                </c:pt>
                <c:pt idx="2">
                  <c:v>3~4</c:v>
                </c:pt>
                <c:pt idx="3">
                  <c:v>4~5</c:v>
                </c:pt>
                <c:pt idx="4">
                  <c:v>5~6</c:v>
                </c:pt>
                <c:pt idx="5">
                  <c:v>6~7</c:v>
                </c:pt>
                <c:pt idx="6">
                  <c:v>7~8</c:v>
                </c:pt>
              </c:strCache>
            </c:strRef>
          </c:cat>
          <c:val>
            <c:numRef>
              <c:f>'Growth_rate_NA (2)'!$Q$99:$W$99</c:f>
              <c:numCache>
                <c:formatCode>0%</c:formatCode>
                <c:ptCount val="7"/>
                <c:pt idx="0">
                  <c:v>2.7735241795730201E-2</c:v>
                </c:pt>
                <c:pt idx="1">
                  <c:v>0.26908510054322327</c:v>
                </c:pt>
                <c:pt idx="2">
                  <c:v>5.4349824668755063E-2</c:v>
                </c:pt>
                <c:pt idx="3">
                  <c:v>-2.2426735572946863E-2</c:v>
                </c:pt>
                <c:pt idx="4">
                  <c:v>0.21922755958084572</c:v>
                </c:pt>
                <c:pt idx="5">
                  <c:v>1.3921600428148696E-2</c:v>
                </c:pt>
                <c:pt idx="6">
                  <c:v>-0.1641246607516102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434-7348-895C-127854EFCCD6}"/>
            </c:ext>
          </c:extLst>
        </c:ser>
        <c:ser>
          <c:idx val="2"/>
          <c:order val="2"/>
          <c:tx>
            <c:strRef>
              <c:f>'Growth_rate_NA (2)'!$P$100</c:f>
              <c:strCache>
                <c:ptCount val="1"/>
                <c:pt idx="0">
                  <c:v>Platform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Pt>
            <c:idx val="3"/>
            <c:marker>
              <c:symbol val="circle"/>
              <c:size val="5"/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3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D-B434-7348-895C-127854EFCCD6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3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E-B434-7348-895C-127854EFCCD6}"/>
              </c:ext>
            </c:extLst>
          </c:dPt>
          <c:cat>
            <c:strRef>
              <c:f>'Growth_rate_NA (2)'!$Q$97:$W$97</c:f>
              <c:strCache>
                <c:ptCount val="7"/>
                <c:pt idx="0">
                  <c:v>1~2</c:v>
                </c:pt>
                <c:pt idx="1">
                  <c:v>2~3</c:v>
                </c:pt>
                <c:pt idx="2">
                  <c:v>3~4</c:v>
                </c:pt>
                <c:pt idx="3">
                  <c:v>4~5</c:v>
                </c:pt>
                <c:pt idx="4">
                  <c:v>5~6</c:v>
                </c:pt>
                <c:pt idx="5">
                  <c:v>6~7</c:v>
                </c:pt>
                <c:pt idx="6">
                  <c:v>7~8</c:v>
                </c:pt>
              </c:strCache>
            </c:strRef>
          </c:cat>
          <c:val>
            <c:numRef>
              <c:f>'Growth_rate_NA (2)'!$Q$100:$W$100</c:f>
              <c:numCache>
                <c:formatCode>0%</c:formatCode>
                <c:ptCount val="7"/>
                <c:pt idx="0">
                  <c:v>3.8447009521374092E-3</c:v>
                </c:pt>
                <c:pt idx="1">
                  <c:v>-3.2626713289539325E-2</c:v>
                </c:pt>
                <c:pt idx="2">
                  <c:v>-0.21574416084134942</c:v>
                </c:pt>
                <c:pt idx="3">
                  <c:v>3.0819364234077523E-2</c:v>
                </c:pt>
                <c:pt idx="4">
                  <c:v>-0.150561422209149</c:v>
                </c:pt>
                <c:pt idx="5">
                  <c:v>-3.6538692835675721E-2</c:v>
                </c:pt>
                <c:pt idx="6">
                  <c:v>-5.9676161111347555E-2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434-7348-895C-127854EFCCD6}"/>
            </c:ext>
          </c:extLst>
        </c:ser>
        <c:ser>
          <c:idx val="3"/>
          <c:order val="3"/>
          <c:tx>
            <c:strRef>
              <c:f>'Growth_rate_NA (2)'!$P$101</c:f>
              <c:strCache>
                <c:ptCount val="1"/>
                <c:pt idx="0">
                  <c:v>Puzzle_Adventure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Pt>
            <c:idx val="3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spPr>
              <a:ln w="76200" cap="rnd">
                <a:solidFill>
                  <a:schemeClr val="accent4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F-B434-7348-895C-127854EFCCD6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spPr>
              <a:ln w="76200" cap="rnd">
                <a:solidFill>
                  <a:schemeClr val="accent4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0-B434-7348-895C-127854EFCCD6}"/>
              </c:ext>
            </c:extLst>
          </c:dPt>
          <c:cat>
            <c:strRef>
              <c:f>'Growth_rate_NA (2)'!$Q$97:$W$97</c:f>
              <c:strCache>
                <c:ptCount val="7"/>
                <c:pt idx="0">
                  <c:v>1~2</c:v>
                </c:pt>
                <c:pt idx="1">
                  <c:v>2~3</c:v>
                </c:pt>
                <c:pt idx="2">
                  <c:v>3~4</c:v>
                </c:pt>
                <c:pt idx="3">
                  <c:v>4~5</c:v>
                </c:pt>
                <c:pt idx="4">
                  <c:v>5~6</c:v>
                </c:pt>
                <c:pt idx="5">
                  <c:v>6~7</c:v>
                </c:pt>
                <c:pt idx="6">
                  <c:v>7~8</c:v>
                </c:pt>
              </c:strCache>
            </c:strRef>
          </c:cat>
          <c:val>
            <c:numRef>
              <c:f>'Growth_rate_NA (2)'!$Q$101:$W$101</c:f>
              <c:numCache>
                <c:formatCode>0%</c:formatCode>
                <c:ptCount val="7"/>
                <c:pt idx="0">
                  <c:v>0.33984857332294144</c:v>
                </c:pt>
                <c:pt idx="1">
                  <c:v>-0.47414201863397831</c:v>
                </c:pt>
                <c:pt idx="2">
                  <c:v>9.5837097083747574E-2</c:v>
                </c:pt>
                <c:pt idx="3">
                  <c:v>-1.4660428981981527E-2</c:v>
                </c:pt>
                <c:pt idx="4">
                  <c:v>0.12729068400537816</c:v>
                </c:pt>
                <c:pt idx="5">
                  <c:v>-6.7585297387214985E-2</c:v>
                </c:pt>
                <c:pt idx="6">
                  <c:v>-0.18947194060795153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434-7348-895C-127854EFCCD6}"/>
            </c:ext>
          </c:extLst>
        </c:ser>
        <c:ser>
          <c:idx val="4"/>
          <c:order val="4"/>
          <c:tx>
            <c:strRef>
              <c:f>'Growth_rate_NA (2)'!$P$102</c:f>
              <c:strCache>
                <c:ptCount val="1"/>
                <c:pt idx="0">
                  <c:v>Shooter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Pt>
            <c:idx val="3"/>
            <c:marker>
              <c:symbol val="circle"/>
              <c:size val="5"/>
              <c:spPr>
                <a:solidFill>
                  <a:schemeClr val="accent5"/>
                </a:solidFill>
                <a:ln w="9525">
                  <a:solidFill>
                    <a:schemeClr val="accent5"/>
                  </a:solidFill>
                </a:ln>
                <a:effectLst/>
              </c:spPr>
            </c:marker>
            <c:bubble3D val="0"/>
            <c:spPr>
              <a:ln w="76200" cap="rnd">
                <a:solidFill>
                  <a:schemeClr val="accent5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1-B434-7348-895C-127854EFCCD6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5"/>
                </a:solidFill>
                <a:ln w="9525">
                  <a:solidFill>
                    <a:schemeClr val="accent5"/>
                  </a:solidFill>
                </a:ln>
                <a:effectLst/>
              </c:spPr>
            </c:marker>
            <c:bubble3D val="0"/>
            <c:spPr>
              <a:ln w="76200" cap="rnd">
                <a:solidFill>
                  <a:schemeClr val="accent5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2-B434-7348-895C-127854EFCCD6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chemeClr val="accent5"/>
                </a:solidFill>
                <a:ln w="9525">
                  <a:solidFill>
                    <a:schemeClr val="accent5"/>
                  </a:solidFill>
                </a:ln>
                <a:effectLst/>
              </c:spPr>
            </c:marker>
            <c:bubble3D val="0"/>
            <c:spPr>
              <a:ln w="76200" cap="rnd">
                <a:solidFill>
                  <a:schemeClr val="accent5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3-B434-7348-895C-127854EFCCD6}"/>
              </c:ext>
            </c:extLst>
          </c:dPt>
          <c:dPt>
            <c:idx val="6"/>
            <c:marker>
              <c:symbol val="circle"/>
              <c:size val="5"/>
              <c:spPr>
                <a:solidFill>
                  <a:schemeClr val="accent5"/>
                </a:solidFill>
                <a:ln w="9525">
                  <a:solidFill>
                    <a:schemeClr val="accent5"/>
                  </a:solidFill>
                </a:ln>
                <a:effectLst/>
              </c:spPr>
            </c:marker>
            <c:bubble3D val="0"/>
            <c:spPr>
              <a:ln w="76200" cap="rnd">
                <a:solidFill>
                  <a:schemeClr val="accent5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4-B434-7348-895C-127854EFCCD6}"/>
              </c:ext>
            </c:extLst>
          </c:dPt>
          <c:cat>
            <c:strRef>
              <c:f>'Growth_rate_NA (2)'!$Q$97:$W$97</c:f>
              <c:strCache>
                <c:ptCount val="7"/>
                <c:pt idx="0">
                  <c:v>1~2</c:v>
                </c:pt>
                <c:pt idx="1">
                  <c:v>2~3</c:v>
                </c:pt>
                <c:pt idx="2">
                  <c:v>3~4</c:v>
                </c:pt>
                <c:pt idx="3">
                  <c:v>4~5</c:v>
                </c:pt>
                <c:pt idx="4">
                  <c:v>5~6</c:v>
                </c:pt>
                <c:pt idx="5">
                  <c:v>6~7</c:v>
                </c:pt>
                <c:pt idx="6">
                  <c:v>7~8</c:v>
                </c:pt>
              </c:strCache>
            </c:strRef>
          </c:cat>
          <c:val>
            <c:numRef>
              <c:f>'Growth_rate_NA (2)'!$Q$102:$W$102</c:f>
              <c:numCache>
                <c:formatCode>0%</c:formatCode>
                <c:ptCount val="7"/>
                <c:pt idx="0">
                  <c:v>-0.53271466544682189</c:v>
                </c:pt>
                <c:pt idx="1">
                  <c:v>0.47688424747088148</c:v>
                </c:pt>
                <c:pt idx="2">
                  <c:v>4.9938129132770903E-2</c:v>
                </c:pt>
                <c:pt idx="3">
                  <c:v>0.11281830970188537</c:v>
                </c:pt>
                <c:pt idx="4">
                  <c:v>-1.2002767429758568E-2</c:v>
                </c:pt>
                <c:pt idx="5">
                  <c:v>0.1079179470709602</c:v>
                </c:pt>
                <c:pt idx="6">
                  <c:v>0.10749769320706952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434-7348-895C-127854EFCCD6}"/>
            </c:ext>
          </c:extLst>
        </c:ser>
        <c:ser>
          <c:idx val="5"/>
          <c:order val="5"/>
          <c:tx>
            <c:strRef>
              <c:f>'Growth_rate_NA (2)'!$P$103</c:f>
              <c:strCache>
                <c:ptCount val="1"/>
                <c:pt idx="0">
                  <c:v>Sports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6"/>
                </a:solidFill>
                <a:ln w="9525">
                  <a:solidFill>
                    <a:schemeClr val="accent6"/>
                  </a:solidFill>
                </a:ln>
                <a:effectLst/>
              </c:spPr>
            </c:marker>
            <c:bubble3D val="0"/>
            <c:spPr>
              <a:ln w="76200" cap="rnd">
                <a:solidFill>
                  <a:schemeClr val="accent6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B434-7348-895C-127854EFCCD6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6"/>
                </a:solidFill>
                <a:ln w="9525">
                  <a:solidFill>
                    <a:schemeClr val="accent6"/>
                  </a:solidFill>
                </a:ln>
                <a:effectLst/>
              </c:spPr>
            </c:marker>
            <c:bubble3D val="0"/>
            <c:spPr>
              <a:ln w="76200" cap="rnd">
                <a:solidFill>
                  <a:schemeClr val="accent6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A-B434-7348-895C-127854EFCCD6}"/>
              </c:ext>
            </c:extLst>
          </c:dPt>
          <c:cat>
            <c:strRef>
              <c:f>'Growth_rate_NA (2)'!$Q$97:$W$97</c:f>
              <c:strCache>
                <c:ptCount val="7"/>
                <c:pt idx="0">
                  <c:v>1~2</c:v>
                </c:pt>
                <c:pt idx="1">
                  <c:v>2~3</c:v>
                </c:pt>
                <c:pt idx="2">
                  <c:v>3~4</c:v>
                </c:pt>
                <c:pt idx="3">
                  <c:v>4~5</c:v>
                </c:pt>
                <c:pt idx="4">
                  <c:v>5~6</c:v>
                </c:pt>
                <c:pt idx="5">
                  <c:v>6~7</c:v>
                </c:pt>
                <c:pt idx="6">
                  <c:v>7~8</c:v>
                </c:pt>
              </c:strCache>
            </c:strRef>
          </c:cat>
          <c:val>
            <c:numRef>
              <c:f>'Growth_rate_NA (2)'!$Q$103:$W$103</c:f>
              <c:numCache>
                <c:formatCode>0%</c:formatCode>
                <c:ptCount val="7"/>
                <c:pt idx="0">
                  <c:v>-3.8824861185978894E-2</c:v>
                </c:pt>
                <c:pt idx="1">
                  <c:v>0.20145816310978937</c:v>
                </c:pt>
                <c:pt idx="2">
                  <c:v>0.20610501608120718</c:v>
                </c:pt>
                <c:pt idx="3">
                  <c:v>-1.4377999311887428E-2</c:v>
                </c:pt>
                <c:pt idx="4">
                  <c:v>1.4448645896097878E-2</c:v>
                </c:pt>
                <c:pt idx="5">
                  <c:v>-2.6940572034044673E-2</c:v>
                </c:pt>
                <c:pt idx="6">
                  <c:v>-1.1669784781758034E-2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434-7348-895C-127854EFCC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7483567"/>
        <c:axId val="736807103"/>
      </c:lineChart>
      <c:catAx>
        <c:axId val="5174835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6807103"/>
        <c:crosses val="autoZero"/>
        <c:auto val="1"/>
        <c:lblAlgn val="ctr"/>
        <c:lblOffset val="100"/>
        <c:noMultiLvlLbl val="0"/>
      </c:catAx>
      <c:valAx>
        <c:axId val="736807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74835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 dirty="0">
                <a:effectLst/>
              </a:rPr>
              <a:t>Compound avg growth rate</a:t>
            </a:r>
            <a:endParaRPr lang="en-US" sz="14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Growth_rate_EU!$P$96</c:f>
              <c:strCache>
                <c:ptCount val="1"/>
                <c:pt idx="0">
                  <c:v>Action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76200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7542-9246-832C-5E0146765877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76200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7542-9246-832C-5E0146765877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76200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D-7542-9246-832C-5E0146765877}"/>
              </c:ext>
            </c:extLst>
          </c:dPt>
          <c:dPt>
            <c:idx val="6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76200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C-7542-9246-832C-5E0146765877}"/>
              </c:ext>
            </c:extLst>
          </c:dPt>
          <c:cat>
            <c:strRef>
              <c:f>Growth_rate_EU!$Q$95:$W$95</c:f>
              <c:strCache>
                <c:ptCount val="7"/>
                <c:pt idx="0">
                  <c:v>1~2</c:v>
                </c:pt>
                <c:pt idx="1">
                  <c:v>2~3</c:v>
                </c:pt>
                <c:pt idx="2">
                  <c:v>3~4</c:v>
                </c:pt>
                <c:pt idx="3">
                  <c:v>4~5</c:v>
                </c:pt>
                <c:pt idx="4">
                  <c:v>5~6</c:v>
                </c:pt>
                <c:pt idx="5">
                  <c:v>6~7</c:v>
                </c:pt>
                <c:pt idx="6">
                  <c:v>7~8</c:v>
                </c:pt>
              </c:strCache>
            </c:strRef>
          </c:cat>
          <c:val>
            <c:numRef>
              <c:f>Growth_rate_EU!$Q$96:$W$96</c:f>
              <c:numCache>
                <c:formatCode>0%</c:formatCode>
                <c:ptCount val="7"/>
                <c:pt idx="0">
                  <c:v>-0.10214083191408342</c:v>
                </c:pt>
                <c:pt idx="1">
                  <c:v>-7.0446514219556625E-2</c:v>
                </c:pt>
                <c:pt idx="2">
                  <c:v>0.21677990940390035</c:v>
                </c:pt>
                <c:pt idx="3">
                  <c:v>2.8205054844235734E-2</c:v>
                </c:pt>
                <c:pt idx="4">
                  <c:v>-3.6905017175718514E-2</c:v>
                </c:pt>
                <c:pt idx="5">
                  <c:v>8.9577040666064339E-2</c:v>
                </c:pt>
                <c:pt idx="6">
                  <c:v>6.3639501533947512E-2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542-9246-832C-5E0146765877}"/>
            </c:ext>
          </c:extLst>
        </c:ser>
        <c:ser>
          <c:idx val="1"/>
          <c:order val="1"/>
          <c:tx>
            <c:strRef>
              <c:f>Growth_rate_EU!$P$97</c:f>
              <c:strCache>
                <c:ptCount val="1"/>
                <c:pt idx="0">
                  <c:v>Platform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Pt>
            <c:idx val="3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8-7542-9246-832C-5E0146765877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7542-9246-832C-5E0146765877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E-7542-9246-832C-5E0146765877}"/>
              </c:ext>
            </c:extLst>
          </c:dPt>
          <c:dPt>
            <c:idx val="6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F-7542-9246-832C-5E0146765877}"/>
              </c:ext>
            </c:extLst>
          </c:dPt>
          <c:cat>
            <c:strRef>
              <c:f>Growth_rate_EU!$Q$95:$W$95</c:f>
              <c:strCache>
                <c:ptCount val="7"/>
                <c:pt idx="0">
                  <c:v>1~2</c:v>
                </c:pt>
                <c:pt idx="1">
                  <c:v>2~3</c:v>
                </c:pt>
                <c:pt idx="2">
                  <c:v>3~4</c:v>
                </c:pt>
                <c:pt idx="3">
                  <c:v>4~5</c:v>
                </c:pt>
                <c:pt idx="4">
                  <c:v>5~6</c:v>
                </c:pt>
                <c:pt idx="5">
                  <c:v>6~7</c:v>
                </c:pt>
                <c:pt idx="6">
                  <c:v>7~8</c:v>
                </c:pt>
              </c:strCache>
            </c:strRef>
          </c:cat>
          <c:val>
            <c:numRef>
              <c:f>Growth_rate_EU!$Q$97:$W$97</c:f>
              <c:numCache>
                <c:formatCode>0%</c:formatCode>
                <c:ptCount val="7"/>
                <c:pt idx="0">
                  <c:v>-7.6330111880644411E-2</c:v>
                </c:pt>
                <c:pt idx="1">
                  <c:v>-8.0915120347398423E-2</c:v>
                </c:pt>
                <c:pt idx="2">
                  <c:v>-0.17626866849984338</c:v>
                </c:pt>
                <c:pt idx="3">
                  <c:v>2.2278493234300832E-2</c:v>
                </c:pt>
                <c:pt idx="4">
                  <c:v>-0.14063811843227911</c:v>
                </c:pt>
                <c:pt idx="5">
                  <c:v>-4.3257042918843948E-2</c:v>
                </c:pt>
                <c:pt idx="6">
                  <c:v>-6.3546863964505623E-2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542-9246-832C-5E0146765877}"/>
            </c:ext>
          </c:extLst>
        </c:ser>
        <c:ser>
          <c:idx val="2"/>
          <c:order val="2"/>
          <c:tx>
            <c:strRef>
              <c:f>Growth_rate_EU!$P$98</c:f>
              <c:strCache>
                <c:ptCount val="1"/>
                <c:pt idx="0">
                  <c:v>Shooter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Pt>
            <c:idx val="3"/>
            <c:marker>
              <c:symbol val="circle"/>
              <c:size val="5"/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</a:ln>
                <a:effectLst/>
              </c:spPr>
            </c:marker>
            <c:bubble3D val="0"/>
            <c:spPr>
              <a:ln w="76200" cap="rnd">
                <a:solidFill>
                  <a:schemeClr val="accent3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A-7542-9246-832C-5E0146765877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</a:ln>
                <a:effectLst/>
              </c:spPr>
            </c:marker>
            <c:bubble3D val="0"/>
            <c:spPr>
              <a:ln w="76200" cap="rnd">
                <a:solidFill>
                  <a:schemeClr val="accent3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7542-9246-832C-5E0146765877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</a:ln>
                <a:effectLst/>
              </c:spPr>
            </c:marker>
            <c:bubble3D val="0"/>
            <c:spPr>
              <a:ln w="76200" cap="rnd">
                <a:solidFill>
                  <a:schemeClr val="accent3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0-7542-9246-832C-5E0146765877}"/>
              </c:ext>
            </c:extLst>
          </c:dPt>
          <c:dPt>
            <c:idx val="6"/>
            <c:marker>
              <c:symbol val="circle"/>
              <c:size val="5"/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</a:ln>
                <a:effectLst/>
              </c:spPr>
            </c:marker>
            <c:bubble3D val="0"/>
            <c:spPr>
              <a:ln w="76200" cap="rnd">
                <a:solidFill>
                  <a:schemeClr val="accent3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1-7542-9246-832C-5E0146765877}"/>
              </c:ext>
            </c:extLst>
          </c:dPt>
          <c:cat>
            <c:strRef>
              <c:f>Growth_rate_EU!$Q$95:$W$95</c:f>
              <c:strCache>
                <c:ptCount val="7"/>
                <c:pt idx="0">
                  <c:v>1~2</c:v>
                </c:pt>
                <c:pt idx="1">
                  <c:v>2~3</c:v>
                </c:pt>
                <c:pt idx="2">
                  <c:v>3~4</c:v>
                </c:pt>
                <c:pt idx="3">
                  <c:v>4~5</c:v>
                </c:pt>
                <c:pt idx="4">
                  <c:v>5~6</c:v>
                </c:pt>
                <c:pt idx="5">
                  <c:v>6~7</c:v>
                </c:pt>
                <c:pt idx="6">
                  <c:v>7~8</c:v>
                </c:pt>
              </c:strCache>
            </c:strRef>
          </c:cat>
          <c:val>
            <c:numRef>
              <c:f>Growth_rate_EU!$Q$98:$W$98</c:f>
              <c:numCache>
                <c:formatCode>0%</c:formatCode>
                <c:ptCount val="7"/>
                <c:pt idx="0">
                  <c:v>-0.31023560756729657</c:v>
                </c:pt>
                <c:pt idx="1">
                  <c:v>0.30218091702767069</c:v>
                </c:pt>
                <c:pt idx="2">
                  <c:v>-3.8399985457458069E-2</c:v>
                </c:pt>
                <c:pt idx="3">
                  <c:v>0.15255725698055161</c:v>
                </c:pt>
                <c:pt idx="4">
                  <c:v>-2.6333612579445692E-2</c:v>
                </c:pt>
                <c:pt idx="5">
                  <c:v>0.14573391190468551</c:v>
                </c:pt>
                <c:pt idx="6">
                  <c:v>7.1842836416100356E-2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542-9246-832C-5E0146765877}"/>
            </c:ext>
          </c:extLst>
        </c:ser>
        <c:ser>
          <c:idx val="3"/>
          <c:order val="3"/>
          <c:tx>
            <c:strRef>
              <c:f>Growth_rate_EU!$P$99</c:f>
              <c:strCache>
                <c:ptCount val="1"/>
                <c:pt idx="0">
                  <c:v>Sports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spPr>
              <a:ln w="76200" cap="rnd">
                <a:solidFill>
                  <a:schemeClr val="accent4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7542-9246-832C-5E0146765877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spPr>
              <a:ln w="76200" cap="rnd">
                <a:solidFill>
                  <a:schemeClr val="accent4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7542-9246-832C-5E0146765877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spPr>
              <a:ln w="76200" cap="rnd">
                <a:solidFill>
                  <a:schemeClr val="accent4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2-7542-9246-832C-5E0146765877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spPr>
              <a:ln w="76200" cap="rnd">
                <a:solidFill>
                  <a:schemeClr val="accent4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3-7542-9246-832C-5E0146765877}"/>
              </c:ext>
            </c:extLst>
          </c:dPt>
          <c:cat>
            <c:strRef>
              <c:f>Growth_rate_EU!$Q$95:$W$95</c:f>
              <c:strCache>
                <c:ptCount val="7"/>
                <c:pt idx="0">
                  <c:v>1~2</c:v>
                </c:pt>
                <c:pt idx="1">
                  <c:v>2~3</c:v>
                </c:pt>
                <c:pt idx="2">
                  <c:v>3~4</c:v>
                </c:pt>
                <c:pt idx="3">
                  <c:v>4~5</c:v>
                </c:pt>
                <c:pt idx="4">
                  <c:v>5~6</c:v>
                </c:pt>
                <c:pt idx="5">
                  <c:v>6~7</c:v>
                </c:pt>
                <c:pt idx="6">
                  <c:v>7~8</c:v>
                </c:pt>
              </c:strCache>
            </c:strRef>
          </c:cat>
          <c:val>
            <c:numRef>
              <c:f>Growth_rate_EU!$Q$99:$W$99</c:f>
              <c:numCache>
                <c:formatCode>0%</c:formatCode>
                <c:ptCount val="7"/>
                <c:pt idx="0">
                  <c:v>-6.8879387657201183E-2</c:v>
                </c:pt>
                <c:pt idx="1">
                  <c:v>5.6817170314550497E-2</c:v>
                </c:pt>
                <c:pt idx="2">
                  <c:v>0.1961303027133226</c:v>
                </c:pt>
                <c:pt idx="3">
                  <c:v>2.3299432475599728E-2</c:v>
                </c:pt>
                <c:pt idx="4">
                  <c:v>4.029250982921985E-2</c:v>
                </c:pt>
                <c:pt idx="5">
                  <c:v>-4.150546926602075E-2</c:v>
                </c:pt>
                <c:pt idx="6">
                  <c:v>2.316792613054662E-3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542-9246-832C-5E01467658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6048735"/>
        <c:axId val="315300847"/>
      </c:lineChart>
      <c:catAx>
        <c:axId val="5260487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300847"/>
        <c:crosses val="autoZero"/>
        <c:auto val="1"/>
        <c:lblAlgn val="ctr"/>
        <c:lblOffset val="100"/>
        <c:noMultiLvlLbl val="0"/>
      </c:catAx>
      <c:valAx>
        <c:axId val="3153008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60487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 dirty="0">
                <a:effectLst/>
              </a:rPr>
              <a:t>Compound avg growth rate</a:t>
            </a:r>
            <a:endParaRPr lang="en-US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Growth_rate_JP!$P$103</c:f>
              <c:strCache>
                <c:ptCount val="1"/>
                <c:pt idx="0">
                  <c:v>Action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76200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A-68D7-DC4B-9AD8-9C3BA79C441C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76200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68D7-DC4B-9AD8-9C3BA79C441C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76200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E-68D7-DC4B-9AD8-9C3BA79C441C}"/>
              </c:ext>
            </c:extLst>
          </c:dPt>
          <c:dPt>
            <c:idx val="6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76200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F-68D7-DC4B-9AD8-9C3BA79C441C}"/>
              </c:ext>
            </c:extLst>
          </c:dPt>
          <c:cat>
            <c:strRef>
              <c:f>Growth_rate_JP!$Q$102:$W$102</c:f>
              <c:strCache>
                <c:ptCount val="7"/>
                <c:pt idx="0">
                  <c:v>1~2</c:v>
                </c:pt>
                <c:pt idx="1">
                  <c:v>2~3</c:v>
                </c:pt>
                <c:pt idx="2">
                  <c:v>3~4</c:v>
                </c:pt>
                <c:pt idx="3">
                  <c:v>4~5</c:v>
                </c:pt>
                <c:pt idx="4">
                  <c:v>5~6</c:v>
                </c:pt>
                <c:pt idx="5">
                  <c:v>6~7</c:v>
                </c:pt>
                <c:pt idx="6">
                  <c:v>7~8</c:v>
                </c:pt>
              </c:strCache>
            </c:strRef>
          </c:cat>
          <c:val>
            <c:numRef>
              <c:f>Growth_rate_JP!$Q$103:$W$103</c:f>
              <c:numCache>
                <c:formatCode>0%</c:formatCode>
                <c:ptCount val="7"/>
                <c:pt idx="0">
                  <c:v>-0.14441569513004196</c:v>
                </c:pt>
                <c:pt idx="1">
                  <c:v>-9.1547614275995753E-2</c:v>
                </c:pt>
                <c:pt idx="2">
                  <c:v>0.20272508704047618</c:v>
                </c:pt>
                <c:pt idx="3">
                  <c:v>0.15141911302931427</c:v>
                </c:pt>
                <c:pt idx="4">
                  <c:v>-6.5119547135358641E-2</c:v>
                </c:pt>
                <c:pt idx="5">
                  <c:v>0.18652427045411607</c:v>
                </c:pt>
                <c:pt idx="6">
                  <c:v>0.10721034677462464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D7-DC4B-9AD8-9C3BA79C441C}"/>
            </c:ext>
          </c:extLst>
        </c:ser>
        <c:ser>
          <c:idx val="1"/>
          <c:order val="1"/>
          <c:tx>
            <c:strRef>
              <c:f>Growth_rate_JP!$P$104</c:f>
              <c:strCache>
                <c:ptCount val="1"/>
                <c:pt idx="0">
                  <c:v>Platform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Pt>
            <c:idx val="3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spPr>
              <a:ln w="76200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C-68D7-DC4B-9AD8-9C3BA79C441C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spPr>
              <a:ln w="76200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D-68D7-DC4B-9AD8-9C3BA79C441C}"/>
              </c:ext>
            </c:extLst>
          </c:dPt>
          <c:cat>
            <c:strRef>
              <c:f>Growth_rate_JP!$Q$102:$W$102</c:f>
              <c:strCache>
                <c:ptCount val="7"/>
                <c:pt idx="0">
                  <c:v>1~2</c:v>
                </c:pt>
                <c:pt idx="1">
                  <c:v>2~3</c:v>
                </c:pt>
                <c:pt idx="2">
                  <c:v>3~4</c:v>
                </c:pt>
                <c:pt idx="3">
                  <c:v>4~5</c:v>
                </c:pt>
                <c:pt idx="4">
                  <c:v>5~6</c:v>
                </c:pt>
                <c:pt idx="5">
                  <c:v>6~7</c:v>
                </c:pt>
                <c:pt idx="6">
                  <c:v>7~8</c:v>
                </c:pt>
              </c:strCache>
            </c:strRef>
          </c:cat>
          <c:val>
            <c:numRef>
              <c:f>Growth_rate_JP!$Q$104:$W$104</c:f>
              <c:numCache>
                <c:formatCode>0%</c:formatCode>
                <c:ptCount val="7"/>
                <c:pt idx="0">
                  <c:v>-0.13681644269030713</c:v>
                </c:pt>
                <c:pt idx="1">
                  <c:v>-3.6936663901758128E-2</c:v>
                </c:pt>
                <c:pt idx="2">
                  <c:v>-0.21969907665053678</c:v>
                </c:pt>
                <c:pt idx="3">
                  <c:v>0.15826702466375986</c:v>
                </c:pt>
                <c:pt idx="4">
                  <c:v>-0.11766385661189621</c:v>
                </c:pt>
                <c:pt idx="5">
                  <c:v>2.6926345154931999E-2</c:v>
                </c:pt>
                <c:pt idx="6">
                  <c:v>-0.15789446687707021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8D7-DC4B-9AD8-9C3BA79C441C}"/>
            </c:ext>
          </c:extLst>
        </c:ser>
        <c:ser>
          <c:idx val="2"/>
          <c:order val="2"/>
          <c:tx>
            <c:strRef>
              <c:f>Growth_rate_JP!$P$105</c:f>
              <c:strCache>
                <c:ptCount val="1"/>
                <c:pt idx="0">
                  <c:v>Role-Playing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</a:ln>
                <a:effectLst/>
              </c:spPr>
            </c:marker>
            <c:bubble3D val="0"/>
            <c:spPr>
              <a:ln w="76200" cap="rnd">
                <a:solidFill>
                  <a:schemeClr val="accent3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68D7-DC4B-9AD8-9C3BA79C441C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</a:ln>
                <a:effectLst/>
              </c:spPr>
            </c:marker>
            <c:bubble3D val="0"/>
            <c:spPr>
              <a:ln w="76200" cap="rnd">
                <a:solidFill>
                  <a:schemeClr val="accent3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68D7-DC4B-9AD8-9C3BA79C441C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</a:ln>
                <a:effectLst/>
              </c:spPr>
            </c:marker>
            <c:bubble3D val="0"/>
            <c:spPr>
              <a:ln w="76200" cap="rnd">
                <a:solidFill>
                  <a:schemeClr val="accent3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0-68D7-DC4B-9AD8-9C3BA79C441C}"/>
              </c:ext>
            </c:extLst>
          </c:dPt>
          <c:dPt>
            <c:idx val="6"/>
            <c:marker>
              <c:symbol val="circle"/>
              <c:size val="5"/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</a:ln>
                <a:effectLst/>
              </c:spPr>
            </c:marker>
            <c:bubble3D val="0"/>
            <c:spPr>
              <a:ln w="76200" cap="rnd">
                <a:solidFill>
                  <a:schemeClr val="accent3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1-68D7-DC4B-9AD8-9C3BA79C441C}"/>
              </c:ext>
            </c:extLst>
          </c:dPt>
          <c:cat>
            <c:strRef>
              <c:f>Growth_rate_JP!$Q$102:$W$102</c:f>
              <c:strCache>
                <c:ptCount val="7"/>
                <c:pt idx="0">
                  <c:v>1~2</c:v>
                </c:pt>
                <c:pt idx="1">
                  <c:v>2~3</c:v>
                </c:pt>
                <c:pt idx="2">
                  <c:v>3~4</c:v>
                </c:pt>
                <c:pt idx="3">
                  <c:v>4~5</c:v>
                </c:pt>
                <c:pt idx="4">
                  <c:v>5~6</c:v>
                </c:pt>
                <c:pt idx="5">
                  <c:v>6~7</c:v>
                </c:pt>
                <c:pt idx="6">
                  <c:v>7~8</c:v>
                </c:pt>
              </c:strCache>
            </c:strRef>
          </c:cat>
          <c:val>
            <c:numRef>
              <c:f>Growth_rate_JP!$Q$105:$W$105</c:f>
              <c:numCache>
                <c:formatCode>0%</c:formatCode>
                <c:ptCount val="7"/>
                <c:pt idx="0">
                  <c:v>0.14130995075531574</c:v>
                </c:pt>
                <c:pt idx="1">
                  <c:v>5.9915030027929396E-2</c:v>
                </c:pt>
                <c:pt idx="2">
                  <c:v>2.6172042227839542E-2</c:v>
                </c:pt>
                <c:pt idx="3">
                  <c:v>-1.4454216271524805E-3</c:v>
                </c:pt>
                <c:pt idx="4">
                  <c:v>-5.204556492694265E-2</c:v>
                </c:pt>
                <c:pt idx="5">
                  <c:v>6.7073961120642539E-2</c:v>
                </c:pt>
                <c:pt idx="6">
                  <c:v>3.7399182765575668E-2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8D7-DC4B-9AD8-9C3BA79C441C}"/>
            </c:ext>
          </c:extLst>
        </c:ser>
        <c:ser>
          <c:idx val="3"/>
          <c:order val="3"/>
          <c:tx>
            <c:strRef>
              <c:f>Growth_rate_JP!$P$106</c:f>
              <c:strCache>
                <c:ptCount val="1"/>
                <c:pt idx="0">
                  <c:v>Sports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Growth_rate_JP!$Q$102:$W$102</c:f>
              <c:strCache>
                <c:ptCount val="7"/>
                <c:pt idx="0">
                  <c:v>1~2</c:v>
                </c:pt>
                <c:pt idx="1">
                  <c:v>2~3</c:v>
                </c:pt>
                <c:pt idx="2">
                  <c:v>3~4</c:v>
                </c:pt>
                <c:pt idx="3">
                  <c:v>4~5</c:v>
                </c:pt>
                <c:pt idx="4">
                  <c:v>5~6</c:v>
                </c:pt>
                <c:pt idx="5">
                  <c:v>6~7</c:v>
                </c:pt>
                <c:pt idx="6">
                  <c:v>7~8</c:v>
                </c:pt>
              </c:strCache>
            </c:strRef>
          </c:cat>
          <c:val>
            <c:numRef>
              <c:f>Growth_rate_JP!$Q$106:$W$106</c:f>
              <c:numCache>
                <c:formatCode>0%</c:formatCode>
                <c:ptCount val="7"/>
                <c:pt idx="0">
                  <c:v>-0.17915736888584588</c:v>
                </c:pt>
                <c:pt idx="1">
                  <c:v>5.8400124298045406E-2</c:v>
                </c:pt>
                <c:pt idx="2">
                  <c:v>5.7443709128265505E-2</c:v>
                </c:pt>
                <c:pt idx="3">
                  <c:v>-5.10023887289172E-2</c:v>
                </c:pt>
                <c:pt idx="4">
                  <c:v>3.3161026738513589E-3</c:v>
                </c:pt>
                <c:pt idx="5">
                  <c:v>-5.2868686499840528E-2</c:v>
                </c:pt>
                <c:pt idx="6">
                  <c:v>-0.18387663999789441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8D7-DC4B-9AD8-9C3BA79C44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0123647"/>
        <c:axId val="130836559"/>
      </c:lineChart>
      <c:catAx>
        <c:axId val="1301236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836559"/>
        <c:crosses val="autoZero"/>
        <c:auto val="1"/>
        <c:lblAlgn val="ctr"/>
        <c:lblOffset val="100"/>
        <c:noMultiLvlLbl val="0"/>
      </c:catAx>
      <c:valAx>
        <c:axId val="1308365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1236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 dirty="0">
                <a:effectLst/>
              </a:rPr>
              <a:t>Compound avg growth rate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Growth_rate_Other!$P$97</c:f>
              <c:strCache>
                <c:ptCount val="1"/>
                <c:pt idx="0">
                  <c:v>Action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76200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7C12-B446-B704-DB9FFBC36305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76200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7C12-B446-B704-DB9FFBC36305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76200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C-7C12-B446-B704-DB9FFBC36305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76200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D-7C12-B446-B704-DB9FFBC36305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76200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2-7C12-B446-B704-DB9FFBC36305}"/>
              </c:ext>
            </c:extLst>
          </c:dPt>
          <c:dPt>
            <c:idx val="6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76200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3-7C12-B446-B704-DB9FFBC36305}"/>
              </c:ext>
            </c:extLst>
          </c:dPt>
          <c:cat>
            <c:strRef>
              <c:f>Growth_rate_Other!$Q$96:$W$96</c:f>
              <c:strCache>
                <c:ptCount val="7"/>
                <c:pt idx="0">
                  <c:v>1~2</c:v>
                </c:pt>
                <c:pt idx="1">
                  <c:v>2~3</c:v>
                </c:pt>
                <c:pt idx="2">
                  <c:v>3~4</c:v>
                </c:pt>
                <c:pt idx="3">
                  <c:v>4~5</c:v>
                </c:pt>
                <c:pt idx="4">
                  <c:v>5~6</c:v>
                </c:pt>
                <c:pt idx="5">
                  <c:v>6~7</c:v>
                </c:pt>
                <c:pt idx="6">
                  <c:v>7~8</c:v>
                </c:pt>
              </c:strCache>
            </c:strRef>
          </c:cat>
          <c:val>
            <c:numRef>
              <c:f>Growth_rate_Other!$Q$97:$W$97</c:f>
              <c:numCache>
                <c:formatCode>0%</c:formatCode>
                <c:ptCount val="7"/>
                <c:pt idx="0">
                  <c:v>-2.3444404460884315E-2</c:v>
                </c:pt>
                <c:pt idx="1">
                  <c:v>8.2959677510680827E-2</c:v>
                </c:pt>
                <c:pt idx="2">
                  <c:v>4.4743129901103004E-2</c:v>
                </c:pt>
                <c:pt idx="3">
                  <c:v>0.15957317980843361</c:v>
                </c:pt>
                <c:pt idx="4">
                  <c:v>-7.7245561853861319E-2</c:v>
                </c:pt>
                <c:pt idx="5">
                  <c:v>7.3436048101878287E-2</c:v>
                </c:pt>
                <c:pt idx="6">
                  <c:v>6.1431370767105066E-2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C12-B446-B704-DB9FFBC36305}"/>
            </c:ext>
          </c:extLst>
        </c:ser>
        <c:ser>
          <c:idx val="1"/>
          <c:order val="1"/>
          <c:tx>
            <c:strRef>
              <c:f>Growth_rate_Other!$P$98</c:f>
              <c:strCache>
                <c:ptCount val="1"/>
                <c:pt idx="0">
                  <c:v>Platform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Growth_rate_Other!$Q$96:$W$96</c:f>
              <c:strCache>
                <c:ptCount val="7"/>
                <c:pt idx="0">
                  <c:v>1~2</c:v>
                </c:pt>
                <c:pt idx="1">
                  <c:v>2~3</c:v>
                </c:pt>
                <c:pt idx="2">
                  <c:v>3~4</c:v>
                </c:pt>
                <c:pt idx="3">
                  <c:v>4~5</c:v>
                </c:pt>
                <c:pt idx="4">
                  <c:v>5~6</c:v>
                </c:pt>
                <c:pt idx="5">
                  <c:v>6~7</c:v>
                </c:pt>
                <c:pt idx="6">
                  <c:v>7~8</c:v>
                </c:pt>
              </c:strCache>
            </c:strRef>
          </c:cat>
          <c:val>
            <c:numRef>
              <c:f>Growth_rate_Other!$Q$98:$W$98</c:f>
              <c:numCache>
                <c:formatCode>0%</c:formatCode>
                <c:ptCount val="7"/>
                <c:pt idx="0">
                  <c:v>-1.6061535988817814E-2</c:v>
                </c:pt>
                <c:pt idx="1">
                  <c:v>-5.6953816627254863E-2</c:v>
                </c:pt>
                <c:pt idx="2">
                  <c:v>-0.20003001546600394</c:v>
                </c:pt>
                <c:pt idx="3">
                  <c:v>-2.484736201394783E-2</c:v>
                </c:pt>
                <c:pt idx="4">
                  <c:v>-8.557786899669316E-2</c:v>
                </c:pt>
                <c:pt idx="5">
                  <c:v>-4.6516192841553512E-2</c:v>
                </c:pt>
                <c:pt idx="6">
                  <c:v>-8.9778225862678099E-2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C12-B446-B704-DB9FFBC36305}"/>
            </c:ext>
          </c:extLst>
        </c:ser>
        <c:ser>
          <c:idx val="2"/>
          <c:order val="2"/>
          <c:tx>
            <c:strRef>
              <c:f>Growth_rate_Other!$P$99</c:f>
              <c:strCache>
                <c:ptCount val="1"/>
                <c:pt idx="0">
                  <c:v>Role-Playing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</a:ln>
                <a:effectLst/>
              </c:spPr>
            </c:marker>
            <c:bubble3D val="0"/>
            <c:spPr>
              <a:ln w="76200" cap="rnd">
                <a:solidFill>
                  <a:schemeClr val="accent3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7C12-B446-B704-DB9FFBC36305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</a:ln>
                <a:effectLst/>
              </c:spPr>
            </c:marker>
            <c:bubble3D val="0"/>
            <c:spPr>
              <a:ln w="76200" cap="rnd">
                <a:solidFill>
                  <a:schemeClr val="accent3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7C12-B446-B704-DB9FFBC36305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</a:ln>
                <a:effectLst/>
              </c:spPr>
            </c:marker>
            <c:bubble3D val="0"/>
            <c:spPr>
              <a:ln w="76200" cap="rnd">
                <a:solidFill>
                  <a:schemeClr val="accent3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4-7C12-B446-B704-DB9FFBC36305}"/>
              </c:ext>
            </c:extLst>
          </c:dPt>
          <c:dPt>
            <c:idx val="6"/>
            <c:marker>
              <c:symbol val="circle"/>
              <c:size val="5"/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</a:ln>
                <a:effectLst/>
              </c:spPr>
            </c:marker>
            <c:bubble3D val="0"/>
            <c:spPr>
              <a:ln w="76200" cap="rnd">
                <a:solidFill>
                  <a:schemeClr val="accent3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5-7C12-B446-B704-DB9FFBC36305}"/>
              </c:ext>
            </c:extLst>
          </c:dPt>
          <c:cat>
            <c:strRef>
              <c:f>Growth_rate_Other!$Q$96:$W$96</c:f>
              <c:strCache>
                <c:ptCount val="7"/>
                <c:pt idx="0">
                  <c:v>1~2</c:v>
                </c:pt>
                <c:pt idx="1">
                  <c:v>2~3</c:v>
                </c:pt>
                <c:pt idx="2">
                  <c:v>3~4</c:v>
                </c:pt>
                <c:pt idx="3">
                  <c:v>4~5</c:v>
                </c:pt>
                <c:pt idx="4">
                  <c:v>5~6</c:v>
                </c:pt>
                <c:pt idx="5">
                  <c:v>6~7</c:v>
                </c:pt>
                <c:pt idx="6">
                  <c:v>7~8</c:v>
                </c:pt>
              </c:strCache>
            </c:strRef>
          </c:cat>
          <c:val>
            <c:numRef>
              <c:f>Growth_rate_Other!$Q$99:$W$99</c:f>
              <c:numCache>
                <c:formatCode>0%</c:formatCode>
                <c:ptCount val="7"/>
                <c:pt idx="0">
                  <c:v>-0.41165620944086101</c:v>
                </c:pt>
                <c:pt idx="1">
                  <c:v>0.39217013292931041</c:v>
                </c:pt>
                <c:pt idx="2">
                  <c:v>6.2695584324719708E-2</c:v>
                </c:pt>
                <c:pt idx="3">
                  <c:v>-0.25362657700485336</c:v>
                </c:pt>
                <c:pt idx="4">
                  <c:v>7.5859284733890239E-2</c:v>
                </c:pt>
                <c:pt idx="5">
                  <c:v>3.5108276757761438E-2</c:v>
                </c:pt>
                <c:pt idx="6">
                  <c:v>5.3607903173013408E-2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C12-B446-B704-DB9FFBC36305}"/>
            </c:ext>
          </c:extLst>
        </c:ser>
        <c:ser>
          <c:idx val="3"/>
          <c:order val="3"/>
          <c:tx>
            <c:strRef>
              <c:f>Growth_rate_Other!$P$100</c:f>
              <c:strCache>
                <c:ptCount val="1"/>
                <c:pt idx="0">
                  <c:v>Shooter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Pt>
            <c:idx val="3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spPr>
              <a:ln w="76200" cap="rnd">
                <a:solidFill>
                  <a:schemeClr val="accent4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E-7C12-B446-B704-DB9FFBC36305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spPr>
              <a:ln w="76200" cap="rnd">
                <a:solidFill>
                  <a:schemeClr val="accent4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F-7C12-B446-B704-DB9FFBC36305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spPr>
              <a:ln w="76200" cap="rnd">
                <a:solidFill>
                  <a:schemeClr val="accent4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6-7C12-B446-B704-DB9FFBC36305}"/>
              </c:ext>
            </c:extLst>
          </c:dPt>
          <c:dPt>
            <c:idx val="6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spPr>
              <a:ln w="76200" cap="rnd">
                <a:solidFill>
                  <a:schemeClr val="accent4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7-7C12-B446-B704-DB9FFBC36305}"/>
              </c:ext>
            </c:extLst>
          </c:dPt>
          <c:cat>
            <c:strRef>
              <c:f>Growth_rate_Other!$Q$96:$W$96</c:f>
              <c:strCache>
                <c:ptCount val="7"/>
                <c:pt idx="0">
                  <c:v>1~2</c:v>
                </c:pt>
                <c:pt idx="1">
                  <c:v>2~3</c:v>
                </c:pt>
                <c:pt idx="2">
                  <c:v>3~4</c:v>
                </c:pt>
                <c:pt idx="3">
                  <c:v>4~5</c:v>
                </c:pt>
                <c:pt idx="4">
                  <c:v>5~6</c:v>
                </c:pt>
                <c:pt idx="5">
                  <c:v>6~7</c:v>
                </c:pt>
                <c:pt idx="6">
                  <c:v>7~8</c:v>
                </c:pt>
              </c:strCache>
            </c:strRef>
          </c:cat>
          <c:val>
            <c:numRef>
              <c:f>Growth_rate_Other!$Q$100:$W$100</c:f>
              <c:numCache>
                <c:formatCode>0%</c:formatCode>
                <c:ptCount val="7"/>
                <c:pt idx="0">
                  <c:v>-0.40417268370990439</c:v>
                </c:pt>
                <c:pt idx="1">
                  <c:v>0.41294582262616264</c:v>
                </c:pt>
                <c:pt idx="2">
                  <c:v>-0.10012113726427874</c:v>
                </c:pt>
                <c:pt idx="3">
                  <c:v>0.18666452564449648</c:v>
                </c:pt>
                <c:pt idx="4">
                  <c:v>1.6960277862921775E-2</c:v>
                </c:pt>
                <c:pt idx="5">
                  <c:v>0.15002335945904643</c:v>
                </c:pt>
                <c:pt idx="6">
                  <c:v>7.98961764364821E-2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C12-B446-B704-DB9FFBC36305}"/>
            </c:ext>
          </c:extLst>
        </c:ser>
        <c:ser>
          <c:idx val="4"/>
          <c:order val="4"/>
          <c:tx>
            <c:strRef>
              <c:f>Growth_rate_Other!$P$101</c:f>
              <c:strCache>
                <c:ptCount val="1"/>
                <c:pt idx="0">
                  <c:v>Sports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5"/>
                </a:solidFill>
                <a:ln w="9525">
                  <a:solidFill>
                    <a:schemeClr val="accent5"/>
                  </a:solidFill>
                </a:ln>
                <a:effectLst/>
              </c:spPr>
            </c:marker>
            <c:bubble3D val="0"/>
            <c:spPr>
              <a:ln w="76200" cap="rnd">
                <a:solidFill>
                  <a:schemeClr val="accent5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A-7C12-B446-B704-DB9FFBC36305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5"/>
                </a:solidFill>
                <a:ln w="9525">
                  <a:solidFill>
                    <a:schemeClr val="accent5"/>
                  </a:solidFill>
                </a:ln>
                <a:effectLst/>
              </c:spPr>
            </c:marker>
            <c:bubble3D val="0"/>
            <c:spPr>
              <a:ln w="76200" cap="rnd">
                <a:solidFill>
                  <a:schemeClr val="accent5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7C12-B446-B704-DB9FFBC36305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5"/>
                </a:solidFill>
                <a:ln w="9525">
                  <a:solidFill>
                    <a:schemeClr val="accent5"/>
                  </a:solidFill>
                </a:ln>
                <a:effectLst/>
              </c:spPr>
            </c:marker>
            <c:bubble3D val="0"/>
            <c:spPr>
              <a:ln w="76200" cap="rnd">
                <a:solidFill>
                  <a:schemeClr val="accent5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0-7C12-B446-B704-DB9FFBC36305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5"/>
                </a:solidFill>
                <a:ln w="9525">
                  <a:solidFill>
                    <a:schemeClr val="accent5"/>
                  </a:solidFill>
                </a:ln>
                <a:effectLst/>
              </c:spPr>
            </c:marker>
            <c:bubble3D val="0"/>
            <c:spPr>
              <a:ln w="76200" cap="rnd">
                <a:solidFill>
                  <a:schemeClr val="accent5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1-7C12-B446-B704-DB9FFBC36305}"/>
              </c:ext>
            </c:extLst>
          </c:dPt>
          <c:cat>
            <c:strRef>
              <c:f>Growth_rate_Other!$Q$96:$W$96</c:f>
              <c:strCache>
                <c:ptCount val="7"/>
                <c:pt idx="0">
                  <c:v>1~2</c:v>
                </c:pt>
                <c:pt idx="1">
                  <c:v>2~3</c:v>
                </c:pt>
                <c:pt idx="2">
                  <c:v>3~4</c:v>
                </c:pt>
                <c:pt idx="3">
                  <c:v>4~5</c:v>
                </c:pt>
                <c:pt idx="4">
                  <c:v>5~6</c:v>
                </c:pt>
                <c:pt idx="5">
                  <c:v>6~7</c:v>
                </c:pt>
                <c:pt idx="6">
                  <c:v>7~8</c:v>
                </c:pt>
              </c:strCache>
            </c:strRef>
          </c:cat>
          <c:val>
            <c:numRef>
              <c:f>Growth_rate_Other!$Q$101:$W$101</c:f>
              <c:numCache>
                <c:formatCode>0%</c:formatCode>
                <c:ptCount val="7"/>
                <c:pt idx="0">
                  <c:v>-5.2587273902121494E-3</c:v>
                </c:pt>
                <c:pt idx="1">
                  <c:v>0.195034849686198</c:v>
                </c:pt>
                <c:pt idx="2">
                  <c:v>0.1648891451787057</c:v>
                </c:pt>
                <c:pt idx="3">
                  <c:v>1.2803335005206586E-2</c:v>
                </c:pt>
                <c:pt idx="4">
                  <c:v>2.698986078271861E-2</c:v>
                </c:pt>
                <c:pt idx="5">
                  <c:v>-4.8602052721547717E-2</c:v>
                </c:pt>
                <c:pt idx="6">
                  <c:v>9.5294823039626716E-3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C12-B446-B704-DB9FFBC363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43661583"/>
        <c:axId val="992102335"/>
      </c:lineChart>
      <c:catAx>
        <c:axId val="12436615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2102335"/>
        <c:crosses val="autoZero"/>
        <c:auto val="1"/>
        <c:lblAlgn val="ctr"/>
        <c:lblOffset val="100"/>
        <c:noMultiLvlLbl val="0"/>
      </c:catAx>
      <c:valAx>
        <c:axId val="992102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3661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Game genre trend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952290332276867E-2"/>
          <c:y val="0.15522739301658686"/>
          <c:w val="0.9205580844635689"/>
          <c:h val="0.71817678913704586"/>
        </c:manualLayout>
      </c:layout>
      <c:lineChart>
        <c:grouping val="standard"/>
        <c:varyColors val="0"/>
        <c:ser>
          <c:idx val="0"/>
          <c:order val="0"/>
          <c:tx>
            <c:strRef>
              <c:f>Sheet16!$I$4</c:f>
              <c:strCache>
                <c:ptCount val="1"/>
                <c:pt idx="0">
                  <c:v>Action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5"/>
            <c:forward val="1"/>
            <c:dispRSqr val="0"/>
            <c:dispEq val="0"/>
          </c:trendline>
          <c:cat>
            <c:strRef>
              <c:f>Sheet16!$H$5:$H$12</c:f>
              <c:strCache>
                <c:ptCount val="8"/>
                <c:pt idx="0">
                  <c:v>1980~1986</c:v>
                </c:pt>
                <c:pt idx="1">
                  <c:v>1987~1990</c:v>
                </c:pt>
                <c:pt idx="2">
                  <c:v>1991~1994</c:v>
                </c:pt>
                <c:pt idx="3">
                  <c:v>1995~1998</c:v>
                </c:pt>
                <c:pt idx="4">
                  <c:v>1999~2002</c:v>
                </c:pt>
                <c:pt idx="5">
                  <c:v>2003~2006</c:v>
                </c:pt>
                <c:pt idx="6">
                  <c:v>2007~2010</c:v>
                </c:pt>
                <c:pt idx="7">
                  <c:v>2011~2016</c:v>
                </c:pt>
              </c:strCache>
            </c:strRef>
          </c:cat>
          <c:val>
            <c:numRef>
              <c:f>Sheet16!$I$5:$I$12</c:f>
              <c:numCache>
                <c:formatCode>0.00%</c:formatCode>
                <c:ptCount val="8"/>
                <c:pt idx="0">
                  <c:v>0.31743839499890963</c:v>
                </c:pt>
                <c:pt idx="1">
                  <c:v>0.11641541038525964</c:v>
                </c:pt>
                <c:pt idx="2">
                  <c:v>0.11419449901768171</c:v>
                </c:pt>
                <c:pt idx="3">
                  <c:v>0.2318903245498016</c:v>
                </c:pt>
                <c:pt idx="4">
                  <c:v>0.31334086629001884</c:v>
                </c:pt>
                <c:pt idx="5">
                  <c:v>0.31336610115744412</c:v>
                </c:pt>
                <c:pt idx="6">
                  <c:v>0.38724145944689753</c:v>
                </c:pt>
                <c:pt idx="7">
                  <c:v>0.49983364356560295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C0E5-1A48-9550-57EC5601625F}"/>
            </c:ext>
          </c:extLst>
        </c:ser>
        <c:ser>
          <c:idx val="1"/>
          <c:order val="1"/>
          <c:tx>
            <c:strRef>
              <c:f>Sheet16!$J$4</c:f>
              <c:strCache>
                <c:ptCount val="1"/>
                <c:pt idx="0">
                  <c:v>Platform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34925" cap="rnd">
                <a:solidFill>
                  <a:schemeClr val="accent2"/>
                </a:solidFill>
                <a:prstDash val="sysDot"/>
              </a:ln>
              <a:effectLst/>
            </c:spPr>
            <c:trendlineType val="poly"/>
            <c:order val="5"/>
            <c:forward val="1"/>
            <c:dispRSqr val="0"/>
            <c:dispEq val="0"/>
          </c:trendline>
          <c:cat>
            <c:strRef>
              <c:f>Sheet16!$H$5:$H$12</c:f>
              <c:strCache>
                <c:ptCount val="8"/>
                <c:pt idx="0">
                  <c:v>1980~1986</c:v>
                </c:pt>
                <c:pt idx="1">
                  <c:v>1987~1990</c:v>
                </c:pt>
                <c:pt idx="2">
                  <c:v>1991~1994</c:v>
                </c:pt>
                <c:pt idx="3">
                  <c:v>1995~1998</c:v>
                </c:pt>
                <c:pt idx="4">
                  <c:v>1999~2002</c:v>
                </c:pt>
                <c:pt idx="5">
                  <c:v>2003~2006</c:v>
                </c:pt>
                <c:pt idx="6">
                  <c:v>2007~2010</c:v>
                </c:pt>
                <c:pt idx="7">
                  <c:v>2011~2016</c:v>
                </c:pt>
              </c:strCache>
            </c:strRef>
          </c:cat>
          <c:val>
            <c:numRef>
              <c:f>Sheet16!$J$5:$J$12</c:f>
              <c:numCache>
                <c:formatCode>0.00%</c:formatCode>
                <c:ptCount val="8"/>
                <c:pt idx="0">
                  <c:v>0.52438758450243506</c:v>
                </c:pt>
                <c:pt idx="1">
                  <c:v>0.61222780569514235</c:v>
                </c:pt>
                <c:pt idx="2">
                  <c:v>0.56049443352979689</c:v>
                </c:pt>
                <c:pt idx="3">
                  <c:v>0.24582867026147115</c:v>
                </c:pt>
                <c:pt idx="4">
                  <c:v>0.184</c:v>
                </c:pt>
                <c:pt idx="5">
                  <c:v>0.17291897891231967</c:v>
                </c:pt>
                <c:pt idx="6">
                  <c:v>0.11176698427453716</c:v>
                </c:pt>
                <c:pt idx="7">
                  <c:v>7.9842096270918206E-2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3-C0E5-1A48-9550-57EC5601625F}"/>
            </c:ext>
          </c:extLst>
        </c:ser>
        <c:ser>
          <c:idx val="2"/>
          <c:order val="2"/>
          <c:tx>
            <c:strRef>
              <c:f>Sheet16!$K$4</c:f>
              <c:strCache>
                <c:ptCount val="1"/>
                <c:pt idx="0">
                  <c:v>Role-Playing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3"/>
                </a:solidFill>
                <a:prstDash val="sysDot"/>
              </a:ln>
              <a:effectLst/>
            </c:spPr>
            <c:trendlineType val="poly"/>
            <c:order val="5"/>
            <c:forward val="1"/>
            <c:dispRSqr val="0"/>
            <c:dispEq val="0"/>
          </c:trendline>
          <c:cat>
            <c:strRef>
              <c:f>Sheet16!$H$5:$H$12</c:f>
              <c:strCache>
                <c:ptCount val="8"/>
                <c:pt idx="0">
                  <c:v>1980~1986</c:v>
                </c:pt>
                <c:pt idx="1">
                  <c:v>1987~1990</c:v>
                </c:pt>
                <c:pt idx="2">
                  <c:v>1991~1994</c:v>
                </c:pt>
                <c:pt idx="3">
                  <c:v>1995~1998</c:v>
                </c:pt>
                <c:pt idx="4">
                  <c:v>1999~2002</c:v>
                </c:pt>
                <c:pt idx="5">
                  <c:v>2003~2006</c:v>
                </c:pt>
                <c:pt idx="6">
                  <c:v>2007~2010</c:v>
                </c:pt>
                <c:pt idx="7">
                  <c:v>2011~2016</c:v>
                </c:pt>
              </c:strCache>
            </c:strRef>
          </c:cat>
          <c:val>
            <c:numRef>
              <c:f>Sheet16!$K$5:$K$12</c:f>
              <c:numCache>
                <c:formatCode>0.00%</c:formatCode>
                <c:ptCount val="8"/>
                <c:pt idx="0">
                  <c:v>1.8317947226866318E-2</c:v>
                </c:pt>
                <c:pt idx="1">
                  <c:v>0.14447236180904524</c:v>
                </c:pt>
                <c:pt idx="2">
                  <c:v>0.18672233136869676</c:v>
                </c:pt>
                <c:pt idx="3">
                  <c:v>0.27495167361888284</c:v>
                </c:pt>
                <c:pt idx="4">
                  <c:v>0.21892278719397365</c:v>
                </c:pt>
                <c:pt idx="5">
                  <c:v>0.18023360287511231</c:v>
                </c:pt>
                <c:pt idx="6">
                  <c:v>0.17208149353164459</c:v>
                </c:pt>
                <c:pt idx="7">
                  <c:v>0.21146150871797639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5-C0E5-1A48-9550-57EC5601625F}"/>
            </c:ext>
          </c:extLst>
        </c:ser>
        <c:ser>
          <c:idx val="3"/>
          <c:order val="3"/>
          <c:tx>
            <c:strRef>
              <c:f>Sheet16!$L$4</c:f>
              <c:strCache>
                <c:ptCount val="1"/>
                <c:pt idx="0">
                  <c:v>Sports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4"/>
                </a:solidFill>
                <a:prstDash val="sysDot"/>
              </a:ln>
              <a:effectLst/>
            </c:spPr>
            <c:trendlineType val="poly"/>
            <c:order val="5"/>
            <c:forward val="1"/>
            <c:dispRSqr val="0"/>
            <c:dispEq val="0"/>
          </c:trendline>
          <c:cat>
            <c:strRef>
              <c:f>Sheet16!$H$5:$H$12</c:f>
              <c:strCache>
                <c:ptCount val="8"/>
                <c:pt idx="0">
                  <c:v>1980~1986</c:v>
                </c:pt>
                <c:pt idx="1">
                  <c:v>1987~1990</c:v>
                </c:pt>
                <c:pt idx="2">
                  <c:v>1991~1994</c:v>
                </c:pt>
                <c:pt idx="3">
                  <c:v>1995~1998</c:v>
                </c:pt>
                <c:pt idx="4">
                  <c:v>1999~2002</c:v>
                </c:pt>
                <c:pt idx="5">
                  <c:v>2003~2006</c:v>
                </c:pt>
                <c:pt idx="6">
                  <c:v>2007~2010</c:v>
                </c:pt>
                <c:pt idx="7">
                  <c:v>2011~2016</c:v>
                </c:pt>
              </c:strCache>
            </c:strRef>
          </c:cat>
          <c:val>
            <c:numRef>
              <c:f>Sheet16!$L$5:$L$12</c:f>
              <c:numCache>
                <c:formatCode>0.00%</c:formatCode>
                <c:ptCount val="8"/>
                <c:pt idx="0">
                  <c:v>0.13985607327178887</c:v>
                </c:pt>
                <c:pt idx="1">
                  <c:v>0.12688442211055279</c:v>
                </c:pt>
                <c:pt idx="2">
                  <c:v>0.13858873608382447</c:v>
                </c:pt>
                <c:pt idx="3">
                  <c:v>0.2473293315698443</c:v>
                </c:pt>
                <c:pt idx="4">
                  <c:v>0.28373634651600754</c:v>
                </c:pt>
                <c:pt idx="5">
                  <c:v>0.33348131705512396</c:v>
                </c:pt>
                <c:pt idx="6">
                  <c:v>0.32891006274692075</c:v>
                </c:pt>
                <c:pt idx="7">
                  <c:v>0.20886275144550256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7-C0E5-1A48-9550-57EC560162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9701072"/>
        <c:axId val="179997312"/>
      </c:lineChart>
      <c:catAx>
        <c:axId val="179701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997312"/>
        <c:crosses val="autoZero"/>
        <c:auto val="1"/>
        <c:lblAlgn val="ctr"/>
        <c:lblOffset val="100"/>
        <c:noMultiLvlLbl val="0"/>
      </c:catAx>
      <c:valAx>
        <c:axId val="179997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701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2nd tier popular game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1835090770173008E-2"/>
          <c:y val="0.15564461960043036"/>
          <c:w val="0.88827145702569099"/>
          <c:h val="0.73740036021898459"/>
        </c:manualLayout>
      </c:layout>
      <c:lineChart>
        <c:grouping val="standard"/>
        <c:varyColors val="0"/>
        <c:ser>
          <c:idx val="0"/>
          <c:order val="0"/>
          <c:tx>
            <c:strRef>
              <c:f>Sheet16!$S$4</c:f>
              <c:strCache>
                <c:ptCount val="1"/>
                <c:pt idx="0">
                  <c:v>Misc</c:v>
                </c:pt>
              </c:strCache>
            </c:strRef>
          </c:tx>
          <c:spPr>
            <a:ln w="19050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6"/>
            <c:forward val="1"/>
            <c:dispRSqr val="0"/>
            <c:dispEq val="0"/>
          </c:trendline>
          <c:cat>
            <c:strRef>
              <c:f>Sheet16!$R$5:$R$12</c:f>
              <c:strCache>
                <c:ptCount val="8"/>
                <c:pt idx="0">
                  <c:v>1980~1986</c:v>
                </c:pt>
                <c:pt idx="1">
                  <c:v>1987~1990</c:v>
                </c:pt>
                <c:pt idx="2">
                  <c:v>1991~1994</c:v>
                </c:pt>
                <c:pt idx="3">
                  <c:v>1995~1998</c:v>
                </c:pt>
                <c:pt idx="4">
                  <c:v>1999~2002</c:v>
                </c:pt>
                <c:pt idx="5">
                  <c:v>2003~2006</c:v>
                </c:pt>
                <c:pt idx="6">
                  <c:v>2007~2010</c:v>
                </c:pt>
                <c:pt idx="7">
                  <c:v>2011~2016</c:v>
                </c:pt>
              </c:strCache>
            </c:strRef>
          </c:cat>
          <c:val>
            <c:numRef>
              <c:f>Sheet16!$S$5:$S$12</c:f>
              <c:numCache>
                <c:formatCode>0.00%</c:formatCode>
                <c:ptCount val="8"/>
                <c:pt idx="0">
                  <c:v>9.6241610738255032E-2</c:v>
                </c:pt>
                <c:pt idx="1">
                  <c:v>0.10578512396694216</c:v>
                </c:pt>
                <c:pt idx="2">
                  <c:v>0.23655292076344708</c:v>
                </c:pt>
                <c:pt idx="3">
                  <c:v>0.20194321619734701</c:v>
                </c:pt>
                <c:pt idx="4">
                  <c:v>0.22458379943409884</c:v>
                </c:pt>
                <c:pt idx="5">
                  <c:v>0.34774297340777888</c:v>
                </c:pt>
                <c:pt idx="6">
                  <c:v>0.43597975058649213</c:v>
                </c:pt>
                <c:pt idx="7">
                  <c:v>0.22945038515292357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8580-9147-80CC-B129C97C70D7}"/>
            </c:ext>
          </c:extLst>
        </c:ser>
        <c:ser>
          <c:idx val="1"/>
          <c:order val="1"/>
          <c:tx>
            <c:strRef>
              <c:f>Sheet16!$T$4</c:f>
              <c:strCache>
                <c:ptCount val="1"/>
                <c:pt idx="0">
                  <c:v>Racing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41275" cap="rnd">
                <a:solidFill>
                  <a:schemeClr val="accent6">
                    <a:lumMod val="75000"/>
                  </a:schemeClr>
                </a:solidFill>
                <a:prstDash val="sysDot"/>
              </a:ln>
              <a:effectLst/>
            </c:spPr>
            <c:trendlineType val="poly"/>
            <c:order val="3"/>
            <c:forward val="1"/>
            <c:dispRSqr val="0"/>
            <c:dispEq val="0"/>
          </c:trendline>
          <c:cat>
            <c:strRef>
              <c:f>Sheet16!$R$5:$R$12</c:f>
              <c:strCache>
                <c:ptCount val="8"/>
                <c:pt idx="0">
                  <c:v>1980~1986</c:v>
                </c:pt>
                <c:pt idx="1">
                  <c:v>1987~1990</c:v>
                </c:pt>
                <c:pt idx="2">
                  <c:v>1991~1994</c:v>
                </c:pt>
                <c:pt idx="3">
                  <c:v>1995~1998</c:v>
                </c:pt>
                <c:pt idx="4">
                  <c:v>1999~2002</c:v>
                </c:pt>
                <c:pt idx="5">
                  <c:v>2003~2006</c:v>
                </c:pt>
                <c:pt idx="6">
                  <c:v>2007~2010</c:v>
                </c:pt>
                <c:pt idx="7">
                  <c:v>2011~2016</c:v>
                </c:pt>
              </c:strCache>
            </c:strRef>
          </c:cat>
          <c:val>
            <c:numRef>
              <c:f>Sheet16!$T$5:$T$12</c:f>
              <c:numCache>
                <c:formatCode>0.00%</c:formatCode>
                <c:ptCount val="8"/>
                <c:pt idx="0">
                  <c:v>0.13369127516778526</c:v>
                </c:pt>
                <c:pt idx="1">
                  <c:v>0.69421487603305787</c:v>
                </c:pt>
                <c:pt idx="2">
                  <c:v>0.36813186813186816</c:v>
                </c:pt>
                <c:pt idx="3">
                  <c:v>0.54770770304863858</c:v>
                </c:pt>
                <c:pt idx="4">
                  <c:v>0.47137592945976181</c:v>
                </c:pt>
                <c:pt idx="5">
                  <c:v>0.36067001040976626</c:v>
                </c:pt>
                <c:pt idx="6">
                  <c:v>0.22095320409927147</c:v>
                </c:pt>
                <c:pt idx="7">
                  <c:v>0.1442454577956902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3-8580-9147-80CC-B129C97C70D7}"/>
            </c:ext>
          </c:extLst>
        </c:ser>
        <c:ser>
          <c:idx val="2"/>
          <c:order val="2"/>
          <c:tx>
            <c:strRef>
              <c:f>Sheet16!$U$4</c:f>
              <c:strCache>
                <c:ptCount val="1"/>
                <c:pt idx="0">
                  <c:v>Shooter</c:v>
                </c:pt>
              </c:strCache>
            </c:strRef>
          </c:tx>
          <c:spPr>
            <a:ln w="1905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38100" cap="rnd">
                <a:solidFill>
                  <a:srgbClr val="7030A0"/>
                </a:solidFill>
                <a:prstDash val="sysDot"/>
              </a:ln>
              <a:effectLst/>
            </c:spPr>
            <c:trendlineType val="poly"/>
            <c:order val="4"/>
            <c:forward val="1"/>
            <c:dispRSqr val="0"/>
            <c:dispEq val="0"/>
          </c:trendline>
          <c:cat>
            <c:strRef>
              <c:f>Sheet16!$R$5:$R$12</c:f>
              <c:strCache>
                <c:ptCount val="8"/>
                <c:pt idx="0">
                  <c:v>1980~1986</c:v>
                </c:pt>
                <c:pt idx="1">
                  <c:v>1987~1990</c:v>
                </c:pt>
                <c:pt idx="2">
                  <c:v>1991~1994</c:v>
                </c:pt>
                <c:pt idx="3">
                  <c:v>1995~1998</c:v>
                </c:pt>
                <c:pt idx="4">
                  <c:v>1999~2002</c:v>
                </c:pt>
                <c:pt idx="5">
                  <c:v>2003~2006</c:v>
                </c:pt>
                <c:pt idx="6">
                  <c:v>2007~2010</c:v>
                </c:pt>
                <c:pt idx="7">
                  <c:v>2011~2016</c:v>
                </c:pt>
              </c:strCache>
            </c:strRef>
          </c:cat>
          <c:val>
            <c:numRef>
              <c:f>Sheet16!$U$5:$U$12</c:f>
              <c:numCache>
                <c:formatCode>0.00%</c:formatCode>
                <c:ptCount val="8"/>
                <c:pt idx="0">
                  <c:v>0.77006711409395967</c:v>
                </c:pt>
                <c:pt idx="1">
                  <c:v>0.2</c:v>
                </c:pt>
                <c:pt idx="2">
                  <c:v>0.39531521110468482</c:v>
                </c:pt>
                <c:pt idx="3">
                  <c:v>0.25034908075401446</c:v>
                </c:pt>
                <c:pt idx="4">
                  <c:v>0.30404027110613935</c:v>
                </c:pt>
                <c:pt idx="5">
                  <c:v>0.29158701618245481</c:v>
                </c:pt>
                <c:pt idx="6">
                  <c:v>0.34306704531423632</c:v>
                </c:pt>
                <c:pt idx="7">
                  <c:v>0.6263041570513862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5-8580-9147-80CC-B129C97C70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4397376"/>
        <c:axId val="434164512"/>
      </c:lineChart>
      <c:catAx>
        <c:axId val="4343973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4164512"/>
        <c:crosses val="autoZero"/>
        <c:auto val="1"/>
        <c:lblAlgn val="ctr"/>
        <c:lblOffset val="100"/>
        <c:noMultiLvlLbl val="0"/>
      </c:catAx>
      <c:valAx>
        <c:axId val="434164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4397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1980~1998 growth rates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  <a:effectLst/>
          </c:spPr>
          <c:invertIfNegative val="0"/>
          <c:cat>
            <c:strRef>
              <c:f>Sheet16!$I$56:$O$56</c:f>
              <c:strCache>
                <c:ptCount val="7"/>
                <c:pt idx="0">
                  <c:v>Action</c:v>
                </c:pt>
                <c:pt idx="1">
                  <c:v>Platform</c:v>
                </c:pt>
                <c:pt idx="2">
                  <c:v>Role-Playing</c:v>
                </c:pt>
                <c:pt idx="3">
                  <c:v>Sports</c:v>
                </c:pt>
                <c:pt idx="4">
                  <c:v>Misc</c:v>
                </c:pt>
                <c:pt idx="5">
                  <c:v>Racing</c:v>
                </c:pt>
                <c:pt idx="6">
                  <c:v>Shooter</c:v>
                </c:pt>
              </c:strCache>
            </c:strRef>
          </c:cat>
          <c:val>
            <c:numRef>
              <c:f>Sheet16!$I$57:$O$57</c:f>
              <c:numCache>
                <c:formatCode>0.00%</c:formatCode>
                <c:ptCount val="7"/>
                <c:pt idx="0">
                  <c:v>0.11419449901768171</c:v>
                </c:pt>
                <c:pt idx="1">
                  <c:v>0.24582867026147115</c:v>
                </c:pt>
                <c:pt idx="2">
                  <c:v>1.8317947226866318E-2</c:v>
                </c:pt>
                <c:pt idx="3">
                  <c:v>0.12688442211055279</c:v>
                </c:pt>
                <c:pt idx="4">
                  <c:v>9.6241610738255032E-2</c:v>
                </c:pt>
                <c:pt idx="5">
                  <c:v>0.13369127516778526</c:v>
                </c:pt>
                <c:pt idx="6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D8-F144-9C34-E0CF2A52D335}"/>
            </c:ext>
          </c:extLst>
        </c:ser>
        <c:ser>
          <c:idx val="1"/>
          <c:order val="1"/>
          <c:spPr>
            <a:noFill/>
            <a:ln>
              <a:noFill/>
            </a:ln>
            <a:effectLst/>
          </c:spPr>
          <c:invertIfNegative val="0"/>
          <c:errBars>
            <c:errBarType val="minus"/>
            <c:errValType val="percentage"/>
            <c:noEndCap val="0"/>
            <c:val val="10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Sheet16!$I$56:$O$56</c:f>
              <c:strCache>
                <c:ptCount val="7"/>
                <c:pt idx="0">
                  <c:v>Action</c:v>
                </c:pt>
                <c:pt idx="1">
                  <c:v>Platform</c:v>
                </c:pt>
                <c:pt idx="2">
                  <c:v>Role-Playing</c:v>
                </c:pt>
                <c:pt idx="3">
                  <c:v>Sports</c:v>
                </c:pt>
                <c:pt idx="4">
                  <c:v>Misc</c:v>
                </c:pt>
                <c:pt idx="5">
                  <c:v>Racing</c:v>
                </c:pt>
                <c:pt idx="6">
                  <c:v>Shooter</c:v>
                </c:pt>
              </c:strCache>
            </c:strRef>
          </c:cat>
          <c:val>
            <c:numRef>
              <c:f>Sheet16!$I$58:$O$58</c:f>
              <c:numCache>
                <c:formatCode>0.00%</c:formatCode>
                <c:ptCount val="7"/>
                <c:pt idx="0">
                  <c:v>0.11474972685957618</c:v>
                </c:pt>
                <c:pt idx="1">
                  <c:v>0.31546839882171213</c:v>
                </c:pt>
                <c:pt idx="2">
                  <c:v>4.9856550872411046E-2</c:v>
                </c:pt>
                <c:pt idx="3">
                  <c:v>0.1298105006038707</c:v>
                </c:pt>
                <c:pt idx="4">
                  <c:v>9.8627489045426814E-2</c:v>
                </c:pt>
                <c:pt idx="5">
                  <c:v>0.19230142340880599</c:v>
                </c:pt>
                <c:pt idx="6">
                  <c:v>0.21258727018850362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D8-F144-9C34-E0CF2A52D335}"/>
            </c:ext>
          </c:extLst>
        </c:ser>
        <c:ser>
          <c:idx val="2"/>
          <c:order val="2"/>
          <c:spPr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Sheet16!$I$56:$O$56</c:f>
              <c:strCache>
                <c:ptCount val="7"/>
                <c:pt idx="0">
                  <c:v>Action</c:v>
                </c:pt>
                <c:pt idx="1">
                  <c:v>Platform</c:v>
                </c:pt>
                <c:pt idx="2">
                  <c:v>Role-Playing</c:v>
                </c:pt>
                <c:pt idx="3">
                  <c:v>Sports</c:v>
                </c:pt>
                <c:pt idx="4">
                  <c:v>Misc</c:v>
                </c:pt>
                <c:pt idx="5">
                  <c:v>Racing</c:v>
                </c:pt>
                <c:pt idx="6">
                  <c:v>Shooter</c:v>
                </c:pt>
              </c:strCache>
            </c:strRef>
          </c:cat>
          <c:val>
            <c:numRef>
              <c:f>Sheet16!$I$59:$O$59</c:f>
              <c:numCache>
                <c:formatCode>0.00%</c:formatCode>
                <c:ptCount val="7"/>
                <c:pt idx="0">
                  <c:v>0.17415286746753061</c:v>
                </c:pt>
                <c:pt idx="1">
                  <c:v>0.54244100901611603</c:v>
                </c:pt>
                <c:pt idx="2">
                  <c:v>0.16559734658887099</c:v>
                </c:pt>
                <c:pt idx="3">
                  <c:v>0.13922240467780667</c:v>
                </c:pt>
                <c:pt idx="4">
                  <c:v>0.15386417008214459</c:v>
                </c:pt>
                <c:pt idx="5">
                  <c:v>0.45791978559025337</c:v>
                </c:pt>
                <c:pt idx="6">
                  <c:v>0.32283214592934961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9D8-F144-9C34-E0CF2A52D335}"/>
            </c:ext>
          </c:extLst>
        </c:ser>
        <c:ser>
          <c:idx val="3"/>
          <c:order val="3"/>
          <c:spPr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4">
                  <a:lumMod val="75000"/>
                </a:schemeClr>
              </a:solidFill>
            </a:ln>
            <a:effectLst/>
          </c:spPr>
          <c:invertIfNegative val="0"/>
          <c:cat>
            <c:strRef>
              <c:f>Sheet16!$I$56:$O$56</c:f>
              <c:strCache>
                <c:ptCount val="7"/>
                <c:pt idx="0">
                  <c:v>Action</c:v>
                </c:pt>
                <c:pt idx="1">
                  <c:v>Platform</c:v>
                </c:pt>
                <c:pt idx="2">
                  <c:v>Role-Playing</c:v>
                </c:pt>
                <c:pt idx="3">
                  <c:v>Sports</c:v>
                </c:pt>
                <c:pt idx="4">
                  <c:v>Misc</c:v>
                </c:pt>
                <c:pt idx="5">
                  <c:v>Racing</c:v>
                </c:pt>
                <c:pt idx="6">
                  <c:v>Shooter</c:v>
                </c:pt>
              </c:strCache>
            </c:strRef>
          </c:cat>
          <c:val>
            <c:numRef>
              <c:f>Sheet16!$I$60:$O$60</c:f>
              <c:numCache>
                <c:formatCode>0.00%</c:formatCode>
                <c:ptCount val="7"/>
                <c:pt idx="0">
                  <c:v>0.29605137738663262</c:v>
                </c:pt>
                <c:pt idx="1">
                  <c:v>0.59929446265380593</c:v>
                </c:pt>
                <c:pt idx="2">
                  <c:v>0.25289433805633632</c:v>
                </c:pt>
                <c:pt idx="3">
                  <c:v>0.22046101699533044</c:v>
                </c:pt>
                <c:pt idx="4">
                  <c:v>0.22790049462192208</c:v>
                </c:pt>
                <c:pt idx="5">
                  <c:v>0.65758808278695302</c:v>
                </c:pt>
                <c:pt idx="6">
                  <c:v>0.67637913834664098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9D8-F144-9C34-E0CF2A52D335}"/>
            </c:ext>
          </c:extLst>
        </c:ser>
        <c:ser>
          <c:idx val="4"/>
          <c:order val="4"/>
          <c:spPr>
            <a:noFill/>
            <a:ln>
              <a:noFill/>
            </a:ln>
            <a:effectLst/>
          </c:spPr>
          <c:invertIfNegative val="0"/>
          <c:errBars>
            <c:errBarType val="minus"/>
            <c:errValType val="percentage"/>
            <c:noEndCap val="0"/>
            <c:val val="10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Sheet16!$I$56:$O$56</c:f>
              <c:strCache>
                <c:ptCount val="7"/>
                <c:pt idx="0">
                  <c:v>Action</c:v>
                </c:pt>
                <c:pt idx="1">
                  <c:v>Platform</c:v>
                </c:pt>
                <c:pt idx="2">
                  <c:v>Role-Playing</c:v>
                </c:pt>
                <c:pt idx="3">
                  <c:v>Sports</c:v>
                </c:pt>
                <c:pt idx="4">
                  <c:v>Misc</c:v>
                </c:pt>
                <c:pt idx="5">
                  <c:v>Racing</c:v>
                </c:pt>
                <c:pt idx="6">
                  <c:v>Shooter</c:v>
                </c:pt>
              </c:strCache>
            </c:strRef>
          </c:cat>
          <c:val>
            <c:numRef>
              <c:f>Sheet16!$I$61:$O$61</c:f>
              <c:numCache>
                <c:formatCode>0.00%</c:formatCode>
                <c:ptCount val="7"/>
                <c:pt idx="0">
                  <c:v>0.31743839499890963</c:v>
                </c:pt>
                <c:pt idx="1">
                  <c:v>0.61222780569514235</c:v>
                </c:pt>
                <c:pt idx="2">
                  <c:v>0.27495167361888284</c:v>
                </c:pt>
                <c:pt idx="3">
                  <c:v>0.2473293315698443</c:v>
                </c:pt>
                <c:pt idx="4">
                  <c:v>0.23655292076344708</c:v>
                </c:pt>
                <c:pt idx="5">
                  <c:v>0.69421487603305787</c:v>
                </c:pt>
                <c:pt idx="6">
                  <c:v>0.77006711409395967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9D8-F144-9C34-E0CF2A52D3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88804736"/>
        <c:axId val="544494544"/>
      </c:barChart>
      <c:catAx>
        <c:axId val="688804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4494544"/>
        <c:crosses val="autoZero"/>
        <c:auto val="1"/>
        <c:lblAlgn val="ctr"/>
        <c:lblOffset val="100"/>
        <c:noMultiLvlLbl val="0"/>
      </c:catAx>
      <c:valAx>
        <c:axId val="544494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8804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1999~2016 growth rates</a:t>
            </a:r>
          </a:p>
        </c:rich>
      </c:tx>
      <c:layout>
        <c:manualLayout>
          <c:xMode val="edge"/>
          <c:yMode val="edge"/>
          <c:x val="0.40244364510612984"/>
          <c:y val="1.955555760863246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3746565469846866E-2"/>
          <c:y val="0.17274252483145489"/>
          <c:w val="0.92836490420080542"/>
          <c:h val="0.7127688937290177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Sheet16!$H$64</c:f>
              <c:strCache>
                <c:ptCount val="1"/>
                <c:pt idx="0">
                  <c:v>min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Sheet16!$I$63:$O$63</c:f>
              <c:strCache>
                <c:ptCount val="7"/>
                <c:pt idx="0">
                  <c:v>Action</c:v>
                </c:pt>
                <c:pt idx="1">
                  <c:v>Platform</c:v>
                </c:pt>
                <c:pt idx="2">
                  <c:v>Role-Playing</c:v>
                </c:pt>
                <c:pt idx="3">
                  <c:v>Sports</c:v>
                </c:pt>
                <c:pt idx="4">
                  <c:v>Misc</c:v>
                </c:pt>
                <c:pt idx="5">
                  <c:v>Racing</c:v>
                </c:pt>
                <c:pt idx="6">
                  <c:v>Shooter</c:v>
                </c:pt>
              </c:strCache>
            </c:strRef>
          </c:cat>
          <c:val>
            <c:numRef>
              <c:f>Sheet16!$I$64:$O$64</c:f>
              <c:numCache>
                <c:formatCode>0.00%</c:formatCode>
                <c:ptCount val="7"/>
                <c:pt idx="0">
                  <c:v>0.31334086629001884</c:v>
                </c:pt>
                <c:pt idx="1">
                  <c:v>7.9842096270918206E-2</c:v>
                </c:pt>
                <c:pt idx="2">
                  <c:v>0.17208149353164459</c:v>
                </c:pt>
                <c:pt idx="3">
                  <c:v>0.20886275144550256</c:v>
                </c:pt>
                <c:pt idx="4">
                  <c:v>0.22458379943409884</c:v>
                </c:pt>
                <c:pt idx="5">
                  <c:v>0.1442454577956902</c:v>
                </c:pt>
                <c:pt idx="6">
                  <c:v>0.29158701618245481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60-5949-8B57-2BB8EF3BA9D3}"/>
            </c:ext>
          </c:extLst>
        </c:ser>
        <c:ser>
          <c:idx val="1"/>
          <c:order val="1"/>
          <c:tx>
            <c:strRef>
              <c:f>Sheet16!$H$65</c:f>
              <c:strCache>
                <c:ptCount val="1"/>
                <c:pt idx="0">
                  <c:v>q1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errBars>
            <c:errBarType val="minus"/>
            <c:errValType val="percentage"/>
            <c:noEndCap val="0"/>
            <c:val val="10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Sheet16!$I$63:$O$63</c:f>
              <c:strCache>
                <c:ptCount val="7"/>
                <c:pt idx="0">
                  <c:v>Action</c:v>
                </c:pt>
                <c:pt idx="1">
                  <c:v>Platform</c:v>
                </c:pt>
                <c:pt idx="2">
                  <c:v>Role-Playing</c:v>
                </c:pt>
                <c:pt idx="3">
                  <c:v>Sports</c:v>
                </c:pt>
                <c:pt idx="4">
                  <c:v>Misc</c:v>
                </c:pt>
                <c:pt idx="5">
                  <c:v>Racing</c:v>
                </c:pt>
                <c:pt idx="6">
                  <c:v>Shooter</c:v>
                </c:pt>
              </c:strCache>
            </c:strRef>
          </c:cat>
          <c:val>
            <c:numRef>
              <c:f>Sheet16!$I$65:$O$65</c:f>
              <c:numCache>
                <c:formatCode>0.00%</c:formatCode>
                <c:ptCount val="7"/>
                <c:pt idx="0">
                  <c:v>0.31334717500687514</c:v>
                </c:pt>
                <c:pt idx="1">
                  <c:v>8.7823318271822937E-2</c:v>
                </c:pt>
                <c:pt idx="2">
                  <c:v>0.17411952086751153</c:v>
                </c:pt>
                <c:pt idx="3">
                  <c:v>0.2275811502131288</c:v>
                </c:pt>
                <c:pt idx="4">
                  <c:v>0.22580044586380502</c:v>
                </c:pt>
                <c:pt idx="5">
                  <c:v>0.16342239437158551</c:v>
                </c:pt>
                <c:pt idx="6">
                  <c:v>0.29470032991337591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060-5949-8B57-2BB8EF3BA9D3}"/>
            </c:ext>
          </c:extLst>
        </c:ser>
        <c:ser>
          <c:idx val="2"/>
          <c:order val="2"/>
          <c:tx>
            <c:strRef>
              <c:f>Sheet16!$H$66</c:f>
              <c:strCache>
                <c:ptCount val="1"/>
                <c:pt idx="0">
                  <c:v>q2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strRef>
              <c:f>Sheet16!$I$63:$O$63</c:f>
              <c:strCache>
                <c:ptCount val="7"/>
                <c:pt idx="0">
                  <c:v>Action</c:v>
                </c:pt>
                <c:pt idx="1">
                  <c:v>Platform</c:v>
                </c:pt>
                <c:pt idx="2">
                  <c:v>Role-Playing</c:v>
                </c:pt>
                <c:pt idx="3">
                  <c:v>Sports</c:v>
                </c:pt>
                <c:pt idx="4">
                  <c:v>Misc</c:v>
                </c:pt>
                <c:pt idx="5">
                  <c:v>Racing</c:v>
                </c:pt>
                <c:pt idx="6">
                  <c:v>Shooter</c:v>
                </c:pt>
              </c:strCache>
            </c:strRef>
          </c:cat>
          <c:val>
            <c:numRef>
              <c:f>Sheet16!$I$66:$O$66</c:f>
              <c:numCache>
                <c:formatCode>0.00%</c:formatCode>
                <c:ptCount val="7"/>
                <c:pt idx="0">
                  <c:v>0.3503037803021708</c:v>
                </c:pt>
                <c:pt idx="1">
                  <c:v>0.1423429815934284</c:v>
                </c:pt>
                <c:pt idx="2">
                  <c:v>0.19584755579654434</c:v>
                </c:pt>
                <c:pt idx="3">
                  <c:v>0.30632320463146412</c:v>
                </c:pt>
                <c:pt idx="4">
                  <c:v>0.28859667928035121</c:v>
                </c:pt>
                <c:pt idx="5">
                  <c:v>0.29081160725451888</c:v>
                </c:pt>
                <c:pt idx="6">
                  <c:v>0.32355365821018783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060-5949-8B57-2BB8EF3BA9D3}"/>
            </c:ext>
          </c:extLst>
        </c:ser>
        <c:ser>
          <c:idx val="3"/>
          <c:order val="3"/>
          <c:tx>
            <c:strRef>
              <c:f>Sheet16!$H$67</c:f>
              <c:strCache>
                <c:ptCount val="1"/>
                <c:pt idx="0">
                  <c:v>q3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effectLst/>
          </c:spPr>
          <c:invertIfNegative val="0"/>
          <c:cat>
            <c:strRef>
              <c:f>Sheet16!$I$63:$O$63</c:f>
              <c:strCache>
                <c:ptCount val="7"/>
                <c:pt idx="0">
                  <c:v>Action</c:v>
                </c:pt>
                <c:pt idx="1">
                  <c:v>Platform</c:v>
                </c:pt>
                <c:pt idx="2">
                  <c:v>Role-Playing</c:v>
                </c:pt>
                <c:pt idx="3">
                  <c:v>Sports</c:v>
                </c:pt>
                <c:pt idx="4">
                  <c:v>Misc</c:v>
                </c:pt>
                <c:pt idx="5">
                  <c:v>Racing</c:v>
                </c:pt>
                <c:pt idx="6">
                  <c:v>Shooter</c:v>
                </c:pt>
              </c:strCache>
            </c:strRef>
          </c:cat>
          <c:val>
            <c:numRef>
              <c:f>Sheet16!$I$67:$O$67</c:f>
              <c:numCache>
                <c:formatCode>0.00%</c:formatCode>
                <c:ptCount val="7"/>
                <c:pt idx="0">
                  <c:v>0.47168559753592659</c:v>
                </c:pt>
                <c:pt idx="1">
                  <c:v>0.1812297447280799</c:v>
                </c:pt>
                <c:pt idx="2">
                  <c:v>0.21705746757497435</c:v>
                </c:pt>
                <c:pt idx="3">
                  <c:v>0.33233850347807314</c:v>
                </c:pt>
                <c:pt idx="4">
                  <c:v>0.41392055629181379</c:v>
                </c:pt>
                <c:pt idx="5">
                  <c:v>0.44369944969726294</c:v>
                </c:pt>
                <c:pt idx="6">
                  <c:v>0.55549487911709872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060-5949-8B57-2BB8EF3BA9D3}"/>
            </c:ext>
          </c:extLst>
        </c:ser>
        <c:ser>
          <c:idx val="4"/>
          <c:order val="4"/>
          <c:tx>
            <c:strRef>
              <c:f>Sheet16!$H$68</c:f>
              <c:strCache>
                <c:ptCount val="1"/>
                <c:pt idx="0">
                  <c:v>max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errBars>
            <c:errBarType val="minus"/>
            <c:errValType val="percentage"/>
            <c:noEndCap val="0"/>
            <c:val val="10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Sheet16!$I$63:$O$63</c:f>
              <c:strCache>
                <c:ptCount val="7"/>
                <c:pt idx="0">
                  <c:v>Action</c:v>
                </c:pt>
                <c:pt idx="1">
                  <c:v>Platform</c:v>
                </c:pt>
                <c:pt idx="2">
                  <c:v>Role-Playing</c:v>
                </c:pt>
                <c:pt idx="3">
                  <c:v>Sports</c:v>
                </c:pt>
                <c:pt idx="4">
                  <c:v>Misc</c:v>
                </c:pt>
                <c:pt idx="5">
                  <c:v>Racing</c:v>
                </c:pt>
                <c:pt idx="6">
                  <c:v>Shooter</c:v>
                </c:pt>
              </c:strCache>
            </c:strRef>
          </c:cat>
          <c:val>
            <c:numRef>
              <c:f>Sheet16!$I$68:$O$68</c:f>
              <c:numCache>
                <c:formatCode>0.00%</c:formatCode>
                <c:ptCount val="7"/>
                <c:pt idx="0">
                  <c:v>0.49983364356560295</c:v>
                </c:pt>
                <c:pt idx="1">
                  <c:v>0.184</c:v>
                </c:pt>
                <c:pt idx="2">
                  <c:v>0.21892278719397365</c:v>
                </c:pt>
                <c:pt idx="3">
                  <c:v>0.33348131705512396</c:v>
                </c:pt>
                <c:pt idx="4">
                  <c:v>0.43597975058649213</c:v>
                </c:pt>
                <c:pt idx="5">
                  <c:v>0.47137592945976181</c:v>
                </c:pt>
                <c:pt idx="6">
                  <c:v>0.6263041570513862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060-5949-8B57-2BB8EF3BA9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41185664"/>
        <c:axId val="841192256"/>
      </c:barChart>
      <c:catAx>
        <c:axId val="841185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1192256"/>
        <c:crosses val="autoZero"/>
        <c:auto val="1"/>
        <c:lblAlgn val="ctr"/>
        <c:lblOffset val="100"/>
        <c:noMultiLvlLbl val="0"/>
      </c:catAx>
      <c:valAx>
        <c:axId val="841192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1185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NA game sales each genre</a:t>
            </a:r>
            <a:r>
              <a:rPr lang="en-US" baseline="0" dirty="0"/>
              <a:t> (Divided 1980~2016 in 9 years)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1633282117303255E-2"/>
          <c:y val="0.14918924547293225"/>
          <c:w val="0.93836671788269677"/>
          <c:h val="0.67517851113978933"/>
        </c:manualLayout>
      </c:layout>
      <c:lineChart>
        <c:grouping val="standard"/>
        <c:varyColors val="0"/>
        <c:ser>
          <c:idx val="0"/>
          <c:order val="0"/>
          <c:tx>
            <c:strRef>
              <c:f>'Growth_rate_NA (2)'!$P$75</c:f>
              <c:strCache>
                <c:ptCount val="1"/>
                <c:pt idx="0">
                  <c:v>Action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'Growth_rate_NA (2)'!$Q$74:$T$74</c:f>
              <c:strCache>
                <c:ptCount val="4"/>
                <c:pt idx="0">
                  <c:v>1980~1989</c:v>
                </c:pt>
                <c:pt idx="1">
                  <c:v>1990~1998</c:v>
                </c:pt>
                <c:pt idx="2">
                  <c:v>1999~2007</c:v>
                </c:pt>
                <c:pt idx="3">
                  <c:v>2008~2016</c:v>
                </c:pt>
              </c:strCache>
            </c:strRef>
          </c:cat>
          <c:val>
            <c:numRef>
              <c:f>'Growth_rate_NA (2)'!$Q$75:$T$75</c:f>
              <c:numCache>
                <c:formatCode>0.00%</c:formatCode>
                <c:ptCount val="4"/>
                <c:pt idx="0">
                  <c:v>0.22743638982237152</c:v>
                </c:pt>
                <c:pt idx="1">
                  <c:v>0.18153692302884467</c:v>
                </c:pt>
                <c:pt idx="2">
                  <c:v>0.18107747685235379</c:v>
                </c:pt>
                <c:pt idx="3">
                  <c:v>0.2395131854843183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63D-944A-95F8-1315CA0DF6BE}"/>
            </c:ext>
          </c:extLst>
        </c:ser>
        <c:ser>
          <c:idx val="2"/>
          <c:order val="1"/>
          <c:tx>
            <c:strRef>
              <c:f>'Growth_rate_NA (2)'!$P$77</c:f>
              <c:strCache>
                <c:ptCount val="1"/>
                <c:pt idx="0">
                  <c:v>Misc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'Growth_rate_NA (2)'!$Q$74:$T$74</c:f>
              <c:strCache>
                <c:ptCount val="4"/>
                <c:pt idx="0">
                  <c:v>1980~1989</c:v>
                </c:pt>
                <c:pt idx="1">
                  <c:v>1990~1998</c:v>
                </c:pt>
                <c:pt idx="2">
                  <c:v>1999~2007</c:v>
                </c:pt>
                <c:pt idx="3">
                  <c:v>2008~2016</c:v>
                </c:pt>
              </c:strCache>
            </c:strRef>
          </c:cat>
          <c:val>
            <c:numRef>
              <c:f>'Growth_rate_NA (2)'!$Q$77:$T$77</c:f>
              <c:numCache>
                <c:formatCode>0.00%</c:formatCode>
                <c:ptCount val="4"/>
                <c:pt idx="0">
                  <c:v>2.0103216514642339E-2</c:v>
                </c:pt>
                <c:pt idx="1">
                  <c:v>5.9345604550142185E-2</c:v>
                </c:pt>
                <c:pt idx="2">
                  <c:v>9.0069822408222561E-2</c:v>
                </c:pt>
                <c:pt idx="3">
                  <c:v>0.11870264153455297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63D-944A-95F8-1315CA0DF6BE}"/>
            </c:ext>
          </c:extLst>
        </c:ser>
        <c:ser>
          <c:idx val="3"/>
          <c:order val="2"/>
          <c:tx>
            <c:strRef>
              <c:f>'Growth_rate_NA (2)'!$P$78</c:f>
              <c:strCache>
                <c:ptCount val="1"/>
                <c:pt idx="0">
                  <c:v>Platform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'Growth_rate_NA (2)'!$Q$74:$T$74</c:f>
              <c:strCache>
                <c:ptCount val="4"/>
                <c:pt idx="0">
                  <c:v>1980~1989</c:v>
                </c:pt>
                <c:pt idx="1">
                  <c:v>1990~1998</c:v>
                </c:pt>
                <c:pt idx="2">
                  <c:v>1999~2007</c:v>
                </c:pt>
                <c:pt idx="3">
                  <c:v>2008~2016</c:v>
                </c:pt>
              </c:strCache>
            </c:strRef>
          </c:cat>
          <c:val>
            <c:numRef>
              <c:f>'Growth_rate_NA (2)'!$Q$78:$T$78</c:f>
              <c:numCache>
                <c:formatCode>0.00%</c:formatCode>
                <c:ptCount val="4"/>
                <c:pt idx="0">
                  <c:v>0.44611137782045118</c:v>
                </c:pt>
                <c:pt idx="1">
                  <c:v>0.31110347198349947</c:v>
                </c:pt>
                <c:pt idx="2">
                  <c:v>9.6921959364225763E-2</c:v>
                </c:pt>
                <c:pt idx="3">
                  <c:v>5.1760098516702352E-2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63D-944A-95F8-1315CA0DF6BE}"/>
            </c:ext>
          </c:extLst>
        </c:ser>
        <c:ser>
          <c:idx val="4"/>
          <c:order val="3"/>
          <c:tx>
            <c:strRef>
              <c:f>'Growth_rate_NA (2)'!$P$79</c:f>
              <c:strCache>
                <c:ptCount val="1"/>
                <c:pt idx="0">
                  <c:v>Puzzle_Adventure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'Growth_rate_NA (2)'!$Q$74:$T$74</c:f>
              <c:strCache>
                <c:ptCount val="4"/>
                <c:pt idx="0">
                  <c:v>1980~1989</c:v>
                </c:pt>
                <c:pt idx="1">
                  <c:v>1990~1998</c:v>
                </c:pt>
                <c:pt idx="2">
                  <c:v>1999~2007</c:v>
                </c:pt>
                <c:pt idx="3">
                  <c:v>2008~2016</c:v>
                </c:pt>
              </c:strCache>
            </c:strRef>
          </c:cat>
          <c:val>
            <c:numRef>
              <c:f>'Growth_rate_NA (2)'!$Q$79:$T$79</c:f>
              <c:numCache>
                <c:formatCode>0.00%</c:formatCode>
                <c:ptCount val="4"/>
                <c:pt idx="0">
                  <c:v>0.27760441670667296</c:v>
                </c:pt>
                <c:pt idx="1">
                  <c:v>8.1158786212069123E-2</c:v>
                </c:pt>
                <c:pt idx="2">
                  <c:v>4.2901749897001101E-2</c:v>
                </c:pt>
                <c:pt idx="3">
                  <c:v>4.0310860135127642E-2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63D-944A-95F8-1315CA0DF6BE}"/>
            </c:ext>
          </c:extLst>
        </c:ser>
        <c:ser>
          <c:idx val="7"/>
          <c:order val="4"/>
          <c:tx>
            <c:strRef>
              <c:f>'Growth_rate_NA (2)'!$P$82</c:f>
              <c:strCache>
                <c:ptCount val="1"/>
                <c:pt idx="0">
                  <c:v>Shooter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strRef>
              <c:f>'Growth_rate_NA (2)'!$Q$74:$T$74</c:f>
              <c:strCache>
                <c:ptCount val="4"/>
                <c:pt idx="0">
                  <c:v>1980~1989</c:v>
                </c:pt>
                <c:pt idx="1">
                  <c:v>1990~1998</c:v>
                </c:pt>
                <c:pt idx="2">
                  <c:v>1999~2007</c:v>
                </c:pt>
                <c:pt idx="3">
                  <c:v>2008~2016</c:v>
                </c:pt>
              </c:strCache>
            </c:strRef>
          </c:cat>
          <c:val>
            <c:numRef>
              <c:f>'Growth_rate_NA (2)'!$Q$82:$T$82</c:f>
              <c:numCache>
                <c:formatCode>0.00%</c:formatCode>
                <c:ptCount val="4"/>
                <c:pt idx="0">
                  <c:v>0.30508881421027356</c:v>
                </c:pt>
                <c:pt idx="1">
                  <c:v>9.6846776461764428E-2</c:v>
                </c:pt>
                <c:pt idx="2">
                  <c:v>0.10395298913632715</c:v>
                </c:pt>
                <c:pt idx="3">
                  <c:v>0.16728424509357978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63D-944A-95F8-1315CA0DF6BE}"/>
            </c:ext>
          </c:extLst>
        </c:ser>
        <c:ser>
          <c:idx val="8"/>
          <c:order val="5"/>
          <c:tx>
            <c:strRef>
              <c:f>'Growth_rate_NA (2)'!$P$83</c:f>
              <c:strCache>
                <c:ptCount val="1"/>
                <c:pt idx="0">
                  <c:v>Sports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cat>
            <c:strRef>
              <c:f>'Growth_rate_NA (2)'!$Q$74:$T$74</c:f>
              <c:strCache>
                <c:ptCount val="4"/>
                <c:pt idx="0">
                  <c:v>1980~1989</c:v>
                </c:pt>
                <c:pt idx="1">
                  <c:v>1990~1998</c:v>
                </c:pt>
                <c:pt idx="2">
                  <c:v>1999~2007</c:v>
                </c:pt>
                <c:pt idx="3">
                  <c:v>2008~2016</c:v>
                </c:pt>
              </c:strCache>
            </c:strRef>
          </c:cat>
          <c:val>
            <c:numRef>
              <c:f>'Growth_rate_NA (2)'!$Q$83:$T$83</c:f>
              <c:numCache>
                <c:formatCode>0.00%</c:formatCode>
                <c:ptCount val="4"/>
                <c:pt idx="0">
                  <c:v>6.6910705712914048E-2</c:v>
                </c:pt>
                <c:pt idx="1">
                  <c:v>0.17366167692740397</c:v>
                </c:pt>
                <c:pt idx="2">
                  <c:v>0.17810135091181126</c:v>
                </c:pt>
                <c:pt idx="3">
                  <c:v>0.15245126862442726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63D-944A-95F8-1315CA0DF6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3967600"/>
        <c:axId val="1022950048"/>
      </c:lineChart>
      <c:catAx>
        <c:axId val="1103967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2950048"/>
        <c:crosses val="autoZero"/>
        <c:auto val="1"/>
        <c:lblAlgn val="ctr"/>
        <c:lblOffset val="100"/>
        <c:noMultiLvlLbl val="0"/>
      </c:catAx>
      <c:valAx>
        <c:axId val="1022950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3967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EU </a:t>
            </a:r>
            <a:r>
              <a:rPr lang="en-US" sz="1400" b="0" i="0" u="none" strike="noStrike" baseline="0" dirty="0">
                <a:effectLst/>
              </a:rPr>
              <a:t>game sales each genre (Divided 1980~2016 in 9 years)</a:t>
            </a:r>
            <a:r>
              <a:rPr lang="en-US" sz="1400" b="0" i="0" u="none" strike="noStrike" baseline="0" dirty="0"/>
              <a:t>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Growth_rate_EU!$P$75</c:f>
              <c:strCache>
                <c:ptCount val="1"/>
                <c:pt idx="0">
                  <c:v>Action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Growth_rate_EU!$Q$74:$T$74</c:f>
              <c:strCache>
                <c:ptCount val="4"/>
                <c:pt idx="0">
                  <c:v>1980~1989</c:v>
                </c:pt>
                <c:pt idx="1">
                  <c:v>1990~1998</c:v>
                </c:pt>
                <c:pt idx="2">
                  <c:v>1999~2007</c:v>
                </c:pt>
                <c:pt idx="3">
                  <c:v>2008~2016</c:v>
                </c:pt>
              </c:strCache>
            </c:strRef>
          </c:cat>
          <c:val>
            <c:numRef>
              <c:f>Growth_rate_EU!$Q$75:$T$75</c:f>
              <c:numCache>
                <c:formatCode>0.00%</c:formatCode>
                <c:ptCount val="4"/>
                <c:pt idx="0">
                  <c:v>0.13750000000000001</c:v>
                </c:pt>
                <c:pt idx="1">
                  <c:v>0.14277929155313354</c:v>
                </c:pt>
                <c:pt idx="2">
                  <c:v>0.17583734594743652</c:v>
                </c:pt>
                <c:pt idx="3">
                  <c:v>0.25926261287587565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B6F-9C4D-8360-66241772D176}"/>
            </c:ext>
          </c:extLst>
        </c:ser>
        <c:ser>
          <c:idx val="3"/>
          <c:order val="1"/>
          <c:tx>
            <c:strRef>
              <c:f>Growth_rate_EU!$P$78</c:f>
              <c:strCache>
                <c:ptCount val="1"/>
                <c:pt idx="0">
                  <c:v>Platform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Growth_rate_EU!$Q$74:$T$74</c:f>
              <c:strCache>
                <c:ptCount val="4"/>
                <c:pt idx="0">
                  <c:v>1980~1989</c:v>
                </c:pt>
                <c:pt idx="1">
                  <c:v>1990~1998</c:v>
                </c:pt>
                <c:pt idx="2">
                  <c:v>1999~2007</c:v>
                </c:pt>
                <c:pt idx="3">
                  <c:v>2008~2016</c:v>
                </c:pt>
              </c:strCache>
            </c:strRef>
          </c:cat>
          <c:val>
            <c:numRef>
              <c:f>Growth_rate_EU!$Q$78:$T$78</c:f>
              <c:numCache>
                <c:formatCode>0.00%</c:formatCode>
                <c:ptCount val="4"/>
                <c:pt idx="0">
                  <c:v>0.42435897435897435</c:v>
                </c:pt>
                <c:pt idx="1">
                  <c:v>0.18533151680290647</c:v>
                </c:pt>
                <c:pt idx="2">
                  <c:v>9.0755785588528523E-2</c:v>
                </c:pt>
                <c:pt idx="3">
                  <c:v>5.0253944996419254E-2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B6F-9C4D-8360-66241772D176}"/>
            </c:ext>
          </c:extLst>
        </c:ser>
        <c:ser>
          <c:idx val="7"/>
          <c:order val="2"/>
          <c:tx>
            <c:strRef>
              <c:f>Growth_rate_EU!$P$82</c:f>
              <c:strCache>
                <c:ptCount val="1"/>
                <c:pt idx="0">
                  <c:v>Shooter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strRef>
              <c:f>Growth_rate_EU!$Q$74:$T$74</c:f>
              <c:strCache>
                <c:ptCount val="4"/>
                <c:pt idx="0">
                  <c:v>1980~1989</c:v>
                </c:pt>
                <c:pt idx="1">
                  <c:v>1990~1998</c:v>
                </c:pt>
                <c:pt idx="2">
                  <c:v>1999~2007</c:v>
                </c:pt>
                <c:pt idx="3">
                  <c:v>2008~2016</c:v>
                </c:pt>
              </c:strCache>
            </c:strRef>
          </c:cat>
          <c:val>
            <c:numRef>
              <c:f>Growth_rate_EU!$Q$82:$T$82</c:f>
              <c:numCache>
                <c:formatCode>0.00%</c:formatCode>
                <c:ptCount val="4"/>
                <c:pt idx="0">
                  <c:v>9.0705128205128216E-2</c:v>
                </c:pt>
                <c:pt idx="1">
                  <c:v>6.3306085376930069E-2</c:v>
                </c:pt>
                <c:pt idx="2">
                  <c:v>9.5220923572958777E-2</c:v>
                </c:pt>
                <c:pt idx="3">
                  <c:v>0.16784241416494491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B6F-9C4D-8360-66241772D176}"/>
            </c:ext>
          </c:extLst>
        </c:ser>
        <c:ser>
          <c:idx val="8"/>
          <c:order val="3"/>
          <c:tx>
            <c:strRef>
              <c:f>Growth_rate_EU!$P$83</c:f>
              <c:strCache>
                <c:ptCount val="1"/>
                <c:pt idx="0">
                  <c:v>Sports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cat>
            <c:strRef>
              <c:f>Growth_rate_EU!$Q$74:$T$74</c:f>
              <c:strCache>
                <c:ptCount val="4"/>
                <c:pt idx="0">
                  <c:v>1980~1989</c:v>
                </c:pt>
                <c:pt idx="1">
                  <c:v>1990~1998</c:v>
                </c:pt>
                <c:pt idx="2">
                  <c:v>1999~2007</c:v>
                </c:pt>
                <c:pt idx="3">
                  <c:v>2008~2016</c:v>
                </c:pt>
              </c:strCache>
            </c:strRef>
          </c:cat>
          <c:val>
            <c:numRef>
              <c:f>Growth_rate_EU!$Q$83:$T$83</c:f>
              <c:numCache>
                <c:formatCode>0.00%</c:formatCode>
                <c:ptCount val="4"/>
                <c:pt idx="0">
                  <c:v>8.2371794871794871E-2</c:v>
                </c:pt>
                <c:pt idx="1">
                  <c:v>0.10059037238873751</c:v>
                </c:pt>
                <c:pt idx="2">
                  <c:v>0.17164796470313728</c:v>
                </c:pt>
                <c:pt idx="3">
                  <c:v>0.15210358651004668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B6F-9C4D-8360-66241772D1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53276320"/>
        <c:axId val="953208912"/>
      </c:lineChart>
      <c:catAx>
        <c:axId val="953276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3208912"/>
        <c:crosses val="autoZero"/>
        <c:auto val="1"/>
        <c:lblAlgn val="ctr"/>
        <c:lblOffset val="100"/>
        <c:noMultiLvlLbl val="0"/>
      </c:catAx>
      <c:valAx>
        <c:axId val="953208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3276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 dirty="0">
                <a:effectLst/>
              </a:rPr>
              <a:t>JP game sales each genre  1980~2016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Growth_rate_JP!$P$75</c:f>
              <c:strCache>
                <c:ptCount val="1"/>
                <c:pt idx="0">
                  <c:v>Action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Growth_rate_JP!$Q$74:$T$74</c:f>
              <c:strCache>
                <c:ptCount val="4"/>
                <c:pt idx="0">
                  <c:v>1980~1989</c:v>
                </c:pt>
                <c:pt idx="1">
                  <c:v>1990~1998</c:v>
                </c:pt>
                <c:pt idx="2">
                  <c:v>1999~2007</c:v>
                </c:pt>
                <c:pt idx="3">
                  <c:v>2008~2016</c:v>
                </c:pt>
              </c:strCache>
            </c:strRef>
          </c:cat>
          <c:val>
            <c:numRef>
              <c:f>Growth_rate_JP!$Q$75:$T$75</c:f>
              <c:numCache>
                <c:formatCode>0.00%</c:formatCode>
                <c:ptCount val="4"/>
                <c:pt idx="0">
                  <c:v>8.1081081081081086E-2</c:v>
                </c:pt>
                <c:pt idx="1">
                  <c:v>5.2189130910340942E-2</c:v>
                </c:pt>
                <c:pt idx="2">
                  <c:v>0.10199637023593469</c:v>
                </c:pt>
                <c:pt idx="3">
                  <c:v>0.21091687477702467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39C-2B4B-BC0A-AAEFD4E24678}"/>
            </c:ext>
          </c:extLst>
        </c:ser>
        <c:ser>
          <c:idx val="3"/>
          <c:order val="1"/>
          <c:tx>
            <c:strRef>
              <c:f>Growth_rate_JP!$P$78</c:f>
              <c:strCache>
                <c:ptCount val="1"/>
                <c:pt idx="0">
                  <c:v>Platform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Growth_rate_JP!$Q$74:$T$74</c:f>
              <c:strCache>
                <c:ptCount val="4"/>
                <c:pt idx="0">
                  <c:v>1980~1989</c:v>
                </c:pt>
                <c:pt idx="1">
                  <c:v>1990~1998</c:v>
                </c:pt>
                <c:pt idx="2">
                  <c:v>1999~2007</c:v>
                </c:pt>
                <c:pt idx="3">
                  <c:v>2008~2016</c:v>
                </c:pt>
              </c:strCache>
            </c:strRef>
          </c:cat>
          <c:val>
            <c:numRef>
              <c:f>Growth_rate_JP!$Q$78:$T$78</c:f>
              <c:numCache>
                <c:formatCode>0.00%</c:formatCode>
                <c:ptCount val="4"/>
                <c:pt idx="0">
                  <c:v>0.31661625524441411</c:v>
                </c:pt>
                <c:pt idx="1">
                  <c:v>0.12916028625894557</c:v>
                </c:pt>
                <c:pt idx="2">
                  <c:v>7.6950998185117983E-2</c:v>
                </c:pt>
                <c:pt idx="3">
                  <c:v>5.4584373885123091E-2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39C-2B4B-BC0A-AAEFD4E24678}"/>
            </c:ext>
          </c:extLst>
        </c:ser>
        <c:ser>
          <c:idx val="6"/>
          <c:order val="2"/>
          <c:tx>
            <c:strRef>
              <c:f>Growth_rate_JP!$P$81</c:f>
              <c:strCache>
                <c:ptCount val="1"/>
                <c:pt idx="0">
                  <c:v>Role-Playing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strRef>
              <c:f>Growth_rate_JP!$Q$74:$T$74</c:f>
              <c:strCache>
                <c:ptCount val="4"/>
                <c:pt idx="0">
                  <c:v>1980~1989</c:v>
                </c:pt>
                <c:pt idx="1">
                  <c:v>1990~1998</c:v>
                </c:pt>
                <c:pt idx="2">
                  <c:v>1999~2007</c:v>
                </c:pt>
                <c:pt idx="3">
                  <c:v>2008~2016</c:v>
                </c:pt>
              </c:strCache>
            </c:strRef>
          </c:cat>
          <c:val>
            <c:numRef>
              <c:f>Growth_rate_JP!$Q$81:$T$81</c:f>
              <c:numCache>
                <c:formatCode>0.00%</c:formatCode>
                <c:ptCount val="4"/>
                <c:pt idx="0">
                  <c:v>0.1237193872572934</c:v>
                </c:pt>
                <c:pt idx="1">
                  <c:v>0.2509453420419388</c:v>
                </c:pt>
                <c:pt idx="2">
                  <c:v>0.27742740471869337</c:v>
                </c:pt>
                <c:pt idx="3">
                  <c:v>0.32103698418361282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39C-2B4B-BC0A-AAEFD4E24678}"/>
            </c:ext>
          </c:extLst>
        </c:ser>
        <c:ser>
          <c:idx val="8"/>
          <c:order val="3"/>
          <c:tx>
            <c:strRef>
              <c:f>Growth_rate_JP!$P$83</c:f>
              <c:strCache>
                <c:ptCount val="1"/>
                <c:pt idx="0">
                  <c:v>Sports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cat>
            <c:strRef>
              <c:f>Growth_rate_JP!$Q$74:$T$74</c:f>
              <c:strCache>
                <c:ptCount val="4"/>
                <c:pt idx="0">
                  <c:v>1980~1989</c:v>
                </c:pt>
                <c:pt idx="1">
                  <c:v>1990~1998</c:v>
                </c:pt>
                <c:pt idx="2">
                  <c:v>1999~2007</c:v>
                </c:pt>
                <c:pt idx="3">
                  <c:v>2008~2016</c:v>
                </c:pt>
              </c:strCache>
            </c:strRef>
          </c:cat>
          <c:val>
            <c:numRef>
              <c:f>Growth_rate_JP!$Q$83:$T$83</c:f>
              <c:numCache>
                <c:formatCode>0.00%</c:formatCode>
                <c:ptCount val="4"/>
                <c:pt idx="0">
                  <c:v>0.17757830032198263</c:v>
                </c:pt>
                <c:pt idx="1">
                  <c:v>0.10631582236944906</c:v>
                </c:pt>
                <c:pt idx="2">
                  <c:v>0.11801270417422871</c:v>
                </c:pt>
                <c:pt idx="3">
                  <c:v>7.2588892852895714E-2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39C-2B4B-BC0A-AAEFD4E246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48929360"/>
        <c:axId val="948582784"/>
      </c:lineChart>
      <c:catAx>
        <c:axId val="948929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8582784"/>
        <c:crosses val="autoZero"/>
        <c:auto val="1"/>
        <c:lblAlgn val="ctr"/>
        <c:lblOffset val="100"/>
        <c:noMultiLvlLbl val="0"/>
      </c:catAx>
      <c:valAx>
        <c:axId val="948582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8929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Other game sales each genre  1980~2016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Growth_rate_Other!$P$75</c:f>
              <c:strCache>
                <c:ptCount val="1"/>
                <c:pt idx="0">
                  <c:v>Action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Growth_rate_Other!$Q$74:$T$74</c:f>
              <c:strCache>
                <c:ptCount val="4"/>
                <c:pt idx="0">
                  <c:v>1980~1989</c:v>
                </c:pt>
                <c:pt idx="1">
                  <c:v>1990~1998</c:v>
                </c:pt>
                <c:pt idx="2">
                  <c:v>1999~2007</c:v>
                </c:pt>
                <c:pt idx="3">
                  <c:v>2008~2016</c:v>
                </c:pt>
              </c:strCache>
            </c:strRef>
          </c:cat>
          <c:val>
            <c:numRef>
              <c:f>Growth_rate_Other!$Q$75:$T$75</c:f>
              <c:numCache>
                <c:formatCode>0.00%</c:formatCode>
                <c:ptCount val="4"/>
                <c:pt idx="0">
                  <c:v>8.4151472650771386E-2</c:v>
                </c:pt>
                <c:pt idx="1">
                  <c:v>0.14182499331014181</c:v>
                </c:pt>
                <c:pt idx="2">
                  <c:v>0.20556223501866744</c:v>
                </c:pt>
                <c:pt idx="3">
                  <c:v>0.26736921517316165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802-B24E-B510-EFBB9865F3CC}"/>
            </c:ext>
          </c:extLst>
        </c:ser>
        <c:ser>
          <c:idx val="3"/>
          <c:order val="1"/>
          <c:tx>
            <c:strRef>
              <c:f>Growth_rate_Other!$P$78</c:f>
              <c:strCache>
                <c:ptCount val="1"/>
                <c:pt idx="0">
                  <c:v>Platform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Growth_rate_Other!$Q$74:$T$74</c:f>
              <c:strCache>
                <c:ptCount val="4"/>
                <c:pt idx="0">
                  <c:v>1980~1989</c:v>
                </c:pt>
                <c:pt idx="1">
                  <c:v>1990~1998</c:v>
                </c:pt>
                <c:pt idx="2">
                  <c:v>1999~2007</c:v>
                </c:pt>
                <c:pt idx="3">
                  <c:v>2008~2016</c:v>
                </c:pt>
              </c:strCache>
            </c:strRef>
          </c:cat>
          <c:val>
            <c:numRef>
              <c:f>Growth_rate_Other!$Q$78:$T$78</c:f>
              <c:numCache>
                <c:formatCode>0.00%</c:formatCode>
                <c:ptCount val="4"/>
                <c:pt idx="0">
                  <c:v>0.31276297335203368</c:v>
                </c:pt>
                <c:pt idx="1">
                  <c:v>0.1707251806261707</c:v>
                </c:pt>
                <c:pt idx="2">
                  <c:v>7.1600329051445963E-2</c:v>
                </c:pt>
                <c:pt idx="3">
                  <c:v>4.726878374236744E-2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802-B24E-B510-EFBB9865F3CC}"/>
            </c:ext>
          </c:extLst>
        </c:ser>
        <c:ser>
          <c:idx val="6"/>
          <c:order val="2"/>
          <c:tx>
            <c:strRef>
              <c:f>Growth_rate_Other!$P$81</c:f>
              <c:strCache>
                <c:ptCount val="1"/>
                <c:pt idx="0">
                  <c:v>Role-Playing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strRef>
              <c:f>Growth_rate_Other!$Q$74:$T$74</c:f>
              <c:strCache>
                <c:ptCount val="4"/>
                <c:pt idx="0">
                  <c:v>1980~1989</c:v>
                </c:pt>
                <c:pt idx="1">
                  <c:v>1990~1998</c:v>
                </c:pt>
                <c:pt idx="2">
                  <c:v>1999~2007</c:v>
                </c:pt>
                <c:pt idx="3">
                  <c:v>2008~2016</c:v>
                </c:pt>
              </c:strCache>
            </c:strRef>
          </c:cat>
          <c:val>
            <c:numRef>
              <c:f>Growth_rate_Other!$Q$81:$T$81</c:f>
              <c:numCache>
                <c:formatCode>0.00%</c:formatCode>
                <c:ptCount val="4"/>
                <c:pt idx="0">
                  <c:v>0.21178120617110799</c:v>
                </c:pt>
                <c:pt idx="1">
                  <c:v>0.11934707</c:v>
                </c:pt>
                <c:pt idx="2">
                  <c:v>6.429159020439161E-2</c:v>
                </c:pt>
                <c:pt idx="3">
                  <c:v>7.70917320885494E-2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802-B24E-B510-EFBB9865F3CC}"/>
            </c:ext>
          </c:extLst>
        </c:ser>
        <c:ser>
          <c:idx val="7"/>
          <c:order val="3"/>
          <c:tx>
            <c:strRef>
              <c:f>Growth_rate_Other!$P$82</c:f>
              <c:strCache>
                <c:ptCount val="1"/>
                <c:pt idx="0">
                  <c:v>Shooter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strRef>
              <c:f>Growth_rate_Other!$Q$74:$T$74</c:f>
              <c:strCache>
                <c:ptCount val="4"/>
                <c:pt idx="0">
                  <c:v>1980~1989</c:v>
                </c:pt>
                <c:pt idx="1">
                  <c:v>1990~1998</c:v>
                </c:pt>
                <c:pt idx="2">
                  <c:v>1999~2007</c:v>
                </c:pt>
                <c:pt idx="3">
                  <c:v>2008~2016</c:v>
                </c:pt>
              </c:strCache>
            </c:strRef>
          </c:cat>
          <c:val>
            <c:numRef>
              <c:f>Growth_rate_Other!$Q$82:$T$82</c:f>
              <c:numCache>
                <c:formatCode>0.00%</c:formatCode>
                <c:ptCount val="4"/>
                <c:pt idx="0">
                  <c:v>0.11220196353436186</c:v>
                </c:pt>
                <c:pt idx="1">
                  <c:v>5.137811078405137E-2</c:v>
                </c:pt>
                <c:pt idx="2">
                  <c:v>8.8748971714231531E-2</c:v>
                </c:pt>
                <c:pt idx="3">
                  <c:v>0.16757432161633304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802-B24E-B510-EFBB9865F3CC}"/>
            </c:ext>
          </c:extLst>
        </c:ser>
        <c:ser>
          <c:idx val="8"/>
          <c:order val="4"/>
          <c:tx>
            <c:strRef>
              <c:f>Growth_rate_Other!$P$83</c:f>
              <c:strCache>
                <c:ptCount val="1"/>
                <c:pt idx="0">
                  <c:v>Sports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cat>
            <c:strRef>
              <c:f>Growth_rate_Other!$Q$74:$T$74</c:f>
              <c:strCache>
                <c:ptCount val="4"/>
                <c:pt idx="0">
                  <c:v>1980~1989</c:v>
                </c:pt>
                <c:pt idx="1">
                  <c:v>1990~1998</c:v>
                </c:pt>
                <c:pt idx="2">
                  <c:v>1999~2007</c:v>
                </c:pt>
                <c:pt idx="3">
                  <c:v>2008~2016</c:v>
                </c:pt>
              </c:strCache>
            </c:strRef>
          </c:cat>
          <c:val>
            <c:numRef>
              <c:f>Growth_rate_Other!$Q$83:$T$83</c:f>
              <c:numCache>
                <c:formatCode>0.00%</c:formatCode>
                <c:ptCount val="4"/>
                <c:pt idx="0">
                  <c:v>5.0490883590462832E-2</c:v>
                </c:pt>
                <c:pt idx="1">
                  <c:v>0.121</c:v>
                </c:pt>
                <c:pt idx="2">
                  <c:v>0.18717964943365162</c:v>
                </c:pt>
                <c:pt idx="3">
                  <c:v>0.16094961925643017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802-B24E-B510-EFBB9865F3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06406960"/>
        <c:axId val="1506196928"/>
      </c:lineChart>
      <c:catAx>
        <c:axId val="1506406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6196928"/>
        <c:crosses val="autoZero"/>
        <c:auto val="1"/>
        <c:lblAlgn val="ctr"/>
        <c:lblOffset val="100"/>
        <c:noMultiLvlLbl val="0"/>
      </c:catAx>
      <c:valAx>
        <c:axId val="1506196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6406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66C5C1D-4E31-9D4B-A445-D982A59FBF00}" type="datetimeFigureOut">
              <a:rPr lang="en-US" smtClean="0"/>
              <a:t>7/16/22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C06B06B-104F-CC4B-90EE-1C8C965997A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6392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C5C1D-4E31-9D4B-A445-D982A59FBF00}" type="datetimeFigureOut">
              <a:rPr lang="en-US" smtClean="0"/>
              <a:t>7/16/22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6B06B-104F-CC4B-90EE-1C8C96599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94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C5C1D-4E31-9D4B-A445-D982A59FBF00}" type="datetimeFigureOut">
              <a:rPr lang="en-US" smtClean="0"/>
              <a:t>7/16/22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6B06B-104F-CC4B-90EE-1C8C96599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0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C5C1D-4E31-9D4B-A445-D982A59FBF00}" type="datetimeFigureOut">
              <a:rPr lang="en-US" smtClean="0"/>
              <a:t>7/16/22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6B06B-104F-CC4B-90EE-1C8C96599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2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66C5C1D-4E31-9D4B-A445-D982A59FBF00}" type="datetimeFigureOut">
              <a:rPr lang="en-US" smtClean="0"/>
              <a:t>7/16/22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C06B06B-104F-CC4B-90EE-1C8C965997A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760086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C5C1D-4E31-9D4B-A445-D982A59FBF00}" type="datetimeFigureOut">
              <a:rPr lang="en-US" smtClean="0"/>
              <a:t>7/16/22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6B06B-104F-CC4B-90EE-1C8C96599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623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C5C1D-4E31-9D4B-A445-D982A59FBF00}" type="datetimeFigureOut">
              <a:rPr lang="en-US" smtClean="0"/>
              <a:t>7/16/22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6B06B-104F-CC4B-90EE-1C8C96599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137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C5C1D-4E31-9D4B-A445-D982A59FBF00}" type="datetimeFigureOut">
              <a:rPr lang="en-US" smtClean="0"/>
              <a:t>7/16/22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6B06B-104F-CC4B-90EE-1C8C96599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93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C5C1D-4E31-9D4B-A445-D982A59FBF00}" type="datetimeFigureOut">
              <a:rPr lang="en-US" smtClean="0"/>
              <a:t>7/16/22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6B06B-104F-CC4B-90EE-1C8C96599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3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66C5C1D-4E31-9D4B-A445-D982A59FBF00}" type="datetimeFigureOut">
              <a:rPr lang="en-US" smtClean="0"/>
              <a:t>7/16/22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CC06B06B-104F-CC4B-90EE-1C8C965997A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79327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66C5C1D-4E31-9D4B-A445-D982A59FBF00}" type="datetimeFigureOut">
              <a:rPr lang="en-US" smtClean="0"/>
              <a:t>7/16/22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CC06B06B-104F-CC4B-90EE-1C8C96599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68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66C5C1D-4E31-9D4B-A445-D982A59FBF00}" type="datetimeFigureOut">
              <a:rPr lang="en-US" smtClean="0"/>
              <a:t>7/16/22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C06B06B-104F-CC4B-90EE-1C8C965997A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127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89871-FBA2-9931-6650-D15090FB7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2765" y="1885121"/>
            <a:ext cx="10572000" cy="2829937"/>
          </a:xfrm>
        </p:spPr>
        <p:txBody>
          <a:bodyPr/>
          <a:lstStyle/>
          <a:p>
            <a:pPr algn="ctr"/>
            <a:r>
              <a:rPr lang="en-US" sz="6000" dirty="0"/>
              <a:t>World Game </a:t>
            </a:r>
            <a:br>
              <a:rPr lang="en-US" sz="6000" dirty="0"/>
            </a:br>
            <a:r>
              <a:rPr lang="en-US" sz="6000" dirty="0"/>
              <a:t>Trends and Growth </a:t>
            </a:r>
            <a:br>
              <a:rPr lang="en-US" dirty="0"/>
            </a:br>
            <a:r>
              <a:rPr lang="en-US" sz="4000" dirty="0"/>
              <a:t>(1980 ~ 2016)</a:t>
            </a:r>
            <a:br>
              <a:rPr lang="en-US" sz="4000" dirty="0"/>
            </a:br>
            <a:r>
              <a:rPr lang="en-US" sz="1500" dirty="0"/>
              <a:t>Except Mobile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58F8E0-673C-7478-B7C0-1D71569A5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730" y="5916949"/>
            <a:ext cx="11906269" cy="941051"/>
          </a:xfrm>
        </p:spPr>
        <p:txBody>
          <a:bodyPr>
            <a:normAutofit fontScale="25000" lnSpcReduction="20000"/>
          </a:bodyPr>
          <a:lstStyle/>
          <a:p>
            <a:pPr marL="285750" indent="-28575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6400" dirty="0"/>
              <a:t>How had game trends been changed </a:t>
            </a:r>
            <a:r>
              <a:rPr lang="en-US" sz="6400" dirty="0" err="1"/>
              <a:t>gloablly</a:t>
            </a:r>
            <a:r>
              <a:rPr lang="en-US" sz="6400" dirty="0"/>
              <a:t> ?</a:t>
            </a:r>
          </a:p>
          <a:p>
            <a:pPr marL="285750" indent="-28575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6400" dirty="0"/>
              <a:t>How had game Sales Growth been Changed in different cultures 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795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7DA41-8DE2-EF9C-DF9D-7A6C08F5D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64524"/>
          </a:xfrm>
        </p:spPr>
        <p:txBody>
          <a:bodyPr>
            <a:normAutofit/>
          </a:bodyPr>
          <a:lstStyle/>
          <a:p>
            <a:r>
              <a:rPr lang="en-US" sz="4600" dirty="0"/>
              <a:t>popular game genre in </a:t>
            </a:r>
            <a:r>
              <a:rPr lang="en-US" sz="4600" dirty="0" err="1"/>
              <a:t>na</a:t>
            </a:r>
            <a:endParaRPr lang="en-US" sz="46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9EB36CD-A849-AF7F-E2AB-04AB245624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7355201"/>
              </p:ext>
            </p:extLst>
          </p:nvPr>
        </p:nvGraphicFramePr>
        <p:xfrm>
          <a:off x="1029025" y="1497783"/>
          <a:ext cx="10681530" cy="2866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7D13D8D-5B21-F657-8067-AC8CBA4D2BFE}"/>
              </a:ext>
            </a:extLst>
          </p:cNvPr>
          <p:cNvSpPr txBox="1"/>
          <p:nvPr/>
        </p:nvSpPr>
        <p:spPr>
          <a:xfrm>
            <a:off x="1251678" y="1128451"/>
            <a:ext cx="6099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NA game sales each genre (Divided 1980~2016 in 9 years)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D0FD6C-DC77-A095-5501-F050625D1E65}"/>
              </a:ext>
            </a:extLst>
          </p:cNvPr>
          <p:cNvSpPr txBox="1"/>
          <p:nvPr/>
        </p:nvSpPr>
        <p:spPr>
          <a:xfrm>
            <a:off x="1584180" y="4364182"/>
            <a:ext cx="902363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Removed genres (except </a:t>
            </a:r>
            <a:r>
              <a:rPr lang="en-US" sz="1200" dirty="0" err="1"/>
              <a:t>Misc</a:t>
            </a:r>
            <a:r>
              <a:rPr lang="en-US" sz="1200" dirty="0"/>
              <a:t>) which are under 10% of average sales between 1980~2016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Genres of high game sales in NA :  Action (Avg sales : 20.74%) , Platform (Avg sales : 22.65%), </a:t>
            </a:r>
            <a:r>
              <a:rPr lang="en-US" sz="1600" dirty="0" err="1"/>
              <a:t>Puzzle_Adventure</a:t>
            </a:r>
            <a:r>
              <a:rPr lang="en-US" sz="1600" dirty="0"/>
              <a:t> (Avg sales :  11.05%), Shooter (Avg sales :  16.83%), Sports (Avg sales : 14.28%) and </a:t>
            </a:r>
            <a:r>
              <a:rPr lang="en-US" sz="1600" dirty="0" err="1"/>
              <a:t>Misc</a:t>
            </a:r>
            <a:r>
              <a:rPr lang="en-US" sz="1600" dirty="0"/>
              <a:t> (Avg sales :  7.21%)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Why </a:t>
            </a:r>
            <a:r>
              <a:rPr lang="en-US" sz="1600" dirty="0" err="1"/>
              <a:t>Misc</a:t>
            </a:r>
            <a:r>
              <a:rPr lang="en-US" sz="1600" dirty="0"/>
              <a:t> ?	Increasing rate of </a:t>
            </a:r>
            <a:r>
              <a:rPr lang="en-US" sz="1600" dirty="0" err="1"/>
              <a:t>Misc</a:t>
            </a:r>
            <a:r>
              <a:rPr lang="en-US" sz="1600" dirty="0"/>
              <a:t> is constantly high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Positive insights : </a:t>
            </a:r>
            <a:r>
              <a:rPr lang="en-US" sz="1600" dirty="0">
                <a:highlight>
                  <a:srgbClr val="FFFF00"/>
                </a:highlight>
              </a:rPr>
              <a:t>Action, Sports and </a:t>
            </a:r>
            <a:r>
              <a:rPr lang="en-US" sz="1600" dirty="0" err="1">
                <a:highlight>
                  <a:srgbClr val="FFFF00"/>
                </a:highlight>
              </a:rPr>
              <a:t>Misc</a:t>
            </a:r>
            <a:r>
              <a:rPr lang="en-US" sz="1600" dirty="0"/>
              <a:t> are constantly increasing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Negative insights : Platform, </a:t>
            </a:r>
            <a:r>
              <a:rPr lang="en-US" sz="1600" dirty="0" err="1"/>
              <a:t>Puzzle_Adventure</a:t>
            </a:r>
            <a:r>
              <a:rPr lang="en-US" sz="1600" dirty="0"/>
              <a:t> and Sports are decreasing</a:t>
            </a:r>
          </a:p>
          <a:p>
            <a:endParaRPr lang="en-US" sz="1600" dirty="0"/>
          </a:p>
          <a:p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213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F7F56-23EB-7CD2-D2B5-AFE14273B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dirty="0"/>
              <a:t>popular game genre in EU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4E3E5D-F65C-6FC9-C349-7A384DA8D9CB}"/>
              </a:ext>
            </a:extLst>
          </p:cNvPr>
          <p:cNvSpPr txBox="1"/>
          <p:nvPr/>
        </p:nvSpPr>
        <p:spPr>
          <a:xfrm>
            <a:off x="1251678" y="1128451"/>
            <a:ext cx="6099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EU game sales each genre (Divided 1980~2016 in 9 years)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518C2F-18B1-567D-40D9-8F3E8E83EDF4}"/>
              </a:ext>
            </a:extLst>
          </p:cNvPr>
          <p:cNvSpPr txBox="1"/>
          <p:nvPr/>
        </p:nvSpPr>
        <p:spPr>
          <a:xfrm>
            <a:off x="1584180" y="4371584"/>
            <a:ext cx="902363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Removed genres which are under 10% of average sales between 1980~2016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Genres of high game sales in EU :  Action (Avg sales : 17.88%) , Platform (Avg sales : 18.77%), Shooter (Avg sales :  10.43%) and Sports (Avg sales : 12.67%)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Positive insights : </a:t>
            </a:r>
            <a:r>
              <a:rPr lang="en-US" sz="1600" dirty="0">
                <a:highlight>
                  <a:srgbClr val="FFFF00"/>
                </a:highlight>
              </a:rPr>
              <a:t>Action and Shooter</a:t>
            </a:r>
            <a:r>
              <a:rPr lang="en-US" sz="1600" dirty="0"/>
              <a:t> are increasing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Negative insights : Platform are rapidly decreasing</a:t>
            </a:r>
          </a:p>
          <a:p>
            <a:endParaRPr lang="en-US" sz="1600" dirty="0"/>
          </a:p>
          <a:p>
            <a:r>
              <a:rPr lang="en-US" sz="1600" dirty="0"/>
              <a:t> 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DB58C17-C20B-A2A6-EFF6-0FBCB235F1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0514159"/>
              </p:ext>
            </p:extLst>
          </p:nvPr>
        </p:nvGraphicFramePr>
        <p:xfrm>
          <a:off x="1706920" y="1497783"/>
          <a:ext cx="9806207" cy="2873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57204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649D5-A8BC-8832-2722-F91E0EC77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4"/>
            <a:ext cx="10178322" cy="877393"/>
          </a:xfrm>
        </p:spPr>
        <p:txBody>
          <a:bodyPr>
            <a:normAutofit/>
          </a:bodyPr>
          <a:lstStyle/>
          <a:p>
            <a:r>
              <a:rPr lang="en-US" sz="4600" dirty="0"/>
              <a:t>popular game genre in JP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C44937-0440-D8F3-11E3-90125F11041F}"/>
              </a:ext>
            </a:extLst>
          </p:cNvPr>
          <p:cNvSpPr txBox="1"/>
          <p:nvPr/>
        </p:nvSpPr>
        <p:spPr>
          <a:xfrm>
            <a:off x="1304925" y="4010795"/>
            <a:ext cx="902363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Removed genres which are under 10% of average sales between 1980~2016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Genres of high game sales in JP :  Action (Avg sales : 11.15%) , Platform (Avg sales : 14.43%), Role-Playing (Avg sales :  24.33%) and Sport (Avg sales : 11.86%)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Positive insights : </a:t>
            </a:r>
            <a:r>
              <a:rPr lang="en-US" sz="1600" dirty="0">
                <a:highlight>
                  <a:srgbClr val="FFFF00"/>
                </a:highlight>
              </a:rPr>
              <a:t>Action and Role-Playing</a:t>
            </a:r>
            <a:r>
              <a:rPr lang="en-US" sz="1600" dirty="0"/>
              <a:t> are constantly increasing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Negative insights : Platform and Sports are decreasing</a:t>
            </a:r>
          </a:p>
          <a:p>
            <a:endParaRPr lang="en-US" sz="1600" dirty="0"/>
          </a:p>
          <a:p>
            <a:r>
              <a:rPr lang="en-US" sz="1600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5C89B9-145B-6600-D980-E654BEA3C7DE}"/>
              </a:ext>
            </a:extLst>
          </p:cNvPr>
          <p:cNvSpPr txBox="1"/>
          <p:nvPr/>
        </p:nvSpPr>
        <p:spPr>
          <a:xfrm>
            <a:off x="1304925" y="1119133"/>
            <a:ext cx="4324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JP game sales each genre (Divided 1980~2016 in 9 years)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762792C3-68B6-16B1-C034-545E5B3459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9224170"/>
              </p:ext>
            </p:extLst>
          </p:nvPr>
        </p:nvGraphicFramePr>
        <p:xfrm>
          <a:off x="1304925" y="1426910"/>
          <a:ext cx="9582150" cy="2416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29224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9CB51-F46D-4CE0-D066-DD4D6FF7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dirty="0"/>
              <a:t>popular game genre in Other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642921-6B92-4FE2-0220-B090A61C71C8}"/>
              </a:ext>
            </a:extLst>
          </p:cNvPr>
          <p:cNvSpPr txBox="1"/>
          <p:nvPr/>
        </p:nvSpPr>
        <p:spPr>
          <a:xfrm>
            <a:off x="1304925" y="4010795"/>
            <a:ext cx="902363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Removed genres which are under 10% of average sales between 1980~2016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Genres of high game sales in Other :  Action (Avg sales : 17.47%) , Platform (Avg sales : 15.06%), Role-Playing (Avg sales : 11.81%), Shooter(Avg sales : 10.5%) and Sport (Avg sales : 12.99%)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Positive insights : </a:t>
            </a:r>
            <a:r>
              <a:rPr lang="en-US" sz="1600" dirty="0">
                <a:highlight>
                  <a:srgbClr val="FFFF00"/>
                </a:highlight>
              </a:rPr>
              <a:t>Action and Shooter</a:t>
            </a:r>
            <a:r>
              <a:rPr lang="en-US" sz="1600" dirty="0"/>
              <a:t> are increasing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Negative insights : Platform and Sports are decreasing</a:t>
            </a:r>
          </a:p>
          <a:p>
            <a:endParaRPr lang="en-US" sz="1600" dirty="0"/>
          </a:p>
          <a:p>
            <a:r>
              <a:rPr lang="en-US" sz="16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0D5C46-B9D0-5E69-CB3A-8414505CAC2C}"/>
              </a:ext>
            </a:extLst>
          </p:cNvPr>
          <p:cNvSpPr txBox="1"/>
          <p:nvPr/>
        </p:nvSpPr>
        <p:spPr>
          <a:xfrm>
            <a:off x="1304925" y="1119133"/>
            <a:ext cx="4324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JP game sales each genre (Divided 1980~2016 in 9 years)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EBAB2F5-FF3E-9301-C678-8C357EAFCC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1545199"/>
              </p:ext>
            </p:extLst>
          </p:nvPr>
        </p:nvGraphicFramePr>
        <p:xfrm>
          <a:off x="1001053" y="1295284"/>
          <a:ext cx="10679572" cy="2715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81903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9A31E-139D-0430-43EB-2404B3A41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94905"/>
          </a:xfrm>
        </p:spPr>
        <p:txBody>
          <a:bodyPr>
            <a:normAutofit/>
          </a:bodyPr>
          <a:lstStyle/>
          <a:p>
            <a:r>
              <a:rPr lang="en-US" sz="4600" dirty="0"/>
              <a:t>Growth rates of game sales in NA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B3B34F3-B09F-2B0A-01AE-0A800E5FEF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0954455"/>
              </p:ext>
            </p:extLst>
          </p:nvPr>
        </p:nvGraphicFramePr>
        <p:xfrm>
          <a:off x="1251679" y="1177290"/>
          <a:ext cx="9688644" cy="36891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4F45489-48A2-5BD5-3810-EFC637198A99}"/>
              </a:ext>
            </a:extLst>
          </p:cNvPr>
          <p:cNvSpPr txBox="1"/>
          <p:nvPr/>
        </p:nvSpPr>
        <p:spPr>
          <a:xfrm>
            <a:off x="913008" y="4975102"/>
            <a:ext cx="111958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Positive avg growth rates in term 1~4 (1980~1996) : </a:t>
            </a:r>
            <a:r>
              <a:rPr lang="en-US" dirty="0" err="1"/>
              <a:t>Misc</a:t>
            </a:r>
            <a:r>
              <a:rPr lang="en-US" dirty="0"/>
              <a:t> (12%), Sports (12%)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Positive avg growth rates in term 4~6 (1997~2004) : Action (3%), </a:t>
            </a:r>
            <a:r>
              <a:rPr lang="en-US" dirty="0" err="1"/>
              <a:t>Misc</a:t>
            </a:r>
            <a:r>
              <a:rPr lang="en-US" dirty="0"/>
              <a:t> (10%), </a:t>
            </a:r>
            <a:r>
              <a:rPr lang="en-US" dirty="0" err="1"/>
              <a:t>Puzzle_adventure</a:t>
            </a:r>
            <a:r>
              <a:rPr lang="en-US" dirty="0"/>
              <a:t> (6%), Shooter (5%)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Positive avg growth rates in term 6~8 (2005 ~ 2016) : Action (6%) and Shooter (11%)</a:t>
            </a:r>
          </a:p>
        </p:txBody>
      </p:sp>
    </p:spTree>
    <p:extLst>
      <p:ext uri="{BB962C8B-B14F-4D97-AF65-F5344CB8AC3E}">
        <p14:creationId xmlns:p14="http://schemas.microsoft.com/office/powerpoint/2010/main" val="56383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CA3BC-140D-D3DC-9224-46779EFF6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dirty="0"/>
              <a:t>Growth rates of game sales in EU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026D4B4-D75D-D887-3786-2C51ADC24F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9878204"/>
              </p:ext>
            </p:extLst>
          </p:nvPr>
        </p:nvGraphicFramePr>
        <p:xfrm>
          <a:off x="1251677" y="1128451"/>
          <a:ext cx="9488647" cy="3660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898ADB3-1459-358D-8EB6-7E18192557AF}"/>
              </a:ext>
            </a:extLst>
          </p:cNvPr>
          <p:cNvSpPr txBox="1"/>
          <p:nvPr/>
        </p:nvSpPr>
        <p:spPr>
          <a:xfrm>
            <a:off x="913008" y="4975102"/>
            <a:ext cx="80718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Positive avg growth rates in term 1~4 (1980~1996) : Action (1%), Sports (6%)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Positive avg growth rates in term 4~6 (1997~2004) : Shooter (6%), Sports (3%)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Positive avg growth rates in term 6~8 (2005 ~ 2016) : Action (8%), Shooter (11%)</a:t>
            </a:r>
          </a:p>
        </p:txBody>
      </p:sp>
    </p:spTree>
    <p:extLst>
      <p:ext uri="{BB962C8B-B14F-4D97-AF65-F5344CB8AC3E}">
        <p14:creationId xmlns:p14="http://schemas.microsoft.com/office/powerpoint/2010/main" val="491374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636CA-B9AC-540C-2916-48C422916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384062" cy="1492132"/>
          </a:xfrm>
        </p:spPr>
        <p:txBody>
          <a:bodyPr>
            <a:normAutofit/>
          </a:bodyPr>
          <a:lstStyle/>
          <a:p>
            <a:r>
              <a:rPr lang="en-US" sz="4600" dirty="0"/>
              <a:t>Growth rates of game sales in JP 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A21A0B9-8E43-292F-D7FF-474A3A72D0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857660"/>
              </p:ext>
            </p:extLst>
          </p:nvPr>
        </p:nvGraphicFramePr>
        <p:xfrm>
          <a:off x="1251678" y="1112953"/>
          <a:ext cx="9688644" cy="36915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A10A33F-B78A-8D09-C761-8F901C4D91AB}"/>
              </a:ext>
            </a:extLst>
          </p:cNvPr>
          <p:cNvSpPr txBox="1"/>
          <p:nvPr/>
        </p:nvSpPr>
        <p:spPr>
          <a:xfrm>
            <a:off x="1251678" y="4975102"/>
            <a:ext cx="85595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Positive avg growth rates in term 1~4 (1980~1996) : Role-playing (8%)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Positive avg growth rates in term 4~6 (1997~2004) : Action (4%), Platform (2%)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Positive avg growth rates in term 6~8 (2005 ~ 2016) : Action (15%), Role-Playing (5%)</a:t>
            </a:r>
          </a:p>
        </p:txBody>
      </p:sp>
    </p:spTree>
    <p:extLst>
      <p:ext uri="{BB962C8B-B14F-4D97-AF65-F5344CB8AC3E}">
        <p14:creationId xmlns:p14="http://schemas.microsoft.com/office/powerpoint/2010/main" val="3239957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10EEE-B890-08DF-20F4-B5C2E7732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452642" cy="1492132"/>
          </a:xfrm>
        </p:spPr>
        <p:txBody>
          <a:bodyPr>
            <a:normAutofit fontScale="90000"/>
          </a:bodyPr>
          <a:lstStyle/>
          <a:p>
            <a:r>
              <a:rPr lang="en-US" dirty="0"/>
              <a:t>Growth rates of game sales in other</a:t>
            </a:r>
            <a:r>
              <a:rPr lang="en-US" sz="5400" dirty="0"/>
              <a:t> </a:t>
            </a: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F8F0642-4B41-7900-6BBC-413AF88A8D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0881763"/>
              </p:ext>
            </p:extLst>
          </p:nvPr>
        </p:nvGraphicFramePr>
        <p:xfrm>
          <a:off x="1251678" y="1128451"/>
          <a:ext cx="10186071" cy="36295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E9778CF-31FC-7813-A438-60AA29007206}"/>
              </a:ext>
            </a:extLst>
          </p:cNvPr>
          <p:cNvSpPr txBox="1"/>
          <p:nvPr/>
        </p:nvSpPr>
        <p:spPr>
          <a:xfrm>
            <a:off x="1251678" y="4975102"/>
            <a:ext cx="9747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Positive avg growth rates in term 1~4 (1980~1996) : Action (3%), Role-Playing (1%), Sports (12%)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Positive avg growth rates in term 4~6 (1997~2004) : Action (4%), Shooter (10%), Sports (2%)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Positive avg growth rates in term 6~8 (2005 ~ 2016) : Action (7%), Role-Playing (4%) Shooter (11%)</a:t>
            </a:r>
          </a:p>
        </p:txBody>
      </p:sp>
    </p:spTree>
    <p:extLst>
      <p:ext uri="{BB962C8B-B14F-4D97-AF65-F5344CB8AC3E}">
        <p14:creationId xmlns:p14="http://schemas.microsoft.com/office/powerpoint/2010/main" val="3522104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767CA-D323-4CDA-9D6F-4589709D0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dirty="0"/>
              <a:t>Conclusion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0DA52-4642-04BF-7822-D3891B89A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151467"/>
            <a:ext cx="10178322" cy="532414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700" dirty="0"/>
              <a:t>Global</a:t>
            </a:r>
          </a:p>
          <a:p>
            <a:pPr lvl="1"/>
            <a:r>
              <a:rPr lang="en-US" sz="1300" dirty="0"/>
              <a:t>The most popular game genre : </a:t>
            </a:r>
            <a:r>
              <a:rPr lang="en-US" sz="1300" dirty="0">
                <a:highlight>
                  <a:srgbClr val="FFFF00"/>
                </a:highlight>
              </a:rPr>
              <a:t>Action, Platform, </a:t>
            </a:r>
            <a:r>
              <a:rPr lang="en-US" sz="1300" dirty="0" err="1">
                <a:highlight>
                  <a:srgbClr val="FFFF00"/>
                </a:highlight>
              </a:rPr>
              <a:t>Role_playing</a:t>
            </a:r>
            <a:r>
              <a:rPr lang="en-US" sz="1300" dirty="0">
                <a:highlight>
                  <a:srgbClr val="FFFF00"/>
                </a:highlight>
              </a:rPr>
              <a:t> and Sports</a:t>
            </a:r>
            <a:r>
              <a:rPr lang="en-US" sz="1300" dirty="0"/>
              <a:t> </a:t>
            </a:r>
          </a:p>
          <a:p>
            <a:pPr lvl="1"/>
            <a:r>
              <a:rPr lang="en-US" sz="1300" dirty="0"/>
              <a:t>Genres of recent increasing sales :  </a:t>
            </a:r>
            <a:r>
              <a:rPr lang="en-US" sz="1300" dirty="0">
                <a:highlight>
                  <a:srgbClr val="00FF00"/>
                </a:highlight>
              </a:rPr>
              <a:t>Action and Role-Playing</a:t>
            </a:r>
          </a:p>
          <a:p>
            <a:pPr>
              <a:buFont typeface="Wingdings" pitchFamily="2" charset="2"/>
              <a:buChar char="Ø"/>
            </a:pPr>
            <a:r>
              <a:rPr lang="en-US" sz="1700" dirty="0"/>
              <a:t>NA</a:t>
            </a:r>
          </a:p>
          <a:p>
            <a:pPr lvl="1"/>
            <a:r>
              <a:rPr lang="en-US" sz="1300" dirty="0"/>
              <a:t>Recent popular game genres : </a:t>
            </a:r>
            <a:r>
              <a:rPr lang="en-US" sz="1300" dirty="0">
                <a:highlight>
                  <a:srgbClr val="FFFF00"/>
                </a:highlight>
              </a:rPr>
              <a:t>Action, Sports and </a:t>
            </a:r>
            <a:r>
              <a:rPr lang="en-US" sz="1300" dirty="0" err="1">
                <a:highlight>
                  <a:srgbClr val="FFFF00"/>
                </a:highlight>
              </a:rPr>
              <a:t>Misc</a:t>
            </a:r>
            <a:endParaRPr lang="en-US" sz="1300" dirty="0"/>
          </a:p>
          <a:p>
            <a:pPr lvl="1"/>
            <a:r>
              <a:rPr lang="en-US" sz="1300" dirty="0"/>
              <a:t>Recent Growing genres : </a:t>
            </a:r>
            <a:r>
              <a:rPr lang="en-US" sz="1300" dirty="0">
                <a:highlight>
                  <a:srgbClr val="00FF00"/>
                </a:highlight>
              </a:rPr>
              <a:t>Action and Shooter</a:t>
            </a:r>
          </a:p>
          <a:p>
            <a:pPr>
              <a:buFont typeface="Wingdings" pitchFamily="2" charset="2"/>
              <a:buChar char="Ø"/>
            </a:pPr>
            <a:r>
              <a:rPr lang="en-US" sz="1700" dirty="0"/>
              <a:t>EU</a:t>
            </a:r>
          </a:p>
          <a:p>
            <a:pPr lvl="1"/>
            <a:r>
              <a:rPr lang="en-US" sz="1300" dirty="0"/>
              <a:t>Recent popular game genres : </a:t>
            </a:r>
            <a:r>
              <a:rPr lang="en-US" sz="1300" dirty="0">
                <a:highlight>
                  <a:srgbClr val="FFFF00"/>
                </a:highlight>
              </a:rPr>
              <a:t>Action and Shooter</a:t>
            </a:r>
            <a:endParaRPr lang="en-US" sz="1300" dirty="0"/>
          </a:p>
          <a:p>
            <a:pPr lvl="1"/>
            <a:r>
              <a:rPr lang="en-US" sz="1300" dirty="0"/>
              <a:t>Recent Growing genres : </a:t>
            </a:r>
            <a:r>
              <a:rPr lang="en-US" sz="1300" dirty="0">
                <a:highlight>
                  <a:srgbClr val="00FF00"/>
                </a:highlight>
              </a:rPr>
              <a:t>Action and Shooter</a:t>
            </a:r>
          </a:p>
          <a:p>
            <a:pPr>
              <a:buFont typeface="Wingdings" pitchFamily="2" charset="2"/>
              <a:buChar char="Ø"/>
            </a:pPr>
            <a:r>
              <a:rPr lang="en-US" sz="1700" dirty="0"/>
              <a:t>JP</a:t>
            </a:r>
          </a:p>
          <a:p>
            <a:pPr lvl="1"/>
            <a:r>
              <a:rPr lang="en-US" sz="1300" dirty="0"/>
              <a:t>Recent popular game genres : </a:t>
            </a:r>
            <a:r>
              <a:rPr lang="en-US" sz="1300" dirty="0">
                <a:highlight>
                  <a:srgbClr val="FFFF00"/>
                </a:highlight>
              </a:rPr>
              <a:t>Action and Role-Playing </a:t>
            </a:r>
            <a:endParaRPr lang="en-US" sz="1300" dirty="0"/>
          </a:p>
          <a:p>
            <a:pPr lvl="1"/>
            <a:r>
              <a:rPr lang="en-US" sz="1300" dirty="0"/>
              <a:t>Recent Growing genres : </a:t>
            </a:r>
            <a:r>
              <a:rPr lang="en-US" sz="1300" dirty="0">
                <a:highlight>
                  <a:srgbClr val="00FF00"/>
                </a:highlight>
              </a:rPr>
              <a:t>Action and Role-Playing</a:t>
            </a:r>
          </a:p>
          <a:p>
            <a:pPr>
              <a:buFont typeface="Wingdings" pitchFamily="2" charset="2"/>
              <a:buChar char="Ø"/>
            </a:pPr>
            <a:r>
              <a:rPr lang="en-US" sz="1700" dirty="0"/>
              <a:t>OTHER</a:t>
            </a:r>
          </a:p>
          <a:p>
            <a:pPr lvl="1"/>
            <a:r>
              <a:rPr lang="en-US" sz="1300" dirty="0"/>
              <a:t>Recent popular game genres : </a:t>
            </a:r>
            <a:r>
              <a:rPr lang="en-US" sz="1300" dirty="0">
                <a:highlight>
                  <a:srgbClr val="FFFF00"/>
                </a:highlight>
              </a:rPr>
              <a:t>Action and Shooter </a:t>
            </a:r>
            <a:endParaRPr lang="en-US" sz="1300" dirty="0"/>
          </a:p>
          <a:p>
            <a:pPr lvl="1"/>
            <a:r>
              <a:rPr lang="en-US" sz="1300" dirty="0"/>
              <a:t>Recent Growing genres : </a:t>
            </a:r>
            <a:r>
              <a:rPr lang="en-US" sz="1300" dirty="0">
                <a:highlight>
                  <a:srgbClr val="00FF00"/>
                </a:highlight>
              </a:rPr>
              <a:t>Action, Role-Playing and Shooter</a:t>
            </a:r>
          </a:p>
          <a:p>
            <a:pPr marL="0" indent="0">
              <a:buNone/>
            </a:pPr>
            <a:r>
              <a:rPr lang="en-US" sz="1700" dirty="0"/>
              <a:t>Confidence rank :  1. Action 2. Role-Plating, Shooter 3. Sports </a:t>
            </a:r>
            <a:endParaRPr lang="en-US" sz="1300" dirty="0"/>
          </a:p>
          <a:p>
            <a:pPr marL="457200" lvl="1" indent="0">
              <a:buNone/>
            </a:pPr>
            <a:endParaRPr lang="en-US" sz="1300" dirty="0">
              <a:highlight>
                <a:srgbClr val="00FF00"/>
              </a:highlight>
            </a:endParaRP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689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4D905-FD61-09EB-8AC1-9BE27E988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57302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5B610-6DAD-B83A-31B1-DCE855257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4186303"/>
            <a:ext cx="10178322" cy="2386776"/>
          </a:xfrm>
        </p:spPr>
        <p:txBody>
          <a:bodyPr/>
          <a:lstStyle/>
          <a:p>
            <a:r>
              <a:rPr lang="en-US" dirty="0"/>
              <a:t>Finding the most popular game genre globally for each 4yr term and future</a:t>
            </a:r>
          </a:p>
          <a:p>
            <a:r>
              <a:rPr lang="en-US" dirty="0"/>
              <a:t>Finding global sales growth rates of game genre  </a:t>
            </a:r>
          </a:p>
          <a:p>
            <a:r>
              <a:rPr lang="en-US" dirty="0"/>
              <a:t>Finding most popular game genre in different cultures (Japan, Europe, North America, Others)</a:t>
            </a:r>
          </a:p>
          <a:p>
            <a:r>
              <a:rPr lang="en-US" dirty="0"/>
              <a:t>Finding growth rates of popular genres in different cultures (Japan, Europe, North America, Others)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AB3376B-C92F-AE3C-54E6-B49363B98328}"/>
              </a:ext>
            </a:extLst>
          </p:cNvPr>
          <p:cNvSpPr txBox="1">
            <a:spLocks/>
          </p:cNvSpPr>
          <p:nvPr/>
        </p:nvSpPr>
        <p:spPr>
          <a:xfrm>
            <a:off x="1251678" y="3429000"/>
            <a:ext cx="10178322" cy="75730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Goal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570146-D550-9DB5-2B5A-C81C9B4323DE}"/>
              </a:ext>
            </a:extLst>
          </p:cNvPr>
          <p:cNvSpPr txBox="1"/>
          <p:nvPr/>
        </p:nvSpPr>
        <p:spPr>
          <a:xfrm>
            <a:off x="1251678" y="1139687"/>
            <a:ext cx="10178322" cy="1782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dirty="0"/>
              <a:t>How game industries has been changing  ?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dirty="0"/>
              <a:t>How had trends of game genres been changed ?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dirty="0"/>
              <a:t>How had game sales growth been changed in different cultures?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21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3A087-6F85-332C-E9E1-B20DAABD6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432322" cy="853748"/>
          </a:xfrm>
        </p:spPr>
        <p:txBody>
          <a:bodyPr>
            <a:normAutofit fontScale="90000"/>
          </a:bodyPr>
          <a:lstStyle/>
          <a:p>
            <a:r>
              <a:rPr lang="en-US" dirty="0"/>
              <a:t>Understanding of Game industries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ADC9939-9BBF-9B93-6423-1069AFCA23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1135678"/>
              </p:ext>
            </p:extLst>
          </p:nvPr>
        </p:nvGraphicFramePr>
        <p:xfrm>
          <a:off x="1495587" y="1665110"/>
          <a:ext cx="5951816" cy="17715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1393842-3D91-CF85-FC2B-64E7F002A5BE}"/>
              </a:ext>
            </a:extLst>
          </p:cNvPr>
          <p:cNvSpPr txBox="1"/>
          <p:nvPr/>
        </p:nvSpPr>
        <p:spPr>
          <a:xfrm>
            <a:off x="1444978" y="1278845"/>
            <a:ext cx="6941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Trend lines for game sales (Except mobile game sales)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9D0E88-F672-9FDA-234E-C3991C806A11}"/>
              </a:ext>
            </a:extLst>
          </p:cNvPr>
          <p:cNvSpPr txBox="1"/>
          <p:nvPr/>
        </p:nvSpPr>
        <p:spPr>
          <a:xfrm>
            <a:off x="1250951" y="3453546"/>
            <a:ext cx="10713367" cy="3013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-	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Platform game sales had increased until 2009, and then the sales got down from 2010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Cause :  Mobile game sales have increased as increasing quality of mobile CPU from 2009 (Smartphone evolution)</a:t>
            </a:r>
          </a:p>
          <a:p>
            <a:endParaRPr lang="en-US" dirty="0"/>
          </a:p>
          <a:p>
            <a:r>
              <a:rPr lang="en-US" sz="2400" dirty="0"/>
              <a:t>   Approaching ways for analysis of popular game genre</a:t>
            </a:r>
          </a:p>
          <a:p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Trends of changing popular game genre in each cultural and global sales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Cause :  Advancing technologies and social cultures changed the popular game genres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This KPI considered the popularity of game genres by proportions of changing game sales</a:t>
            </a:r>
          </a:p>
        </p:txBody>
      </p:sp>
    </p:spTree>
    <p:extLst>
      <p:ext uri="{BB962C8B-B14F-4D97-AF65-F5344CB8AC3E}">
        <p14:creationId xmlns:p14="http://schemas.microsoft.com/office/powerpoint/2010/main" val="2879569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34D63-B55F-2A54-5B0C-DFA44506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382385"/>
            <a:ext cx="10646539" cy="774386"/>
          </a:xfrm>
        </p:spPr>
        <p:txBody>
          <a:bodyPr>
            <a:normAutofit fontScale="90000"/>
          </a:bodyPr>
          <a:lstStyle/>
          <a:p>
            <a:r>
              <a:rPr lang="en-US" dirty="0"/>
              <a:t>Understanding of Game industries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90217F0-8B6B-319C-F382-C8BB36DE7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220" y="4345058"/>
            <a:ext cx="10548396" cy="20078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( NA &gt; JP &gt; EU &gt; OTHER ) 			=&gt; 			       ( NA &gt; EU &gt; JP &gt; OTHER ) </a:t>
            </a:r>
          </a:p>
          <a:p>
            <a:pPr>
              <a:lnSpc>
                <a:spcPct val="160000"/>
              </a:lnSpc>
            </a:pPr>
            <a:r>
              <a:rPr lang="en-US" sz="1800" dirty="0"/>
              <a:t>Causes of increasing game sales : Increasing number of game users and </a:t>
            </a:r>
            <a:r>
              <a:rPr lang="en-US" altLang="ko-KR" sz="1800" dirty="0"/>
              <a:t>Active game penetration rates </a:t>
            </a:r>
            <a:endParaRPr lang="en-US" sz="1800" dirty="0"/>
          </a:p>
          <a:p>
            <a:pPr marL="0" indent="0">
              <a:lnSpc>
                <a:spcPct val="160000"/>
              </a:lnSpc>
              <a:buNone/>
            </a:pPr>
            <a:r>
              <a:rPr lang="en-US" sz="1800" dirty="0"/>
              <a:t>       - Increasing global trades changed the global game sales patterns</a:t>
            </a:r>
          </a:p>
          <a:p>
            <a:pPr>
              <a:lnSpc>
                <a:spcPct val="200000"/>
              </a:lnSpc>
            </a:pPr>
            <a:r>
              <a:rPr lang="en-US" sz="1800" dirty="0"/>
              <a:t>Increasing consumers in global game sales : EU, OTHER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8241401B-F2B2-5F5D-A3E6-E88E368C8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86" y="1794256"/>
            <a:ext cx="2689026" cy="2220555"/>
          </a:xfrm>
          <a:prstGeom prst="rect">
            <a:avLst/>
          </a:prstGeom>
        </p:spPr>
      </p:pic>
      <p:pic>
        <p:nvPicPr>
          <p:cNvPr id="6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6E6BFEFB-EC43-29FC-DCD3-52E1FDDB4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354" y="1677898"/>
            <a:ext cx="2674088" cy="2210708"/>
          </a:xfrm>
          <a:prstGeom prst="rect">
            <a:avLst/>
          </a:prstGeom>
        </p:spPr>
      </p:pic>
      <p:pic>
        <p:nvPicPr>
          <p:cNvPr id="9" name="Picture 8" descr="Chart, pie chart&#10;&#10;Description automatically generated">
            <a:extLst>
              <a:ext uri="{FF2B5EF4-FFF2-40B4-BE49-F238E27FC236}">
                <a16:creationId xmlns:a16="http://schemas.microsoft.com/office/drawing/2014/main" id="{E765BD94-DF16-1BF3-2BB0-28EC7EDA8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9090" y="1712514"/>
            <a:ext cx="2460615" cy="2210708"/>
          </a:xfrm>
          <a:prstGeom prst="rect">
            <a:avLst/>
          </a:prstGeom>
        </p:spPr>
      </p:pic>
      <p:pic>
        <p:nvPicPr>
          <p:cNvPr id="11" name="Picture 10" descr="Chart, pie chart&#10;&#10;Description automatically generated">
            <a:extLst>
              <a:ext uri="{FF2B5EF4-FFF2-40B4-BE49-F238E27FC236}">
                <a16:creationId xmlns:a16="http://schemas.microsoft.com/office/drawing/2014/main" id="{C0357214-04F6-6C60-ADC5-CF47FA598F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1630" y="1728418"/>
            <a:ext cx="2460614" cy="22205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09CA12-E2B1-C106-9605-DC5340F2A2E5}"/>
              </a:ext>
            </a:extLst>
          </p:cNvPr>
          <p:cNvSpPr txBox="1"/>
          <p:nvPr/>
        </p:nvSpPr>
        <p:spPr>
          <a:xfrm>
            <a:off x="1326064" y="1094678"/>
            <a:ext cx="246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1988 Sum of Game sales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03F5F4-875C-8C58-DAC8-3909A46BAF2B}"/>
              </a:ext>
            </a:extLst>
          </p:cNvPr>
          <p:cNvSpPr txBox="1"/>
          <p:nvPr/>
        </p:nvSpPr>
        <p:spPr>
          <a:xfrm>
            <a:off x="3790551" y="1088777"/>
            <a:ext cx="246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1998 Sum of Game sales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5AE6DD-EB31-A77E-1E90-9F747D5ED2E3}"/>
              </a:ext>
            </a:extLst>
          </p:cNvPr>
          <p:cNvSpPr txBox="1"/>
          <p:nvPr/>
        </p:nvSpPr>
        <p:spPr>
          <a:xfrm>
            <a:off x="6269183" y="1088778"/>
            <a:ext cx="246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2007 Sum of Game sales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904313-036F-0BD5-0FC4-57B92E564DDD}"/>
              </a:ext>
            </a:extLst>
          </p:cNvPr>
          <p:cNvSpPr txBox="1"/>
          <p:nvPr/>
        </p:nvSpPr>
        <p:spPr>
          <a:xfrm>
            <a:off x="8738375" y="1090566"/>
            <a:ext cx="2460613" cy="367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2016 Sum of Game sales</a:t>
            </a:r>
          </a:p>
        </p:txBody>
      </p:sp>
    </p:spTree>
    <p:extLst>
      <p:ext uri="{BB962C8B-B14F-4D97-AF65-F5344CB8AC3E}">
        <p14:creationId xmlns:p14="http://schemas.microsoft.com/office/powerpoint/2010/main" val="2837286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29BFD-3E1E-4745-C8D1-8914D9347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08660"/>
          </a:xfrm>
        </p:spPr>
        <p:txBody>
          <a:bodyPr>
            <a:noAutofit/>
          </a:bodyPr>
          <a:lstStyle/>
          <a:p>
            <a:r>
              <a:rPr lang="en-US" sz="4600" dirty="0"/>
              <a:t>Understanding of Game industries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6D7F64-7668-2616-0A2E-228BC8257803}"/>
              </a:ext>
            </a:extLst>
          </p:cNvPr>
          <p:cNvSpPr txBox="1"/>
          <p:nvPr/>
        </p:nvSpPr>
        <p:spPr>
          <a:xfrm>
            <a:off x="4842164" y="1408837"/>
            <a:ext cx="71801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75 percentages of total game sales 1980 ~ 1999 and 1999 ~ 2016 ,  </a:t>
            </a:r>
            <a:br>
              <a:rPr lang="en-US" dirty="0"/>
            </a:br>
            <a:r>
              <a:rPr lang="en-US" dirty="0"/>
              <a:t>Action, Sports, Shooter,  Role-Playing and Racing are coincidentally occupied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Steady seller in game sales : </a:t>
            </a:r>
            <a:r>
              <a:rPr lang="en-US" dirty="0">
                <a:highlight>
                  <a:srgbClr val="FFFF00"/>
                </a:highlight>
              </a:rPr>
              <a:t>Action, Sports, Shooter,  Role-Playing and Racing</a:t>
            </a:r>
            <a:r>
              <a:rPr lang="en-US" dirty="0"/>
              <a:t> </a:t>
            </a:r>
          </a:p>
        </p:txBody>
      </p:sp>
      <p:pic>
        <p:nvPicPr>
          <p:cNvPr id="5" name="Picture 4" descr="Diagram, venn diagram&#10;&#10;Description automatically generated">
            <a:extLst>
              <a:ext uri="{FF2B5EF4-FFF2-40B4-BE49-F238E27FC236}">
                <a16:creationId xmlns:a16="http://schemas.microsoft.com/office/drawing/2014/main" id="{49211FDE-D1E9-8475-B51E-7F496A1DE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762" y="1239500"/>
            <a:ext cx="3509802" cy="2093001"/>
          </a:xfrm>
          <a:prstGeom prst="rect">
            <a:avLst/>
          </a:prstGeom>
        </p:spPr>
      </p:pic>
      <p:sp>
        <p:nvSpPr>
          <p:cNvPr id="6" name="Content Placeholder 15">
            <a:extLst>
              <a:ext uri="{FF2B5EF4-FFF2-40B4-BE49-F238E27FC236}">
                <a16:creationId xmlns:a16="http://schemas.microsoft.com/office/drawing/2014/main" id="{1CEE1A52-E251-EF4D-4FDE-EE010D49B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755" y="4116837"/>
            <a:ext cx="6421582" cy="1985195"/>
          </a:xfrm>
        </p:spPr>
        <p:txBody>
          <a:bodyPr>
            <a:normAutofit/>
          </a:bodyPr>
          <a:lstStyle/>
          <a:p>
            <a:r>
              <a:rPr lang="en-US" sz="1800" dirty="0"/>
              <a:t>Game genres in upper 75% of total sales :</a:t>
            </a:r>
            <a:br>
              <a:rPr lang="en-US" sz="1800" dirty="0"/>
            </a:br>
            <a:r>
              <a:rPr lang="en-US" sz="1800" dirty="0">
                <a:highlight>
                  <a:srgbClr val="FFFF00"/>
                </a:highlight>
              </a:rPr>
              <a:t>Action, Sports, Shooter, </a:t>
            </a:r>
            <a:r>
              <a:rPr lang="en-US" sz="1800" dirty="0" err="1">
                <a:highlight>
                  <a:srgbClr val="FFFF00"/>
                </a:highlight>
              </a:rPr>
              <a:t>Role_playing</a:t>
            </a:r>
            <a:r>
              <a:rPr lang="en-US" sz="1800" dirty="0">
                <a:highlight>
                  <a:srgbClr val="FFFF00"/>
                </a:highlight>
              </a:rPr>
              <a:t>, Platform and </a:t>
            </a:r>
            <a:r>
              <a:rPr lang="en-US" sz="1800" dirty="0" err="1">
                <a:highlight>
                  <a:srgbClr val="FFFF00"/>
                </a:highlight>
              </a:rPr>
              <a:t>Misc</a:t>
            </a:r>
            <a:r>
              <a:rPr lang="en-US" sz="1800" dirty="0"/>
              <a:t> </a:t>
            </a:r>
          </a:p>
          <a:p>
            <a:r>
              <a:rPr lang="en-US" sz="1800" dirty="0"/>
              <a:t>Game genres in lower 25% of total sales :</a:t>
            </a:r>
            <a:br>
              <a:rPr lang="en-US" sz="1800" dirty="0"/>
            </a:br>
            <a:r>
              <a:rPr lang="en-US" sz="1800" dirty="0"/>
              <a:t>Racing, </a:t>
            </a:r>
            <a:r>
              <a:rPr lang="en-US" sz="1800" dirty="0" err="1"/>
              <a:t>Strategy_Simulation</a:t>
            </a:r>
            <a:r>
              <a:rPr lang="en-US" sz="1800" dirty="0"/>
              <a:t>, </a:t>
            </a:r>
            <a:r>
              <a:rPr lang="en-US" sz="1800" dirty="0" err="1"/>
              <a:t>Puzzle_Adventure</a:t>
            </a:r>
            <a:r>
              <a:rPr lang="en-US" sz="1800" dirty="0"/>
              <a:t>, Fighting</a:t>
            </a:r>
          </a:p>
        </p:txBody>
      </p:sp>
      <p:pic>
        <p:nvPicPr>
          <p:cNvPr id="7" name="Content Placeholder 8">
            <a:extLst>
              <a:ext uri="{FF2B5EF4-FFF2-40B4-BE49-F238E27FC236}">
                <a16:creationId xmlns:a16="http://schemas.microsoft.com/office/drawing/2014/main" id="{F26C0238-6DE4-0985-0116-DA370DC6A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762" y="4116837"/>
            <a:ext cx="3973267" cy="189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64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22E42-3164-2F17-CB55-BE5D90B49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646315"/>
          </a:xfrm>
        </p:spPr>
        <p:txBody>
          <a:bodyPr>
            <a:normAutofit fontScale="90000"/>
          </a:bodyPr>
          <a:lstStyle/>
          <a:p>
            <a:r>
              <a:rPr lang="en-US" dirty="0"/>
              <a:t>Changing Global Game Trends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6F811D21-F5FD-0943-6397-EC21C789BE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4726"/>
              </p:ext>
            </p:extLst>
          </p:nvPr>
        </p:nvGraphicFramePr>
        <p:xfrm>
          <a:off x="1214666" y="1747480"/>
          <a:ext cx="10378202" cy="17405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4262">
                  <a:extLst>
                    <a:ext uri="{9D8B030D-6E8A-4147-A177-3AD203B41FA5}">
                      <a16:colId xmlns:a16="http://schemas.microsoft.com/office/drawing/2014/main" val="3652971690"/>
                    </a:ext>
                  </a:extLst>
                </a:gridCol>
                <a:gridCol w="647596">
                  <a:extLst>
                    <a:ext uri="{9D8B030D-6E8A-4147-A177-3AD203B41FA5}">
                      <a16:colId xmlns:a16="http://schemas.microsoft.com/office/drawing/2014/main" val="1767061470"/>
                    </a:ext>
                  </a:extLst>
                </a:gridCol>
                <a:gridCol w="647596">
                  <a:extLst>
                    <a:ext uri="{9D8B030D-6E8A-4147-A177-3AD203B41FA5}">
                      <a16:colId xmlns:a16="http://schemas.microsoft.com/office/drawing/2014/main" val="1001360650"/>
                    </a:ext>
                  </a:extLst>
                </a:gridCol>
                <a:gridCol w="647596">
                  <a:extLst>
                    <a:ext uri="{9D8B030D-6E8A-4147-A177-3AD203B41FA5}">
                      <a16:colId xmlns:a16="http://schemas.microsoft.com/office/drawing/2014/main" val="3673093096"/>
                    </a:ext>
                  </a:extLst>
                </a:gridCol>
                <a:gridCol w="647596">
                  <a:extLst>
                    <a:ext uri="{9D8B030D-6E8A-4147-A177-3AD203B41FA5}">
                      <a16:colId xmlns:a16="http://schemas.microsoft.com/office/drawing/2014/main" val="3238298314"/>
                    </a:ext>
                  </a:extLst>
                </a:gridCol>
                <a:gridCol w="647596">
                  <a:extLst>
                    <a:ext uri="{9D8B030D-6E8A-4147-A177-3AD203B41FA5}">
                      <a16:colId xmlns:a16="http://schemas.microsoft.com/office/drawing/2014/main" val="4005987946"/>
                    </a:ext>
                  </a:extLst>
                </a:gridCol>
                <a:gridCol w="647596">
                  <a:extLst>
                    <a:ext uri="{9D8B030D-6E8A-4147-A177-3AD203B41FA5}">
                      <a16:colId xmlns:a16="http://schemas.microsoft.com/office/drawing/2014/main" val="1585901976"/>
                    </a:ext>
                  </a:extLst>
                </a:gridCol>
                <a:gridCol w="647596">
                  <a:extLst>
                    <a:ext uri="{9D8B030D-6E8A-4147-A177-3AD203B41FA5}">
                      <a16:colId xmlns:a16="http://schemas.microsoft.com/office/drawing/2014/main" val="2776433762"/>
                    </a:ext>
                  </a:extLst>
                </a:gridCol>
                <a:gridCol w="647596">
                  <a:extLst>
                    <a:ext uri="{9D8B030D-6E8A-4147-A177-3AD203B41FA5}">
                      <a16:colId xmlns:a16="http://schemas.microsoft.com/office/drawing/2014/main" val="2659779180"/>
                    </a:ext>
                  </a:extLst>
                </a:gridCol>
                <a:gridCol w="647596">
                  <a:extLst>
                    <a:ext uri="{9D8B030D-6E8A-4147-A177-3AD203B41FA5}">
                      <a16:colId xmlns:a16="http://schemas.microsoft.com/office/drawing/2014/main" val="3523302979"/>
                    </a:ext>
                  </a:extLst>
                </a:gridCol>
                <a:gridCol w="647596">
                  <a:extLst>
                    <a:ext uri="{9D8B030D-6E8A-4147-A177-3AD203B41FA5}">
                      <a16:colId xmlns:a16="http://schemas.microsoft.com/office/drawing/2014/main" val="3062018155"/>
                    </a:ext>
                  </a:extLst>
                </a:gridCol>
                <a:gridCol w="647596">
                  <a:extLst>
                    <a:ext uri="{9D8B030D-6E8A-4147-A177-3AD203B41FA5}">
                      <a16:colId xmlns:a16="http://schemas.microsoft.com/office/drawing/2014/main" val="1576415185"/>
                    </a:ext>
                  </a:extLst>
                </a:gridCol>
                <a:gridCol w="647596">
                  <a:extLst>
                    <a:ext uri="{9D8B030D-6E8A-4147-A177-3AD203B41FA5}">
                      <a16:colId xmlns:a16="http://schemas.microsoft.com/office/drawing/2014/main" val="761707377"/>
                    </a:ext>
                  </a:extLst>
                </a:gridCol>
                <a:gridCol w="647596">
                  <a:extLst>
                    <a:ext uri="{9D8B030D-6E8A-4147-A177-3AD203B41FA5}">
                      <a16:colId xmlns:a16="http://schemas.microsoft.com/office/drawing/2014/main" val="819980583"/>
                    </a:ext>
                  </a:extLst>
                </a:gridCol>
                <a:gridCol w="647596">
                  <a:extLst>
                    <a:ext uri="{9D8B030D-6E8A-4147-A177-3AD203B41FA5}">
                      <a16:colId xmlns:a16="http://schemas.microsoft.com/office/drawing/2014/main" val="3254487219"/>
                    </a:ext>
                  </a:extLst>
                </a:gridCol>
                <a:gridCol w="647596">
                  <a:extLst>
                    <a:ext uri="{9D8B030D-6E8A-4147-A177-3AD203B41FA5}">
                      <a16:colId xmlns:a16="http://schemas.microsoft.com/office/drawing/2014/main" val="2013767776"/>
                    </a:ext>
                  </a:extLst>
                </a:gridCol>
              </a:tblGrid>
              <a:tr h="24808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global 1980~1986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42" marR="94042" marT="47021" marB="47021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1987~1990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1991~1994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1995~1998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1999~2002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2003~2006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2007~20010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2011~2016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/>
                </a:tc>
                <a:extLst>
                  <a:ext uri="{0D108BD9-81ED-4DB2-BD59-A6C34878D82A}">
                    <a16:rowId xmlns:a16="http://schemas.microsoft.com/office/drawing/2014/main" val="2353030398"/>
                  </a:ext>
                </a:extLst>
              </a:tr>
              <a:tr h="15271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Platform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30.81%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Platform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38.11%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Platform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29.32%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Role-Playing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14.52%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Action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17.63%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Sports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17.94%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Action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19.55%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Action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28.95%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850934"/>
                  </a:ext>
                </a:extLst>
              </a:tr>
              <a:tr h="29675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 Shooter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24.50%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Puzzle_Adventure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28.00%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Fighting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14.07%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Sports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13.06%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Sports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15.96%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Action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16.86%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Sports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16.60%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Shooter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20.07%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188154"/>
                  </a:ext>
                </a:extLst>
              </a:tr>
              <a:tr h="29675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Action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18.65%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Role-Playing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8.99%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Puzzle_Adventure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13.30%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Platform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12.98%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Role-Playing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12.32%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Racing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10.84%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Misc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13.81%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Role-Playing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12.25%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493062"/>
                  </a:ext>
                </a:extLst>
              </a:tr>
              <a:tr h="29675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Puzzle_Adventure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8.46%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Role-Playing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9.77%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Racing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12.64%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Racing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12.14%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Misc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10.45%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Shooter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10.86%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Sports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12.10%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409099"/>
                  </a:ext>
                </a:extLst>
              </a:tr>
              <a:tr h="152714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Sports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7.25%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Action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12.24%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Platform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10.35%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Role-Playing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9.70%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Role-Playing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8.69%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Misc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7.35%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891682"/>
                  </a:ext>
                </a:extLst>
              </a:tr>
              <a:tr h="29675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Action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5.97%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Fighting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10.25%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Shooter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7.83%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Platform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9.30%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Strategy_Simulation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7.79%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0" marR="7550" marT="7550" marB="0" anchor="b"/>
                </a:tc>
                <a:extLst>
                  <a:ext uri="{0D108BD9-81ED-4DB2-BD59-A6C34878D82A}">
                    <a16:rowId xmlns:a16="http://schemas.microsoft.com/office/drawing/2014/main" val="2055276632"/>
                  </a:ext>
                </a:extLst>
              </a:tr>
            </a:tbl>
          </a:graphicData>
        </a:graphic>
      </p:graphicFrame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F66B8F5-C935-DD4A-EF23-2BD3BD00C415}"/>
              </a:ext>
            </a:extLst>
          </p:cNvPr>
          <p:cNvCxnSpPr>
            <a:cxnSpLocks/>
          </p:cNvCxnSpPr>
          <p:nvPr/>
        </p:nvCxnSpPr>
        <p:spPr>
          <a:xfrm>
            <a:off x="3624457" y="4738057"/>
            <a:ext cx="79684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2BC4C55-9BCB-80D1-3A58-FA3B44828226}"/>
              </a:ext>
            </a:extLst>
          </p:cNvPr>
          <p:cNvCxnSpPr>
            <a:cxnSpLocks/>
          </p:cNvCxnSpPr>
          <p:nvPr/>
        </p:nvCxnSpPr>
        <p:spPr>
          <a:xfrm>
            <a:off x="1202131" y="5133178"/>
            <a:ext cx="7812168" cy="0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5060A5B-632E-4300-67A5-6659816E54D7}"/>
              </a:ext>
            </a:extLst>
          </p:cNvPr>
          <p:cNvCxnSpPr>
            <a:cxnSpLocks/>
          </p:cNvCxnSpPr>
          <p:nvPr/>
        </p:nvCxnSpPr>
        <p:spPr>
          <a:xfrm>
            <a:off x="2649278" y="5458220"/>
            <a:ext cx="8943590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8438530-812B-A35F-016B-4162DCED741B}"/>
              </a:ext>
            </a:extLst>
          </p:cNvPr>
          <p:cNvCxnSpPr>
            <a:cxnSpLocks/>
          </p:cNvCxnSpPr>
          <p:nvPr/>
        </p:nvCxnSpPr>
        <p:spPr>
          <a:xfrm>
            <a:off x="1210552" y="5875772"/>
            <a:ext cx="3641650" cy="0"/>
          </a:xfrm>
          <a:prstGeom prst="straightConnector1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42DA979-B222-1B5D-38D9-760600AAA8B7}"/>
              </a:ext>
            </a:extLst>
          </p:cNvPr>
          <p:cNvCxnSpPr>
            <a:cxnSpLocks/>
          </p:cNvCxnSpPr>
          <p:nvPr/>
        </p:nvCxnSpPr>
        <p:spPr>
          <a:xfrm>
            <a:off x="1202131" y="4334776"/>
            <a:ext cx="10390737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AAB4F52-0791-93C4-1F06-8618EFF942C6}"/>
              </a:ext>
            </a:extLst>
          </p:cNvPr>
          <p:cNvCxnSpPr>
            <a:cxnSpLocks/>
          </p:cNvCxnSpPr>
          <p:nvPr/>
        </p:nvCxnSpPr>
        <p:spPr>
          <a:xfrm>
            <a:off x="3748786" y="6619447"/>
            <a:ext cx="2683187" cy="0"/>
          </a:xfrm>
          <a:prstGeom prst="straightConnector1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2A0C64A-E87F-EE8B-4A28-5E9D4CE40538}"/>
              </a:ext>
            </a:extLst>
          </p:cNvPr>
          <p:cNvCxnSpPr>
            <a:cxnSpLocks/>
          </p:cNvCxnSpPr>
          <p:nvPr/>
        </p:nvCxnSpPr>
        <p:spPr>
          <a:xfrm>
            <a:off x="5205845" y="6229784"/>
            <a:ext cx="3931215" cy="22943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4E72E3B-42A2-0B3F-A119-6A64D40BCDBA}"/>
              </a:ext>
            </a:extLst>
          </p:cNvPr>
          <p:cNvCxnSpPr>
            <a:cxnSpLocks/>
          </p:cNvCxnSpPr>
          <p:nvPr/>
        </p:nvCxnSpPr>
        <p:spPr>
          <a:xfrm>
            <a:off x="6504709" y="6619447"/>
            <a:ext cx="5088159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F54EC13-778E-CDCF-798E-269178D1D1DE}"/>
              </a:ext>
            </a:extLst>
          </p:cNvPr>
          <p:cNvCxnSpPr>
            <a:cxnSpLocks/>
          </p:cNvCxnSpPr>
          <p:nvPr/>
        </p:nvCxnSpPr>
        <p:spPr>
          <a:xfrm>
            <a:off x="7601932" y="5842144"/>
            <a:ext cx="3990936" cy="34532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95CB90B-159B-D9AB-9FCD-E271BA06E5EC}"/>
              </a:ext>
            </a:extLst>
          </p:cNvPr>
          <p:cNvSpPr txBox="1"/>
          <p:nvPr/>
        </p:nvSpPr>
        <p:spPr>
          <a:xfrm>
            <a:off x="6022514" y="5928354"/>
            <a:ext cx="1579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Racing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75CFABA-6C57-ABCB-DE89-64874CD0CCD5}"/>
              </a:ext>
            </a:extLst>
          </p:cNvPr>
          <p:cNvSpPr txBox="1"/>
          <p:nvPr/>
        </p:nvSpPr>
        <p:spPr>
          <a:xfrm>
            <a:off x="7060316" y="4443943"/>
            <a:ext cx="1579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Sports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A8360F-AB2F-47D3-AC63-596A173F678F}"/>
              </a:ext>
            </a:extLst>
          </p:cNvPr>
          <p:cNvSpPr txBox="1"/>
          <p:nvPr/>
        </p:nvSpPr>
        <p:spPr>
          <a:xfrm>
            <a:off x="3748786" y="4833182"/>
            <a:ext cx="1632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Platform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1B7836B-5338-26BB-F721-E94402A168CF}"/>
              </a:ext>
            </a:extLst>
          </p:cNvPr>
          <p:cNvSpPr txBox="1"/>
          <p:nvPr/>
        </p:nvSpPr>
        <p:spPr>
          <a:xfrm>
            <a:off x="5978224" y="5247333"/>
            <a:ext cx="1579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DB00"/>
                </a:solidFill>
              </a:rPr>
              <a:t>Role-Playing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34FBC31-6EAB-445B-0328-A628777623A7}"/>
              </a:ext>
            </a:extLst>
          </p:cNvPr>
          <p:cNvSpPr txBox="1"/>
          <p:nvPr/>
        </p:nvSpPr>
        <p:spPr>
          <a:xfrm>
            <a:off x="9137060" y="5582370"/>
            <a:ext cx="1579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92D050"/>
                </a:solidFill>
              </a:rPr>
              <a:t>Misc</a:t>
            </a:r>
            <a:endParaRPr lang="en-US" sz="2000" dirty="0">
              <a:solidFill>
                <a:srgbClr val="92D05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23CDFD9-E022-01C3-6B1C-C98C86411A47}"/>
              </a:ext>
            </a:extLst>
          </p:cNvPr>
          <p:cNvSpPr txBox="1"/>
          <p:nvPr/>
        </p:nvSpPr>
        <p:spPr>
          <a:xfrm>
            <a:off x="1963395" y="5643926"/>
            <a:ext cx="1793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Puzzle_Adventure</a:t>
            </a: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2F244B-AAA0-3F0F-DC42-5202E82086A1}"/>
              </a:ext>
            </a:extLst>
          </p:cNvPr>
          <p:cNvSpPr txBox="1"/>
          <p:nvPr/>
        </p:nvSpPr>
        <p:spPr>
          <a:xfrm>
            <a:off x="5306291" y="4206793"/>
            <a:ext cx="1579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Action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D9E01D7-A07D-F665-FBA1-089CF889A3F8}"/>
              </a:ext>
            </a:extLst>
          </p:cNvPr>
          <p:cNvSpPr txBox="1"/>
          <p:nvPr/>
        </p:nvSpPr>
        <p:spPr>
          <a:xfrm>
            <a:off x="4288077" y="6293859"/>
            <a:ext cx="1579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Fighting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1C695CA-BCE4-DA67-0249-646D2DA227B8}"/>
              </a:ext>
            </a:extLst>
          </p:cNvPr>
          <p:cNvSpPr txBox="1"/>
          <p:nvPr/>
        </p:nvSpPr>
        <p:spPr>
          <a:xfrm>
            <a:off x="8224590" y="6388220"/>
            <a:ext cx="1579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Shooter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474799A-CEC2-A616-9E5D-68E1779A1CB7}"/>
              </a:ext>
            </a:extLst>
          </p:cNvPr>
          <p:cNvSpPr txBox="1"/>
          <p:nvPr/>
        </p:nvSpPr>
        <p:spPr>
          <a:xfrm>
            <a:off x="950657" y="3622531"/>
            <a:ext cx="1579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1980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A0496A6-4915-D64F-2856-5476F0E72F3C}"/>
              </a:ext>
            </a:extLst>
          </p:cNvPr>
          <p:cNvSpPr txBox="1"/>
          <p:nvPr/>
        </p:nvSpPr>
        <p:spPr>
          <a:xfrm>
            <a:off x="2185321" y="3602207"/>
            <a:ext cx="1579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1987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B7C00BC-5F32-1DD2-3517-9672B923A3EE}"/>
              </a:ext>
            </a:extLst>
          </p:cNvPr>
          <p:cNvSpPr txBox="1"/>
          <p:nvPr/>
        </p:nvSpPr>
        <p:spPr>
          <a:xfrm>
            <a:off x="3448478" y="3619083"/>
            <a:ext cx="1579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1991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CAA4D6A-34C6-7852-352E-482261DC03CF}"/>
              </a:ext>
            </a:extLst>
          </p:cNvPr>
          <p:cNvSpPr txBox="1"/>
          <p:nvPr/>
        </p:nvSpPr>
        <p:spPr>
          <a:xfrm>
            <a:off x="4692987" y="3619331"/>
            <a:ext cx="1579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1995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DFFB90C-11B2-00A2-53BD-8DAAF213FD00}"/>
              </a:ext>
            </a:extLst>
          </p:cNvPr>
          <p:cNvSpPr txBox="1"/>
          <p:nvPr/>
        </p:nvSpPr>
        <p:spPr>
          <a:xfrm>
            <a:off x="5993504" y="3620391"/>
            <a:ext cx="1579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1999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E3B80E3-F913-6EDE-8B5B-874CC21C529D}"/>
              </a:ext>
            </a:extLst>
          </p:cNvPr>
          <p:cNvSpPr txBox="1"/>
          <p:nvPr/>
        </p:nvSpPr>
        <p:spPr>
          <a:xfrm>
            <a:off x="7260839" y="3629122"/>
            <a:ext cx="1579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2003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82A763F-E448-FBDC-6C5D-CBFE48F31B0E}"/>
              </a:ext>
            </a:extLst>
          </p:cNvPr>
          <p:cNvSpPr txBox="1"/>
          <p:nvPr/>
        </p:nvSpPr>
        <p:spPr>
          <a:xfrm>
            <a:off x="8463313" y="3619083"/>
            <a:ext cx="1579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2007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4A4558-65FE-B898-0270-30718AEB8B26}"/>
              </a:ext>
            </a:extLst>
          </p:cNvPr>
          <p:cNvSpPr txBox="1"/>
          <p:nvPr/>
        </p:nvSpPr>
        <p:spPr>
          <a:xfrm>
            <a:off x="9707822" y="3628690"/>
            <a:ext cx="1579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2011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CD30D94-E686-413C-1F4D-731821410A9B}"/>
              </a:ext>
            </a:extLst>
          </p:cNvPr>
          <p:cNvSpPr txBox="1"/>
          <p:nvPr/>
        </p:nvSpPr>
        <p:spPr>
          <a:xfrm>
            <a:off x="10879167" y="3588125"/>
            <a:ext cx="1579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2016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E95997F-1A6E-E1E7-99F7-33C8962240BC}"/>
              </a:ext>
            </a:extLst>
          </p:cNvPr>
          <p:cNvSpPr txBox="1"/>
          <p:nvPr/>
        </p:nvSpPr>
        <p:spPr>
          <a:xfrm>
            <a:off x="891165" y="1425924"/>
            <a:ext cx="508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Trend line road map of game genre in 75~80% sales</a:t>
            </a:r>
          </a:p>
        </p:txBody>
      </p:sp>
    </p:spTree>
    <p:extLst>
      <p:ext uri="{BB962C8B-B14F-4D97-AF65-F5344CB8AC3E}">
        <p14:creationId xmlns:p14="http://schemas.microsoft.com/office/powerpoint/2010/main" val="3292999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22E42-3164-2F17-CB55-BE5D90B49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646315"/>
          </a:xfrm>
        </p:spPr>
        <p:txBody>
          <a:bodyPr>
            <a:normAutofit fontScale="90000"/>
          </a:bodyPr>
          <a:lstStyle/>
          <a:p>
            <a:r>
              <a:rPr lang="en-US" dirty="0"/>
              <a:t>Changing Global Game Trends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8A1BD542-0D42-438B-549D-5ABBDDF31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4167274"/>
            <a:ext cx="10178321" cy="2427835"/>
          </a:xfrm>
        </p:spPr>
        <p:txBody>
          <a:bodyPr>
            <a:normAutofit fontScale="85000" lnSpcReduction="20000"/>
          </a:bodyPr>
          <a:lstStyle/>
          <a:p>
            <a:r>
              <a:rPr lang="en-US" sz="2200" dirty="0"/>
              <a:t>The most popular game genre trends (</a:t>
            </a:r>
            <a:r>
              <a:rPr lang="en-US" sz="2200" dirty="0">
                <a:highlight>
                  <a:srgbClr val="FFFF00"/>
                </a:highlight>
              </a:rPr>
              <a:t>Action, Platform, </a:t>
            </a:r>
            <a:r>
              <a:rPr lang="en-US" sz="2200" dirty="0" err="1">
                <a:highlight>
                  <a:srgbClr val="FFFF00"/>
                </a:highlight>
              </a:rPr>
              <a:t>Role_playing</a:t>
            </a:r>
            <a:r>
              <a:rPr lang="en-US" sz="2200" dirty="0">
                <a:highlight>
                  <a:srgbClr val="FFFF00"/>
                </a:highlight>
              </a:rPr>
              <a:t> and Sports</a:t>
            </a:r>
            <a:r>
              <a:rPr lang="en-US" sz="2200" dirty="0"/>
              <a:t>) </a:t>
            </a:r>
          </a:p>
          <a:p>
            <a:r>
              <a:rPr lang="en-US" sz="2200" dirty="0"/>
              <a:t>Popular genres in 80~1986 (Platform,  Action)  =&gt;  99~2010 (Action, Sports) </a:t>
            </a:r>
          </a:p>
          <a:p>
            <a:r>
              <a:rPr lang="en-US" sz="2200" dirty="0"/>
              <a:t>In the 75 percentages of game sales, </a:t>
            </a:r>
            <a:br>
              <a:rPr lang="en-US" sz="2200" dirty="0"/>
            </a:br>
            <a:r>
              <a:rPr lang="en-US" sz="2200" dirty="0"/>
              <a:t>frequencies of the popular genres were at least 6 out of 8 terms</a:t>
            </a:r>
          </a:p>
          <a:p>
            <a:endParaRPr lang="en-US" sz="2200" dirty="0"/>
          </a:p>
          <a:p>
            <a:r>
              <a:rPr lang="en-US" sz="2200" dirty="0"/>
              <a:t>Potentially positive sales after 2016 : Role playing,  Action</a:t>
            </a:r>
          </a:p>
          <a:p>
            <a:r>
              <a:rPr lang="en-US" sz="2200" dirty="0"/>
              <a:t>Potentially negative sales after 2016 : Sports, Platform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35F4985A-EE79-9085-079E-EF45E2E36F2D}"/>
              </a:ext>
            </a:extLst>
          </p:cNvPr>
          <p:cNvGraphicFramePr>
            <a:graphicFrameLocks/>
          </p:cNvGraphicFramePr>
          <p:nvPr/>
        </p:nvGraphicFramePr>
        <p:xfrm>
          <a:off x="1251678" y="978409"/>
          <a:ext cx="10053631" cy="3018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9261FB26-B255-6BF7-2D74-72720ED6D5F7}"/>
              </a:ext>
            </a:extLst>
          </p:cNvPr>
          <p:cNvSpPr txBox="1"/>
          <p:nvPr/>
        </p:nvSpPr>
        <p:spPr>
          <a:xfrm>
            <a:off x="8058010" y="1199216"/>
            <a:ext cx="3444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Used process : multiple linear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regr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0893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743DD-1890-59A9-E7CB-621619A41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9783467" cy="719051"/>
          </a:xfrm>
        </p:spPr>
        <p:txBody>
          <a:bodyPr>
            <a:noAutofit/>
          </a:bodyPr>
          <a:lstStyle/>
          <a:p>
            <a:r>
              <a:rPr lang="en-US" sz="4600" dirty="0"/>
              <a:t>Changing Global Game Trends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C93A64A-8668-8F7C-4247-62756A8A3B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3293131"/>
              </p:ext>
            </p:extLst>
          </p:nvPr>
        </p:nvGraphicFramePr>
        <p:xfrm>
          <a:off x="1006475" y="876992"/>
          <a:ext cx="10278052" cy="29988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578ED3F-056D-C401-E4D7-08A685EB05C0}"/>
              </a:ext>
            </a:extLst>
          </p:cNvPr>
          <p:cNvSpPr txBox="1"/>
          <p:nvPr/>
        </p:nvSpPr>
        <p:spPr>
          <a:xfrm>
            <a:off x="1251677" y="3875810"/>
            <a:ext cx="993933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2">
                    <a:lumMod val="25000"/>
                  </a:schemeClr>
                </a:solidFill>
              </a:rPr>
              <a:t>2</a:t>
            </a:r>
            <a:r>
              <a:rPr lang="en-US" sz="1900" baseline="30000" dirty="0">
                <a:solidFill>
                  <a:schemeClr val="bg2">
                    <a:lumMod val="25000"/>
                  </a:schemeClr>
                </a:solidFill>
              </a:rPr>
              <a:t>nd</a:t>
            </a:r>
            <a:r>
              <a:rPr lang="en-US" sz="1900" dirty="0">
                <a:solidFill>
                  <a:schemeClr val="bg2">
                    <a:lumMod val="25000"/>
                  </a:schemeClr>
                </a:solidFill>
              </a:rPr>
              <a:t> tier popular game genre trends (</a:t>
            </a:r>
            <a:r>
              <a:rPr lang="en-US" sz="19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</a:rPr>
              <a:t>Shooter, Racing and </a:t>
            </a:r>
            <a:r>
              <a:rPr lang="en-US" sz="1900" dirty="0" err="1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</a:rPr>
              <a:t>Misc</a:t>
            </a:r>
            <a:r>
              <a:rPr lang="en-US" sz="1900" dirty="0">
                <a:solidFill>
                  <a:schemeClr val="bg2">
                    <a:lumMod val="25000"/>
                  </a:schemeClr>
                </a:solidFill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Popular genres in 80~1986 (Shooter)  =&gt;  87~2002 (Racing) =&gt; 07~2010(</a:t>
            </a:r>
            <a:r>
              <a:rPr lang="en-US" sz="1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Misc</a:t>
            </a: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2">
                    <a:lumMod val="25000"/>
                  </a:schemeClr>
                </a:solidFill>
              </a:rPr>
              <a:t>In the 75 percentages of game sales, </a:t>
            </a:r>
            <a:br>
              <a:rPr lang="en-US" sz="19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1900" dirty="0">
                <a:solidFill>
                  <a:schemeClr val="bg2">
                    <a:lumMod val="25000"/>
                  </a:schemeClr>
                </a:solidFill>
              </a:rPr>
              <a:t>frequencies of the the genres were at least 3 out of 8 terms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2">
                    <a:lumMod val="25000"/>
                  </a:schemeClr>
                </a:solidFill>
              </a:rPr>
              <a:t>Potentially positive sales after 2016 : Shooter,  Racing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2">
                    <a:lumMod val="25000"/>
                  </a:schemeClr>
                </a:solidFill>
              </a:rPr>
              <a:t>Potentially negative sales after 2016 : </a:t>
            </a:r>
            <a:r>
              <a:rPr lang="en-US" sz="1900" dirty="0" err="1">
                <a:solidFill>
                  <a:schemeClr val="bg2">
                    <a:lumMod val="25000"/>
                  </a:schemeClr>
                </a:solidFill>
              </a:rPr>
              <a:t>Misc</a:t>
            </a:r>
            <a:endParaRPr lang="en-US" sz="19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2">
                    <a:lumMod val="25000"/>
                  </a:schemeClr>
                </a:solidFill>
              </a:rPr>
              <a:t>Valuable genres for analysis :  </a:t>
            </a:r>
            <a:r>
              <a:rPr lang="en-US" sz="1900" dirty="0">
                <a:highlight>
                  <a:srgbClr val="FFFF00"/>
                </a:highlight>
              </a:rPr>
              <a:t>Action, Platform, </a:t>
            </a:r>
            <a:r>
              <a:rPr lang="en-US" sz="1900" dirty="0" err="1">
                <a:highlight>
                  <a:srgbClr val="FFFF00"/>
                </a:highlight>
              </a:rPr>
              <a:t>Role_playing</a:t>
            </a:r>
            <a:r>
              <a:rPr lang="en-US" sz="1900" dirty="0">
                <a:highlight>
                  <a:srgbClr val="FFFF00"/>
                </a:highlight>
              </a:rPr>
              <a:t>, Sports,</a:t>
            </a:r>
            <a:r>
              <a:rPr lang="en-US" sz="19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</a:rPr>
              <a:t> Shooter, Racing and </a:t>
            </a:r>
            <a:r>
              <a:rPr lang="en-US" sz="1900" dirty="0" err="1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</a:rPr>
              <a:t>Misc</a:t>
            </a:r>
            <a:endParaRPr lang="en-US" sz="19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33CCAD-97D6-E242-0600-63827EB011A1}"/>
              </a:ext>
            </a:extLst>
          </p:cNvPr>
          <p:cNvSpPr txBox="1"/>
          <p:nvPr/>
        </p:nvSpPr>
        <p:spPr>
          <a:xfrm>
            <a:off x="8064222" y="1101436"/>
            <a:ext cx="3444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Used process : multiple linear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regr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9372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9B0E8-AAD2-8390-DBE5-FE9366CAD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382385"/>
            <a:ext cx="10552396" cy="1492132"/>
          </a:xfrm>
        </p:spPr>
        <p:txBody>
          <a:bodyPr>
            <a:normAutofit/>
          </a:bodyPr>
          <a:lstStyle/>
          <a:p>
            <a:r>
              <a:rPr lang="en-US" sz="4400" dirty="0"/>
              <a:t>Growth rates of game genre  -</a:t>
            </a:r>
            <a:r>
              <a:rPr lang="en-US" sz="2600" dirty="0"/>
              <a:t>global Sales</a:t>
            </a:r>
            <a:r>
              <a:rPr lang="en-US" sz="4400" dirty="0"/>
              <a:t>-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E4FF97C-4D5D-45B5-784A-D6055E2CA8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6736943"/>
              </p:ext>
            </p:extLst>
          </p:nvPr>
        </p:nvGraphicFramePr>
        <p:xfrm>
          <a:off x="1251677" y="971423"/>
          <a:ext cx="10053631" cy="17248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76A3F29-B55F-DD36-D058-46DCCC37C6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88744"/>
              </p:ext>
            </p:extLst>
          </p:nvPr>
        </p:nvGraphicFramePr>
        <p:xfrm>
          <a:off x="1251677" y="3245830"/>
          <a:ext cx="10209496" cy="1541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7274FA1-0F32-3619-8D52-6FE41568261B}"/>
              </a:ext>
            </a:extLst>
          </p:cNvPr>
          <p:cNvSpPr txBox="1"/>
          <p:nvPr/>
        </p:nvSpPr>
        <p:spPr>
          <a:xfrm>
            <a:off x="910684" y="2694817"/>
            <a:ext cx="10777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Growth rates rank 1980-1998 : 1 Platform – 2 Racing – 3 Shooter – 4 Action – 5 Sports – 6 </a:t>
            </a:r>
            <a:r>
              <a:rPr lang="en-US" dirty="0" err="1"/>
              <a:t>Misc</a:t>
            </a:r>
            <a:r>
              <a:rPr lang="en-US" dirty="0"/>
              <a:t> – 7 Role-playing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AD3C09-9474-C826-253D-579B4C2A7B70}"/>
              </a:ext>
            </a:extLst>
          </p:cNvPr>
          <p:cNvSpPr txBox="1"/>
          <p:nvPr/>
        </p:nvSpPr>
        <p:spPr>
          <a:xfrm>
            <a:off x="905931" y="5188930"/>
            <a:ext cx="1074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Growth rates rank 1998-2016 : 1 Action – 2 Shooter – 3 </a:t>
            </a:r>
            <a:r>
              <a:rPr lang="en-US" dirty="0" err="1"/>
              <a:t>Misc</a:t>
            </a:r>
            <a:r>
              <a:rPr lang="en-US" dirty="0"/>
              <a:t> – 4 Sports – 5 Racing – 6 Role-</a:t>
            </a:r>
            <a:r>
              <a:rPr lang="en-US" dirty="0" err="1"/>
              <a:t>Playin</a:t>
            </a:r>
            <a:r>
              <a:rPr lang="en-US" dirty="0"/>
              <a:t> – 7 Platform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4E480B-DA13-6ED7-D9B1-98B394108812}"/>
              </a:ext>
            </a:extLst>
          </p:cNvPr>
          <p:cNvSpPr txBox="1"/>
          <p:nvPr/>
        </p:nvSpPr>
        <p:spPr>
          <a:xfrm>
            <a:off x="905931" y="5758650"/>
            <a:ext cx="89061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Genres of increasing sales :  Action, Role-Playing, Sports, </a:t>
            </a:r>
            <a:r>
              <a:rPr lang="en-US" dirty="0" err="1"/>
              <a:t>Misc</a:t>
            </a:r>
            <a:r>
              <a:rPr lang="en-US" dirty="0"/>
              <a:t> and Shooter </a:t>
            </a:r>
          </a:p>
          <a:p>
            <a:r>
              <a:rPr lang="en-US" dirty="0"/>
              <a:t>Steady seller from two terms :  </a:t>
            </a:r>
            <a:r>
              <a:rPr lang="en-US" dirty="0">
                <a:highlight>
                  <a:srgbClr val="FFFF00"/>
                </a:highlight>
              </a:rPr>
              <a:t>Action and Shooter</a:t>
            </a:r>
          </a:p>
          <a:p>
            <a:r>
              <a:rPr lang="en-US" dirty="0"/>
              <a:t>Reason :  Action and Shooter are always in high tier and evaluated positively from this analysis</a:t>
            </a:r>
          </a:p>
        </p:txBody>
      </p:sp>
    </p:spTree>
    <p:extLst>
      <p:ext uri="{BB962C8B-B14F-4D97-AF65-F5344CB8AC3E}">
        <p14:creationId xmlns:p14="http://schemas.microsoft.com/office/powerpoint/2010/main" val="186338744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26461</TotalTime>
  <Words>1705</Words>
  <Application>Microsoft Macintosh PowerPoint</Application>
  <PresentationFormat>Widescreen</PresentationFormat>
  <Paragraphs>268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Gill Sans MT</vt:lpstr>
      <vt:lpstr>Impact</vt:lpstr>
      <vt:lpstr>Wingdings</vt:lpstr>
      <vt:lpstr>Badge</vt:lpstr>
      <vt:lpstr>World Game  Trends and Growth  (1980 ~ 2016) Except Mobile Game</vt:lpstr>
      <vt:lpstr>Questions</vt:lpstr>
      <vt:lpstr>Understanding of Game industries</vt:lpstr>
      <vt:lpstr>Understanding of Game industries</vt:lpstr>
      <vt:lpstr>Understanding of Game industries</vt:lpstr>
      <vt:lpstr>Changing Global Game Trends</vt:lpstr>
      <vt:lpstr>Changing Global Game Trends</vt:lpstr>
      <vt:lpstr>Changing Global Game Trends</vt:lpstr>
      <vt:lpstr>Growth rates of game genre  -global Sales-</vt:lpstr>
      <vt:lpstr>popular game genre in na</vt:lpstr>
      <vt:lpstr>popular game genre in EU</vt:lpstr>
      <vt:lpstr>popular game genre in JP</vt:lpstr>
      <vt:lpstr>popular game genre in Other</vt:lpstr>
      <vt:lpstr>Growth rates of game sales in NA</vt:lpstr>
      <vt:lpstr>Growth rates of game sales in EU</vt:lpstr>
      <vt:lpstr>Growth rates of game sales in JP </vt:lpstr>
      <vt:lpstr>Growth rates of game sales in other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Game  Trends and Growth  (1980 ~ 2016) Except Mobile Game</dc:title>
  <dc:creator>JInhan Han</dc:creator>
  <cp:lastModifiedBy>JInhan Han</cp:lastModifiedBy>
  <cp:revision>14</cp:revision>
  <dcterms:created xsi:type="dcterms:W3CDTF">2022-07-10T01:25:39Z</dcterms:created>
  <dcterms:modified xsi:type="dcterms:W3CDTF">2022-07-28T10:30:27Z</dcterms:modified>
</cp:coreProperties>
</file>