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EA195-E0F7-4278-A7DE-E3EBDA02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F5AA9-37AD-47A5-9F0B-A99E773CC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A6955-F6B9-4643-8566-DD895F18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DBB03-F210-4C7A-B08F-9C753499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E086B-871E-442F-9D04-56A6E7FF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1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F5594-A3BD-40BE-A464-771F1579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BD73A-D0F8-43ED-A4AD-D16E7176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F3B76-34F9-43D6-8D18-C4D947C6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14E53-899B-470D-B195-44B6FE2E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F3004-FB79-4D46-9433-A51EFBD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86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2ED78-96FA-4202-BF11-8F187F61A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FEFF6-0FBA-417E-9874-B5351061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78C39-B053-4BF5-87A0-E7CC9D7B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DF1C9-3911-4D40-B68C-35E39301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9B404-4FEF-4E64-B6EC-6A079FA6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95D90-4D1E-415E-8191-FE8BF66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23C18-E171-4BB2-AA89-9AF7E56E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862F7-1D93-4E0B-9829-904EDCEC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BBB9-98FE-4BE0-B70F-8674E038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60C1B-97F5-4AC7-B00E-73B8CD88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7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26DF-98EA-4293-8CD7-166415D4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A9457-7364-4E5A-B304-6522DF4D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84E25-77C9-4FC9-A8D3-95D64332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4E478-B7D2-48B4-981C-9987B57C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A2F37-0F3E-4F64-BF6C-EDABB92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25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B7623-93EE-4170-833C-06419006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2D14D-F5E1-438C-B3E0-EAC507F87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DC7A1A-62AB-49C5-B17A-1D9053FF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1D1A4-0A05-4A53-8474-4C82D5A1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29E1A-4DF4-4EF7-92A2-93386C82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FB9E9-6E7A-4EB6-BD1E-53C96A0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42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E9175-6B35-4AFD-8F6C-8D6DE12A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943EA-27D8-4CBB-98D8-D00F3FCF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7B696-6FBA-47EF-8B77-69858B21F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95EF00-1CAF-4038-B96B-5123F661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440A02-5DF2-49BE-999B-E0C4566C4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7F8360-66CB-4E42-A18D-830FAB3E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7E1AD-FA8D-46A4-AD43-3830AF5B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A228E2-EBE4-43CA-9DA5-B5F71C62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43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5046A-2A47-464F-8901-68A376C5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1C510-AA9C-40D7-9EE2-3B1905AF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63B92-4A35-4C49-BAD7-51279931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0C3622-5713-44F2-B35A-680B5CDD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3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82121-2105-4658-A589-9AEFF49C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2C9C9-AED2-4608-94F3-7FE148D6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A1DCC-B3C1-49FA-A3B6-C4753139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79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6724-6FC4-496D-B1A8-F1F1A2AC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6A99-C0C4-4AA4-8488-1EF1FCFA8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DD47E-25D0-4AA1-8628-F91CA0802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9AA68-3E32-4AAB-B8C1-3B27796D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7EBD6-C2F3-4C09-B1C4-02BB8A62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823D9-F914-4227-AEB8-C6EA4DBA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87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3D8A-80A9-4018-8538-FD270AB2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CFFEE-3F76-455C-BC7D-786C5B287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43253-2B9D-42F9-96B0-194135B8B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FA2DF-F38C-4C0B-A401-140BBF1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39D54-3E60-42B7-A47B-DA85515D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5E4DF-C2F1-44F2-8315-D835F82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5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5F73FC-894D-44F1-A891-A029EAC3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62D88-D4A7-42C6-9E00-F947F2C0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E1627-6D69-40ED-8203-C9AD4E96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D1F2-0FD8-4403-9C84-9B4F91BDF397}" type="datetimeFigureOut">
              <a:rPr lang="en-GB" smtClean="0"/>
              <a:t>17/06/2019</a:t>
            </a:fld>
            <a:endParaRPr lang="en-GB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87DA0-6EC1-477E-9C66-E65FE0865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D2C56-F4CB-4DE2-9DBD-FE487BA9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D4789-13DE-4DD8-A27A-8F668D0D7B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9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verge.com/transportation/2018/4/19/17204044/tesla-waymo-self-driving-car-data-simulation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in.micron.com/insight/5g-ai-and-the-coming-mobile-revolu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u.int/dms_pubrec/itu-r/rec/m/R-REC-M.2083-0-201509-I!!PDF-E.pdf" TargetMode="External"/><Relationship Id="rId5" Type="http://schemas.openxmlformats.org/officeDocument/2006/relationships/hyperlink" Target="https://www.lightningbroadband.com.au/technology/5g-fixed-wireless-broadband/" TargetMode="External"/><Relationship Id="rId4" Type="http://schemas.openxmlformats.org/officeDocument/2006/relationships/hyperlink" Target="https://www.forbes.com/sites/arthurherman/2018/10/17/the-war-for-the-worlds-5g-future/#1257849a1fe5" TargetMode="External"/><Relationship Id="rId9" Type="http://schemas.openxmlformats.org/officeDocument/2006/relationships/hyperlink" Target="https://www.internet4things.it/industry-4-0/machine-to-machine-m2m-digital-twin-smart-manufacturing-extended-value-cha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D26AE3-F227-465A-87B2-663DAC0B7178}"/>
              </a:ext>
            </a:extLst>
          </p:cNvPr>
          <p:cNvSpPr txBox="1"/>
          <p:nvPr/>
        </p:nvSpPr>
        <p:spPr>
          <a:xfrm>
            <a:off x="1117600" y="2765335"/>
            <a:ext cx="99567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R</a:t>
            </a:r>
            <a:r>
              <a:rPr lang="en-US" altLang="zh-CN" sz="4400" dirty="0"/>
              <a:t>outing with reinforcement learning</a:t>
            </a:r>
            <a:endParaRPr lang="en-GB" sz="4400" dirty="0"/>
          </a:p>
          <a:p>
            <a:pPr algn="ctr"/>
            <a:r>
              <a:rPr lang="en-GB" sz="4400" dirty="0" err="1"/>
              <a:t>Msc</a:t>
            </a:r>
            <a:r>
              <a:rPr lang="en-GB" sz="4400" dirty="0"/>
              <a:t> in Telecommunication project</a:t>
            </a:r>
          </a:p>
          <a:p>
            <a:pPr algn="ctr"/>
            <a:r>
              <a:rPr lang="en-GB" sz="4400" dirty="0"/>
              <a:t>J</a:t>
            </a:r>
            <a:r>
              <a:rPr lang="en-US" altLang="zh-CN" sz="4400" dirty="0"/>
              <a:t>inhao Wu</a:t>
            </a:r>
            <a:endParaRPr lang="en-GB" sz="4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FCD893-5DB1-432E-B070-135B04498C8C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12DED57E-72CB-4755-A521-CE3D075D0DA9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570AEBE-5492-46D6-BF03-BA33A8908258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7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B8AAFD-0616-4741-84C7-B160BFB04B03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5EAC9448-4D0A-4D6A-BE2F-E55F2EB262FF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4F3359-F86A-4724-9D4B-ABE22FC437CB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FB6CEE2E-E8C0-4CBF-87E3-7E507F10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1311275"/>
          </a:xfrm>
        </p:spPr>
        <p:txBody>
          <a:bodyPr>
            <a:normAutofit/>
          </a:bodyPr>
          <a:lstStyle/>
          <a:p>
            <a:r>
              <a:rPr lang="en-GB" b="1" dirty="0"/>
              <a:t>5G Applications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C4376E5-99EC-43C5-88B7-7BFF0CEC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507058"/>
            <a:ext cx="9569450" cy="353932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3600" dirty="0">
                <a:solidFill>
                  <a:srgbClr val="FF0000"/>
                </a:solidFill>
              </a:rPr>
              <a:t>Enhance</a:t>
            </a:r>
            <a:r>
              <a:rPr lang="en-US" altLang="zh-CN" sz="3600" dirty="0">
                <a:solidFill>
                  <a:srgbClr val="FF0000"/>
                </a:solidFill>
              </a:rPr>
              <a:t>d</a:t>
            </a:r>
            <a:r>
              <a:rPr lang="en-GB" sz="3600" dirty="0">
                <a:solidFill>
                  <a:srgbClr val="FF0000"/>
                </a:solidFill>
              </a:rPr>
              <a:t> Mobile Broadband (eMBB)</a:t>
            </a:r>
          </a:p>
          <a:p>
            <a:pPr lvl="1"/>
            <a:r>
              <a:rPr lang="en-GB" sz="3200" dirty="0"/>
              <a:t>Ultra high speed mobile network access</a:t>
            </a:r>
          </a:p>
          <a:p>
            <a:pPr lvl="1"/>
            <a:r>
              <a:rPr lang="en-GB" sz="3200" dirty="0"/>
              <a:t>Ultra high speed wireless to the home (WTTH)</a:t>
            </a:r>
          </a:p>
          <a:p>
            <a:pPr lvl="1"/>
            <a:r>
              <a:rPr lang="en-GB" sz="3200" dirty="0"/>
              <a:t>Ultra high quality AV on demand</a:t>
            </a:r>
          </a:p>
          <a:p>
            <a:pPr lvl="1"/>
            <a:r>
              <a:rPr lang="en-GB" sz="3200" dirty="0"/>
              <a:t>And more…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497B80-A30A-4EED-9ED4-BF2155230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80" y="2093518"/>
            <a:ext cx="6399039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58F7FE3-BC8E-4C0F-8276-C685CB26C1CE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BB334179-CCAC-487F-BBFD-54DA82F95453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63D7E4E-7E2F-40A1-9E69-68735F878642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DC844E55-D62B-4597-A285-54340819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1311275"/>
          </a:xfrm>
        </p:spPr>
        <p:txBody>
          <a:bodyPr>
            <a:normAutofit/>
          </a:bodyPr>
          <a:lstStyle/>
          <a:p>
            <a:r>
              <a:rPr lang="en-GB" b="1" dirty="0"/>
              <a:t>5G Applications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61B3-07DA-49A4-B5A6-2979F2FB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2507058"/>
            <a:ext cx="10863729" cy="353932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3600" dirty="0">
                <a:solidFill>
                  <a:srgbClr val="FF0000"/>
                </a:solidFill>
              </a:rPr>
              <a:t>Ultra Reliable low Latency Communications (URLLC)</a:t>
            </a:r>
          </a:p>
          <a:p>
            <a:pPr lvl="1"/>
            <a:r>
              <a:rPr lang="en-GB" sz="3200" dirty="0"/>
              <a:t>Reliable telemedicine</a:t>
            </a:r>
          </a:p>
          <a:p>
            <a:pPr lvl="1"/>
            <a:r>
              <a:rPr lang="en-GB" sz="3200" dirty="0"/>
              <a:t>Precis</a:t>
            </a:r>
            <a:r>
              <a:rPr lang="en-US" altLang="zh-CN" sz="3200" dirty="0"/>
              <a:t>e</a:t>
            </a:r>
            <a:r>
              <a:rPr lang="en-GB" sz="3200" dirty="0"/>
              <a:t> automation control in manufacturing</a:t>
            </a:r>
          </a:p>
          <a:p>
            <a:pPr lvl="1"/>
            <a:r>
              <a:rPr lang="en-GB" sz="3200" dirty="0"/>
              <a:t>Automatic driving</a:t>
            </a:r>
          </a:p>
          <a:p>
            <a:pPr lvl="1"/>
            <a:r>
              <a:rPr lang="en-GB" sz="3200" dirty="0"/>
              <a:t>And more…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11189E-750E-44A6-A419-3B1DBB458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91" y="2192723"/>
            <a:ext cx="7668910" cy="43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388483B-AA4F-440D-9DAD-AA39995CA15A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7E26FF23-14AC-4662-BA4F-661E74FEEB8A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2A30127-3463-40A2-85F0-011727E96DE9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2A5865DE-2958-47C0-AFF5-4ECB850D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1311275"/>
          </a:xfrm>
        </p:spPr>
        <p:txBody>
          <a:bodyPr>
            <a:normAutofit/>
          </a:bodyPr>
          <a:lstStyle/>
          <a:p>
            <a:r>
              <a:rPr lang="en-GB" b="1" dirty="0"/>
              <a:t>5G Applications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8AD6187-C0A5-4F32-8F06-3B016FEE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2507058"/>
            <a:ext cx="10863729" cy="353932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fr-FR" sz="3600" dirty="0">
                <a:solidFill>
                  <a:srgbClr val="FF0000"/>
                </a:solidFill>
              </a:rPr>
              <a:t>Massive Machine Type Communications (mMTC) </a:t>
            </a:r>
          </a:p>
          <a:p>
            <a:pPr lvl="1"/>
            <a:r>
              <a:rPr lang="en-GB" sz="3200" dirty="0"/>
              <a:t>Smart water/electric meter</a:t>
            </a:r>
          </a:p>
          <a:p>
            <a:pPr lvl="1"/>
            <a:r>
              <a:rPr lang="en-GB" sz="3200" dirty="0"/>
              <a:t>Smart home/city</a:t>
            </a:r>
          </a:p>
          <a:p>
            <a:pPr lvl="1"/>
            <a:r>
              <a:rPr lang="en-GB" sz="3200" dirty="0"/>
              <a:t>Smart wearable devices</a:t>
            </a:r>
          </a:p>
          <a:p>
            <a:pPr lvl="1"/>
            <a:r>
              <a:rPr lang="en-GB" sz="3200" dirty="0"/>
              <a:t>Fast tracking and positioning</a:t>
            </a:r>
          </a:p>
          <a:p>
            <a:pPr lvl="1"/>
            <a:r>
              <a:rPr lang="en-GB" sz="3200" dirty="0"/>
              <a:t>And more…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6632FB-BFBE-42A0-B785-0E7B7207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2062244"/>
            <a:ext cx="7042150" cy="4577398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F77631C-14FE-4A75-A642-154868F5F2AD}"/>
              </a:ext>
            </a:extLst>
          </p:cNvPr>
          <p:cNvSpPr txBox="1">
            <a:spLocks/>
          </p:cNvSpPr>
          <p:nvPr/>
        </p:nvSpPr>
        <p:spPr>
          <a:xfrm>
            <a:off x="316637" y="284571"/>
            <a:ext cx="11443563" cy="7593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4800" b="1" dirty="0"/>
              <a:t>Reference</a:t>
            </a:r>
          </a:p>
          <a:p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[1]  A. Herman (Oct, 2018), </a:t>
            </a:r>
            <a:r>
              <a:rPr lang="en-GB" sz="2400" b="1" dirty="0"/>
              <a:t>The War For The World's 5G Future [Online] Available: </a:t>
            </a:r>
            <a:r>
              <a:rPr lang="en-GB" sz="2400" b="1" dirty="0">
                <a:hlinkClick r:id="rId4"/>
              </a:rPr>
              <a:t>https://www.forbes.com/sites/arthurherman/2018/10/17/the-war-for-the-worlds-5g-future/#1257849a1fe5</a:t>
            </a:r>
            <a:r>
              <a:rPr lang="en-GB" sz="2400" b="1" dirty="0"/>
              <a:t> [Accessed on 13/05/2019]</a:t>
            </a:r>
          </a:p>
          <a:p>
            <a:r>
              <a:rPr lang="en-GB" sz="2400" b="1" dirty="0"/>
              <a:t>[2] LightingBoardband, 5G Fixed Wireless Internet – What Is It, Why Is It Good And Where Can You Get It? [Online] Available: </a:t>
            </a:r>
            <a:r>
              <a:rPr lang="en-GB" sz="2400" b="1" dirty="0">
                <a:hlinkClick r:id="rId5"/>
              </a:rPr>
              <a:t>https://www.lightningbroadband.com.au/technology/5g-fixed-wireless-broadband/</a:t>
            </a:r>
            <a:r>
              <a:rPr lang="en-GB" sz="2400" b="1" dirty="0"/>
              <a:t> [Accessed on 13/05/2019]</a:t>
            </a:r>
          </a:p>
          <a:p>
            <a:r>
              <a:rPr lang="en-GB" sz="2400" b="1" dirty="0"/>
              <a:t>[3] International Telecommunication Union Radio communications sector, 2015. IMT Vision – Framework and overall objectives of the future development of IMT for 2020 and beyond [Online]. Available from:  </a:t>
            </a:r>
            <a:r>
              <a:rPr lang="en-GB" sz="2400" b="1" dirty="0">
                <a:hlinkClick r:id="rId6"/>
              </a:rPr>
              <a:t>https://www.itu.int/dms_pubrec/itu-r/rec/m/R-REC-M.2083-0-201509-I!!PDF-E.pdf</a:t>
            </a:r>
            <a:r>
              <a:rPr lang="en-GB" sz="2400" b="1" dirty="0"/>
              <a:t>  [Accessed on 13/05/2019]  </a:t>
            </a:r>
          </a:p>
          <a:p>
            <a:r>
              <a:rPr lang="en-GB" sz="2400" b="1" dirty="0"/>
              <a:t>[4] Micron, 5G, AI, and the Coming Mobile Revolution [Online] Available: </a:t>
            </a:r>
            <a:r>
              <a:rPr lang="en-GB" sz="2400" b="1" dirty="0">
                <a:hlinkClick r:id="rId7"/>
              </a:rPr>
              <a:t>https://in.micron.com/insight/5g-ai-and-the-coming-mobile-revolution</a:t>
            </a:r>
            <a:r>
              <a:rPr lang="en-GB" sz="2400" b="1" dirty="0"/>
              <a:t> [Accessed on 13/05/2019</a:t>
            </a:r>
          </a:p>
          <a:p>
            <a:r>
              <a:rPr lang="en-GB" sz="2400" b="1" dirty="0"/>
              <a:t>[5] S. O’Kane, HOW TESLA AND WAYMO ARE TACKLING A MAJOR PROBLEM FOR SELF-DRIVING CARS: DATA [Online] Available: </a:t>
            </a:r>
            <a:r>
              <a:rPr lang="en-GB" sz="2400" b="1" dirty="0">
                <a:hlinkClick r:id="rId8"/>
              </a:rPr>
              <a:t>https://www.theverge.com/transportation/2018/4/19/17204044/tesla-waymo-self-driving-car-data-simulation</a:t>
            </a:r>
            <a:r>
              <a:rPr lang="en-GB" sz="2400" b="1" dirty="0"/>
              <a:t> [Accessed on 13/05/2019] </a:t>
            </a:r>
          </a:p>
          <a:p>
            <a:r>
              <a:rPr lang="en-GB" sz="2400" b="1" dirty="0"/>
              <a:t>[6] E. Tommasi, </a:t>
            </a:r>
            <a:r>
              <a:rPr lang="it-IT" sz="2400" b="1" dirty="0"/>
              <a:t>Machine to machine (M2M): cos'è, come funziona e a cosa serve [Online] Available: </a:t>
            </a:r>
            <a:r>
              <a:rPr lang="it-IT" sz="2400" b="1" dirty="0">
                <a:hlinkClick r:id="rId9"/>
              </a:rPr>
              <a:t>https://www.internet4things.it/industry-4-0/machine-to-machine-m2m-digital-twin-smart-manufacturing-extended-value-chain/</a:t>
            </a:r>
            <a:r>
              <a:rPr lang="it-IT" sz="2400" b="1" dirty="0"/>
              <a:t> </a:t>
            </a:r>
            <a:r>
              <a:rPr lang="en-GB" sz="2400" b="1" dirty="0"/>
              <a:t>[Accessed on 13/05/2019] </a:t>
            </a:r>
          </a:p>
          <a:p>
            <a:r>
              <a:rPr lang="it-IT" sz="2800" b="1" dirty="0"/>
              <a:t> </a:t>
            </a:r>
            <a:endParaRPr lang="en-GB" sz="2800" b="1" dirty="0"/>
          </a:p>
          <a:p>
            <a:endParaRPr lang="en-GB" sz="3200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79AC86-7962-4227-828B-F7B7FDE3FF36}"/>
              </a:ext>
            </a:extLst>
          </p:cNvPr>
          <p:cNvSpPr txBox="1"/>
          <p:nvPr/>
        </p:nvSpPr>
        <p:spPr>
          <a:xfrm>
            <a:off x="3620516" y="2767280"/>
            <a:ext cx="4486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94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8" grpId="1" build="p"/>
      <p:bldP spid="11" grpId="0"/>
      <p:bldP spid="11" grpId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6062-4377-49BF-918E-9B171E8F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1311275"/>
          </a:xfrm>
        </p:spPr>
        <p:txBody>
          <a:bodyPr>
            <a:normAutofit/>
          </a:bodyPr>
          <a:lstStyle/>
          <a:p>
            <a:r>
              <a:rPr lang="en-GB" b="1" dirty="0"/>
              <a:t>Topic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9F1EF-5BAE-443F-AAF0-EB398A73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322512"/>
            <a:ext cx="10266829" cy="3539329"/>
          </a:xfrm>
        </p:spPr>
        <p:txBody>
          <a:bodyPr>
            <a:normAutofit fontScale="92500" lnSpcReduction="20000"/>
          </a:bodyPr>
          <a:lstStyle/>
          <a:p>
            <a:r>
              <a:rPr lang="en-GB" sz="4000" dirty="0"/>
              <a:t> Literature Review</a:t>
            </a:r>
          </a:p>
          <a:p>
            <a:pPr lvl="1"/>
            <a:r>
              <a:rPr lang="en-US" sz="3200" dirty="0"/>
              <a:t>Reinforcement learning and  RL in routing</a:t>
            </a:r>
          </a:p>
          <a:p>
            <a:r>
              <a:rPr lang="en-US" altLang="zh-CN" sz="3600" dirty="0"/>
              <a:t> </a:t>
            </a:r>
            <a:r>
              <a:rPr lang="en-US" altLang="zh-CN" sz="4000" dirty="0"/>
              <a:t>Proposed RL routing methodology</a:t>
            </a:r>
          </a:p>
          <a:p>
            <a:pPr lvl="1"/>
            <a:r>
              <a:rPr lang="en-US" altLang="zh-CN" sz="3200" dirty="0"/>
              <a:t>Deep Q Network </a:t>
            </a:r>
          </a:p>
          <a:p>
            <a:pPr lvl="1"/>
            <a:r>
              <a:rPr lang="en-US" altLang="zh-CN" sz="3200" dirty="0"/>
              <a:t>Q-routing</a:t>
            </a:r>
          </a:p>
          <a:p>
            <a:r>
              <a:rPr lang="en-US" altLang="zh-CN" sz="4000" dirty="0"/>
              <a:t> Result to date and further plan</a:t>
            </a:r>
          </a:p>
          <a:p>
            <a:pPr lvl="1"/>
            <a:r>
              <a:rPr lang="en-US" altLang="zh-CN" sz="3200" dirty="0"/>
              <a:t>Delay-iteration diagram</a:t>
            </a:r>
          </a:p>
          <a:p>
            <a:pPr lvl="1"/>
            <a:r>
              <a:rPr lang="en-US" altLang="zh-CN" sz="3200" dirty="0"/>
              <a:t>TCP packet loss 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15D03B-4A97-42D9-B12A-6BEAD39A2501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4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D67F44F0-BA8F-47CB-9555-1343B2FD1DB7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8316BD5-5DE9-4C4B-B14C-1CD34B41C492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13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DC044-A347-4596-95A4-30186C8E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6640"/>
            <a:ext cx="12192000" cy="4351338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Reinforcement Learning</a:t>
            </a:r>
            <a:r>
              <a:rPr lang="en-GB" sz="3300" b="1" dirty="0">
                <a:solidFill>
                  <a:srgbClr val="FF0000"/>
                </a:solidFill>
              </a:rPr>
              <a:t>:</a:t>
            </a:r>
            <a:endParaRPr lang="en-GB" sz="3200" dirty="0"/>
          </a:p>
          <a:p>
            <a:pPr lvl="1"/>
            <a:r>
              <a:rPr lang="en-GB" sz="3200" dirty="0"/>
              <a:t>Sample, label, objective error function, weight updating method</a:t>
            </a:r>
          </a:p>
          <a:p>
            <a:pPr lvl="1"/>
            <a:r>
              <a:rPr lang="en-GB" sz="3200" dirty="0"/>
              <a:t>Agent, environment </a:t>
            </a:r>
          </a:p>
          <a:p>
            <a:pPr lvl="1"/>
            <a:r>
              <a:rPr lang="en-GB" sz="3200" dirty="0"/>
              <a:t>(State, action, policy), reward, value function, policy updating method</a:t>
            </a:r>
          </a:p>
          <a:p>
            <a:pPr lvl="1"/>
            <a:r>
              <a:rPr lang="en-GB" sz="3200" dirty="0"/>
              <a:t>Supervised learning: </a:t>
            </a:r>
            <a:r>
              <a:rPr lang="en-US" altLang="zh-CN" sz="3200" dirty="0"/>
              <a:t>classification and regression</a:t>
            </a:r>
            <a:endParaRPr lang="en-GB" sz="3200" dirty="0"/>
          </a:p>
          <a:p>
            <a:pPr lvl="1"/>
            <a:r>
              <a:rPr lang="en-GB" sz="3200" dirty="0"/>
              <a:t>Reinforcement learning: dynamic programming</a:t>
            </a:r>
          </a:p>
          <a:p>
            <a:pPr lvl="1"/>
            <a:endParaRPr lang="en-GB" sz="3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F79E0F-C0AD-4069-8DEC-6723EA27C521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C2F70A7F-A5C9-41AC-BFA9-8875E6595AA1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18D4519-608C-4012-9EEC-91CC13AB59DD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B73693EE-A8C8-44E4-ADFD-269967B9F05D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FD3BAD7-E86E-4ACF-B255-ED63B3399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5" y="1547560"/>
            <a:ext cx="9713163" cy="42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A23CD89-AE95-43D0-B72A-63AB0E3BDF0C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2D66ADCF-1B8D-431C-A6A8-9ECA138D7B3C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B2F72E6-BB6A-4082-8024-C422C1F371F1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A0D13B7-C63A-470C-9C44-A2FA0D953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18" y="1757714"/>
                <a:ext cx="12098482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3600" b="1" dirty="0">
                    <a:solidFill>
                      <a:srgbClr val="FF0000"/>
                    </a:solidFill>
                  </a:rPr>
                  <a:t>RL learning methodology</a:t>
                </a:r>
                <a:endParaRPr lang="en-GB" sz="33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GB" sz="3200" dirty="0"/>
                  <a:t>Long-term reward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GB" sz="32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+1+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GB" sz="3200" dirty="0"/>
              </a:p>
              <a:p>
                <a:pPr lvl="1"/>
                <a:r>
                  <a:rPr lang="en-GB" sz="3200" dirty="0"/>
                  <a:t>Action-state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)~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3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32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3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+1+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GB" sz="320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GB" sz="3200" dirty="0"/>
                  <a:t>Policy iteration method: </a:t>
                </a:r>
              </a:p>
              <a:p>
                <a:pPr lvl="2"/>
                <a:r>
                  <a:rPr lang="en-GB" sz="2800" dirty="0"/>
                  <a:t>1. evaluate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n-GB" sz="2800" dirty="0"/>
              </a:p>
              <a:p>
                <a:pPr lvl="2"/>
                <a:r>
                  <a:rPr lang="en-GB" sz="2800" dirty="0"/>
                  <a:t>2. update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GB" sz="2800" dirty="0"/>
                  <a:t>                           </a:t>
                </a:r>
                <a:endParaRPr lang="en-GB" sz="300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GB" sz="3200" dirty="0">
                    <a:ea typeface="宋体" panose="02010600030101010101" pitchFamily="2" charset="-122"/>
                    <a:cs typeface="Arial" panose="020B0604020202020204" pitchFamily="34" charset="0"/>
                  </a:rPr>
                  <a:t>Bellman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]</m:t>
                        </m:r>
                      </m:e>
                    </m:nary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GB" sz="2800" b="1" dirty="0">
                    <a:solidFill>
                      <a:srgbClr val="0070C0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Model based</a:t>
                </a:r>
              </a:p>
              <a:p>
                <a:pPr lvl="1"/>
                <a:endParaRPr lang="en-GB" sz="2800" dirty="0"/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A0D13B7-C63A-470C-9C44-A2FA0D953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18" y="1757714"/>
                <a:ext cx="12098482" cy="4351338"/>
              </a:xfrm>
              <a:blipFill>
                <a:blip r:embed="rId3"/>
                <a:stretch>
                  <a:fillRect l="-1360" t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D41B88B-4134-4362-A7A0-E178D55E62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9" t="11146"/>
          <a:stretch/>
        </p:blipFill>
        <p:spPr>
          <a:xfrm>
            <a:off x="7372740" y="230286"/>
            <a:ext cx="3823123" cy="2677471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34B3E7A-D576-4F4A-9FC2-F5355A55267B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98955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D0E440B-8A55-467B-9061-60DFA9B3B93A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280F275E-2CAA-4DD6-B763-DAC3EED58913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7D9150-0506-4B7F-8740-4BBBBA241C5D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500E3C5B-227B-4637-A13C-A4BD29C91D10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6007944D-EAD1-4267-94FC-53EDE192F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" y="1698622"/>
                <a:ext cx="11849100" cy="5090324"/>
              </a:xfrm>
            </p:spPr>
            <p:txBody>
              <a:bodyPr>
                <a:normAutofit/>
              </a:bodyPr>
              <a:lstStyle/>
              <a:p>
                <a:r>
                  <a:rPr lang="en-GB" sz="3600" b="1" dirty="0">
                    <a:solidFill>
                      <a:srgbClr val="FF0000"/>
                    </a:solidFill>
                  </a:rPr>
                  <a:t>RL learning methodology</a:t>
                </a:r>
              </a:p>
              <a:p>
                <a:pPr lvl="1"/>
                <a:r>
                  <a:rPr lang="en-GB" sz="3000" dirty="0"/>
                  <a:t>Monte Carlo method</a:t>
                </a:r>
              </a:p>
              <a:p>
                <a:pPr lvl="2"/>
                <a:r>
                  <a:rPr lang="en-GB" sz="3000" dirty="0"/>
                  <a:t>Trial sequences</a:t>
                </a:r>
              </a:p>
              <a:p>
                <a:pPr lvl="2"/>
                <a:r>
                  <a:rPr lang="en-GB" sz="3000" dirty="0"/>
                  <a:t>Calculate long-term reward of each state-action pair </a:t>
                </a:r>
              </a:p>
              <a:p>
                <a:pPr lvl="2"/>
                <a:r>
                  <a:rPr lang="en-GB" sz="30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sz="3000" dirty="0"/>
                  <a:t> of each state-action pair</a:t>
                </a:r>
              </a:p>
              <a:p>
                <a:pPr marL="914400" lvl="2" indent="0">
                  <a:buNone/>
                </a:pPr>
                <a:r>
                  <a:rPr lang="en-GB" sz="3000" dirty="0">
                    <a:cs typeface="Arial" panose="020B0604020202020204" pitchFamily="34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3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≅</m:t>
                    </m:r>
                    <m:r>
                      <a:rPr lang="en-GB" sz="3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GB" sz="3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′)</m:t>
                        </m:r>
                      </m:sup>
                      <m:e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′,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3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en-GB" sz="3000" dirty="0"/>
                  <a:t>         </a:t>
                </a:r>
                <a:r>
                  <a:rPr lang="en-GB" sz="3200" dirty="0"/>
                  <a:t>𝑎’∈𝐴, s’∈𝑆 </a:t>
                </a:r>
                <a:endParaRPr lang="en-GB" sz="3000" dirty="0"/>
              </a:p>
              <a:p>
                <a:pPr lvl="2"/>
                <a:r>
                  <a:rPr lang="en-GB" sz="3000" dirty="0"/>
                  <a:t>Update </a:t>
                </a:r>
                <a14:m>
                  <m:oMath xmlns:m="http://schemas.openxmlformats.org/officeDocument/2006/math"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,     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𝑎𝑟𝑔𝑚𝑎𝑥</m:t>
                                </m:r>
                              </m:e>
                              <m:sub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GB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GB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𝑎𝑟𝑔𝑚𝑎𝑥</m:t>
                                </m:r>
                              </m:e>
                              <m:sub>
                                <m:r>
                                  <a:rPr lang="en-GB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3500" dirty="0"/>
                  <a:t>  </a:t>
                </a:r>
                <a:r>
                  <a:rPr lang="en-GB" sz="2800" dirty="0"/>
                  <a:t>𝑎∈𝐴, s∈𝑆 </a:t>
                </a:r>
              </a:p>
              <a:p>
                <a:pPr marL="457200" lvl="1" indent="0">
                  <a:buNone/>
                </a:pPr>
                <a:endParaRPr lang="en-GB" sz="32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6007944D-EAD1-4267-94FC-53EDE192F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698622"/>
                <a:ext cx="11849100" cy="5090324"/>
              </a:xfrm>
              <a:blipFill>
                <a:blip r:embed="rId3"/>
                <a:stretch>
                  <a:fillRect l="-1389" t="-29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A53BD94-159E-458A-AA86-12BDD6DC26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t="9737" r="763"/>
          <a:stretch/>
        </p:blipFill>
        <p:spPr>
          <a:xfrm>
            <a:off x="5236899" y="1078654"/>
            <a:ext cx="6818676" cy="18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4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4BADD0-4259-4C5C-B165-507C3D752317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E2FA5CEE-FF9A-4BAC-A678-7F0E2C643C99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4B5601-E2E7-4738-BFCD-B08EC37FA25D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59B0921-F68B-4042-9BA4-3FDF4F90E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16545" y="1832171"/>
                <a:ext cx="13037574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3200" b="1" dirty="0">
                    <a:solidFill>
                      <a:srgbClr val="FF0000"/>
                    </a:solidFill>
                  </a:rPr>
                  <a:t>RL learning methodology</a:t>
                </a:r>
              </a:p>
              <a:p>
                <a:r>
                  <a:rPr lang="en-GB" sz="3000" dirty="0"/>
                  <a:t>Q learning</a:t>
                </a:r>
              </a:p>
              <a:p>
                <a:pPr lvl="1"/>
                <a:r>
                  <a:rPr lang="en-GB" sz="2800" dirty="0"/>
                  <a:t>Trial sequences</a:t>
                </a:r>
              </a:p>
              <a:p>
                <a:pPr lvl="1"/>
                <a:r>
                  <a:rPr lang="en-GB" sz="2800" dirty="0"/>
                  <a:t>Temporal difference:</a:t>
                </a:r>
              </a:p>
              <a:p>
                <a:pPr marL="457200" lvl="1" indent="0">
                  <a:buNone/>
                </a:pPr>
                <a:r>
                  <a:rPr lang="en-GB" sz="2800" dirty="0">
                    <a:cs typeface="Arial" panose="020B0604020202020204" pitchFamily="34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𝜋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GB" sz="2800" b="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800" b="0" dirty="0">
                    <a:ea typeface="宋体" panose="02010600030101010101" pitchFamily="2" charset="-122"/>
                    <a:cs typeface="Arial" panose="020B0604020202020204" pitchFamily="34" charset="0"/>
                  </a:rPr>
                  <a:t>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d>
                      <m:d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800" dirty="0"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GB" sz="2800" dirty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r>
                      <a:rPr lang="en-GB" sz="27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′</m:t>
                    </m:r>
                    <m:d>
                      <m:d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7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sz="2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GB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GB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GB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en-GB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7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𝑎𝑟𝑔𝑚𝑎𝑥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7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sz="2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2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2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GB" sz="2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GB" sz="2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GB" sz="2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7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7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27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2700" dirty="0"/>
              </a:p>
              <a:p>
                <a:pPr lvl="1"/>
                <a:r>
                  <a:rPr lang="en-GB" sz="3200" dirty="0"/>
                  <a:t>Trial and Evaluation can be preformed simultaneously</a:t>
                </a:r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59B0921-F68B-4042-9BA4-3FDF4F90E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6545" y="1832171"/>
                <a:ext cx="13037574" cy="4351338"/>
              </a:xfrm>
              <a:blipFill>
                <a:blip r:embed="rId3"/>
                <a:stretch>
                  <a:fillRect l="-1075" t="-2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A06812F3-7677-4779-89A5-207B4845377A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43AEE-D1E8-48BD-9BF6-439053ED2CD9}"/>
                  </a:ext>
                </a:extLst>
              </p:cNvPr>
              <p:cNvSpPr txBox="1"/>
              <p:nvPr/>
            </p:nvSpPr>
            <p:spPr>
              <a:xfrm>
                <a:off x="4838700" y="174556"/>
                <a:ext cx="7234493" cy="353827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≅ 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</m:d>
                      </m:e>
                    </m:nary>
                  </m:oMath>
                </a14:m>
                <a:endParaRPr lang="en-GB" sz="2800" i="1" dirty="0">
                  <a:latin typeface="Cambria Math" panose="020405030504060302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r>
                        <a:rPr lang="en-GB" sz="28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)]</m:t>
                          </m:r>
                        </m:e>
                      </m:nary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den>
                      </m:f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GB" sz="28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643AEE-D1E8-48BD-9BF6-439053ED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00" y="174556"/>
                <a:ext cx="7234493" cy="3538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6CF30D-80DC-46E7-AF5F-93EDEA07E93B}"/>
              </a:ext>
            </a:extLst>
          </p:cNvPr>
          <p:cNvGrpSpPr/>
          <p:nvPr/>
        </p:nvGrpSpPr>
        <p:grpSpPr>
          <a:xfrm>
            <a:off x="4838700" y="4330910"/>
            <a:ext cx="5434853" cy="1092588"/>
            <a:chOff x="4838700" y="4330910"/>
            <a:chExt cx="5434853" cy="10925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F1056A-91A3-44E0-AE9C-EAC6116067EF}"/>
                </a:ext>
              </a:extLst>
            </p:cNvPr>
            <p:cNvSpPr/>
            <p:nvPr/>
          </p:nvSpPr>
          <p:spPr>
            <a:xfrm>
              <a:off x="4838700" y="4912584"/>
              <a:ext cx="5434853" cy="510914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0B23D0D-EB25-43AB-AA86-D04A1A48B42E}"/>
                </a:ext>
              </a:extLst>
            </p:cNvPr>
            <p:cNvSpPr txBox="1"/>
            <p:nvPr/>
          </p:nvSpPr>
          <p:spPr>
            <a:xfrm>
              <a:off x="8516471" y="4330910"/>
              <a:ext cx="1757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Q 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8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CEFF24C-EC60-49A0-AE54-4FE495AB0A5E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40BC8A93-934E-4321-9A21-5FA7DE764C9A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ED6E63F-7279-4F1D-A86A-D4EE70540FCB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8C59E6A-CD45-4AF6-9804-FE43C6CD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1698623"/>
            <a:ext cx="12084424" cy="2811441"/>
          </a:xfrm>
        </p:spPr>
        <p:txBody>
          <a:bodyPr>
            <a:normAutofit fontScale="92500" lnSpcReduction="20000"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Reinforcement learning in routing</a:t>
            </a:r>
          </a:p>
          <a:p>
            <a:pPr lvl="1"/>
            <a:r>
              <a:rPr lang="en-GB" sz="2800" dirty="0"/>
              <a:t>Environment: Network </a:t>
            </a:r>
          </a:p>
          <a:p>
            <a:pPr lvl="1"/>
            <a:r>
              <a:rPr lang="en-GB" sz="2800" dirty="0"/>
              <a:t>Agent: 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Beamforming</a:t>
            </a:r>
            <a:r>
              <a:rPr lang="en-US" altLang="zh-CN" sz="3200" b="1" dirty="0">
                <a:solidFill>
                  <a:srgbClr val="FF0000"/>
                </a:solidFill>
              </a:rPr>
              <a:t>: </a:t>
            </a:r>
            <a:r>
              <a:rPr lang="en-GB" altLang="zh-CN" sz="3200" dirty="0"/>
              <a:t>Provide a point-to-point, highly directional connection</a:t>
            </a:r>
            <a:endParaRPr lang="en-US" altLang="zh-CN" sz="3200" dirty="0"/>
          </a:p>
          <a:p>
            <a:r>
              <a:rPr lang="en-GB" sz="3200" b="1" dirty="0">
                <a:solidFill>
                  <a:srgbClr val="FF0000"/>
                </a:solidFill>
              </a:rPr>
              <a:t>Massive MIMO: </a:t>
            </a:r>
            <a:r>
              <a:rPr lang="en-GB" sz="3200" dirty="0"/>
              <a:t>Increase speed, interference resistance and coverage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Network slicing: </a:t>
            </a:r>
            <a:r>
              <a:rPr lang="en-GB" sz="3200" dirty="0"/>
              <a:t>Slice a physical network to different virtual networks to provide different services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5C17E86-24BB-4646-B52E-2E783E169CB4}"/>
              </a:ext>
            </a:extLst>
          </p:cNvPr>
          <p:cNvSpPr txBox="1">
            <a:spLocks/>
          </p:cNvSpPr>
          <p:nvPr/>
        </p:nvSpPr>
        <p:spPr>
          <a:xfrm>
            <a:off x="357648" y="632419"/>
            <a:ext cx="10515600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46589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F1F76F3-02BE-4BBD-A125-1288178EF124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F8DFBF54-9DF0-4821-B3F4-6A6B56F98C81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ADBCBA-9DAF-4C55-9A92-D98173EA8FD5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3991367E-7B81-4FB4-A0E5-2FDC9F7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1311275"/>
          </a:xfrm>
        </p:spPr>
        <p:txBody>
          <a:bodyPr>
            <a:normAutofit/>
          </a:bodyPr>
          <a:lstStyle/>
          <a:p>
            <a:r>
              <a:rPr lang="en-GB" b="1" dirty="0"/>
              <a:t>5G Technology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275CB8A-120C-4035-88A8-3427E020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6" y="2397762"/>
            <a:ext cx="12084424" cy="3888344"/>
          </a:xfrm>
        </p:spPr>
        <p:txBody>
          <a:bodyPr>
            <a:normAutofit fontScale="70000" lnSpcReduction="20000"/>
          </a:bodyPr>
          <a:lstStyle/>
          <a:p>
            <a:r>
              <a:rPr lang="en-GB" sz="4600" b="1" dirty="0">
                <a:solidFill>
                  <a:srgbClr val="FF0000"/>
                </a:solidFill>
              </a:rPr>
              <a:t>Stand-along network architecture: </a:t>
            </a:r>
            <a:r>
              <a:rPr lang="en-GB" sz="4600" dirty="0"/>
              <a:t>New base station, new backhaul links and new core network.</a:t>
            </a:r>
          </a:p>
          <a:p>
            <a:r>
              <a:rPr lang="en-GB" sz="4600" b="1" dirty="0">
                <a:solidFill>
                  <a:srgbClr val="FF0000"/>
                </a:solidFill>
              </a:rPr>
              <a:t>Machine to Machine</a:t>
            </a:r>
            <a:r>
              <a:rPr lang="en-US" altLang="zh-CN" sz="4600" b="1" dirty="0">
                <a:solidFill>
                  <a:srgbClr val="FF0000"/>
                </a:solidFill>
              </a:rPr>
              <a:t>: </a:t>
            </a:r>
            <a:r>
              <a:rPr lang="en-US" altLang="zh-CN" sz="4600" dirty="0"/>
              <a:t>Native support for machine to machine communications. </a:t>
            </a:r>
          </a:p>
          <a:p>
            <a:r>
              <a:rPr lang="en-GB" sz="4600" b="1" dirty="0">
                <a:solidFill>
                  <a:srgbClr val="FF0000"/>
                </a:solidFill>
              </a:rPr>
              <a:t>SEFDM: </a:t>
            </a:r>
            <a:r>
              <a:rPr lang="en-GB" sz="4600" dirty="0"/>
              <a:t>An improvement version of OFDM, which increases the spectral efficiency  </a:t>
            </a:r>
          </a:p>
          <a:p>
            <a:r>
              <a:rPr lang="en-GB" sz="4600" b="1" dirty="0">
                <a:solidFill>
                  <a:srgbClr val="FF0000"/>
                </a:solidFill>
              </a:rPr>
              <a:t>Polar and LDPC coding: </a:t>
            </a:r>
            <a:r>
              <a:rPr lang="en-GB" sz="4600" dirty="0"/>
              <a:t>Polar code is used in control channel and LDPC code is used in data channel, both two codes have low latency and high fault tolerance 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7495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9272B52-37C4-4AA4-83DC-85ECA3AE6C72}"/>
              </a:ext>
            </a:extLst>
          </p:cNvPr>
          <p:cNvGrpSpPr/>
          <p:nvPr/>
        </p:nvGrpSpPr>
        <p:grpSpPr>
          <a:xfrm>
            <a:off x="3987800" y="69054"/>
            <a:ext cx="8191500" cy="1311275"/>
            <a:chOff x="3987800" y="69054"/>
            <a:chExt cx="8191500" cy="1311275"/>
          </a:xfrm>
        </p:grpSpPr>
        <p:pic>
          <p:nvPicPr>
            <p:cNvPr id="5" name="Picture 2" descr="a4 openface header-small use_pc_letterheadbleed_300dpiB&amp;W">
              <a:extLst>
                <a:ext uri="{FF2B5EF4-FFF2-40B4-BE49-F238E27FC236}">
                  <a16:creationId xmlns:a16="http://schemas.microsoft.com/office/drawing/2014/main" id="{982C2C8D-0085-4803-A560-B8927D1D32E4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" t="32171" r="1513"/>
            <a:stretch/>
          </p:blipFill>
          <p:spPr bwMode="auto">
            <a:xfrm>
              <a:off x="4838700" y="69054"/>
              <a:ext cx="7340600" cy="131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B50224-3D1E-4748-8A38-7DF10FC91C24}"/>
                </a:ext>
              </a:extLst>
            </p:cNvPr>
            <p:cNvSpPr txBox="1"/>
            <p:nvPr/>
          </p:nvSpPr>
          <p:spPr>
            <a:xfrm>
              <a:off x="3987800" y="571894"/>
              <a:ext cx="5054600" cy="6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150"/>
                </a:lnSpc>
                <a:spcAft>
                  <a:spcPts val="0"/>
                </a:spcAft>
              </a:pPr>
              <a:r>
                <a:rPr lang="en-GB" b="1" cap="all" dirty="0">
                  <a:latin typeface="Arial" panose="020B0604020202020204" pitchFamily="34" charset="0"/>
                  <a:ea typeface="Times New Roman" panose="02020603050405020304" pitchFamily="18" charset="0"/>
                </a:rPr>
                <a:t>UCL DEPARTMENT OF ELECTRONIC &amp;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ELECTRICAL ENGINEERING</a:t>
              </a: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95267CA0-F455-4E5E-A4F0-4762F0A4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95783"/>
            <a:ext cx="10515600" cy="1311275"/>
          </a:xfrm>
        </p:spPr>
        <p:txBody>
          <a:bodyPr>
            <a:normAutofit/>
          </a:bodyPr>
          <a:lstStyle/>
          <a:p>
            <a:r>
              <a:rPr lang="en-GB" b="1" dirty="0"/>
              <a:t>5G Applications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B732C6F-2B41-4CA3-B210-54D33F5A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507058"/>
            <a:ext cx="9569450" cy="3539329"/>
          </a:xfrm>
        </p:spPr>
        <p:txBody>
          <a:bodyPr>
            <a:normAutofit/>
          </a:bodyPr>
          <a:lstStyle/>
          <a:p>
            <a:r>
              <a:rPr lang="en-GB" sz="4000" dirty="0"/>
              <a:t> </a:t>
            </a:r>
            <a:r>
              <a:rPr lang="en-GB" sz="3600" dirty="0"/>
              <a:t>Three application scenarios</a:t>
            </a:r>
          </a:p>
          <a:p>
            <a:pPr lvl="1"/>
            <a:r>
              <a:rPr lang="en-US" altLang="zh-CN" sz="3200" b="1" dirty="0">
                <a:solidFill>
                  <a:srgbClr val="FF0000"/>
                </a:solidFill>
              </a:rPr>
              <a:t>Enhanced Mobile Broadband (eMBB)</a:t>
            </a:r>
          </a:p>
          <a:p>
            <a:pPr lvl="2"/>
            <a:r>
              <a:rPr lang="en-US" altLang="zh-CN" sz="2800" dirty="0"/>
              <a:t>Provide ultra high speed mobile broadband services </a:t>
            </a:r>
          </a:p>
          <a:p>
            <a:pPr lvl="1"/>
            <a:r>
              <a:rPr lang="en-GB" sz="3200" b="1" dirty="0">
                <a:solidFill>
                  <a:srgbClr val="FF0000"/>
                </a:solidFill>
              </a:rPr>
              <a:t>Ultra Reliable low Latency Communications (URLLC)</a:t>
            </a:r>
          </a:p>
          <a:p>
            <a:pPr lvl="2"/>
            <a:r>
              <a:rPr lang="en-GB" sz="2800" dirty="0"/>
              <a:t>Provide ultra low latency connections</a:t>
            </a:r>
          </a:p>
          <a:p>
            <a:pPr lvl="1"/>
            <a:r>
              <a:rPr lang="en-GB" sz="3200" b="1" dirty="0">
                <a:solidFill>
                  <a:srgbClr val="FF0000"/>
                </a:solidFill>
              </a:rPr>
              <a:t>Massive Machine Type Communications (mMTC)</a:t>
            </a:r>
          </a:p>
          <a:p>
            <a:pPr lvl="2"/>
            <a:r>
              <a:rPr lang="en-GB" sz="2800" dirty="0"/>
              <a:t> Internet of everything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A2A27E-31E4-4969-A451-F49687DFB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2148187"/>
            <a:ext cx="65913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914</Words>
  <Application>Microsoft Office PowerPoint</Application>
  <PresentationFormat>宽屏</PresentationFormat>
  <Paragraphs>132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Topic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5G Technology</vt:lpstr>
      <vt:lpstr>5G Applications</vt:lpstr>
      <vt:lpstr>5G Applications</vt:lpstr>
      <vt:lpstr>5G Applications</vt:lpstr>
      <vt:lpstr>5G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Jinhao</dc:creator>
  <cp:lastModifiedBy>Wu Jinhao</cp:lastModifiedBy>
  <cp:revision>129</cp:revision>
  <dcterms:created xsi:type="dcterms:W3CDTF">2019-02-24T16:57:43Z</dcterms:created>
  <dcterms:modified xsi:type="dcterms:W3CDTF">2019-06-17T22:51:49Z</dcterms:modified>
</cp:coreProperties>
</file>