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EA195-E0F7-4278-A7DE-E3EBDA02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F5AA9-37AD-47A5-9F0B-A99E773CC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A6955-F6B9-4643-8566-DD895F18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DBB03-F210-4C7A-B08F-9C753499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E086B-871E-442F-9D04-56A6E7FF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1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F5594-A3BD-40BE-A464-771F1579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BD73A-D0F8-43ED-A4AD-D16E7176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F3B76-34F9-43D6-8D18-C4D947C6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14E53-899B-470D-B195-44B6FE2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F3004-FB79-4D46-9433-A51EFBD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86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2ED78-96FA-4202-BF11-8F187F61A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FEFF6-0FBA-417E-9874-B5351061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78C39-B053-4BF5-87A0-E7CC9D7B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DF1C9-3911-4D40-B68C-35E39301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9B404-4FEF-4E64-B6EC-6A079FA6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95D90-4D1E-415E-8191-FE8BF66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3C18-E171-4BB2-AA89-9AF7E56E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862F7-1D93-4E0B-9829-904EDCEC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BBB9-98FE-4BE0-B70F-8674E038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60C1B-97F5-4AC7-B00E-73B8CD88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7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26DF-98EA-4293-8CD7-166415D4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A9457-7364-4E5A-B304-6522DF4D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84E25-77C9-4FC9-A8D3-95D64332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4E478-B7D2-48B4-981C-9987B57C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A2F37-0F3E-4F64-BF6C-EDABB92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25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7623-93EE-4170-833C-06419006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2D14D-F5E1-438C-B3E0-EAC507F87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C7A1A-62AB-49C5-B17A-1D9053FF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1D1A4-0A05-4A53-8474-4C82D5A1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29E1A-4DF4-4EF7-92A2-93386C82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FB9E9-6E7A-4EB6-BD1E-53C96A0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42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E9175-6B35-4AFD-8F6C-8D6DE12A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943EA-27D8-4CBB-98D8-D00F3FCF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7B696-6FBA-47EF-8B77-69858B21F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95EF00-1CAF-4038-B96B-5123F661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440A02-5DF2-49BE-999B-E0C4566C4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7F8360-66CB-4E42-A18D-830FAB3E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7E1AD-FA8D-46A4-AD43-3830AF5B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A228E2-EBE4-43CA-9DA5-B5F71C62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43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046A-2A47-464F-8901-68A376C5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1C510-AA9C-40D7-9EE2-3B1905AF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63B92-4A35-4C49-BAD7-51279931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0C3622-5713-44F2-B35A-680B5CDD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3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82121-2105-4658-A589-9AEFF49C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2C9C9-AED2-4608-94F3-7FE148D6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A1DCC-B3C1-49FA-A3B6-C4753139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79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6724-6FC4-496D-B1A8-F1F1A2AC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6A99-C0C4-4AA4-8488-1EF1FCFA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DD47E-25D0-4AA1-8628-F91CA080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9AA68-3E32-4AAB-B8C1-3B27796D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7EBD6-C2F3-4C09-B1C4-02BB8A62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823D9-F914-4227-AEB8-C6EA4DBA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87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3D8A-80A9-4018-8538-FD270AB2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CFFEE-3F76-455C-BC7D-786C5B28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43253-2B9D-42F9-96B0-194135B8B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FA2DF-F38C-4C0B-A401-140BBF1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39D54-3E60-42B7-A47B-DA85515D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5E4DF-C2F1-44F2-8315-D835F82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5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5F73FC-894D-44F1-A891-A029EAC3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62D88-D4A7-42C6-9E00-F947F2C0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E1627-6D69-40ED-8203-C9AD4E96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D1F2-0FD8-4403-9C84-9B4F91BDF397}" type="datetimeFigureOut">
              <a:rPr lang="en-GB" smtClean="0"/>
              <a:t>19/06/2019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87DA0-6EC1-477E-9C66-E65FE0865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D2C56-F4CB-4DE2-9DBD-FE487BA9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9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D26AE3-F227-465A-87B2-663DAC0B7178}"/>
              </a:ext>
            </a:extLst>
          </p:cNvPr>
          <p:cNvSpPr txBox="1"/>
          <p:nvPr/>
        </p:nvSpPr>
        <p:spPr>
          <a:xfrm>
            <a:off x="1117600" y="2765335"/>
            <a:ext cx="99567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R</a:t>
            </a:r>
            <a:r>
              <a:rPr lang="en-US" altLang="zh-CN" sz="4400" dirty="0"/>
              <a:t>outing with reinforcement learning</a:t>
            </a:r>
            <a:endParaRPr lang="en-GB" sz="4400" dirty="0"/>
          </a:p>
          <a:p>
            <a:pPr algn="ctr"/>
            <a:r>
              <a:rPr lang="en-GB" sz="4400" dirty="0" err="1"/>
              <a:t>Msc</a:t>
            </a:r>
            <a:r>
              <a:rPr lang="en-GB" sz="4400" dirty="0"/>
              <a:t> in Telecommunication project</a:t>
            </a:r>
          </a:p>
          <a:p>
            <a:pPr algn="ctr"/>
            <a:r>
              <a:rPr lang="en-GB" sz="4400" dirty="0"/>
              <a:t>J</a:t>
            </a:r>
            <a:r>
              <a:rPr lang="en-US" altLang="zh-CN" sz="4400" dirty="0"/>
              <a:t>inhao Wu</a:t>
            </a:r>
            <a:endParaRPr lang="en-GB" sz="4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FCD893-5DB1-432E-B070-135B04498C8C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12DED57E-72CB-4755-A521-CE3D075D0DA9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570AEBE-5492-46D6-BF03-BA33A8908258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7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B8AAFD-0616-4741-84C7-B160BFB04B03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5EAC9448-4D0A-4D6A-BE2F-E55F2EB262FF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4F3359-F86A-4724-9D4B-ABE22FC437CB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FB6CEE2E-E8C0-4CBF-87E3-7E507F10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986978"/>
          </a:xfrm>
        </p:spPr>
        <p:txBody>
          <a:bodyPr>
            <a:normAutofit/>
          </a:bodyPr>
          <a:lstStyle/>
          <a:p>
            <a:r>
              <a:rPr lang="en-GB" b="1" dirty="0"/>
              <a:t>Result to date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C4376E5-99EC-43C5-88B7-7BFF0CEC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27553"/>
            <a:ext cx="11146642" cy="353932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3600" dirty="0">
                <a:solidFill>
                  <a:srgbClr val="FF0000"/>
                </a:solidFill>
              </a:rPr>
              <a:t>Deep Q routing with UDP packet</a:t>
            </a:r>
          </a:p>
          <a:p>
            <a:pPr lvl="1"/>
            <a:r>
              <a:rPr lang="en-US" altLang="zh-CN" sz="2800" dirty="0"/>
              <a:t>Routing algorithm to find a path with minimum end-to-end delay</a:t>
            </a:r>
          </a:p>
          <a:p>
            <a:pPr lvl="1"/>
            <a:r>
              <a:rPr lang="en-US" altLang="zh-CN" sz="2800" dirty="0"/>
              <a:t>Network topology</a:t>
            </a:r>
          </a:p>
          <a:p>
            <a:pPr marL="457200" lvl="1" indent="0">
              <a:buNone/>
            </a:pPr>
            <a:r>
              <a:rPr lang="en-US" altLang="zh-CN" dirty="0"/>
              <a:t>	 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35DFD0-7E5E-492B-9E4B-B9D0CA66C588}"/>
              </a:ext>
            </a:extLst>
          </p:cNvPr>
          <p:cNvGrpSpPr/>
          <p:nvPr/>
        </p:nvGrpSpPr>
        <p:grpSpPr>
          <a:xfrm>
            <a:off x="1466539" y="3344110"/>
            <a:ext cx="2728275" cy="2725773"/>
            <a:chOff x="2164358" y="3581333"/>
            <a:chExt cx="2139681" cy="20899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4E751E0-7023-4E1E-8B20-339AC6D3CCF2}"/>
                </a:ext>
              </a:extLst>
            </p:cNvPr>
            <p:cNvSpPr/>
            <p:nvPr/>
          </p:nvSpPr>
          <p:spPr>
            <a:xfrm>
              <a:off x="2549455" y="358133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20740F1-49DF-43F8-9A54-F55D1DA39892}"/>
                </a:ext>
              </a:extLst>
            </p:cNvPr>
            <p:cNvSpPr/>
            <p:nvPr/>
          </p:nvSpPr>
          <p:spPr>
            <a:xfrm>
              <a:off x="3918942" y="4111770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3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F65868-FCA8-486E-8F87-FB9837A2B7CA}"/>
                </a:ext>
              </a:extLst>
            </p:cNvPr>
            <p:cNvSpPr/>
            <p:nvPr/>
          </p:nvSpPr>
          <p:spPr>
            <a:xfrm>
              <a:off x="2164358" y="4774865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4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53FBAA-AAFB-4D8E-9578-1F35C4EFB57D}"/>
                </a:ext>
              </a:extLst>
            </p:cNvPr>
            <p:cNvSpPr/>
            <p:nvPr/>
          </p:nvSpPr>
          <p:spPr>
            <a:xfrm>
              <a:off x="3041650" y="449686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4CEBB9A-0A0D-414D-A4B2-E3571BBF2EBD}"/>
                </a:ext>
              </a:extLst>
            </p:cNvPr>
            <p:cNvSpPr/>
            <p:nvPr/>
          </p:nvSpPr>
          <p:spPr>
            <a:xfrm>
              <a:off x="3426747" y="5286182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5</a:t>
              </a: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3549F47-4F40-4417-95DD-85CEB2EFB991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 flipH="1">
              <a:off x="2356907" y="3910034"/>
              <a:ext cx="248944" cy="8648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5014405-ACCA-4D34-A97A-77831EF04DB8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934552" y="3773882"/>
              <a:ext cx="984390" cy="530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E24AD8E-166E-4555-888E-92388A794FCA}"/>
                </a:ext>
              </a:extLst>
            </p:cNvPr>
            <p:cNvCxnSpPr>
              <a:stCxn id="10" idx="4"/>
              <a:endCxn id="13" idx="7"/>
            </p:cNvCxnSpPr>
            <p:nvPr/>
          </p:nvCxnSpPr>
          <p:spPr>
            <a:xfrm flipH="1">
              <a:off x="3755448" y="4496867"/>
              <a:ext cx="356043" cy="845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4555940-E8EA-4CB8-A0B2-D268AEB6D8BF}"/>
                </a:ext>
              </a:extLst>
            </p:cNvPr>
            <p:cNvCxnSpPr>
              <a:stCxn id="11" idx="4"/>
              <a:endCxn id="13" idx="2"/>
            </p:cNvCxnSpPr>
            <p:nvPr/>
          </p:nvCxnSpPr>
          <p:spPr>
            <a:xfrm>
              <a:off x="2356907" y="5159962"/>
              <a:ext cx="1069840" cy="318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6483BBA-596C-4CFD-A20A-7CC19EE2C998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 flipV="1">
              <a:off x="2549455" y="4689416"/>
              <a:ext cx="492195" cy="2779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B1C53AF-A4A7-4FD8-8B2B-4052F10EC671}"/>
                </a:ext>
              </a:extLst>
            </p:cNvPr>
            <p:cNvCxnSpPr>
              <a:stCxn id="10" idx="3"/>
              <a:endCxn id="12" idx="6"/>
            </p:cNvCxnSpPr>
            <p:nvPr/>
          </p:nvCxnSpPr>
          <p:spPr>
            <a:xfrm flipH="1">
              <a:off x="3426747" y="4440471"/>
              <a:ext cx="548591" cy="2489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31C800B-08F0-4339-B1C6-244ED7E4EAE0}"/>
              </a:ext>
            </a:extLst>
          </p:cNvPr>
          <p:cNvSpPr txBox="1"/>
          <p:nvPr/>
        </p:nvSpPr>
        <p:spPr>
          <a:xfrm>
            <a:off x="4530829" y="3019591"/>
            <a:ext cx="62071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Take node 1 as an example: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are its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nodes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are its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far-end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nodes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Node 1 to node 2 has 4 paths: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0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58F7FE3-BC8E-4C0F-8276-C685CB26C1CE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BB334179-CCAC-487F-BBFD-54DA82F95453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3D7E4E-7E2F-40A1-9E69-68735F878642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74976A1C-8779-4B94-BB22-3F145227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195783"/>
            <a:ext cx="10515600" cy="986978"/>
          </a:xfrm>
        </p:spPr>
        <p:txBody>
          <a:bodyPr>
            <a:normAutofit/>
          </a:bodyPr>
          <a:lstStyle/>
          <a:p>
            <a:r>
              <a:rPr lang="en-GB" b="1" dirty="0"/>
              <a:t>Result to date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C892D41-F9A1-4273-A727-6FC1239D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t="6235" r="9023"/>
          <a:stretch/>
        </p:blipFill>
        <p:spPr>
          <a:xfrm>
            <a:off x="374256" y="150735"/>
            <a:ext cx="5971273" cy="3735268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46952005-FEBA-4BE3-A857-FD4629EB19ED}"/>
              </a:ext>
            </a:extLst>
          </p:cNvPr>
          <p:cNvGrpSpPr/>
          <p:nvPr/>
        </p:nvGrpSpPr>
        <p:grpSpPr>
          <a:xfrm>
            <a:off x="933845" y="280001"/>
            <a:ext cx="1810817" cy="2902586"/>
            <a:chOff x="888957" y="453750"/>
            <a:chExt cx="1810817" cy="290258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A591B9B-6617-46A1-BE39-AAAA5EB31EF0}"/>
                </a:ext>
              </a:extLst>
            </p:cNvPr>
            <p:cNvSpPr/>
            <p:nvPr/>
          </p:nvSpPr>
          <p:spPr>
            <a:xfrm>
              <a:off x="945073" y="1168307"/>
              <a:ext cx="387577" cy="21880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D4ADF8B-9692-4777-907A-D25A3F947F7F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1138862" y="816927"/>
              <a:ext cx="387577" cy="3513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735E80-A227-4F4D-917A-AEAA842247E2}"/>
                </a:ext>
              </a:extLst>
            </p:cNvPr>
            <p:cNvSpPr txBox="1"/>
            <p:nvPr/>
          </p:nvSpPr>
          <p:spPr>
            <a:xfrm>
              <a:off x="888957" y="453750"/>
              <a:ext cx="18108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600" dirty="0">
                  <a:solidFill>
                    <a:srgbClr val="FF0000"/>
                  </a:solidFill>
                </a:rPr>
                <a:t>Initial stage 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AC772F4A-90C2-49C3-86C0-3B967B8559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7182" r="7893" b="1932"/>
          <a:stretch/>
        </p:blipFill>
        <p:spPr>
          <a:xfrm>
            <a:off x="6480486" y="3703895"/>
            <a:ext cx="4625726" cy="315272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CBF5DF7-F432-49FD-86BF-DD14CBAE51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6142" r="6913"/>
          <a:stretch/>
        </p:blipFill>
        <p:spPr>
          <a:xfrm>
            <a:off x="6492361" y="158820"/>
            <a:ext cx="4628774" cy="3539329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5EC13E5B-1C53-4E4F-BDD2-694910310424}"/>
              </a:ext>
            </a:extLst>
          </p:cNvPr>
          <p:cNvGrpSpPr/>
          <p:nvPr/>
        </p:nvGrpSpPr>
        <p:grpSpPr>
          <a:xfrm>
            <a:off x="6901495" y="399709"/>
            <a:ext cx="1810817" cy="2730646"/>
            <a:chOff x="888957" y="453750"/>
            <a:chExt cx="1810817" cy="273064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2673629-FA41-4417-826D-F397AF6FBC88}"/>
                </a:ext>
              </a:extLst>
            </p:cNvPr>
            <p:cNvSpPr/>
            <p:nvPr/>
          </p:nvSpPr>
          <p:spPr>
            <a:xfrm>
              <a:off x="945073" y="2119000"/>
              <a:ext cx="387577" cy="10653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E4C510E-E30E-4DFE-87A9-5A771BDF9C75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1138862" y="826485"/>
              <a:ext cx="193788" cy="12925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62445FE-AE27-425D-A19E-FA079E7B3901}"/>
                </a:ext>
              </a:extLst>
            </p:cNvPr>
            <p:cNvSpPr txBox="1"/>
            <p:nvPr/>
          </p:nvSpPr>
          <p:spPr>
            <a:xfrm>
              <a:off x="888957" y="453750"/>
              <a:ext cx="18108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600" dirty="0">
                  <a:solidFill>
                    <a:srgbClr val="FF0000"/>
                  </a:solidFill>
                </a:rPr>
                <a:t>Initial stage 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A5B8457-7AC2-4446-AA7A-D19DF8BD9A38}"/>
              </a:ext>
            </a:extLst>
          </p:cNvPr>
          <p:cNvGrpSpPr/>
          <p:nvPr/>
        </p:nvGrpSpPr>
        <p:grpSpPr>
          <a:xfrm>
            <a:off x="7123298" y="4118614"/>
            <a:ext cx="2208993" cy="2212972"/>
            <a:chOff x="945073" y="1143364"/>
            <a:chExt cx="2208993" cy="221297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2EEE825-EAFA-4500-BEAA-55591D92FCA3}"/>
                </a:ext>
              </a:extLst>
            </p:cNvPr>
            <p:cNvSpPr/>
            <p:nvPr/>
          </p:nvSpPr>
          <p:spPr>
            <a:xfrm>
              <a:off x="945073" y="1168307"/>
              <a:ext cx="387577" cy="21880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09AA1BE-888E-404E-9142-D8A308BD0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653" y="1537373"/>
              <a:ext cx="379153" cy="5010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E3F2D0D-71B0-4322-BB52-3AFDDA7FDD51}"/>
                </a:ext>
              </a:extLst>
            </p:cNvPr>
            <p:cNvSpPr txBox="1"/>
            <p:nvPr/>
          </p:nvSpPr>
          <p:spPr>
            <a:xfrm>
              <a:off x="1343249" y="1143364"/>
              <a:ext cx="18108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600" dirty="0">
                  <a:solidFill>
                    <a:srgbClr val="FF0000"/>
                  </a:solidFill>
                </a:rPr>
                <a:t>Initial stage 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E85BD06-A8D8-4778-AAC0-6A4619E494EF}"/>
              </a:ext>
            </a:extLst>
          </p:cNvPr>
          <p:cNvGrpSpPr/>
          <p:nvPr/>
        </p:nvGrpSpPr>
        <p:grpSpPr>
          <a:xfrm>
            <a:off x="761486" y="3836599"/>
            <a:ext cx="2728275" cy="2725773"/>
            <a:chOff x="2164358" y="3581333"/>
            <a:chExt cx="2139681" cy="208994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9AA7178-5679-4826-BC84-DE8756462E71}"/>
                </a:ext>
              </a:extLst>
            </p:cNvPr>
            <p:cNvSpPr/>
            <p:nvPr/>
          </p:nvSpPr>
          <p:spPr>
            <a:xfrm>
              <a:off x="2549455" y="358133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46ECA96-0ABB-4673-8D84-646F7161663F}"/>
                </a:ext>
              </a:extLst>
            </p:cNvPr>
            <p:cNvSpPr/>
            <p:nvPr/>
          </p:nvSpPr>
          <p:spPr>
            <a:xfrm>
              <a:off x="3918942" y="4111770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3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B3F97F7-D3AB-479E-8D69-2EB71EAB8931}"/>
                </a:ext>
              </a:extLst>
            </p:cNvPr>
            <p:cNvSpPr/>
            <p:nvPr/>
          </p:nvSpPr>
          <p:spPr>
            <a:xfrm>
              <a:off x="2164358" y="4774865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4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7325D62-6EFA-4E11-8D58-E733A1DA3350}"/>
                </a:ext>
              </a:extLst>
            </p:cNvPr>
            <p:cNvSpPr/>
            <p:nvPr/>
          </p:nvSpPr>
          <p:spPr>
            <a:xfrm>
              <a:off x="3041650" y="449686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</a:t>
              </a: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F0A9E8B-9FF1-4F16-8AE1-810DBAC86249}"/>
                </a:ext>
              </a:extLst>
            </p:cNvPr>
            <p:cNvSpPr/>
            <p:nvPr/>
          </p:nvSpPr>
          <p:spPr>
            <a:xfrm>
              <a:off x="3426747" y="5286182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5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1ECF271-3642-43BD-89C3-80446FE7BFF5}"/>
                </a:ext>
              </a:extLst>
            </p:cNvPr>
            <p:cNvCxnSpPr>
              <a:stCxn id="52" idx="3"/>
              <a:endCxn id="54" idx="0"/>
            </p:cNvCxnSpPr>
            <p:nvPr/>
          </p:nvCxnSpPr>
          <p:spPr>
            <a:xfrm flipH="1">
              <a:off x="2356907" y="3910034"/>
              <a:ext cx="248944" cy="8648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2E7A05E-45D2-4897-90F2-7FBF8D6B8878}"/>
                </a:ext>
              </a:extLst>
            </p:cNvPr>
            <p:cNvCxnSpPr>
              <a:stCxn id="52" idx="6"/>
              <a:endCxn id="53" idx="2"/>
            </p:cNvCxnSpPr>
            <p:nvPr/>
          </p:nvCxnSpPr>
          <p:spPr>
            <a:xfrm>
              <a:off x="2934552" y="3773882"/>
              <a:ext cx="984390" cy="530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58B26AA-DDA5-4C4D-AF6D-2B07ADA9BCC7}"/>
                </a:ext>
              </a:extLst>
            </p:cNvPr>
            <p:cNvCxnSpPr>
              <a:stCxn id="53" idx="4"/>
              <a:endCxn id="56" idx="7"/>
            </p:cNvCxnSpPr>
            <p:nvPr/>
          </p:nvCxnSpPr>
          <p:spPr>
            <a:xfrm flipH="1">
              <a:off x="3755448" y="4496867"/>
              <a:ext cx="356043" cy="845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F9E448D-587D-4941-9633-F9BE83511A0A}"/>
                </a:ext>
              </a:extLst>
            </p:cNvPr>
            <p:cNvCxnSpPr>
              <a:stCxn id="54" idx="4"/>
              <a:endCxn id="56" idx="2"/>
            </p:cNvCxnSpPr>
            <p:nvPr/>
          </p:nvCxnSpPr>
          <p:spPr>
            <a:xfrm>
              <a:off x="2356907" y="5159962"/>
              <a:ext cx="1069840" cy="318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BAF655F-D7DB-4C70-B623-044ECB6B998C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2549455" y="4689416"/>
              <a:ext cx="492195" cy="2779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7BE2C8F-FFD6-4F35-9247-5E021F2093E8}"/>
                </a:ext>
              </a:extLst>
            </p:cNvPr>
            <p:cNvCxnSpPr>
              <a:stCxn id="53" idx="3"/>
              <a:endCxn id="55" idx="6"/>
            </p:cNvCxnSpPr>
            <p:nvPr/>
          </p:nvCxnSpPr>
          <p:spPr>
            <a:xfrm flipH="1">
              <a:off x="3426747" y="4440471"/>
              <a:ext cx="548591" cy="2489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E4B8AD3-ABFD-449B-9AE7-2CB183A2539E}"/>
              </a:ext>
            </a:extLst>
          </p:cNvPr>
          <p:cNvSpPr/>
          <p:nvPr/>
        </p:nvSpPr>
        <p:spPr>
          <a:xfrm>
            <a:off x="3547303" y="4528412"/>
            <a:ext cx="32916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altLang="zh-CN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8ADDC22-1DAD-4776-A68B-EA40D976A226}"/>
              </a:ext>
            </a:extLst>
          </p:cNvPr>
          <p:cNvGrpSpPr/>
          <p:nvPr/>
        </p:nvGrpSpPr>
        <p:grpSpPr>
          <a:xfrm>
            <a:off x="1633903" y="544318"/>
            <a:ext cx="5240709" cy="3458409"/>
            <a:chOff x="1633903" y="544318"/>
            <a:chExt cx="5240709" cy="3458409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708E2DE-040C-49C2-988E-D773A7BA5D49}"/>
                </a:ext>
              </a:extLst>
            </p:cNvPr>
            <p:cNvSpPr/>
            <p:nvPr/>
          </p:nvSpPr>
          <p:spPr>
            <a:xfrm>
              <a:off x="1633903" y="544318"/>
              <a:ext cx="1180561" cy="27353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67B59475-B70D-4E26-80EA-9831BBE50B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3609" y="2743028"/>
              <a:ext cx="707848" cy="373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1285C22-D1C1-4BFA-A550-AEDF90668353}"/>
                </a:ext>
              </a:extLst>
            </p:cNvPr>
            <p:cNvSpPr txBox="1"/>
            <p:nvPr/>
          </p:nvSpPr>
          <p:spPr>
            <a:xfrm>
              <a:off x="2503692" y="3171730"/>
              <a:ext cx="437092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algorithm converged</a:t>
              </a:r>
            </a:p>
            <a:p>
              <a:r>
                <a:rPr lang="en-GB" sz="2400" dirty="0">
                  <a:solidFill>
                    <a:srgbClr val="FF0000"/>
                  </a:solidFill>
                </a:rPr>
                <a:t>Min e2e delay found:</a:t>
              </a:r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AEA8336-0D58-4839-9F2A-220ACB39E1BB}"/>
              </a:ext>
            </a:extLst>
          </p:cNvPr>
          <p:cNvGrpSpPr/>
          <p:nvPr/>
        </p:nvGrpSpPr>
        <p:grpSpPr>
          <a:xfrm>
            <a:off x="7329213" y="586208"/>
            <a:ext cx="3835997" cy="2596380"/>
            <a:chOff x="1335177" y="580678"/>
            <a:chExt cx="5499874" cy="2596380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5B306A5-A871-4F73-9D78-C7C6BD1647CF}"/>
                </a:ext>
              </a:extLst>
            </p:cNvPr>
            <p:cNvSpPr/>
            <p:nvPr/>
          </p:nvSpPr>
          <p:spPr>
            <a:xfrm>
              <a:off x="1335177" y="580678"/>
              <a:ext cx="1105450" cy="25963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2FD3D2D-6B99-4FE1-A4C1-403264E93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338" y="1733291"/>
              <a:ext cx="582531" cy="250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4921C5F-5EF1-42B0-A4EE-2768D572D469}"/>
                </a:ext>
              </a:extLst>
            </p:cNvPr>
            <p:cNvSpPr txBox="1"/>
            <p:nvPr/>
          </p:nvSpPr>
          <p:spPr>
            <a:xfrm>
              <a:off x="3007904" y="1476196"/>
              <a:ext cx="3827147" cy="892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600" dirty="0">
                  <a:solidFill>
                    <a:srgbClr val="FF0000"/>
                  </a:solidFill>
                </a:rPr>
                <a:t>Neighbor found</a:t>
              </a:r>
            </a:p>
            <a:p>
              <a:r>
                <a:rPr lang="en-US" sz="2600" dirty="0">
                  <a:solidFill>
                    <a:srgbClr val="FF0000"/>
                  </a:solidFill>
                </a:rPr>
                <a:t>Queuing in node 3</a:t>
              </a:r>
              <a:endParaRPr lang="en-GB" sz="2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B014067-7F25-4D55-9AB9-12626A0BB267}"/>
              </a:ext>
            </a:extLst>
          </p:cNvPr>
          <p:cNvGrpSpPr/>
          <p:nvPr/>
        </p:nvGrpSpPr>
        <p:grpSpPr>
          <a:xfrm>
            <a:off x="7545316" y="4382358"/>
            <a:ext cx="4391459" cy="2110207"/>
            <a:chOff x="1523033" y="1390371"/>
            <a:chExt cx="6296269" cy="1786686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B73B072-16B1-4B2E-B2F7-CD2B7D4F6F2F}"/>
                </a:ext>
              </a:extLst>
            </p:cNvPr>
            <p:cNvSpPr/>
            <p:nvPr/>
          </p:nvSpPr>
          <p:spPr>
            <a:xfrm>
              <a:off x="1556156" y="2579988"/>
              <a:ext cx="591805" cy="5970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92FA7314-B6BD-4FC6-B726-D242A8D0B4FB}"/>
                </a:ext>
              </a:extLst>
            </p:cNvPr>
            <p:cNvCxnSpPr>
              <a:cxnSpLocks/>
              <a:endCxn id="85" idx="7"/>
            </p:cNvCxnSpPr>
            <p:nvPr/>
          </p:nvCxnSpPr>
          <p:spPr>
            <a:xfrm flipH="1">
              <a:off x="2061293" y="2180021"/>
              <a:ext cx="1849307" cy="4874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1E4D94-0985-48CF-9C1A-111558672C5C}"/>
                </a:ext>
              </a:extLst>
            </p:cNvPr>
            <p:cNvSpPr txBox="1"/>
            <p:nvPr/>
          </p:nvSpPr>
          <p:spPr>
            <a:xfrm>
              <a:off x="1523033" y="1390371"/>
              <a:ext cx="6296269" cy="755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600" dirty="0">
                  <a:solidFill>
                    <a:srgbClr val="FF0000"/>
                  </a:solidFill>
                </a:rPr>
                <a:t>Neighbor found</a:t>
              </a:r>
            </a:p>
            <a:p>
              <a:r>
                <a:rPr lang="en-GB" sz="2600" dirty="0">
                  <a:solidFill>
                    <a:srgbClr val="FF0000"/>
                  </a:solidFill>
                </a:rPr>
                <a:t>Not many packets in the queue</a:t>
              </a: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0467C5BD-A988-4A80-B1B5-7BA7AB65B82A}"/>
              </a:ext>
            </a:extLst>
          </p:cNvPr>
          <p:cNvSpPr/>
          <p:nvPr/>
        </p:nvSpPr>
        <p:spPr>
          <a:xfrm>
            <a:off x="3552223" y="4533327"/>
            <a:ext cx="32916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0778A50-E2BA-4A0A-BCE4-B819231E1AE5}"/>
              </a:ext>
            </a:extLst>
          </p:cNvPr>
          <p:cNvGrpSpPr/>
          <p:nvPr/>
        </p:nvGrpSpPr>
        <p:grpSpPr>
          <a:xfrm>
            <a:off x="2503509" y="438183"/>
            <a:ext cx="4585348" cy="3710030"/>
            <a:chOff x="1663399" y="588562"/>
            <a:chExt cx="4585348" cy="371003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E8A14BA0-D2FB-4A84-AAFF-BE05140E8984}"/>
                </a:ext>
              </a:extLst>
            </p:cNvPr>
            <p:cNvSpPr/>
            <p:nvPr/>
          </p:nvSpPr>
          <p:spPr>
            <a:xfrm>
              <a:off x="1663399" y="588562"/>
              <a:ext cx="1580314" cy="27353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9DF733EB-EC5A-4177-96E6-5C9887EF7E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383" y="2748037"/>
              <a:ext cx="340024" cy="7026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EE558B0-532D-48A7-A1D3-BC4FF5BA2E8C}"/>
                </a:ext>
              </a:extLst>
            </p:cNvPr>
            <p:cNvSpPr txBox="1"/>
            <p:nvPr/>
          </p:nvSpPr>
          <p:spPr>
            <a:xfrm>
              <a:off x="1772374" y="3467595"/>
              <a:ext cx="4476373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saturated</a:t>
              </a:r>
            </a:p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 e2e delay found:1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DBCAEDA-1FF7-4568-AC7C-E50C78CDB27F}"/>
              </a:ext>
            </a:extLst>
          </p:cNvPr>
          <p:cNvGrpSpPr/>
          <p:nvPr/>
        </p:nvGrpSpPr>
        <p:grpSpPr>
          <a:xfrm>
            <a:off x="7799789" y="544318"/>
            <a:ext cx="4060873" cy="3324331"/>
            <a:chOff x="1563195" y="427202"/>
            <a:chExt cx="4060873" cy="3324331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2720D60-4AAF-4A13-A3E2-EAFF5EDFF230}"/>
                </a:ext>
              </a:extLst>
            </p:cNvPr>
            <p:cNvSpPr/>
            <p:nvPr/>
          </p:nvSpPr>
          <p:spPr>
            <a:xfrm>
              <a:off x="1563195" y="427202"/>
              <a:ext cx="1532502" cy="26763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68EF8D9F-CF71-45EB-8CBB-4523EBDA6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9912" y="2169575"/>
              <a:ext cx="340024" cy="7026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A541111-DE0E-48EA-B32C-0EB6BAAD5292}"/>
                </a:ext>
              </a:extLst>
            </p:cNvPr>
            <p:cNvSpPr txBox="1"/>
            <p:nvPr/>
          </p:nvSpPr>
          <p:spPr>
            <a:xfrm>
              <a:off x="2650112" y="2920536"/>
              <a:ext cx="29739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Queue in 3 reduced</a:t>
              </a:r>
              <a:endPara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2C21389-01D7-4B6A-86E2-AFA1A712B1C3}"/>
              </a:ext>
            </a:extLst>
          </p:cNvPr>
          <p:cNvGrpSpPr/>
          <p:nvPr/>
        </p:nvGrpSpPr>
        <p:grpSpPr>
          <a:xfrm>
            <a:off x="7790288" y="3868650"/>
            <a:ext cx="3731205" cy="2589642"/>
            <a:chOff x="2517541" y="3301316"/>
            <a:chExt cx="3731205" cy="2589642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8755CD4-F8BD-405D-BB97-1F2AA206F14C}"/>
                </a:ext>
              </a:extLst>
            </p:cNvPr>
            <p:cNvSpPr/>
            <p:nvPr/>
          </p:nvSpPr>
          <p:spPr>
            <a:xfrm>
              <a:off x="2517541" y="3301316"/>
              <a:ext cx="1402981" cy="25896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5D95C89E-58CE-4524-9D36-543E068581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6994" y="4089958"/>
              <a:ext cx="767286" cy="541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3F4E2DB-319B-4FFB-BC3C-F5B376796065}"/>
                </a:ext>
              </a:extLst>
            </p:cNvPr>
            <p:cNvSpPr txBox="1"/>
            <p:nvPr/>
          </p:nvSpPr>
          <p:spPr>
            <a:xfrm>
              <a:off x="4251467" y="4634628"/>
              <a:ext cx="199727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Queuing in 4</a:t>
              </a: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21F69192-602B-4862-83C6-C7A3EE697356}"/>
              </a:ext>
            </a:extLst>
          </p:cNvPr>
          <p:cNvSpPr/>
          <p:nvPr/>
        </p:nvSpPr>
        <p:spPr>
          <a:xfrm>
            <a:off x="3557913" y="4522033"/>
            <a:ext cx="32916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1" grpId="0"/>
      <p:bldP spid="91" grpId="1"/>
      <p:bldP spid="1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388483B-AA4F-440D-9DAD-AA39995CA15A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7E26FF23-14AC-4662-BA4F-661E74FEEB8A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2A30127-3463-40A2-85F0-011727E96DE9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8AD6187-C0A5-4F32-8F06-3B016FEE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1" y="1526603"/>
            <a:ext cx="10863729" cy="35393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Q routing with TCP packet</a:t>
            </a:r>
          </a:p>
          <a:p>
            <a:pPr lvl="2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Change the reward from delay to link reliability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F77631C-14FE-4A75-A642-154868F5F2AD}"/>
              </a:ext>
            </a:extLst>
          </p:cNvPr>
          <p:cNvSpPr txBox="1">
            <a:spLocks/>
          </p:cNvSpPr>
          <p:nvPr/>
        </p:nvSpPr>
        <p:spPr>
          <a:xfrm>
            <a:off x="316637" y="284571"/>
            <a:ext cx="11443563" cy="7593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b="1" dirty="0"/>
          </a:p>
          <a:p>
            <a:endParaRPr lang="en-GB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79AC86-7962-4227-828B-F7B7FDE3FF36}"/>
              </a:ext>
            </a:extLst>
          </p:cNvPr>
          <p:cNvSpPr txBox="1"/>
          <p:nvPr/>
        </p:nvSpPr>
        <p:spPr>
          <a:xfrm>
            <a:off x="3620516" y="2767280"/>
            <a:ext cx="4486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Thank you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EE77B51-3327-47EB-8E9A-96F9E7F7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986978"/>
          </a:xfrm>
        </p:spPr>
        <p:txBody>
          <a:bodyPr>
            <a:normAutofit/>
          </a:bodyPr>
          <a:lstStyle/>
          <a:p>
            <a:r>
              <a:rPr lang="en-GB" b="1" dirty="0"/>
              <a:t>Future plan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0B09AB6-C5E8-4FC8-A13B-1841DC5FFF80}"/>
              </a:ext>
            </a:extLst>
          </p:cNvPr>
          <p:cNvGrpSpPr/>
          <p:nvPr/>
        </p:nvGrpSpPr>
        <p:grpSpPr>
          <a:xfrm>
            <a:off x="691921" y="2993929"/>
            <a:ext cx="8968273" cy="3531891"/>
            <a:chOff x="691921" y="3229897"/>
            <a:chExt cx="8968273" cy="3531891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7DB2EAE-095C-4D4A-A4E7-73C48C877252}"/>
                </a:ext>
              </a:extLst>
            </p:cNvPr>
            <p:cNvCxnSpPr/>
            <p:nvPr/>
          </p:nvCxnSpPr>
          <p:spPr>
            <a:xfrm>
              <a:off x="1268361" y="6238568"/>
              <a:ext cx="83918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B97F49E-A89F-40F8-BE94-CC301848EEC2}"/>
                </a:ext>
              </a:extLst>
            </p:cNvPr>
            <p:cNvCxnSpPr/>
            <p:nvPr/>
          </p:nvCxnSpPr>
          <p:spPr>
            <a:xfrm flipV="1">
              <a:off x="1961535" y="3229897"/>
              <a:ext cx="0" cy="33921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9C8090-A45F-4D8B-8203-91E40C964645}"/>
                </a:ext>
              </a:extLst>
            </p:cNvPr>
            <p:cNvSpPr txBox="1"/>
            <p:nvPr/>
          </p:nvSpPr>
          <p:spPr>
            <a:xfrm>
              <a:off x="691921" y="4005397"/>
              <a:ext cx="128272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Packet</a:t>
              </a:r>
            </a:p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 loss</a:t>
              </a:r>
            </a:p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 rate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CF6AA85-8CAB-4529-BDDD-F5614F3A5B3B}"/>
                </a:ext>
              </a:extLst>
            </p:cNvPr>
            <p:cNvSpPr txBox="1"/>
            <p:nvPr/>
          </p:nvSpPr>
          <p:spPr>
            <a:xfrm>
              <a:off x="4838700" y="6238568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Iteration</a:t>
              </a: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0DFAD0E-8731-45F2-A1EB-CE32D3CC3A37}"/>
                </a:ext>
              </a:extLst>
            </p:cNvPr>
            <p:cNvSpPr/>
            <p:nvPr/>
          </p:nvSpPr>
          <p:spPr>
            <a:xfrm>
              <a:off x="2146526" y="3680049"/>
              <a:ext cx="6869050" cy="2491824"/>
            </a:xfrm>
            <a:custGeom>
              <a:avLst/>
              <a:gdLst>
                <a:gd name="connsiteX0" fmla="*/ 0 w 9601200"/>
                <a:gd name="connsiteY0" fmla="*/ 2183010 h 2491824"/>
                <a:gd name="connsiteX1" fmla="*/ 1342104 w 9601200"/>
                <a:gd name="connsiteY1" fmla="*/ 2183010 h 2491824"/>
                <a:gd name="connsiteX2" fmla="*/ 2153265 w 9601200"/>
                <a:gd name="connsiteY2" fmla="*/ 249 h 2491824"/>
                <a:gd name="connsiteX3" fmla="*/ 3008671 w 9601200"/>
                <a:gd name="connsiteY3" fmla="*/ 2212507 h 2491824"/>
                <a:gd name="connsiteX4" fmla="*/ 5161936 w 9601200"/>
                <a:gd name="connsiteY4" fmla="*/ 2109269 h 2491824"/>
                <a:gd name="connsiteX5" fmla="*/ 5869858 w 9601200"/>
                <a:gd name="connsiteY5" fmla="*/ 44494 h 2491824"/>
                <a:gd name="connsiteX6" fmla="*/ 6636774 w 9601200"/>
                <a:gd name="connsiteY6" fmla="*/ 2271501 h 2491824"/>
                <a:gd name="connsiteX7" fmla="*/ 8214852 w 9601200"/>
                <a:gd name="connsiteY7" fmla="*/ 2153514 h 2491824"/>
                <a:gd name="connsiteX8" fmla="*/ 8819536 w 9601200"/>
                <a:gd name="connsiteY8" fmla="*/ 249 h 2491824"/>
                <a:gd name="connsiteX9" fmla="*/ 9601200 w 9601200"/>
                <a:gd name="connsiteY9" fmla="*/ 2300998 h 249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01200" h="2491824">
                  <a:moveTo>
                    <a:pt x="0" y="2183010"/>
                  </a:moveTo>
                  <a:cubicBezTo>
                    <a:pt x="491613" y="2364907"/>
                    <a:pt x="983226" y="2546804"/>
                    <a:pt x="1342104" y="2183010"/>
                  </a:cubicBezTo>
                  <a:cubicBezTo>
                    <a:pt x="1700982" y="1819216"/>
                    <a:pt x="1875504" y="-4667"/>
                    <a:pt x="2153265" y="249"/>
                  </a:cubicBezTo>
                  <a:cubicBezTo>
                    <a:pt x="2431026" y="5165"/>
                    <a:pt x="2507226" y="1861004"/>
                    <a:pt x="3008671" y="2212507"/>
                  </a:cubicBezTo>
                  <a:cubicBezTo>
                    <a:pt x="3510116" y="2564010"/>
                    <a:pt x="4685072" y="2470605"/>
                    <a:pt x="5161936" y="2109269"/>
                  </a:cubicBezTo>
                  <a:cubicBezTo>
                    <a:pt x="5638801" y="1747933"/>
                    <a:pt x="5624052" y="17455"/>
                    <a:pt x="5869858" y="44494"/>
                  </a:cubicBezTo>
                  <a:cubicBezTo>
                    <a:pt x="6115664" y="71533"/>
                    <a:pt x="6245942" y="1919998"/>
                    <a:pt x="6636774" y="2271501"/>
                  </a:cubicBezTo>
                  <a:cubicBezTo>
                    <a:pt x="7027606" y="2623004"/>
                    <a:pt x="7851058" y="2532056"/>
                    <a:pt x="8214852" y="2153514"/>
                  </a:cubicBezTo>
                  <a:cubicBezTo>
                    <a:pt x="8578646" y="1774972"/>
                    <a:pt x="8588478" y="-24332"/>
                    <a:pt x="8819536" y="249"/>
                  </a:cubicBezTo>
                  <a:cubicBezTo>
                    <a:pt x="9050594" y="24830"/>
                    <a:pt x="9313607" y="1978992"/>
                    <a:pt x="9601200" y="2300998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4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  <p:bldP spid="11" grpId="1"/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6062-4377-49BF-918E-9B171E8F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1311275"/>
          </a:xfrm>
        </p:spPr>
        <p:txBody>
          <a:bodyPr>
            <a:normAutofit/>
          </a:bodyPr>
          <a:lstStyle/>
          <a:p>
            <a:r>
              <a:rPr lang="en-GB" b="1" dirty="0"/>
              <a:t>Topic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9F1EF-5BAE-443F-AAF0-EB398A73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322512"/>
            <a:ext cx="10266829" cy="3539329"/>
          </a:xfrm>
        </p:spPr>
        <p:txBody>
          <a:bodyPr>
            <a:normAutofit fontScale="92500" lnSpcReduction="20000"/>
          </a:bodyPr>
          <a:lstStyle/>
          <a:p>
            <a:r>
              <a:rPr lang="en-GB" sz="4000" dirty="0"/>
              <a:t> </a:t>
            </a:r>
            <a:r>
              <a:rPr lang="en-GB" sz="4000" dirty="0">
                <a:solidFill>
                  <a:srgbClr val="FF0000"/>
                </a:solidFill>
              </a:rPr>
              <a:t>Literature Review</a:t>
            </a:r>
          </a:p>
          <a:p>
            <a:pPr lvl="1"/>
            <a:r>
              <a:rPr lang="en-US" sz="3200" dirty="0"/>
              <a:t>Reinforcement learning and  RL in routing</a:t>
            </a:r>
          </a:p>
          <a:p>
            <a:r>
              <a:rPr lang="en-US" altLang="zh-CN" sz="36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Proposed RL routing methodology</a:t>
            </a:r>
          </a:p>
          <a:p>
            <a:pPr lvl="1"/>
            <a:r>
              <a:rPr lang="en-US" altLang="zh-CN" sz="3200" dirty="0"/>
              <a:t>Deep Q Network </a:t>
            </a:r>
          </a:p>
          <a:p>
            <a:pPr lvl="1"/>
            <a:r>
              <a:rPr lang="en-US" altLang="zh-CN" sz="3200" dirty="0"/>
              <a:t>Q-routing</a:t>
            </a:r>
          </a:p>
          <a:p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Result to date and further plan</a:t>
            </a:r>
          </a:p>
          <a:p>
            <a:pPr lvl="1"/>
            <a:r>
              <a:rPr lang="en-US" altLang="zh-CN" sz="3200" dirty="0"/>
              <a:t>Delay-iteration diagram</a:t>
            </a:r>
          </a:p>
          <a:p>
            <a:pPr lvl="1"/>
            <a:r>
              <a:rPr lang="en-US" altLang="zh-CN" sz="3200" dirty="0"/>
              <a:t>TCP packet loss 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15D03B-4A97-42D9-B12A-6BEAD39A2501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4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D67F44F0-BA8F-47CB-9555-1343B2FD1DB7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8316BD5-5DE9-4C4B-B14C-1CD34B41C492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13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DC044-A347-4596-95A4-30186C8E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6640"/>
            <a:ext cx="12192000" cy="4351338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Reinforcement Learning</a:t>
            </a:r>
            <a:r>
              <a:rPr lang="en-GB" sz="3300" b="1" dirty="0">
                <a:solidFill>
                  <a:srgbClr val="FF0000"/>
                </a:solidFill>
              </a:rPr>
              <a:t>:</a:t>
            </a:r>
            <a:endParaRPr lang="en-GB" sz="3200" dirty="0"/>
          </a:p>
          <a:p>
            <a:pPr lvl="1"/>
            <a:r>
              <a:rPr lang="en-GB" sz="3200" dirty="0"/>
              <a:t>Sample, label, objective error function, weight updating method</a:t>
            </a:r>
          </a:p>
          <a:p>
            <a:pPr lvl="1"/>
            <a:r>
              <a:rPr lang="en-GB" sz="3200" dirty="0"/>
              <a:t>Agent, environment </a:t>
            </a:r>
          </a:p>
          <a:p>
            <a:pPr lvl="1"/>
            <a:r>
              <a:rPr lang="en-GB" sz="3200" dirty="0"/>
              <a:t>(State, action, policy), reward, value function, policy updating method</a:t>
            </a:r>
          </a:p>
          <a:p>
            <a:pPr lvl="1"/>
            <a:r>
              <a:rPr lang="en-GB" sz="3200" dirty="0"/>
              <a:t>Supervised learning: </a:t>
            </a:r>
            <a:r>
              <a:rPr lang="en-US" altLang="zh-CN" sz="3200" dirty="0"/>
              <a:t>classification and regression</a:t>
            </a:r>
            <a:endParaRPr lang="en-GB" sz="3200" dirty="0"/>
          </a:p>
          <a:p>
            <a:pPr lvl="1"/>
            <a:r>
              <a:rPr lang="en-GB" sz="3200" dirty="0"/>
              <a:t>Reinforcement learning: dynamic programming</a:t>
            </a:r>
          </a:p>
          <a:p>
            <a:pPr lvl="1"/>
            <a:endParaRPr lang="en-GB" sz="3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F79E0F-C0AD-4069-8DEC-6723EA27C521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C2F70A7F-A5C9-41AC-BFA9-8875E6595AA1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18D4519-608C-4012-9EEC-91CC13AB59DD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B73693EE-A8C8-44E4-ADFD-269967B9F05D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D14EC-3AC5-4640-9E8F-8F6DDAFD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2" y="1380329"/>
            <a:ext cx="9680896" cy="41338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673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A23CD89-AE95-43D0-B72A-63AB0E3BDF0C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2D66ADCF-1B8D-431C-A6A8-9ECA138D7B3C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2F72E6-BB6A-4082-8024-C422C1F371F1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A0D13B7-C63A-470C-9C44-A2FA0D953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18" y="1757714"/>
                <a:ext cx="12098482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3600" b="1" dirty="0">
                    <a:solidFill>
                      <a:srgbClr val="FF0000"/>
                    </a:solidFill>
                  </a:rPr>
                  <a:t>RL learning methodology</a:t>
                </a:r>
                <a:endParaRPr lang="en-GB" sz="33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GB" sz="3200" dirty="0"/>
                  <a:t>Long-term reward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GB" sz="32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+1+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GB" sz="3200" dirty="0"/>
              </a:p>
              <a:p>
                <a:pPr lvl="1"/>
                <a:r>
                  <a:rPr lang="en-GB" sz="3200" dirty="0"/>
                  <a:t>Action-state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)~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3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3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3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+1+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GB" sz="320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GB" sz="3200" dirty="0"/>
                  <a:t>Policy iteration method: </a:t>
                </a:r>
              </a:p>
              <a:p>
                <a:pPr lvl="2"/>
                <a:r>
                  <a:rPr lang="en-GB" sz="2800" dirty="0"/>
                  <a:t>1. evaluate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n-GB" sz="2800" dirty="0"/>
              </a:p>
              <a:p>
                <a:pPr lvl="2"/>
                <a:r>
                  <a:rPr lang="en-GB" sz="2800" dirty="0"/>
                  <a:t>2. update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GB" sz="2800" dirty="0"/>
                  <a:t>                           </a:t>
                </a:r>
                <a:endParaRPr lang="en-GB" sz="300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GB" sz="3200" dirty="0">
                    <a:ea typeface="宋体" panose="02010600030101010101" pitchFamily="2" charset="-122"/>
                    <a:cs typeface="Arial" panose="020B0604020202020204" pitchFamily="34" charset="0"/>
                  </a:rPr>
                  <a:t>Bellman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]</m:t>
                        </m:r>
                      </m:e>
                    </m:nary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GB" sz="2800" b="1" dirty="0">
                    <a:solidFill>
                      <a:srgbClr val="0070C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Model based</a:t>
                </a:r>
              </a:p>
              <a:p>
                <a:pPr lvl="1"/>
                <a:endParaRPr lang="en-GB" sz="2800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A0D13B7-C63A-470C-9C44-A2FA0D953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18" y="1757714"/>
                <a:ext cx="12098482" cy="4351338"/>
              </a:xfrm>
              <a:blipFill>
                <a:blip r:embed="rId3"/>
                <a:stretch>
                  <a:fillRect l="-1360" t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D41B88B-4134-4362-A7A0-E178D55E62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9" t="11146"/>
          <a:stretch/>
        </p:blipFill>
        <p:spPr>
          <a:xfrm>
            <a:off x="7372740" y="230286"/>
            <a:ext cx="3823123" cy="2677471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34B3E7A-D576-4F4A-9FC2-F5355A55267B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98955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D0E440B-8A55-467B-9061-60DFA9B3B93A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280F275E-2CAA-4DD6-B763-DAC3EED58913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7D9150-0506-4B7F-8740-4BBBBA241C5D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500E3C5B-227B-4637-A13C-A4BD29C91D10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6007944D-EAD1-4267-94FC-53EDE192F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" y="1698622"/>
                <a:ext cx="11849100" cy="5090324"/>
              </a:xfrm>
            </p:spPr>
            <p:txBody>
              <a:bodyPr>
                <a:normAutofit/>
              </a:bodyPr>
              <a:lstStyle/>
              <a:p>
                <a:r>
                  <a:rPr lang="en-GB" sz="3600" b="1" dirty="0">
                    <a:solidFill>
                      <a:srgbClr val="FF0000"/>
                    </a:solidFill>
                  </a:rPr>
                  <a:t>RL learning methodology</a:t>
                </a:r>
              </a:p>
              <a:p>
                <a:pPr lvl="1"/>
                <a:r>
                  <a:rPr lang="en-GB" sz="3000" dirty="0"/>
                  <a:t>Monte Carlo method</a:t>
                </a:r>
              </a:p>
              <a:p>
                <a:pPr lvl="2"/>
                <a:r>
                  <a:rPr lang="en-GB" sz="3000" dirty="0"/>
                  <a:t>Trial sequences</a:t>
                </a:r>
              </a:p>
              <a:p>
                <a:pPr lvl="2"/>
                <a:r>
                  <a:rPr lang="en-GB" sz="3000" dirty="0"/>
                  <a:t>Calculate long-term reward of each state-action pair </a:t>
                </a:r>
              </a:p>
              <a:p>
                <a:pPr lvl="2"/>
                <a:r>
                  <a:rPr lang="en-GB" sz="30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sz="3000" dirty="0"/>
                  <a:t> of each state-action pair</a:t>
                </a:r>
              </a:p>
              <a:p>
                <a:pPr marL="914400" lvl="2" indent="0">
                  <a:buNone/>
                </a:pPr>
                <a:r>
                  <a:rPr lang="en-GB" sz="3000" dirty="0">
                    <a:cs typeface="Arial" panose="020B0604020202020204" pitchFamily="34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3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≅ </m:t>
                    </m:r>
                    <m:f>
                      <m:fPr>
                        <m:ctrlP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′)</m:t>
                        </m:r>
                      </m:sup>
                      <m:e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en-GB" sz="3000" dirty="0"/>
                  <a:t>         </a:t>
                </a:r>
                <a:r>
                  <a:rPr lang="en-GB" sz="3200" dirty="0"/>
                  <a:t>𝑎’∈𝐴, s’∈𝑆 </a:t>
                </a:r>
                <a:endParaRPr lang="en-GB" sz="3000" dirty="0"/>
              </a:p>
              <a:p>
                <a:pPr lvl="2"/>
                <a:r>
                  <a:rPr lang="en-GB" sz="3000" dirty="0"/>
                  <a:t>Update </a:t>
                </a:r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,    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𝑎𝑟𝑔𝑚𝑎𝑥</m:t>
                                </m:r>
                              </m:e>
                              <m:sub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GB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𝑎𝑟𝑔𝑚𝑎𝑥</m:t>
                                </m:r>
                              </m:e>
                              <m:sub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3500" dirty="0"/>
                  <a:t>  </a:t>
                </a:r>
                <a:r>
                  <a:rPr lang="en-GB" sz="2800" dirty="0"/>
                  <a:t>𝑎∈𝐴, s∈𝑆 </a:t>
                </a:r>
              </a:p>
              <a:p>
                <a:pPr marL="457200" lvl="1" indent="0">
                  <a:buNone/>
                </a:pPr>
                <a:endParaRPr lang="en-GB" sz="32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6007944D-EAD1-4267-94FC-53EDE192F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698622"/>
                <a:ext cx="11849100" cy="5090324"/>
              </a:xfrm>
              <a:blipFill>
                <a:blip r:embed="rId3"/>
                <a:stretch>
                  <a:fillRect l="-1389" t="-29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A53BD94-159E-458A-AA86-12BDD6DC26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t="9737" r="763"/>
          <a:stretch/>
        </p:blipFill>
        <p:spPr>
          <a:xfrm>
            <a:off x="5236899" y="1078654"/>
            <a:ext cx="6818676" cy="18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4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4BADD0-4259-4C5C-B165-507C3D752317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E2FA5CEE-FF9A-4BAC-A678-7F0E2C643C99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4B5601-E2E7-4738-BFCD-B08EC37FA25D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59B0921-F68B-4042-9BA4-3FDF4F90E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11859" y="2053391"/>
                <a:ext cx="13037574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3200" b="1" dirty="0">
                    <a:solidFill>
                      <a:srgbClr val="FF0000"/>
                    </a:solidFill>
                  </a:rPr>
                  <a:t>RL learning methodology</a:t>
                </a:r>
              </a:p>
              <a:p>
                <a:r>
                  <a:rPr lang="en-GB" sz="3000" dirty="0"/>
                  <a:t>Q learning</a:t>
                </a:r>
              </a:p>
              <a:p>
                <a:pPr lvl="1"/>
                <a:r>
                  <a:rPr lang="en-GB" sz="2800" dirty="0"/>
                  <a:t>Trial sequences</a:t>
                </a:r>
              </a:p>
              <a:p>
                <a:pPr lvl="1"/>
                <a:r>
                  <a:rPr lang="en-GB" sz="2800" dirty="0"/>
                  <a:t>Temporal difference:</a:t>
                </a:r>
              </a:p>
              <a:p>
                <a:pPr marL="457200" lvl="1" indent="0">
                  <a:buNone/>
                </a:pPr>
                <a:r>
                  <a:rPr lang="en-GB" sz="2800" dirty="0">
                    <a:cs typeface="Arial" panose="020B0604020202020204" pitchFamily="34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𝜋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GB" sz="2800" b="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800" b="0" dirty="0">
                    <a:ea typeface="宋体" panose="02010600030101010101" pitchFamily="2" charset="-122"/>
                    <a:cs typeface="Arial" panose="020B0604020202020204" pitchFamily="34" charset="0"/>
                  </a:rPr>
                  <a:t>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80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800" dirty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r>
                      <a:rPr lang="en-GB" sz="27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′</m:t>
                    </m:r>
                    <m:d>
                      <m:d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7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sz="2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GB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GB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GB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7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𝑎𝑟𝑔𝑚𝑎𝑥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7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2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GB" sz="2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GB" sz="2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2700" dirty="0"/>
              </a:p>
              <a:p>
                <a:pPr lvl="1"/>
                <a:r>
                  <a:rPr lang="en-GB" sz="3200" dirty="0"/>
                  <a:t>Trial and Evaluation can be preformed simultaneously</a:t>
                </a: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59B0921-F68B-4042-9BA4-3FDF4F90E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1859" y="2053391"/>
                <a:ext cx="13037574" cy="4351338"/>
              </a:xfrm>
              <a:blipFill>
                <a:blip r:embed="rId3"/>
                <a:stretch>
                  <a:fillRect l="-1076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A06812F3-7677-4779-89A5-207B4845377A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43AEE-D1E8-48BD-9BF6-439053ED2CD9}"/>
                  </a:ext>
                </a:extLst>
              </p:cNvPr>
              <p:cNvSpPr txBox="1"/>
              <p:nvPr/>
            </p:nvSpPr>
            <p:spPr>
              <a:xfrm>
                <a:off x="4646976" y="381033"/>
                <a:ext cx="7234493" cy="353827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≅ 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</m:d>
                      </m:e>
                    </m:nary>
                  </m:oMath>
                </a14:m>
                <a:endParaRPr lang="en-GB" sz="2800" i="1" dirty="0">
                  <a:latin typeface="Cambria Math" panose="020405030504060302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r>
                        <a:rPr lang="en-GB" sz="28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)]</m:t>
                          </m:r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rgbClr val="FF0000"/>
                  </a:solidFill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43AEE-D1E8-48BD-9BF6-439053ED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76" y="381033"/>
                <a:ext cx="7234493" cy="3538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6CF30D-80DC-46E7-AF5F-93EDEA07E93B}"/>
              </a:ext>
            </a:extLst>
          </p:cNvPr>
          <p:cNvGrpSpPr/>
          <p:nvPr/>
        </p:nvGrpSpPr>
        <p:grpSpPr>
          <a:xfrm>
            <a:off x="4837477" y="4581645"/>
            <a:ext cx="5627800" cy="1048344"/>
            <a:chOff x="4645753" y="4375154"/>
            <a:chExt cx="5627800" cy="10483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F1056A-91A3-44E0-AE9C-EAC6116067EF}"/>
                </a:ext>
              </a:extLst>
            </p:cNvPr>
            <p:cNvSpPr/>
            <p:nvPr/>
          </p:nvSpPr>
          <p:spPr>
            <a:xfrm>
              <a:off x="4645753" y="4912584"/>
              <a:ext cx="5434853" cy="510914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0B23D0D-EB25-43AB-AA86-D04A1A48B42E}"/>
                </a:ext>
              </a:extLst>
            </p:cNvPr>
            <p:cNvSpPr txBox="1"/>
            <p:nvPr/>
          </p:nvSpPr>
          <p:spPr>
            <a:xfrm>
              <a:off x="8516471" y="4375154"/>
              <a:ext cx="1757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Q 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8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CEFF24C-EC60-49A0-AE54-4FE495AB0A5E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40BC8A93-934E-4321-9A21-5FA7DE764C9A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ED6E63F-7279-4F1D-A86A-D4EE70540FCB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8C59E6A-CD45-4AF6-9804-FE43C6CD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1698623"/>
            <a:ext cx="12084424" cy="5090323"/>
          </a:xfrm>
        </p:spPr>
        <p:txBody>
          <a:bodyPr>
            <a:normAutofit fontScale="92500" lnSpcReduction="10000"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Reinforcement learning in routing</a:t>
            </a:r>
          </a:p>
          <a:p>
            <a:pPr lvl="1"/>
            <a:r>
              <a:rPr lang="en-GB" sz="3000" dirty="0"/>
              <a:t>Environment: Network topology</a:t>
            </a:r>
          </a:p>
          <a:p>
            <a:pPr lvl="1"/>
            <a:r>
              <a:rPr lang="en-GB" sz="3000" dirty="0"/>
              <a:t>State: Router</a:t>
            </a:r>
          </a:p>
          <a:p>
            <a:pPr lvl="1"/>
            <a:r>
              <a:rPr lang="en-GB" sz="3000" dirty="0"/>
              <a:t>Agent: Packet</a:t>
            </a:r>
          </a:p>
          <a:p>
            <a:pPr lvl="1"/>
            <a:r>
              <a:rPr lang="en-GB" sz="3000" dirty="0"/>
              <a:t>Action: next hop</a:t>
            </a:r>
          </a:p>
          <a:p>
            <a:pPr lvl="1"/>
            <a:r>
              <a:rPr lang="en-GB" sz="3000" dirty="0"/>
              <a:t>Policy: routing table</a:t>
            </a:r>
          </a:p>
          <a:p>
            <a:pPr lvl="1"/>
            <a:r>
              <a:rPr lang="en-GB" sz="3000" dirty="0"/>
              <a:t>Reward: </a:t>
            </a:r>
            <a:r>
              <a:rPr lang="zh-CN" altLang="en-US" sz="3000" dirty="0"/>
              <a:t>① </a:t>
            </a:r>
            <a:r>
              <a:rPr lang="en-GB" altLang="zh-CN" sz="3000" dirty="0"/>
              <a:t>UDP packet: </a:t>
            </a:r>
            <a:r>
              <a:rPr lang="en-GB" sz="3000" dirty="0"/>
              <a:t>delay from one router  to another router (queuing + transmission)</a:t>
            </a:r>
          </a:p>
          <a:p>
            <a:pPr marL="1828800" lvl="4" indent="0">
              <a:buNone/>
            </a:pPr>
            <a:r>
              <a:rPr lang="zh-CN" altLang="en-US" sz="3000" dirty="0"/>
              <a:t> ② </a:t>
            </a:r>
            <a:r>
              <a:rPr lang="en-GB" altLang="zh-CN" sz="3000" dirty="0"/>
              <a:t>TCP packet: link reliability </a:t>
            </a:r>
            <a:r>
              <a:rPr lang="en-GB" sz="3000" dirty="0"/>
              <a:t>from one router  to another router </a:t>
            </a:r>
          </a:p>
          <a:p>
            <a:pPr lvl="1"/>
            <a:r>
              <a:rPr lang="en-GB" sz="3000" dirty="0"/>
              <a:t>value function: </a:t>
            </a:r>
            <a:r>
              <a:rPr lang="zh-CN" altLang="en-US" sz="3000" dirty="0"/>
              <a:t>① </a:t>
            </a:r>
            <a:r>
              <a:rPr lang="en-GB" altLang="zh-CN" sz="3000" dirty="0"/>
              <a:t>UDP </a:t>
            </a:r>
            <a:r>
              <a:rPr lang="en-US" altLang="zh-CN" sz="3000" dirty="0"/>
              <a:t>packet</a:t>
            </a:r>
            <a:r>
              <a:rPr lang="en-GB" altLang="zh-CN" sz="3000" dirty="0"/>
              <a:t>:</a:t>
            </a:r>
            <a:r>
              <a:rPr lang="zh-CN" altLang="en-US" sz="3000" dirty="0"/>
              <a:t> </a:t>
            </a:r>
            <a:r>
              <a:rPr lang="en-GB" altLang="zh-CN" sz="3000" dirty="0"/>
              <a:t>end-to-end delay</a:t>
            </a:r>
          </a:p>
          <a:p>
            <a:pPr marL="457200" lvl="1" indent="0">
              <a:buNone/>
            </a:pPr>
            <a:r>
              <a:rPr lang="en-GB" sz="3000" dirty="0"/>
              <a:t>                               </a:t>
            </a:r>
            <a:r>
              <a:rPr lang="zh-CN" altLang="en-US" sz="3000" dirty="0"/>
              <a:t>② </a:t>
            </a:r>
            <a:r>
              <a:rPr lang="en-GB" altLang="zh-CN" sz="3000" dirty="0"/>
              <a:t>TCP packet: end-to-end packet loss rate</a:t>
            </a:r>
            <a:endParaRPr lang="en-GB" sz="3000" dirty="0"/>
          </a:p>
          <a:p>
            <a:r>
              <a:rPr lang="en-GB" altLang="zh-CN" sz="3200" b="1" dirty="0">
                <a:solidFill>
                  <a:srgbClr val="FF0000"/>
                </a:solidFill>
              </a:rPr>
              <a:t>RL routing method</a:t>
            </a:r>
            <a:r>
              <a:rPr lang="en-US" altLang="zh-CN" sz="3200" b="1" dirty="0">
                <a:solidFill>
                  <a:srgbClr val="FF0000"/>
                </a:solidFill>
              </a:rPr>
              <a:t>: </a:t>
            </a:r>
            <a:r>
              <a:rPr lang="en-GB" altLang="zh-CN" sz="3200" dirty="0"/>
              <a:t>Q routing </a:t>
            </a:r>
            <a:endParaRPr lang="en-US" altLang="zh-CN" sz="32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5C17E86-24BB-4646-B52E-2E783E169CB4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46589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F1F76F3-02BE-4BBD-A125-1288178EF124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F8DFBF54-9DF0-4821-B3F4-6A6B56F98C81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ADBCBA-9DAF-4C55-9A92-D98173EA8FD5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275CB8A-120C-4035-88A8-3427E020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6" y="1769121"/>
            <a:ext cx="12084424" cy="4905777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Deep Q routing: </a:t>
            </a:r>
            <a:r>
              <a:rPr lang="en-GB" sz="3200" dirty="0"/>
              <a:t>Q routing + Deep Q Network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F4C6B03-BD53-4050-82D8-AEA792B03185}"/>
              </a:ext>
            </a:extLst>
          </p:cNvPr>
          <p:cNvSpPr txBox="1">
            <a:spLocks/>
          </p:cNvSpPr>
          <p:nvPr/>
        </p:nvSpPr>
        <p:spPr>
          <a:xfrm>
            <a:off x="107576" y="851048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Proposed RL routing methodology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BACBB2-1CE9-4C7A-BE8F-6B9B18BE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2941233"/>
            <a:ext cx="8821534" cy="3648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367E1D-E713-480F-85CA-E3E1A1991425}"/>
                  </a:ext>
                </a:extLst>
              </p:cNvPr>
              <p:cNvSpPr txBox="1"/>
              <p:nvPr/>
            </p:nvSpPr>
            <p:spPr>
              <a:xfrm>
                <a:off x="0" y="2245851"/>
                <a:ext cx="12012948" cy="1390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sub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GB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GB" sz="3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30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367E1D-E713-480F-85CA-E3E1A199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5851"/>
                <a:ext cx="12012948" cy="1390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5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9272B52-37C4-4AA4-83DC-85ECA3AE6C72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982C2C8D-0085-4803-A560-B8927D1D32E4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B50224-3D1E-4748-8A38-7DF10FC91C24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B732C6F-2B41-4CA3-B210-54D33F5A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51" y="1977777"/>
            <a:ext cx="9569450" cy="3539329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Q network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Replay buffer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Target network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Priority replay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Double Q learning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Duelling Q learning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BAD86CE-24C1-4E1A-99BF-54CD747B790B}"/>
              </a:ext>
            </a:extLst>
          </p:cNvPr>
          <p:cNvSpPr txBox="1">
            <a:spLocks/>
          </p:cNvSpPr>
          <p:nvPr/>
        </p:nvSpPr>
        <p:spPr>
          <a:xfrm>
            <a:off x="107576" y="851048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Proposed RL routing methodology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43ED8D-3F57-406E-B37E-64D9F0C58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t="20242" r="77057" b="15070"/>
          <a:stretch/>
        </p:blipFill>
        <p:spPr>
          <a:xfrm>
            <a:off x="4772675" y="2223636"/>
            <a:ext cx="2536722" cy="31546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351A11-9880-4F02-AE67-46AE77D475AA}"/>
              </a:ext>
            </a:extLst>
          </p:cNvPr>
          <p:cNvCxnSpPr/>
          <p:nvPr/>
        </p:nvCxnSpPr>
        <p:spPr>
          <a:xfrm>
            <a:off x="7359445" y="3780740"/>
            <a:ext cx="12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20ED822-83E7-43E0-8AEB-7784801F9D7A}"/>
              </a:ext>
            </a:extLst>
          </p:cNvPr>
          <p:cNvSpPr/>
          <p:nvPr/>
        </p:nvSpPr>
        <p:spPr>
          <a:xfrm>
            <a:off x="5300596" y="3555376"/>
            <a:ext cx="898274" cy="338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3D9E5F6-124F-4DE3-B613-FB61B161F7B6}"/>
              </a:ext>
            </a:extLst>
          </p:cNvPr>
          <p:cNvSpPr txBox="1"/>
          <p:nvPr/>
        </p:nvSpPr>
        <p:spPr>
          <a:xfrm>
            <a:off x="4417095" y="5402331"/>
            <a:ext cx="376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Node 1 Q routing table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495D8D1-B210-49A1-9EBE-3A5242EA1603}"/>
              </a:ext>
            </a:extLst>
          </p:cNvPr>
          <p:cNvSpPr txBox="1"/>
          <p:nvPr/>
        </p:nvSpPr>
        <p:spPr>
          <a:xfrm>
            <a:off x="8894941" y="5399967"/>
            <a:ext cx="2854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Node 1 Q network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F5C157-290D-451C-AF75-318B0397AE8D}"/>
              </a:ext>
            </a:extLst>
          </p:cNvPr>
          <p:cNvGrpSpPr/>
          <p:nvPr/>
        </p:nvGrpSpPr>
        <p:grpSpPr>
          <a:xfrm>
            <a:off x="8689319" y="1691322"/>
            <a:ext cx="3911223" cy="3797816"/>
            <a:chOff x="8641817" y="1441940"/>
            <a:chExt cx="3911223" cy="379781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EAB8730-7673-4D54-89C9-CE75627DFD50}"/>
                </a:ext>
              </a:extLst>
            </p:cNvPr>
            <p:cNvSpPr/>
            <p:nvPr/>
          </p:nvSpPr>
          <p:spPr>
            <a:xfrm>
              <a:off x="9033382" y="263138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3F69C9F-3E6E-440C-8C60-1BE05D434C7D}"/>
                </a:ext>
              </a:extLst>
            </p:cNvPr>
            <p:cNvSpPr/>
            <p:nvPr/>
          </p:nvSpPr>
          <p:spPr>
            <a:xfrm>
              <a:off x="9033382" y="3119379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06391CB-88C3-4A88-A1D0-AE750F6EB8CF}"/>
                </a:ext>
              </a:extLst>
            </p:cNvPr>
            <p:cNvSpPr/>
            <p:nvPr/>
          </p:nvSpPr>
          <p:spPr>
            <a:xfrm>
              <a:off x="9033385" y="362777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F3A9E58-AE96-4CC5-8B94-B4FF223938A3}"/>
                </a:ext>
              </a:extLst>
            </p:cNvPr>
            <p:cNvSpPr/>
            <p:nvPr/>
          </p:nvSpPr>
          <p:spPr>
            <a:xfrm>
              <a:off x="9033385" y="419032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A8DA0F7-509C-4B54-9E8E-2DF8DA9FE328}"/>
                </a:ext>
              </a:extLst>
            </p:cNvPr>
            <p:cNvSpPr/>
            <p:nvPr/>
          </p:nvSpPr>
          <p:spPr>
            <a:xfrm>
              <a:off x="9033386" y="474734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5488A2-E2AC-4203-A29C-4DEFD20CA04E}"/>
                </a:ext>
              </a:extLst>
            </p:cNvPr>
            <p:cNvSpPr/>
            <p:nvPr/>
          </p:nvSpPr>
          <p:spPr>
            <a:xfrm>
              <a:off x="9943154" y="4191916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1C6808E-D985-4A80-9D2D-BD6167BF6A61}"/>
                </a:ext>
              </a:extLst>
            </p:cNvPr>
            <p:cNvSpPr/>
            <p:nvPr/>
          </p:nvSpPr>
          <p:spPr>
            <a:xfrm>
              <a:off x="9946843" y="369747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D17843D-8D2F-42C0-89A0-C948E061C1F9}"/>
                </a:ext>
              </a:extLst>
            </p:cNvPr>
            <p:cNvSpPr/>
            <p:nvPr/>
          </p:nvSpPr>
          <p:spPr>
            <a:xfrm>
              <a:off x="9936868" y="3213504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DF8ABD0-4966-47D7-9BE5-BAA63612CC54}"/>
                </a:ext>
              </a:extLst>
            </p:cNvPr>
            <p:cNvSpPr/>
            <p:nvPr/>
          </p:nvSpPr>
          <p:spPr>
            <a:xfrm>
              <a:off x="9945352" y="2727726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8D93754-FF06-474B-9E2B-448D99A58F05}"/>
                </a:ext>
              </a:extLst>
            </p:cNvPr>
            <p:cNvSpPr/>
            <p:nvPr/>
          </p:nvSpPr>
          <p:spPr>
            <a:xfrm>
              <a:off x="10683088" y="2949451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B88F119-CDA6-4589-8C10-92EA7C6BE979}"/>
                </a:ext>
              </a:extLst>
            </p:cNvPr>
            <p:cNvSpPr/>
            <p:nvPr/>
          </p:nvSpPr>
          <p:spPr>
            <a:xfrm>
              <a:off x="10683088" y="3458804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28F54CE-2786-4B4F-BF0D-8D75913DE315}"/>
                </a:ext>
              </a:extLst>
            </p:cNvPr>
            <p:cNvSpPr/>
            <p:nvPr/>
          </p:nvSpPr>
          <p:spPr>
            <a:xfrm>
              <a:off x="10683087" y="396260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37B41D-C7F8-409C-B6D3-B95D15E91BBE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>
              <a:off x="9418479" y="2823936"/>
              <a:ext cx="528364" cy="1066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5907A1-AF9A-4CA0-A35F-B692247781D3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>
              <a:off x="9418479" y="2823936"/>
              <a:ext cx="526873" cy="96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7CF2A7C-BEB4-4870-B978-2ACB07C6BD38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>
              <a:off x="9418479" y="2823936"/>
              <a:ext cx="518389" cy="582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45E916D-EF1F-481C-B429-3958D27547F3}"/>
                </a:ext>
              </a:extLst>
            </p:cNvPr>
            <p:cNvCxnSpPr>
              <a:stCxn id="16" idx="6"/>
              <a:endCxn id="21" idx="2"/>
            </p:cNvCxnSpPr>
            <p:nvPr/>
          </p:nvCxnSpPr>
          <p:spPr>
            <a:xfrm>
              <a:off x="9418479" y="2823936"/>
              <a:ext cx="524675" cy="1560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04C2AF8-EB41-4017-BC48-8DBD2FFAC298}"/>
                </a:ext>
              </a:extLst>
            </p:cNvPr>
            <p:cNvCxnSpPr>
              <a:cxnSpLocks/>
              <a:stCxn id="17" idx="6"/>
              <a:endCxn id="24" idx="2"/>
            </p:cNvCxnSpPr>
            <p:nvPr/>
          </p:nvCxnSpPr>
          <p:spPr>
            <a:xfrm flipV="1">
              <a:off x="9418479" y="2920275"/>
              <a:ext cx="526873" cy="391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CC33CEA-6FFF-4121-BB81-3EFCDD4CB7E7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>
              <a:off x="9418479" y="3311928"/>
              <a:ext cx="518389" cy="94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C898447-CFEB-4252-9DC3-F92F6143964D}"/>
                </a:ext>
              </a:extLst>
            </p:cNvPr>
            <p:cNvCxnSpPr>
              <a:stCxn id="17" idx="6"/>
              <a:endCxn id="22" idx="2"/>
            </p:cNvCxnSpPr>
            <p:nvPr/>
          </p:nvCxnSpPr>
          <p:spPr>
            <a:xfrm>
              <a:off x="9418479" y="3311928"/>
              <a:ext cx="528364" cy="578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615FFBC-3677-4A52-B821-72B48990555B}"/>
                </a:ext>
              </a:extLst>
            </p:cNvPr>
            <p:cNvCxnSpPr>
              <a:stCxn id="17" idx="6"/>
              <a:endCxn id="21" idx="2"/>
            </p:cNvCxnSpPr>
            <p:nvPr/>
          </p:nvCxnSpPr>
          <p:spPr>
            <a:xfrm>
              <a:off x="9418479" y="3311928"/>
              <a:ext cx="524675" cy="1072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452E3A6-99F3-4710-A3F3-5F5954BBF328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 flipV="1">
              <a:off x="9418482" y="2920275"/>
              <a:ext cx="526870" cy="900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7EBDA59-42ED-4534-835F-94676BD33420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 flipV="1">
              <a:off x="9418482" y="3406053"/>
              <a:ext cx="518386" cy="414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4BE5D69-358D-4672-A5C8-F750762F72C9}"/>
                </a:ext>
              </a:extLst>
            </p:cNvPr>
            <p:cNvCxnSpPr>
              <a:stCxn id="18" idx="6"/>
              <a:endCxn id="22" idx="2"/>
            </p:cNvCxnSpPr>
            <p:nvPr/>
          </p:nvCxnSpPr>
          <p:spPr>
            <a:xfrm>
              <a:off x="9418482" y="3820326"/>
              <a:ext cx="528361" cy="69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A0097E-E453-488F-B9E4-61424850683E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9418482" y="3820326"/>
              <a:ext cx="524672" cy="564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DA928EA-C409-4E86-B9A0-4B1FEB4B3FCF}"/>
                </a:ext>
              </a:extLst>
            </p:cNvPr>
            <p:cNvCxnSpPr>
              <a:stCxn id="19" idx="6"/>
              <a:endCxn id="24" idx="2"/>
            </p:cNvCxnSpPr>
            <p:nvPr/>
          </p:nvCxnSpPr>
          <p:spPr>
            <a:xfrm flipV="1">
              <a:off x="9418482" y="2920275"/>
              <a:ext cx="526870" cy="1462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FA3FAFB-C2CC-425E-B769-C8155EF7DA70}"/>
                </a:ext>
              </a:extLst>
            </p:cNvPr>
            <p:cNvCxnSpPr>
              <a:stCxn id="19" idx="6"/>
              <a:endCxn id="23" idx="2"/>
            </p:cNvCxnSpPr>
            <p:nvPr/>
          </p:nvCxnSpPr>
          <p:spPr>
            <a:xfrm flipV="1">
              <a:off x="9418482" y="3406053"/>
              <a:ext cx="518386" cy="976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6B3A7E4-4009-4E14-86EA-ED7BD3A3F9E3}"/>
                </a:ext>
              </a:extLst>
            </p:cNvPr>
            <p:cNvCxnSpPr>
              <a:stCxn id="19" idx="6"/>
              <a:endCxn id="22" idx="2"/>
            </p:cNvCxnSpPr>
            <p:nvPr/>
          </p:nvCxnSpPr>
          <p:spPr>
            <a:xfrm flipV="1">
              <a:off x="9418482" y="3890022"/>
              <a:ext cx="528361" cy="492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033B9F42-BB75-4044-97B2-80486F1A71CE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>
              <a:off x="9418482" y="4382876"/>
              <a:ext cx="524672" cy="1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3B4334E-20E4-4B96-B141-CA453E63571F}"/>
                </a:ext>
              </a:extLst>
            </p:cNvPr>
            <p:cNvCxnSpPr>
              <a:stCxn id="20" idx="6"/>
              <a:endCxn id="24" idx="2"/>
            </p:cNvCxnSpPr>
            <p:nvPr/>
          </p:nvCxnSpPr>
          <p:spPr>
            <a:xfrm flipV="1">
              <a:off x="9418483" y="2920275"/>
              <a:ext cx="526869" cy="2019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F0C2EC6-D759-458F-9D92-A7444C143EFC}"/>
                </a:ext>
              </a:extLst>
            </p:cNvPr>
            <p:cNvCxnSpPr>
              <a:stCxn id="20" idx="6"/>
              <a:endCxn id="23" idx="2"/>
            </p:cNvCxnSpPr>
            <p:nvPr/>
          </p:nvCxnSpPr>
          <p:spPr>
            <a:xfrm flipV="1">
              <a:off x="9418483" y="3406053"/>
              <a:ext cx="518385" cy="153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0A1FB03-78FF-4FF5-A6B9-1D2A8204A041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 flipV="1">
              <a:off x="9418483" y="3890022"/>
              <a:ext cx="528360" cy="104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C6819AD6-B29D-4F34-8D21-C8B323A91824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9418483" y="4384465"/>
              <a:ext cx="524671" cy="55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49A725D-2286-4D58-862A-FA836764D064}"/>
                </a:ext>
              </a:extLst>
            </p:cNvPr>
            <p:cNvCxnSpPr>
              <a:stCxn id="24" idx="6"/>
              <a:endCxn id="29" idx="2"/>
            </p:cNvCxnSpPr>
            <p:nvPr/>
          </p:nvCxnSpPr>
          <p:spPr>
            <a:xfrm>
              <a:off x="10330449" y="2920275"/>
              <a:ext cx="352639" cy="221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08C47A01-EDA3-4376-9298-B983369F8765}"/>
                </a:ext>
              </a:extLst>
            </p:cNvPr>
            <p:cNvCxnSpPr>
              <a:stCxn id="24" idx="6"/>
              <a:endCxn id="30" idx="2"/>
            </p:cNvCxnSpPr>
            <p:nvPr/>
          </p:nvCxnSpPr>
          <p:spPr>
            <a:xfrm>
              <a:off x="10330449" y="2920275"/>
              <a:ext cx="352639" cy="731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36D2AFD-5CD5-4F0D-A6CA-F7E71C59F02C}"/>
                </a:ext>
              </a:extLst>
            </p:cNvPr>
            <p:cNvCxnSpPr>
              <a:stCxn id="24" idx="6"/>
              <a:endCxn id="31" idx="2"/>
            </p:cNvCxnSpPr>
            <p:nvPr/>
          </p:nvCxnSpPr>
          <p:spPr>
            <a:xfrm>
              <a:off x="10330449" y="2920275"/>
              <a:ext cx="352638" cy="1234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3E3FA79-CA91-4CE8-B6F5-815F999E7019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10321965" y="3142000"/>
              <a:ext cx="361123" cy="264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4D4EDAF-7FAC-4704-A553-F53585B6EFD6}"/>
                </a:ext>
              </a:extLst>
            </p:cNvPr>
            <p:cNvCxnSpPr>
              <a:stCxn id="23" idx="6"/>
              <a:endCxn id="30" idx="2"/>
            </p:cNvCxnSpPr>
            <p:nvPr/>
          </p:nvCxnSpPr>
          <p:spPr>
            <a:xfrm>
              <a:off x="10321965" y="3406053"/>
              <a:ext cx="361123" cy="24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1A89EA9D-1FC5-4822-93DE-E714FC355734}"/>
                </a:ext>
              </a:extLst>
            </p:cNvPr>
            <p:cNvCxnSpPr>
              <a:stCxn id="23" idx="6"/>
              <a:endCxn id="31" idx="2"/>
            </p:cNvCxnSpPr>
            <p:nvPr/>
          </p:nvCxnSpPr>
          <p:spPr>
            <a:xfrm>
              <a:off x="10321965" y="3406053"/>
              <a:ext cx="361122" cy="74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21A8039-C61F-417A-8384-F7BAC08B2726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 flipV="1">
              <a:off x="10331940" y="3142000"/>
              <a:ext cx="351148" cy="748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E0556B1-5ADA-4C7E-8B2E-DFB7753A1964}"/>
                </a:ext>
              </a:extLst>
            </p:cNvPr>
            <p:cNvCxnSpPr>
              <a:stCxn id="22" idx="6"/>
              <a:endCxn id="30" idx="2"/>
            </p:cNvCxnSpPr>
            <p:nvPr/>
          </p:nvCxnSpPr>
          <p:spPr>
            <a:xfrm flipV="1">
              <a:off x="10331940" y="3651353"/>
              <a:ext cx="351148" cy="238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15F99C8-F13D-41E3-8FAC-DB23E4506F0C}"/>
                </a:ext>
              </a:extLst>
            </p:cNvPr>
            <p:cNvCxnSpPr>
              <a:stCxn id="22" idx="6"/>
              <a:endCxn id="31" idx="2"/>
            </p:cNvCxnSpPr>
            <p:nvPr/>
          </p:nvCxnSpPr>
          <p:spPr>
            <a:xfrm>
              <a:off x="10331940" y="3890022"/>
              <a:ext cx="351147" cy="265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2872361-8F98-4372-A649-125FFEE77963}"/>
                </a:ext>
              </a:extLst>
            </p:cNvPr>
            <p:cNvCxnSpPr>
              <a:stCxn id="21" idx="6"/>
              <a:endCxn id="29" idx="2"/>
            </p:cNvCxnSpPr>
            <p:nvPr/>
          </p:nvCxnSpPr>
          <p:spPr>
            <a:xfrm flipV="1">
              <a:off x="10328251" y="3142000"/>
              <a:ext cx="354837" cy="1242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97B9745-9640-4DF5-ABE6-F30F0130940E}"/>
                </a:ext>
              </a:extLst>
            </p:cNvPr>
            <p:cNvCxnSpPr>
              <a:stCxn id="21" idx="6"/>
              <a:endCxn id="30" idx="2"/>
            </p:cNvCxnSpPr>
            <p:nvPr/>
          </p:nvCxnSpPr>
          <p:spPr>
            <a:xfrm flipV="1">
              <a:off x="10328251" y="3651353"/>
              <a:ext cx="354837" cy="733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B74E4503-3F49-4600-AD05-AC77907E29ED}"/>
                </a:ext>
              </a:extLst>
            </p:cNvPr>
            <p:cNvCxnSpPr>
              <a:stCxn id="21" idx="6"/>
              <a:endCxn id="31" idx="2"/>
            </p:cNvCxnSpPr>
            <p:nvPr/>
          </p:nvCxnSpPr>
          <p:spPr>
            <a:xfrm flipV="1">
              <a:off x="10328251" y="4155152"/>
              <a:ext cx="354836" cy="22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F6202031-0B3D-4140-AF4B-A25A9F57A2B6}"/>
                </a:ext>
              </a:extLst>
            </p:cNvPr>
            <p:cNvSpPr/>
            <p:nvPr/>
          </p:nvSpPr>
          <p:spPr>
            <a:xfrm>
              <a:off x="9033382" y="2138885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1CF7DD6A-4CA0-4FC7-B702-BCCE88A4C476}"/>
                </a:ext>
              </a:extLst>
            </p:cNvPr>
            <p:cNvCxnSpPr>
              <a:stCxn id="121" idx="6"/>
              <a:endCxn id="24" idx="2"/>
            </p:cNvCxnSpPr>
            <p:nvPr/>
          </p:nvCxnSpPr>
          <p:spPr>
            <a:xfrm>
              <a:off x="9418479" y="2331434"/>
              <a:ext cx="526873" cy="58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4FD9CDB1-5D0D-4643-8980-9287CEAFFF03}"/>
                </a:ext>
              </a:extLst>
            </p:cNvPr>
            <p:cNvCxnSpPr>
              <a:stCxn id="121" idx="6"/>
              <a:endCxn id="23" idx="2"/>
            </p:cNvCxnSpPr>
            <p:nvPr/>
          </p:nvCxnSpPr>
          <p:spPr>
            <a:xfrm>
              <a:off x="9418479" y="2331434"/>
              <a:ext cx="518389" cy="1074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D86BC2A0-36AD-4934-9113-DCDADA9E980C}"/>
                </a:ext>
              </a:extLst>
            </p:cNvPr>
            <p:cNvCxnSpPr>
              <a:stCxn id="121" idx="6"/>
              <a:endCxn id="22" idx="2"/>
            </p:cNvCxnSpPr>
            <p:nvPr/>
          </p:nvCxnSpPr>
          <p:spPr>
            <a:xfrm>
              <a:off x="9418479" y="2331434"/>
              <a:ext cx="528364" cy="1558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48D8A4A-E384-443F-B96F-8063890B600B}"/>
                </a:ext>
              </a:extLst>
            </p:cNvPr>
            <p:cNvCxnSpPr>
              <a:stCxn id="121" idx="6"/>
              <a:endCxn id="21" idx="2"/>
            </p:cNvCxnSpPr>
            <p:nvPr/>
          </p:nvCxnSpPr>
          <p:spPr>
            <a:xfrm>
              <a:off x="9418479" y="2331434"/>
              <a:ext cx="524675" cy="2053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DA62F5B-7E1E-4DF5-83F8-3EA248D6435E}"/>
                </a:ext>
              </a:extLst>
            </p:cNvPr>
            <p:cNvSpPr txBox="1"/>
            <p:nvPr/>
          </p:nvSpPr>
          <p:spPr>
            <a:xfrm>
              <a:off x="8641817" y="2015797"/>
              <a:ext cx="393056" cy="3223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1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8329D9B7-2A5A-4D7E-92B5-4E9F5FE0C0D0}"/>
                </a:ext>
              </a:extLst>
            </p:cNvPr>
            <p:cNvSpPr/>
            <p:nvPr/>
          </p:nvSpPr>
          <p:spPr>
            <a:xfrm>
              <a:off x="11068184" y="2815025"/>
              <a:ext cx="1484856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100"/>
                </a:lnSpc>
              </a:pPr>
              <a:r>
                <a:rPr lang="en-GB" sz="3200" dirty="0"/>
                <a:t>2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3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4</a:t>
              </a: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F69678B-8146-468A-B278-BAD1FE8B2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9516" y="1872831"/>
              <a:ext cx="503097" cy="2660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37692280-2EA0-47B5-959B-724F3DF7B492}"/>
                </a:ext>
              </a:extLst>
            </p:cNvPr>
            <p:cNvSpPr txBox="1"/>
            <p:nvPr/>
          </p:nvSpPr>
          <p:spPr>
            <a:xfrm>
              <a:off x="8820107" y="1441940"/>
              <a:ext cx="18604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Destination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5E16006-EA46-4CBD-BBAC-D2FC3D4EA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9729" y="2607941"/>
              <a:ext cx="503097" cy="2660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A5B5CF5-42D3-40E4-BA38-4090F8432207}"/>
                </a:ext>
              </a:extLst>
            </p:cNvPr>
            <p:cNvSpPr txBox="1"/>
            <p:nvPr/>
          </p:nvSpPr>
          <p:spPr>
            <a:xfrm>
              <a:off x="10508690" y="2204349"/>
              <a:ext cx="1544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Next-hop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2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791</Words>
  <Application>Microsoft Office PowerPoint</Application>
  <PresentationFormat>宽屏</PresentationFormat>
  <Paragraphs>172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Topic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Result to date </vt:lpstr>
      <vt:lpstr>Result to date 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Jinhao</dc:creator>
  <cp:lastModifiedBy>Wu Jinhao</cp:lastModifiedBy>
  <cp:revision>187</cp:revision>
  <dcterms:created xsi:type="dcterms:W3CDTF">2019-02-24T16:57:43Z</dcterms:created>
  <dcterms:modified xsi:type="dcterms:W3CDTF">2019-06-19T23:33:48Z</dcterms:modified>
</cp:coreProperties>
</file>