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668EF67-D4A8-44CB-9313-9455CD7BDBC3}">
  <a:tblStyle styleId="{5668EF67-D4A8-44CB-9313-9455CD7BDB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team 3 and this is our metagenome analysis.</a:t>
            </a:r>
            <a:endParaRPr/>
          </a:p>
          <a:p>
            <a:pPr indent="0" lvl="0" marL="0" rtl="0" algn="l">
              <a:spcBef>
                <a:spcPts val="0"/>
              </a:spcBef>
              <a:spcAft>
                <a:spcPts val="0"/>
              </a:spcAft>
              <a:buNone/>
            </a:pPr>
            <a:r>
              <a:rPr lang="en"/>
              <a:t>My name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8a3dc2fe7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8a3dc2fe7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then searched per layer 4 different species and how how they matched their reference genome. We first sorted out per acidobacteria species reads per layer. These four acidobacteria are the top 4 species searched from the mg-rast reads. We then ran Blast per each species per each layer, and by setting the target sequence as the reference genome in Blast data. We could get variation numbers, and tried to see standard deviation to find out the genetic variation.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8a3dc2fe7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8a3dc2fe7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did was gather reads for 1 </a:t>
            </a:r>
            <a:r>
              <a:rPr lang="en"/>
              <a:t>species</a:t>
            </a:r>
            <a:r>
              <a:rPr lang="en"/>
              <a:t> of acidobacterium in layer 1 that were all mapped </a:t>
            </a:r>
            <a:r>
              <a:rPr lang="en"/>
              <a:t>initially</a:t>
            </a:r>
            <a:r>
              <a:rPr lang="en"/>
              <a:t> to this 1 </a:t>
            </a:r>
            <a:r>
              <a:rPr lang="en"/>
              <a:t>species</a:t>
            </a:r>
            <a:endParaRPr/>
          </a:p>
          <a:p>
            <a:pPr indent="0" lvl="0" marL="0" rtl="0" algn="l">
              <a:spcBef>
                <a:spcPts val="0"/>
              </a:spcBef>
              <a:spcAft>
                <a:spcPts val="0"/>
              </a:spcAft>
              <a:buNone/>
            </a:pPr>
            <a:r>
              <a:rPr lang="en"/>
              <a:t>Then we mapped those reads to the </a:t>
            </a:r>
            <a:r>
              <a:rPr lang="en"/>
              <a:t>actual</a:t>
            </a:r>
            <a:r>
              <a:rPr lang="en"/>
              <a:t> reference genome for that </a:t>
            </a:r>
            <a:r>
              <a:rPr lang="en"/>
              <a:t>species</a:t>
            </a:r>
            <a:endParaRPr/>
          </a:p>
          <a:p>
            <a:pPr indent="0" lvl="0" marL="0" rtl="0" algn="l">
              <a:spcBef>
                <a:spcPts val="0"/>
              </a:spcBef>
              <a:spcAft>
                <a:spcPts val="0"/>
              </a:spcAft>
              <a:buNone/>
            </a:pPr>
            <a:r>
              <a:rPr lang="en"/>
              <a:t>Each read got a score for how well it mapped to that reference genome, and a max score for what the best alignment for that read was</a:t>
            </a:r>
            <a:endParaRPr/>
          </a:p>
          <a:p>
            <a:pPr indent="0" lvl="0" marL="0" rtl="0" algn="l">
              <a:spcBef>
                <a:spcPts val="0"/>
              </a:spcBef>
              <a:spcAft>
                <a:spcPts val="0"/>
              </a:spcAft>
              <a:buNone/>
            </a:pPr>
            <a:r>
              <a:rPr lang="en"/>
              <a:t>I then took an average of those max reads as well as a standard </a:t>
            </a:r>
            <a:r>
              <a:rPr lang="en"/>
              <a:t>deviation</a:t>
            </a:r>
            <a:endParaRPr/>
          </a:p>
          <a:p>
            <a:pPr indent="0" lvl="0" marL="0" rtl="0" algn="l">
              <a:spcBef>
                <a:spcPts val="0"/>
              </a:spcBef>
              <a:spcAft>
                <a:spcPts val="0"/>
              </a:spcAft>
              <a:buNone/>
            </a:pPr>
            <a:r>
              <a:rPr lang="en"/>
              <a:t>The degree to which the max score standard deviation is tell sus how difference the reads were to each other. If they were all every similar in difference to the read then max score std would be low</a:t>
            </a:r>
            <a:endParaRPr/>
          </a:p>
          <a:p>
            <a:pPr indent="0" lvl="0" marL="0" rtl="0" algn="l">
              <a:spcBef>
                <a:spcPts val="0"/>
              </a:spcBef>
              <a:spcAft>
                <a:spcPts val="0"/>
              </a:spcAft>
              <a:buNone/>
            </a:pPr>
            <a:r>
              <a:rPr lang="en"/>
              <a:t>If the max score std was high then these were reads that varied alot in how well they mapped to the genome → telling us that the reads themselves varied queit alot → therefore the genetic variaton of that </a:t>
            </a:r>
            <a:r>
              <a:rPr lang="en"/>
              <a:t>species</a:t>
            </a:r>
            <a:r>
              <a:rPr lang="en"/>
              <a:t> was increasing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99091e5f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99091e5f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graph shows the 4 specisis over all the depths</a:t>
            </a:r>
            <a:endParaRPr/>
          </a:p>
          <a:p>
            <a:pPr indent="-298450" lvl="0" marL="457200" rtl="0" algn="l">
              <a:spcBef>
                <a:spcPts val="0"/>
              </a:spcBef>
              <a:spcAft>
                <a:spcPts val="0"/>
              </a:spcAft>
              <a:buSzPts val="1100"/>
              <a:buChar char="-"/>
            </a:pPr>
            <a:r>
              <a:rPr lang="en"/>
              <a:t>As you can see the general trend is forthe acidobacterium variation being constant</a:t>
            </a:r>
            <a:endParaRPr/>
          </a:p>
          <a:p>
            <a:pPr indent="-298450" lvl="0" marL="457200" rtl="0" algn="l">
              <a:spcBef>
                <a:spcPts val="0"/>
              </a:spcBef>
              <a:spcAft>
                <a:spcPts val="0"/>
              </a:spcAft>
              <a:buSzPts val="1100"/>
              <a:buChar char="-"/>
            </a:pPr>
            <a:r>
              <a:rPr lang="en"/>
              <a:t>BUt for acidovacterium capsulatum → the genetic variation increased as we went deeper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8a3dc2fe7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8a3dc2fe7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Depending on per specisis the genetic diveristy increased or remain constant per specisis</a:t>
            </a:r>
            <a:endParaRPr/>
          </a:p>
          <a:p>
            <a:pPr indent="0" lvl="0" marL="0" rtl="0" algn="l">
              <a:spcBef>
                <a:spcPts val="0"/>
              </a:spcBef>
              <a:spcAft>
                <a:spcPts val="0"/>
              </a:spcAft>
              <a:buNone/>
            </a:pPr>
            <a:r>
              <a:rPr lang="en"/>
              <a:t>While alpha diverity increases with depth</a:t>
            </a:r>
            <a:endParaRPr/>
          </a:p>
          <a:p>
            <a:pPr indent="0" lvl="0" marL="0" rtl="0" algn="l">
              <a:spcBef>
                <a:spcPts val="0"/>
              </a:spcBef>
              <a:spcAft>
                <a:spcPts val="0"/>
              </a:spcAft>
              <a:buNone/>
            </a:pPr>
            <a:r>
              <a:rPr lang="en"/>
              <a:t>And shannon diversity decreased with depth</a:t>
            </a:r>
            <a:endParaRPr/>
          </a:p>
          <a:p>
            <a:pPr indent="-298450" lvl="0" marL="457200" rtl="0" algn="l">
              <a:spcBef>
                <a:spcPts val="0"/>
              </a:spcBef>
              <a:spcAft>
                <a:spcPts val="0"/>
              </a:spcAft>
              <a:buSzPts val="1100"/>
              <a:buChar char="-"/>
            </a:pPr>
            <a:r>
              <a:rPr lang="en"/>
              <a:t>Acidobacterium capsulatum ATCC 51196 showed this increase with genetic diversity</a:t>
            </a:r>
            <a:endParaRPr/>
          </a:p>
          <a:p>
            <a:pPr indent="-298450" lvl="0" marL="457200" rtl="0" algn="l">
              <a:spcBef>
                <a:spcPts val="0"/>
              </a:spcBef>
              <a:spcAft>
                <a:spcPts val="0"/>
              </a:spcAft>
              <a:buSzPts val="1100"/>
              <a:buChar char="-"/>
            </a:pPr>
            <a:r>
              <a:rPr lang="en"/>
              <a:t>What is interesting is that this it happens on the junciotn of 3 and 4, from depth 9ft to 11ft. Just 2 feet</a:t>
            </a:r>
            <a:endParaRPr/>
          </a:p>
          <a:p>
            <a:pPr indent="-298450" lvl="0" marL="457200" rtl="0" algn="l">
              <a:spcBef>
                <a:spcPts val="0"/>
              </a:spcBef>
              <a:spcAft>
                <a:spcPts val="0"/>
              </a:spcAft>
              <a:buSzPts val="1100"/>
              <a:buChar char="-"/>
            </a:pPr>
            <a:r>
              <a:rPr lang="en"/>
              <a:t>Also we can control for the sample, and any errors on part of the sequencing done, as the other specisis in that same dpeth have a much lower value</a:t>
            </a:r>
            <a:endParaRPr/>
          </a:p>
          <a:p>
            <a:pPr indent="-298450" lvl="0" marL="457200" rtl="0" algn="l">
              <a:spcBef>
                <a:spcPts val="0"/>
              </a:spcBef>
              <a:spcAft>
                <a:spcPts val="0"/>
              </a:spcAft>
              <a:buSzPts val="1100"/>
              <a:buChar char="-"/>
            </a:pPr>
            <a:r>
              <a:rPr lang="en"/>
              <a:t>(can we also make a graph of population of these 4 in relation to each other)</a:t>
            </a:r>
            <a:endParaRPr/>
          </a:p>
          <a:p>
            <a:pPr indent="-298450" lvl="0" marL="457200" rtl="0" algn="l">
              <a:spcBef>
                <a:spcPts val="0"/>
              </a:spcBef>
              <a:spcAft>
                <a:spcPts val="0"/>
              </a:spcAft>
              <a:buSzPts val="1100"/>
              <a:buChar char="-"/>
            </a:pPr>
            <a:r>
              <a:rPr lang="en"/>
              <a:t>Our hypothesis is that with an increase in diversity of capsulatum → 1 specisis may be better suited and and free reign while the others slowing remain constant or decrease</a:t>
            </a:r>
            <a:endParaRPr/>
          </a:p>
          <a:p>
            <a:pPr indent="-298450" lvl="0" marL="457200" rtl="0" algn="l">
              <a:spcBef>
                <a:spcPts val="0"/>
              </a:spcBef>
              <a:spcAft>
                <a:spcPts val="0"/>
              </a:spcAft>
              <a:buSzPts val="1100"/>
              <a:buChar char="-"/>
            </a:pPr>
            <a:r>
              <a:rPr lang="en"/>
              <a:t>This would be a further area of study to see difference in reads between acidobacterium capsulatum and the other acidobacterium</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99091e5f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99091e5f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8a3dc2fe7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8a3dc2fe7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Species reads/make a genome from those</a:t>
            </a:r>
            <a:endParaRPr/>
          </a:p>
          <a:p>
            <a:pPr indent="-298450" lvl="0" marL="457200" rtl="0" algn="l">
              <a:spcBef>
                <a:spcPts val="0"/>
              </a:spcBef>
              <a:spcAft>
                <a:spcPts val="0"/>
              </a:spcAft>
              <a:buSzPts val="1100"/>
              <a:buChar char="-"/>
            </a:pPr>
            <a:r>
              <a:rPr lang="en"/>
              <a:t>Compare the whole genome</a:t>
            </a:r>
            <a:endParaRPr/>
          </a:p>
          <a:p>
            <a:pPr indent="-298450" lvl="0" marL="457200" rtl="0" algn="l">
              <a:spcBef>
                <a:spcPts val="0"/>
              </a:spcBef>
              <a:spcAft>
                <a:spcPts val="0"/>
              </a:spcAft>
              <a:buSzPts val="1100"/>
              <a:buChar char="-"/>
            </a:pPr>
            <a:r>
              <a:rPr lang="en"/>
              <a:t>More diversity metrics/can go more into math/look at different metrics from our blast alignments</a:t>
            </a:r>
            <a:endParaRPr/>
          </a:p>
          <a:p>
            <a:pPr indent="-298450" lvl="0" marL="457200" rtl="0" algn="l">
              <a:spcBef>
                <a:spcPts val="0"/>
              </a:spcBef>
              <a:spcAft>
                <a:spcPts val="0"/>
              </a:spcAft>
              <a:buSzPts val="1100"/>
              <a:buChar char="-"/>
            </a:pPr>
            <a:r>
              <a:rPr lang="en"/>
              <a:t>More literature search on sediment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762919a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9762919a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9762919a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9762919a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762919a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762919a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KV:</a:t>
            </a:r>
            <a:endParaRPr/>
          </a:p>
          <a:p>
            <a:pPr indent="0" lvl="0" marL="0" rtl="0" algn="l">
              <a:spcBef>
                <a:spcPts val="0"/>
              </a:spcBef>
              <a:spcAft>
                <a:spcPts val="0"/>
              </a:spcAft>
              <a:buNone/>
            </a:pPr>
            <a:r>
              <a:rPr lang="en"/>
              <a:t>For our analysis, we chose to explore the relationship between diversity and depth of samples.</a:t>
            </a:r>
            <a:endParaRPr/>
          </a:p>
          <a:p>
            <a:pPr indent="0" lvl="0" marL="0" rtl="0" algn="l">
              <a:spcBef>
                <a:spcPts val="0"/>
              </a:spcBef>
              <a:spcAft>
                <a:spcPts val="0"/>
              </a:spcAft>
              <a:buNone/>
            </a:pPr>
            <a:r>
              <a:rPr lang="en"/>
              <a:t>We also chose to look at two different aspects of diversity: on a species level and on a genetic level.</a:t>
            </a:r>
            <a:endParaRPr/>
          </a:p>
          <a:p>
            <a:pPr indent="0" lvl="0" marL="0" rtl="0" algn="l">
              <a:spcBef>
                <a:spcPts val="0"/>
              </a:spcBef>
              <a:spcAft>
                <a:spcPts val="0"/>
              </a:spcAft>
              <a:buNone/>
            </a:pPr>
            <a:r>
              <a:rPr lang="en"/>
              <a:t>For simplicity, we chose to focus on genetic variation within species of one phylum: Acidobacteria.  Acidobacteria is an abundant phylum in all soil environments but also have preferred environments in which they thrive.  So we thought we could get interesting information by choosing this phylum.</a:t>
            </a:r>
            <a:endParaRPr/>
          </a:p>
          <a:p>
            <a:pPr indent="0" lvl="0" marL="0" rtl="0" algn="l">
              <a:spcBef>
                <a:spcPts val="0"/>
              </a:spcBef>
              <a:spcAft>
                <a:spcPts val="0"/>
              </a:spcAft>
              <a:buNone/>
            </a:pPr>
            <a:r>
              <a:rPr lang="en"/>
              <a:t>Lastly, we speculated that both forms of diversity would have a similar trend across the data sets.  Our hypothesis is “Higher diversity in the overall number of species in the population will be correlated with higher genetic variation per species of Acidobacteria.”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ad4db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ad4db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KV:  </a:t>
            </a:r>
            <a:endParaRPr/>
          </a:p>
          <a:p>
            <a:pPr indent="0" lvl="0" marL="0" rtl="0" algn="l">
              <a:spcBef>
                <a:spcPts val="0"/>
              </a:spcBef>
              <a:spcAft>
                <a:spcPts val="0"/>
              </a:spcAft>
              <a:buNone/>
            </a:pPr>
            <a:r>
              <a:rPr lang="en"/>
              <a:t>The phylum we chose to focus on is Acidobacteria.</a:t>
            </a:r>
            <a:endParaRPr/>
          </a:p>
          <a:p>
            <a:pPr indent="0" lvl="0" marL="0" rtl="0" algn="l">
              <a:spcBef>
                <a:spcPts val="0"/>
              </a:spcBef>
              <a:spcAft>
                <a:spcPts val="0"/>
              </a:spcAft>
              <a:buNone/>
            </a:pPr>
            <a:r>
              <a:rPr lang="en"/>
              <a:t>Acidobacteria is one of the most abundant and diverse phyla of earth, but is difficult to study.</a:t>
            </a:r>
            <a:endParaRPr/>
          </a:p>
          <a:p>
            <a:pPr indent="0" lvl="0" marL="0" rtl="0" algn="l">
              <a:spcBef>
                <a:spcPts val="0"/>
              </a:spcBef>
              <a:spcAft>
                <a:spcPts val="0"/>
              </a:spcAft>
              <a:buNone/>
            </a:pPr>
            <a:r>
              <a:rPr lang="en"/>
              <a:t>On average, Acidobacteria makes up 20% of microbial communities in soil environments, but can be as high as 52%</a:t>
            </a:r>
            <a:endParaRPr/>
          </a:p>
          <a:p>
            <a:pPr indent="0" lvl="0" marL="0" rtl="0" algn="l">
              <a:spcBef>
                <a:spcPts val="0"/>
              </a:spcBef>
              <a:spcAft>
                <a:spcPts val="0"/>
              </a:spcAft>
              <a:buNone/>
            </a:pPr>
            <a:r>
              <a:rPr lang="en"/>
              <a:t>Out of the 26 </a:t>
            </a:r>
            <a:r>
              <a:rPr lang="en"/>
              <a:t>subdivisions</a:t>
            </a:r>
            <a:r>
              <a:rPr lang="en"/>
              <a:t> of Acidobacteria, only 8 of them are represented in culture. (as in only some of the subdivision have been documented/cultured)</a:t>
            </a:r>
            <a:endParaRPr/>
          </a:p>
          <a:p>
            <a:pPr indent="0" lvl="0" marL="0" rtl="0" algn="l">
              <a:spcBef>
                <a:spcPts val="0"/>
              </a:spcBef>
              <a:spcAft>
                <a:spcPts val="0"/>
              </a:spcAft>
              <a:buNone/>
            </a:pPr>
            <a:r>
              <a:rPr lang="en"/>
              <a:t>Acidobacteria also has a role in soil recovery.  It is beneficial to soil environments by aiding nutrient cycling and promoting plant growth.</a:t>
            </a:r>
            <a:endParaRPr/>
          </a:p>
          <a:p>
            <a:pPr indent="0" lvl="0" marL="0" rtl="0" algn="l">
              <a:spcBef>
                <a:spcPts val="0"/>
              </a:spcBef>
              <a:spcAft>
                <a:spcPts val="0"/>
              </a:spcAft>
              <a:buNone/>
            </a:pPr>
            <a:r>
              <a:rPr lang="en"/>
              <a:t>It also speculated that Acidobacter has a role in the reduciton of harmful heavy metals in soil.</a:t>
            </a:r>
            <a:endParaRPr/>
          </a:p>
          <a:p>
            <a:pPr indent="0" lvl="0" marL="0" rtl="0" algn="l">
              <a:spcBef>
                <a:spcPts val="0"/>
              </a:spcBef>
              <a:spcAft>
                <a:spcPts val="0"/>
              </a:spcAft>
              <a:buNone/>
            </a:pPr>
            <a:r>
              <a:rPr lang="en"/>
              <a:t>Additionally, Acidobacteria also have a preference for low pH environments.  As soil pH deviates from neutrality, the number of Acidobacteria species present decreases.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9762919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9762919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 of data returned from mg-rast; the most represented phyla/species were actually found to be ones that are known to have very large genomes, which may mean that they may not be as prevalent as the data suggests. As with most genomes, a large portion of the metagenome is for metabolism.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8a3dc2f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3dc2f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N50: “Half of the genome sequence is in contigs larger than or equal the N50 contig size.”</a:t>
            </a:r>
            <a:endParaRPr/>
          </a:p>
          <a:p>
            <a:pPr indent="-298450" lvl="0" marL="457200" rtl="0" algn="l">
              <a:spcBef>
                <a:spcPts val="0"/>
              </a:spcBef>
              <a:spcAft>
                <a:spcPts val="0"/>
              </a:spcAft>
              <a:buSzPts val="1100"/>
              <a:buChar char="-"/>
            </a:pPr>
            <a:r>
              <a:rPr lang="en"/>
              <a:t>Not the median</a:t>
            </a:r>
            <a:endParaRPr/>
          </a:p>
          <a:p>
            <a:pPr indent="-298450" lvl="0" marL="457200" rtl="0" algn="l">
              <a:spcBef>
                <a:spcPts val="0"/>
              </a:spcBef>
              <a:spcAft>
                <a:spcPts val="0"/>
              </a:spcAft>
              <a:buSzPts val="1100"/>
              <a:buChar char="-"/>
            </a:pPr>
            <a:r>
              <a:rPr lang="en"/>
              <a:t>Plotted on a log scale because there were a very large amount of short (~50-100bp) reads</a:t>
            </a:r>
            <a:endParaRPr/>
          </a:p>
          <a:p>
            <a:pPr indent="-298450" lvl="0" marL="457200" rtl="0" algn="l">
              <a:spcBef>
                <a:spcPts val="0"/>
              </a:spcBef>
              <a:spcAft>
                <a:spcPts val="0"/>
              </a:spcAft>
              <a:buSzPts val="1100"/>
              <a:buChar char="-"/>
            </a:pPr>
            <a:r>
              <a:rPr lang="en"/>
              <a:t>Longer contigs (&gt;1kbp) tended to only have one read at that length</a:t>
            </a:r>
            <a:endParaRPr/>
          </a:p>
          <a:p>
            <a:pPr indent="-298450" lvl="0" marL="457200" rtl="0" algn="l">
              <a:spcBef>
                <a:spcPts val="0"/>
              </a:spcBef>
              <a:spcAft>
                <a:spcPts val="0"/>
              </a:spcAft>
              <a:buSzPts val="1100"/>
              <a:buChar char="-"/>
            </a:pPr>
            <a:r>
              <a:rPr lang="en"/>
              <a:t>Top len: 4951 bp, average 246.04bp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8a3dc2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a3dc2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decided to focus on acidobacteria because:</a:t>
            </a:r>
            <a:endParaRPr/>
          </a:p>
          <a:p>
            <a:pPr indent="-298450" lvl="1" marL="914400" rtl="0" algn="l">
              <a:spcBef>
                <a:spcPts val="0"/>
              </a:spcBef>
              <a:spcAft>
                <a:spcPts val="0"/>
              </a:spcAft>
              <a:buSzPts val="1100"/>
              <a:buChar char="-"/>
            </a:pPr>
            <a:r>
              <a:rPr lang="en"/>
              <a:t>Focus on one phylum</a:t>
            </a:r>
            <a:endParaRPr/>
          </a:p>
          <a:p>
            <a:pPr indent="-298450" lvl="1" marL="914400" rtl="0" algn="l">
              <a:spcBef>
                <a:spcPts val="0"/>
              </a:spcBef>
              <a:spcAft>
                <a:spcPts val="0"/>
              </a:spcAft>
              <a:buSzPts val="1100"/>
              <a:buChar char="-"/>
            </a:pPr>
            <a:r>
              <a:rPr lang="en"/>
              <a:t>A very common phylum but not well studied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99091e5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99091e5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experiment, we wanted to figure out 2 meterics of diversity, which are species abundance metric and genetic variation metric. We measured each metrics, and finally correlated them in a graph.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9091e5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9091e5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two different diversity metrics: alpha diversity and shannon diversity</a:t>
            </a:r>
            <a:endParaRPr/>
          </a:p>
          <a:p>
            <a:pPr indent="-298450" lvl="0" marL="457200" rtl="0" algn="l">
              <a:spcBef>
                <a:spcPts val="0"/>
              </a:spcBef>
              <a:spcAft>
                <a:spcPts val="0"/>
              </a:spcAft>
              <a:buSzPts val="1100"/>
              <a:buChar char="-"/>
            </a:pPr>
            <a:r>
              <a:rPr lang="en"/>
              <a:t>In this case alpha diversity, a </a:t>
            </a:r>
            <a:r>
              <a:rPr lang="en"/>
              <a:t>metric</a:t>
            </a:r>
            <a:r>
              <a:rPr lang="en"/>
              <a:t> that weighs different specisis per abundance, we used MG-Rast data from 1-6 layers where the sampled population is all specisis. And as you can see this metri increases with depth. Telling us that their is a trend towards increasing diveristy going deeper in the soil</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THen we computed shannon diversity for just acidobacteria. </a:t>
            </a:r>
            <a:r>
              <a:rPr lang="en"/>
              <a:t>Shannon div is first order approximation of alpha diversity, which made the computation much easier for us. </a:t>
            </a:r>
            <a:r>
              <a:rPr lang="en"/>
              <a:t>The population we are are sampling here is only the acidobacteria found in each layer. Interestingly the  diversity of acido bacteria decreased as the depth increased</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points to a trend that acidobacteria is becoming less diverse as the overall diversity increases</a:t>
            </a:r>
            <a:endParaRPr/>
          </a:p>
          <a:p>
            <a:pPr indent="-298450" lvl="1" marL="914400" rtl="0" algn="l">
              <a:spcBef>
                <a:spcPts val="0"/>
              </a:spcBef>
              <a:spcAft>
                <a:spcPts val="0"/>
              </a:spcAft>
              <a:buSzPts val="1100"/>
              <a:buChar char="-"/>
            </a:pPr>
            <a:r>
              <a:rPr lang="en"/>
              <a:t>This could be because acidobacteria is not as competitive deeper in depth compared to other microbes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BioE 131/231 Team 3: Metagenome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Members: </a:t>
            </a:r>
            <a:r>
              <a:rPr lang="en"/>
              <a:t>Michael Fernandez, Karinna Vivanco, Debbie Pao, Jinho Ko, Katherine Bigelow</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19150" y="223050"/>
            <a:ext cx="75057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Blast analysis:</a:t>
            </a:r>
            <a:endParaRPr/>
          </a:p>
        </p:txBody>
      </p:sp>
      <p:pic>
        <p:nvPicPr>
          <p:cNvPr id="190" name="Google Shape;190;p22"/>
          <p:cNvPicPr preferRelativeResize="0"/>
          <p:nvPr/>
        </p:nvPicPr>
        <p:blipFill>
          <a:blip r:embed="rId3">
            <a:alphaModFix/>
          </a:blip>
          <a:stretch>
            <a:fillRect/>
          </a:stretch>
        </p:blipFill>
        <p:spPr>
          <a:xfrm>
            <a:off x="819150" y="768550"/>
            <a:ext cx="5356927" cy="4083424"/>
          </a:xfrm>
          <a:prstGeom prst="rect">
            <a:avLst/>
          </a:prstGeom>
          <a:noFill/>
          <a:ln>
            <a:noFill/>
          </a:ln>
        </p:spPr>
      </p:pic>
      <p:cxnSp>
        <p:nvCxnSpPr>
          <p:cNvPr id="191" name="Google Shape;191;p22"/>
          <p:cNvCxnSpPr>
            <a:stCxn id="192" idx="1"/>
          </p:cNvCxnSpPr>
          <p:nvPr/>
        </p:nvCxnSpPr>
        <p:spPr>
          <a:xfrm flipH="1">
            <a:off x="2887975" y="1298725"/>
            <a:ext cx="3894000" cy="7011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22"/>
          <p:cNvCxnSpPr>
            <a:stCxn id="194" idx="1"/>
          </p:cNvCxnSpPr>
          <p:nvPr/>
        </p:nvCxnSpPr>
        <p:spPr>
          <a:xfrm flipH="1">
            <a:off x="3028400" y="2630925"/>
            <a:ext cx="3753600" cy="3393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2"/>
          <p:cNvSpPr txBox="1"/>
          <p:nvPr/>
        </p:nvSpPr>
        <p:spPr>
          <a:xfrm>
            <a:off x="6781975" y="970525"/>
            <a:ext cx="1952700" cy="656400"/>
          </a:xfrm>
          <a:prstGeom prst="rect">
            <a:avLst/>
          </a:prstGeom>
          <a:solidFill>
            <a:srgbClr val="6D9EEB"/>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Layer and </a:t>
            </a:r>
            <a:r>
              <a:rPr lang="en"/>
              <a:t>species</a:t>
            </a:r>
            <a:r>
              <a:rPr lang="en"/>
              <a:t> specific query</a:t>
            </a:r>
            <a:endParaRPr/>
          </a:p>
        </p:txBody>
      </p:sp>
      <p:sp>
        <p:nvSpPr>
          <p:cNvPr id="194" name="Google Shape;194;p22"/>
          <p:cNvSpPr txBox="1"/>
          <p:nvPr/>
        </p:nvSpPr>
        <p:spPr>
          <a:xfrm>
            <a:off x="6782000" y="2139825"/>
            <a:ext cx="1952700" cy="982200"/>
          </a:xfrm>
          <a:prstGeom prst="rect">
            <a:avLst/>
          </a:prstGeom>
          <a:solidFill>
            <a:srgbClr val="CC412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Target sequence is the </a:t>
            </a:r>
            <a:r>
              <a:rPr lang="en"/>
              <a:t>reference</a:t>
            </a:r>
            <a:r>
              <a:rPr lang="en"/>
              <a:t> genome of that specisis</a:t>
            </a:r>
            <a:endParaRPr/>
          </a:p>
        </p:txBody>
      </p:sp>
      <p:sp>
        <p:nvSpPr>
          <p:cNvPr id="195" name="Google Shape;195;p22"/>
          <p:cNvSpPr txBox="1"/>
          <p:nvPr/>
        </p:nvSpPr>
        <p:spPr>
          <a:xfrm>
            <a:off x="5203425" y="3402700"/>
            <a:ext cx="3531600" cy="12162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Top 4 Acidobacteria searched:</a:t>
            </a:r>
            <a:endParaRPr u="sng"/>
          </a:p>
          <a:p>
            <a:pPr indent="0" lvl="0" marL="0" rtl="0" algn="l">
              <a:spcBef>
                <a:spcPts val="0"/>
              </a:spcBef>
              <a:spcAft>
                <a:spcPts val="0"/>
              </a:spcAft>
              <a:buNone/>
            </a:pPr>
            <a:r>
              <a:rPr lang="en"/>
              <a:t>Acidobacterium capsulatum ATCC 51196 </a:t>
            </a:r>
            <a:endParaRPr/>
          </a:p>
          <a:p>
            <a:pPr indent="0" lvl="0" marL="0" rtl="0" algn="l">
              <a:spcBef>
                <a:spcPts val="0"/>
              </a:spcBef>
              <a:spcAft>
                <a:spcPts val="0"/>
              </a:spcAft>
              <a:buNone/>
            </a:pPr>
            <a:r>
              <a:rPr lang="en"/>
              <a:t>Acidobacterium sp. MP5ACTX8</a:t>
            </a:r>
            <a:endParaRPr/>
          </a:p>
          <a:p>
            <a:pPr indent="0" lvl="0" marL="0" rtl="0" algn="l">
              <a:spcBef>
                <a:spcPts val="0"/>
              </a:spcBef>
              <a:spcAft>
                <a:spcPts val="0"/>
              </a:spcAft>
              <a:buNone/>
            </a:pPr>
            <a:r>
              <a:rPr lang="en"/>
              <a:t>Acidobacterium sp. MP5ACTX9 </a:t>
            </a:r>
            <a:endParaRPr/>
          </a:p>
          <a:p>
            <a:pPr indent="0" lvl="0" marL="0" rtl="0" algn="l">
              <a:spcBef>
                <a:spcPts val="0"/>
              </a:spcBef>
              <a:spcAft>
                <a:spcPts val="0"/>
              </a:spcAft>
              <a:buNone/>
            </a:pPr>
            <a:r>
              <a:rPr lang="en"/>
              <a:t>Acidobacterium sp. SP1PR4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Max score STD relationship to genetic variation</a:t>
            </a:r>
            <a:endParaRPr sz="2700"/>
          </a:p>
        </p:txBody>
      </p:sp>
      <p:graphicFrame>
        <p:nvGraphicFramePr>
          <p:cNvPr id="201" name="Google Shape;201;p23"/>
          <p:cNvGraphicFramePr/>
          <p:nvPr/>
        </p:nvGraphicFramePr>
        <p:xfrm>
          <a:off x="952500" y="1619250"/>
          <a:ext cx="3000000" cy="3000000"/>
        </p:xfrm>
        <a:graphic>
          <a:graphicData uri="http://schemas.openxmlformats.org/drawingml/2006/table">
            <a:tbl>
              <a:tblPr>
                <a:noFill/>
                <a:tableStyleId>{5668EF67-D4A8-44CB-9313-9455CD7BDBC3}</a:tableStyleId>
              </a:tblPr>
              <a:tblGrid>
                <a:gridCol w="1960850"/>
                <a:gridCol w="1960850"/>
                <a:gridCol w="1960850"/>
              </a:tblGrid>
              <a:tr h="381000">
                <a:tc>
                  <a:txBody>
                    <a:bodyPr>
                      <a:noAutofit/>
                    </a:bodyPr>
                    <a:lstStyle/>
                    <a:p>
                      <a:pPr indent="0" lvl="0" marL="0" rtl="0" algn="l">
                        <a:spcBef>
                          <a:spcPts val="0"/>
                        </a:spcBef>
                        <a:spcAft>
                          <a:spcPts val="0"/>
                        </a:spcAft>
                        <a:buClr>
                          <a:srgbClr val="000000"/>
                        </a:buClr>
                        <a:buSzPts val="1100"/>
                        <a:buFont typeface="Arial"/>
                        <a:buNone/>
                      </a:pPr>
                      <a:r>
                        <a:rPr lang="en"/>
                        <a:t>Acidobacterium capsulatum (Depth)</a:t>
                      </a:r>
                      <a:endParaRPr/>
                    </a:p>
                  </a:txBody>
                  <a:tcPr marT="91425" marB="91425" marR="91425" marL="91425">
                    <a:solidFill>
                      <a:srgbClr val="999999"/>
                    </a:solidFill>
                  </a:tcPr>
                </a:tc>
                <a:tc>
                  <a:txBody>
                    <a:bodyPr>
                      <a:noAutofit/>
                    </a:bodyPr>
                    <a:lstStyle/>
                    <a:p>
                      <a:pPr indent="0" lvl="0" marL="0" rtl="0" algn="l">
                        <a:spcBef>
                          <a:spcPts val="0"/>
                        </a:spcBef>
                        <a:spcAft>
                          <a:spcPts val="0"/>
                        </a:spcAft>
                        <a:buNone/>
                      </a:pPr>
                      <a:r>
                        <a:rPr lang="en"/>
                        <a:t>Max score average</a:t>
                      </a:r>
                      <a:endParaRPr/>
                    </a:p>
                  </a:txBody>
                  <a:tcPr marT="91425" marB="91425" marR="91425" marL="91425">
                    <a:solidFill>
                      <a:srgbClr val="4A86E8"/>
                    </a:solidFill>
                  </a:tcPr>
                </a:tc>
                <a:tc>
                  <a:txBody>
                    <a:bodyPr>
                      <a:noAutofit/>
                    </a:bodyPr>
                    <a:lstStyle/>
                    <a:p>
                      <a:pPr indent="0" lvl="0" marL="0" rtl="0" algn="l">
                        <a:spcBef>
                          <a:spcPts val="0"/>
                        </a:spcBef>
                        <a:spcAft>
                          <a:spcPts val="0"/>
                        </a:spcAft>
                        <a:buNone/>
                      </a:pPr>
                      <a:r>
                        <a:rPr lang="en"/>
                        <a:t>Max score STD</a:t>
                      </a:r>
                      <a:endParaRPr/>
                    </a:p>
                  </a:txBody>
                  <a:tcPr marT="91425" marB="91425" marR="91425" marL="91425">
                    <a:solidFill>
                      <a:srgbClr val="E06666"/>
                    </a:solidFill>
                  </a:tcPr>
                </a:tc>
              </a:tr>
              <a:tr h="381000">
                <a:tc>
                  <a:txBody>
                    <a:bodyPr>
                      <a:noAutofit/>
                    </a:bodyPr>
                    <a:lstStyle/>
                    <a:p>
                      <a:pPr indent="0" lvl="0" marL="0" rtl="0" algn="l">
                        <a:spcBef>
                          <a:spcPts val="0"/>
                        </a:spcBef>
                        <a:spcAft>
                          <a:spcPts val="0"/>
                        </a:spcAft>
                        <a:buClr>
                          <a:srgbClr val="000000"/>
                        </a:buClr>
                        <a:buSzPts val="1100"/>
                        <a:buFont typeface="Arial"/>
                        <a:buNone/>
                      </a:pPr>
                      <a:r>
                        <a:rPr lang="en"/>
                        <a:t>Layer 1 (4 ft)</a:t>
                      </a:r>
                      <a:endParaRPr/>
                    </a:p>
                  </a:txBody>
                  <a:tcPr marT="91425" marB="91425" marR="91425" marL="91425"/>
                </a:tc>
                <a:tc>
                  <a:txBody>
                    <a:bodyPr>
                      <a:noAutofit/>
                    </a:bodyPr>
                    <a:lstStyle/>
                    <a:p>
                      <a:pPr indent="0" lvl="0" marL="0" rtl="0" algn="l">
                        <a:spcBef>
                          <a:spcPts val="0"/>
                        </a:spcBef>
                        <a:spcAft>
                          <a:spcPts val="0"/>
                        </a:spcAft>
                        <a:buNone/>
                      </a:pPr>
                      <a:r>
                        <a:rPr lang="en"/>
                        <a:t>33.39</a:t>
                      </a:r>
                      <a:endParaRPr/>
                    </a:p>
                  </a:txBody>
                  <a:tcPr marT="91425" marB="91425" marR="91425" marL="91425"/>
                </a:tc>
                <a:tc>
                  <a:txBody>
                    <a:bodyPr>
                      <a:noAutofit/>
                    </a:bodyPr>
                    <a:lstStyle/>
                    <a:p>
                      <a:pPr indent="0" lvl="0" marL="0" rtl="0" algn="l">
                        <a:spcBef>
                          <a:spcPts val="0"/>
                        </a:spcBef>
                        <a:spcAft>
                          <a:spcPts val="0"/>
                        </a:spcAft>
                        <a:buNone/>
                      </a:pPr>
                      <a:r>
                        <a:rPr lang="en"/>
                        <a:t>22.56</a:t>
                      </a:r>
                      <a:endParaRPr/>
                    </a:p>
                  </a:txBody>
                  <a:tcPr marT="91425" marB="91425" marR="91425" marL="91425"/>
                </a:tc>
              </a:tr>
              <a:tr h="381000">
                <a:tc>
                  <a:txBody>
                    <a:bodyPr>
                      <a:noAutofit/>
                    </a:bodyPr>
                    <a:lstStyle/>
                    <a:p>
                      <a:pPr indent="0" lvl="0" marL="0" rtl="0" algn="l">
                        <a:spcBef>
                          <a:spcPts val="0"/>
                        </a:spcBef>
                        <a:spcAft>
                          <a:spcPts val="0"/>
                        </a:spcAft>
                        <a:buNone/>
                      </a:pPr>
                      <a:r>
                        <a:rPr lang="en"/>
                        <a:t>Layer 2 (6.5 ft)</a:t>
                      </a:r>
                      <a:endParaRPr/>
                    </a:p>
                  </a:txBody>
                  <a:tcPr marT="91425" marB="91425" marR="91425" marL="91425"/>
                </a:tc>
                <a:tc>
                  <a:txBody>
                    <a:bodyPr>
                      <a:noAutofit/>
                    </a:bodyPr>
                    <a:lstStyle/>
                    <a:p>
                      <a:pPr indent="0" lvl="0" marL="0" rtl="0" algn="l">
                        <a:spcBef>
                          <a:spcPts val="0"/>
                        </a:spcBef>
                        <a:spcAft>
                          <a:spcPts val="0"/>
                        </a:spcAft>
                        <a:buNone/>
                      </a:pPr>
                      <a:r>
                        <a:rPr lang="en"/>
                        <a:t>33.89</a:t>
                      </a:r>
                      <a:endParaRPr/>
                    </a:p>
                  </a:txBody>
                  <a:tcPr marT="91425" marB="91425" marR="91425" marL="91425"/>
                </a:tc>
                <a:tc>
                  <a:txBody>
                    <a:bodyPr>
                      <a:noAutofit/>
                    </a:bodyPr>
                    <a:lstStyle/>
                    <a:p>
                      <a:pPr indent="0" lvl="0" marL="0" rtl="0" algn="l">
                        <a:spcBef>
                          <a:spcPts val="0"/>
                        </a:spcBef>
                        <a:spcAft>
                          <a:spcPts val="0"/>
                        </a:spcAft>
                        <a:buNone/>
                      </a:pPr>
                      <a:r>
                        <a:rPr lang="en"/>
                        <a:t>23.533</a:t>
                      </a:r>
                      <a:endParaRPr/>
                    </a:p>
                  </a:txBody>
                  <a:tcPr marT="91425" marB="91425" marR="91425" marL="91425"/>
                </a:tc>
              </a:tr>
              <a:tr h="381000">
                <a:tc>
                  <a:txBody>
                    <a:bodyPr>
                      <a:noAutofit/>
                    </a:bodyPr>
                    <a:lstStyle/>
                    <a:p>
                      <a:pPr indent="0" lvl="0" marL="0" rtl="0" algn="l">
                        <a:spcBef>
                          <a:spcPts val="0"/>
                        </a:spcBef>
                        <a:spcAft>
                          <a:spcPts val="0"/>
                        </a:spcAft>
                        <a:buNone/>
                      </a:pPr>
                      <a:r>
                        <a:rPr lang="en"/>
                        <a:t>Layer 3 (9 ft)</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33.39</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22.56</a:t>
                      </a:r>
                      <a:endParaRPr/>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Layer 4 (11.5 ft)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39.20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37.86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a:t>Layer 6 (16.5 ft)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39.88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34.58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cxnSp>
        <p:nvCxnSpPr>
          <p:cNvPr id="202" name="Google Shape;202;p23"/>
          <p:cNvCxnSpPr/>
          <p:nvPr/>
        </p:nvCxnSpPr>
        <p:spPr>
          <a:xfrm flipH="1">
            <a:off x="5612550" y="2256775"/>
            <a:ext cx="1754100" cy="1635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3"/>
          <p:cNvCxnSpPr/>
          <p:nvPr/>
        </p:nvCxnSpPr>
        <p:spPr>
          <a:xfrm flipH="1">
            <a:off x="5764950" y="3309150"/>
            <a:ext cx="1601700" cy="2688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3"/>
          <p:cNvSpPr txBox="1"/>
          <p:nvPr/>
        </p:nvSpPr>
        <p:spPr>
          <a:xfrm>
            <a:off x="7366650" y="1917675"/>
            <a:ext cx="1227900" cy="5847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Low variation</a:t>
            </a:r>
            <a:endParaRPr/>
          </a:p>
        </p:txBody>
      </p:sp>
      <p:sp>
        <p:nvSpPr>
          <p:cNvPr id="205" name="Google Shape;205;p23"/>
          <p:cNvSpPr txBox="1"/>
          <p:nvPr/>
        </p:nvSpPr>
        <p:spPr>
          <a:xfrm>
            <a:off x="7366650" y="3006000"/>
            <a:ext cx="1227900" cy="584700"/>
          </a:xfrm>
          <a:prstGeom prst="rect">
            <a:avLst/>
          </a:prstGeom>
          <a:solidFill>
            <a:srgbClr val="CC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High </a:t>
            </a:r>
            <a:r>
              <a:rPr lang="en"/>
              <a:t>variation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331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Genetic Variation</a:t>
            </a:r>
            <a:endParaRPr/>
          </a:p>
        </p:txBody>
      </p:sp>
      <p:pic>
        <p:nvPicPr>
          <p:cNvPr id="211" name="Google Shape;211;p24"/>
          <p:cNvPicPr preferRelativeResize="0"/>
          <p:nvPr/>
        </p:nvPicPr>
        <p:blipFill>
          <a:blip r:embed="rId3">
            <a:alphaModFix/>
          </a:blip>
          <a:stretch>
            <a:fillRect/>
          </a:stretch>
        </p:blipFill>
        <p:spPr>
          <a:xfrm>
            <a:off x="1054900" y="888650"/>
            <a:ext cx="7269951" cy="37326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25"/>
          <p:cNvPicPr preferRelativeResize="0"/>
          <p:nvPr/>
        </p:nvPicPr>
        <p:blipFill>
          <a:blip r:embed="rId3">
            <a:alphaModFix/>
          </a:blip>
          <a:stretch>
            <a:fillRect/>
          </a:stretch>
        </p:blipFill>
        <p:spPr>
          <a:xfrm>
            <a:off x="448575" y="379825"/>
            <a:ext cx="4496799" cy="3706724"/>
          </a:xfrm>
          <a:prstGeom prst="rect">
            <a:avLst/>
          </a:prstGeom>
          <a:noFill/>
          <a:ln cap="flat" cmpd="sng" w="9525">
            <a:solidFill>
              <a:srgbClr val="000000"/>
            </a:solidFill>
            <a:prstDash val="solid"/>
            <a:round/>
            <a:headEnd len="sm" w="sm" type="none"/>
            <a:tailEnd len="sm" w="sm" type="none"/>
          </a:ln>
        </p:spPr>
      </p:pic>
      <p:pic>
        <p:nvPicPr>
          <p:cNvPr id="217" name="Google Shape;217;p25"/>
          <p:cNvPicPr preferRelativeResize="0"/>
          <p:nvPr/>
        </p:nvPicPr>
        <p:blipFill>
          <a:blip r:embed="rId4">
            <a:alphaModFix/>
          </a:blip>
          <a:stretch>
            <a:fillRect/>
          </a:stretch>
        </p:blipFill>
        <p:spPr>
          <a:xfrm>
            <a:off x="4945374" y="379825"/>
            <a:ext cx="3754276" cy="1738488"/>
          </a:xfrm>
          <a:prstGeom prst="rect">
            <a:avLst/>
          </a:prstGeom>
          <a:noFill/>
          <a:ln cap="flat" cmpd="sng" w="9525">
            <a:solidFill>
              <a:srgbClr val="000000"/>
            </a:solidFill>
            <a:prstDash val="solid"/>
            <a:round/>
            <a:headEnd len="sm" w="sm" type="none"/>
            <a:tailEnd len="sm" w="sm" type="none"/>
          </a:ln>
        </p:spPr>
      </p:pic>
      <p:pic>
        <p:nvPicPr>
          <p:cNvPr id="218" name="Google Shape;218;p25"/>
          <p:cNvPicPr preferRelativeResize="0"/>
          <p:nvPr/>
        </p:nvPicPr>
        <p:blipFill>
          <a:blip r:embed="rId5">
            <a:alphaModFix/>
          </a:blip>
          <a:stretch>
            <a:fillRect/>
          </a:stretch>
        </p:blipFill>
        <p:spPr>
          <a:xfrm>
            <a:off x="4945374" y="2118303"/>
            <a:ext cx="3754276" cy="1968247"/>
          </a:xfrm>
          <a:prstGeom prst="rect">
            <a:avLst/>
          </a:prstGeom>
          <a:noFill/>
          <a:ln cap="flat" cmpd="sng" w="9525">
            <a:solidFill>
              <a:srgbClr val="000000"/>
            </a:solidFill>
            <a:prstDash val="solid"/>
            <a:round/>
            <a:headEnd len="sm" w="sm" type="none"/>
            <a:tailEnd len="sm" w="sm" type="none"/>
          </a:ln>
        </p:spPr>
      </p:pic>
      <p:sp>
        <p:nvSpPr>
          <p:cNvPr id="219" name="Google Shape;219;p25"/>
          <p:cNvSpPr txBox="1"/>
          <p:nvPr/>
        </p:nvSpPr>
        <p:spPr>
          <a:xfrm>
            <a:off x="448575" y="4086550"/>
            <a:ext cx="8251200" cy="74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Genetic variation </a:t>
            </a:r>
            <a:r>
              <a:rPr lang="en">
                <a:highlight>
                  <a:srgbClr val="00FF00"/>
                </a:highlight>
              </a:rPr>
              <a:t>increased</a:t>
            </a:r>
            <a:r>
              <a:rPr lang="en"/>
              <a:t> and remained </a:t>
            </a:r>
            <a:r>
              <a:rPr lang="en">
                <a:highlight>
                  <a:srgbClr val="999999"/>
                </a:highlight>
              </a:rPr>
              <a:t>constant </a:t>
            </a:r>
            <a:r>
              <a:rPr lang="en"/>
              <a:t>per specisis,</a:t>
            </a:r>
            <a:endParaRPr/>
          </a:p>
          <a:p>
            <a:pPr indent="0" lvl="0" marL="0" rtl="0" algn="ctr">
              <a:spcBef>
                <a:spcPts val="0"/>
              </a:spcBef>
              <a:spcAft>
                <a:spcPts val="0"/>
              </a:spcAft>
              <a:buNone/>
            </a:pPr>
            <a:r>
              <a:rPr lang="en"/>
              <a:t> Alpha diversity (whole pop.) </a:t>
            </a:r>
            <a:r>
              <a:rPr lang="en">
                <a:highlight>
                  <a:srgbClr val="00FF00"/>
                </a:highlight>
              </a:rPr>
              <a:t>increased</a:t>
            </a:r>
            <a:endParaRPr>
              <a:highlight>
                <a:srgbClr val="00FF00"/>
              </a:highlight>
            </a:endParaRPr>
          </a:p>
          <a:p>
            <a:pPr indent="0" lvl="0" marL="0" rtl="0" algn="ctr">
              <a:spcBef>
                <a:spcPts val="0"/>
              </a:spcBef>
              <a:spcAft>
                <a:spcPts val="0"/>
              </a:spcAft>
              <a:buNone/>
            </a:pPr>
            <a:r>
              <a:rPr lang="en"/>
              <a:t>Shannon diversity (Acidobacterium) </a:t>
            </a:r>
            <a:r>
              <a:rPr lang="en">
                <a:highlight>
                  <a:srgbClr val="FF0000"/>
                </a:highlight>
              </a:rPr>
              <a:t>decreased</a:t>
            </a:r>
            <a:r>
              <a:rPr lang="en"/>
              <a:t> with depth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a:t>
            </a:r>
            <a:endParaRPr/>
          </a:p>
        </p:txBody>
      </p:sp>
      <p:sp>
        <p:nvSpPr>
          <p:cNvPr id="225" name="Google Shape;225;p26"/>
          <p:cNvSpPr txBox="1"/>
          <p:nvPr>
            <p:ph idx="1" type="body"/>
          </p:nvPr>
        </p:nvSpPr>
        <p:spPr>
          <a:xfrm>
            <a:off x="895225" y="1732050"/>
            <a:ext cx="7505700" cy="2872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Memory constraints during SPAdes assembly.</a:t>
            </a:r>
            <a:endParaRPr sz="2000"/>
          </a:p>
          <a:p>
            <a:pPr indent="-355600" lvl="0" marL="457200" marR="0" rtl="0" algn="l">
              <a:lnSpc>
                <a:spcPct val="115000"/>
              </a:lnSpc>
              <a:spcBef>
                <a:spcPts val="0"/>
              </a:spcBef>
              <a:spcAft>
                <a:spcPts val="0"/>
              </a:spcAft>
              <a:buClr>
                <a:schemeClr val="dk2"/>
              </a:buClr>
              <a:buSzPts val="2000"/>
              <a:buFont typeface="Calibri"/>
              <a:buChar char="-"/>
            </a:pPr>
            <a:r>
              <a:rPr lang="en" sz="2000"/>
              <a:t>Using MG-RAST to find alpha diversity for Acidobacteria.</a:t>
            </a:r>
            <a:endParaRPr sz="2000"/>
          </a:p>
          <a:p>
            <a:pPr indent="-355600" lvl="0" marL="457200" marR="0" rtl="0" algn="l">
              <a:lnSpc>
                <a:spcPct val="115000"/>
              </a:lnSpc>
              <a:spcBef>
                <a:spcPts val="0"/>
              </a:spcBef>
              <a:spcAft>
                <a:spcPts val="0"/>
              </a:spcAft>
              <a:buSzPts val="2000"/>
              <a:buChar char="-"/>
            </a:pPr>
            <a:r>
              <a:rPr lang="en" sz="2000"/>
              <a:t>Using MUSCLE to output an SP score → for alignment of </a:t>
            </a:r>
            <a:r>
              <a:rPr lang="en" sz="2000"/>
              <a:t>species</a:t>
            </a:r>
            <a:r>
              <a:rPr lang="en" sz="2000"/>
              <a:t> specific reads</a:t>
            </a:r>
            <a:endParaRPr sz="2000"/>
          </a:p>
          <a:p>
            <a:pPr indent="-355600" lvl="0" marL="457200" rtl="0" algn="l">
              <a:spcBef>
                <a:spcPts val="0"/>
              </a:spcBef>
              <a:spcAft>
                <a:spcPts val="0"/>
              </a:spcAft>
              <a:buSzPts val="2000"/>
              <a:buChar char="-"/>
            </a:pPr>
            <a:r>
              <a:rPr lang="en" sz="2000"/>
              <a:t>Working with large sample files --running out of memory, etc.</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819150" y="448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231" name="Google Shape;231;p27"/>
          <p:cNvSpPr txBox="1"/>
          <p:nvPr>
            <p:ph idx="1" type="body"/>
          </p:nvPr>
        </p:nvSpPr>
        <p:spPr>
          <a:xfrm>
            <a:off x="819150" y="2986375"/>
            <a:ext cx="7505700" cy="16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reads on mapped to per species</a:t>
            </a:r>
            <a:endParaRPr/>
          </a:p>
          <a:p>
            <a:pPr indent="0" lvl="0" marL="0" rtl="0" algn="l">
              <a:spcBef>
                <a:spcPts val="1600"/>
              </a:spcBef>
              <a:spcAft>
                <a:spcPts val="0"/>
              </a:spcAft>
              <a:buNone/>
            </a:pPr>
            <a:r>
              <a:rPr lang="en"/>
              <a:t>Map the reads to each other and reconstruct a genome.</a:t>
            </a:r>
            <a:endParaRPr/>
          </a:p>
          <a:p>
            <a:pPr indent="0" lvl="0" marL="0" rtl="0" algn="l">
              <a:spcBef>
                <a:spcPts val="1600"/>
              </a:spcBef>
              <a:spcAft>
                <a:spcPts val="0"/>
              </a:spcAft>
              <a:buNone/>
            </a:pPr>
            <a:r>
              <a:rPr lang="en"/>
              <a:t>Compare that assembled genome to the reference genome and see percent difference</a:t>
            </a:r>
            <a:endParaRPr/>
          </a:p>
          <a:p>
            <a:pPr indent="0" lvl="0" marL="0" rtl="0" algn="l">
              <a:spcBef>
                <a:spcPts val="1600"/>
              </a:spcBef>
              <a:spcAft>
                <a:spcPts val="1600"/>
              </a:spcAft>
              <a:buNone/>
            </a:pPr>
            <a:r>
              <a:rPr lang="en"/>
              <a:t>Examine relationship between our diversity metrics and pH for acidobacteria</a:t>
            </a:r>
            <a:endParaRPr/>
          </a:p>
        </p:txBody>
      </p:sp>
      <p:pic>
        <p:nvPicPr>
          <p:cNvPr id="232" name="Google Shape;232;p27"/>
          <p:cNvPicPr preferRelativeResize="0"/>
          <p:nvPr/>
        </p:nvPicPr>
        <p:blipFill>
          <a:blip r:embed="rId3">
            <a:alphaModFix/>
          </a:blip>
          <a:stretch>
            <a:fillRect/>
          </a:stretch>
        </p:blipFill>
        <p:spPr>
          <a:xfrm>
            <a:off x="819150" y="1081375"/>
            <a:ext cx="7505699"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8"/>
          <p:cNvSpPr txBox="1"/>
          <p:nvPr/>
        </p:nvSpPr>
        <p:spPr>
          <a:xfrm>
            <a:off x="3302225" y="1728475"/>
            <a:ext cx="2921700" cy="14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t>Q&amp;A</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Write up sections of paper.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Introduction/Background</a:t>
            </a:r>
            <a:endParaRPr/>
          </a:p>
        </p:txBody>
      </p:sp>
      <p:sp>
        <p:nvSpPr>
          <p:cNvPr id="141" name="Google Shape;141;p15"/>
          <p:cNvSpPr txBox="1"/>
          <p:nvPr>
            <p:ph idx="1" type="body"/>
          </p:nvPr>
        </p:nvSpPr>
        <p:spPr>
          <a:xfrm>
            <a:off x="819150" y="1640725"/>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Study the relationship between diversity and depth of samples.</a:t>
            </a:r>
            <a:endParaRPr sz="2000"/>
          </a:p>
          <a:p>
            <a:pPr indent="-355600" lvl="0" marL="457200" rtl="0" algn="l">
              <a:spcBef>
                <a:spcPts val="0"/>
              </a:spcBef>
              <a:spcAft>
                <a:spcPts val="0"/>
              </a:spcAft>
              <a:buSzPts val="2000"/>
              <a:buChar char="●"/>
            </a:pPr>
            <a:r>
              <a:rPr lang="en" sz="2000"/>
              <a:t>Diversity: species abundance and genetic variation.</a:t>
            </a:r>
            <a:endParaRPr sz="2000">
              <a:highlight>
                <a:srgbClr val="FFFF00"/>
              </a:highlight>
            </a:endParaRPr>
          </a:p>
          <a:p>
            <a:pPr indent="-355600" lvl="0" marL="457200" rtl="0" algn="l">
              <a:spcBef>
                <a:spcPts val="0"/>
              </a:spcBef>
              <a:spcAft>
                <a:spcPts val="0"/>
              </a:spcAft>
              <a:buSzPts val="2000"/>
              <a:buChar char="●"/>
            </a:pPr>
            <a:r>
              <a:rPr lang="en" sz="2000"/>
              <a:t>Focus on an abundant phylum: Acidobacteria.</a:t>
            </a:r>
            <a:endParaRPr sz="2000"/>
          </a:p>
          <a:p>
            <a:pPr indent="-355600" lvl="0" marL="457200" rtl="0" algn="l">
              <a:spcBef>
                <a:spcPts val="0"/>
              </a:spcBef>
              <a:spcAft>
                <a:spcPts val="0"/>
              </a:spcAft>
              <a:buSzPts val="2000"/>
              <a:buChar char="●"/>
            </a:pPr>
            <a:r>
              <a:rPr b="1" lang="en" sz="2000"/>
              <a:t>Hypothesis: Higher diversity in the overall number of species in the population will be correlated with higher genetic variation per species of Acidobacteria.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Phylum Acidobacteria</a:t>
            </a:r>
            <a:endParaRPr/>
          </a:p>
        </p:txBody>
      </p:sp>
      <p:sp>
        <p:nvSpPr>
          <p:cNvPr id="147" name="Google Shape;147;p16"/>
          <p:cNvSpPr txBox="1"/>
          <p:nvPr>
            <p:ph idx="1" type="body"/>
          </p:nvPr>
        </p:nvSpPr>
        <p:spPr>
          <a:xfrm>
            <a:off x="819150" y="1457325"/>
            <a:ext cx="7505700" cy="2448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One of the most abundant and diverse on earth, but hard to study </a:t>
            </a:r>
            <a:endParaRPr sz="2000"/>
          </a:p>
          <a:p>
            <a:pPr indent="-355600" lvl="1" marL="914400" rtl="0" algn="l">
              <a:lnSpc>
                <a:spcPct val="100000"/>
              </a:lnSpc>
              <a:spcBef>
                <a:spcPts val="0"/>
              </a:spcBef>
              <a:spcAft>
                <a:spcPts val="0"/>
              </a:spcAft>
              <a:buSzPts val="2000"/>
              <a:buChar char="○"/>
            </a:pPr>
            <a:r>
              <a:rPr lang="en" sz="2000"/>
              <a:t>Avg 20% of microbial community in all soil environments</a:t>
            </a:r>
            <a:endParaRPr sz="2000"/>
          </a:p>
          <a:p>
            <a:pPr indent="-355600" lvl="1" marL="914400" rtl="0" algn="l">
              <a:lnSpc>
                <a:spcPct val="100000"/>
              </a:lnSpc>
              <a:spcBef>
                <a:spcPts val="0"/>
              </a:spcBef>
              <a:spcAft>
                <a:spcPts val="0"/>
              </a:spcAft>
              <a:buSzPts val="2000"/>
              <a:buChar char="○"/>
            </a:pPr>
            <a:r>
              <a:rPr lang="en" sz="2000"/>
              <a:t>“[O]nly eight of a total of 26 subdivisions are known to have representatives in culture”</a:t>
            </a:r>
            <a:endParaRPr sz="2000"/>
          </a:p>
          <a:p>
            <a:pPr indent="-355600" lvl="0" marL="457200" rtl="0" algn="l">
              <a:lnSpc>
                <a:spcPct val="100000"/>
              </a:lnSpc>
              <a:spcBef>
                <a:spcPts val="0"/>
              </a:spcBef>
              <a:spcAft>
                <a:spcPts val="0"/>
              </a:spcAft>
              <a:buSzPts val="2000"/>
              <a:buChar char="●"/>
            </a:pPr>
            <a:r>
              <a:rPr lang="en" sz="2000"/>
              <a:t>Role in soil recovery</a:t>
            </a:r>
            <a:endParaRPr sz="2000"/>
          </a:p>
          <a:p>
            <a:pPr indent="-355600" lvl="1" marL="914400" rtl="0" algn="l">
              <a:lnSpc>
                <a:spcPct val="100000"/>
              </a:lnSpc>
              <a:spcBef>
                <a:spcPts val="0"/>
              </a:spcBef>
              <a:spcAft>
                <a:spcPts val="0"/>
              </a:spcAft>
              <a:buSzPts val="2000"/>
              <a:buChar char="○"/>
            </a:pPr>
            <a:r>
              <a:rPr lang="en" sz="2000"/>
              <a:t>Beneficial to nutrient cycling and plant growth</a:t>
            </a:r>
            <a:endParaRPr sz="2000"/>
          </a:p>
          <a:p>
            <a:pPr indent="-355600" lvl="1" marL="914400" rtl="0" algn="l">
              <a:lnSpc>
                <a:spcPct val="100000"/>
              </a:lnSpc>
              <a:spcBef>
                <a:spcPts val="0"/>
              </a:spcBef>
              <a:spcAft>
                <a:spcPts val="0"/>
              </a:spcAft>
              <a:buSzPts val="2000"/>
              <a:buChar char="○"/>
            </a:pPr>
            <a:r>
              <a:rPr lang="en" sz="2000"/>
              <a:t>Heavy metals</a:t>
            </a:r>
            <a:endParaRPr sz="2000"/>
          </a:p>
          <a:p>
            <a:pPr indent="-355600" lvl="0" marL="457200" rtl="0" algn="l">
              <a:lnSpc>
                <a:spcPct val="100000"/>
              </a:lnSpc>
              <a:spcBef>
                <a:spcPts val="0"/>
              </a:spcBef>
              <a:spcAft>
                <a:spcPts val="0"/>
              </a:spcAft>
              <a:buSzPts val="2000"/>
              <a:buChar char="●"/>
            </a:pPr>
            <a:r>
              <a:rPr lang="en" sz="2000"/>
              <a:t>Predominance in low pH conditions</a:t>
            </a:r>
            <a:endParaRPr sz="2000"/>
          </a:p>
          <a:p>
            <a:pPr indent="-355600" lvl="1" marL="914400" rtl="0" algn="l">
              <a:lnSpc>
                <a:spcPct val="100000"/>
              </a:lnSpc>
              <a:spcBef>
                <a:spcPts val="0"/>
              </a:spcBef>
              <a:spcAft>
                <a:spcPts val="0"/>
              </a:spcAft>
              <a:buSzPts val="2000"/>
              <a:buChar char="○"/>
            </a:pPr>
            <a:r>
              <a:rPr lang="en" sz="2000"/>
              <a:t>Lower diversity as pH deviates from neutrality</a:t>
            </a:r>
            <a:endParaRPr sz="2000"/>
          </a:p>
        </p:txBody>
      </p:sp>
      <p:sp>
        <p:nvSpPr>
          <p:cNvPr id="148" name="Google Shape;148;p16"/>
          <p:cNvSpPr txBox="1"/>
          <p:nvPr/>
        </p:nvSpPr>
        <p:spPr>
          <a:xfrm>
            <a:off x="819150" y="4321100"/>
            <a:ext cx="7345800" cy="61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Kielak, Anna M et al. “The Ecology of Acidobacteria: Moving beyond Genes and Genomes” </a:t>
            </a:r>
            <a:r>
              <a:rPr i="1" lang="en" sz="1100"/>
              <a:t>Frontiers in microbiology</a:t>
            </a:r>
            <a:r>
              <a:rPr lang="en" sz="1100"/>
              <a:t> vol. 7 744. 31 May. 2016, doi:10.3389/fmicb.2016.00744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MG-RAST Findings</a:t>
            </a:r>
            <a:endParaRPr/>
          </a:p>
        </p:txBody>
      </p:sp>
      <p:sp>
        <p:nvSpPr>
          <p:cNvPr id="154" name="Google Shape;154;p17"/>
          <p:cNvSpPr txBox="1"/>
          <p:nvPr>
            <p:ph idx="1" type="body"/>
          </p:nvPr>
        </p:nvSpPr>
        <p:spPr>
          <a:xfrm>
            <a:off x="819150" y="1625500"/>
            <a:ext cx="7505700" cy="3177000"/>
          </a:xfrm>
          <a:prstGeom prst="rect">
            <a:avLst/>
          </a:prstGeom>
        </p:spPr>
        <p:txBody>
          <a:bodyPr anchorCtr="0" anchor="t" bIns="91425" lIns="91425" spcFirstLastPara="1" rIns="91425" wrap="square" tIns="91425">
            <a:noAutofit/>
          </a:bodyPr>
          <a:lstStyle/>
          <a:p>
            <a:pPr indent="-355600" lvl="0" marL="457200" rtl="0" algn="l">
              <a:lnSpc>
                <a:spcPct val="110000"/>
              </a:lnSpc>
              <a:spcBef>
                <a:spcPts val="0"/>
              </a:spcBef>
              <a:spcAft>
                <a:spcPts val="0"/>
              </a:spcAft>
              <a:buClr>
                <a:srgbClr val="000000"/>
              </a:buClr>
              <a:buSzPts val="2000"/>
              <a:buChar char="●"/>
            </a:pPr>
            <a:r>
              <a:rPr lang="en" sz="2000">
                <a:solidFill>
                  <a:srgbClr val="000000"/>
                </a:solidFill>
              </a:rPr>
              <a:t>Majority of our sequences (78.26%) features protein</a:t>
            </a:r>
            <a:endParaRPr sz="2000">
              <a:solidFill>
                <a:srgbClr val="000000"/>
              </a:solidFill>
            </a:endParaRPr>
          </a:p>
          <a:p>
            <a:pPr indent="-342900" lvl="1" marL="914400" rtl="0" algn="l">
              <a:lnSpc>
                <a:spcPct val="110000"/>
              </a:lnSpc>
              <a:spcBef>
                <a:spcPts val="0"/>
              </a:spcBef>
              <a:spcAft>
                <a:spcPts val="0"/>
              </a:spcAft>
              <a:buClr>
                <a:srgbClr val="000000"/>
              </a:buClr>
              <a:buSzPts val="1800"/>
              <a:buChar char="○"/>
            </a:pPr>
            <a:r>
              <a:rPr lang="en" sz="1800">
                <a:solidFill>
                  <a:srgbClr val="000000"/>
                </a:solidFill>
              </a:rPr>
              <a:t>featured protein included: 0.09% rRNA, 40.39% annotated protein, and  59.52% unknown protein. </a:t>
            </a:r>
            <a:endParaRPr sz="1800">
              <a:solidFill>
                <a:srgbClr val="000000"/>
              </a:solidFill>
            </a:endParaRPr>
          </a:p>
          <a:p>
            <a:pPr indent="-355600" lvl="0" marL="457200" rtl="0" algn="l">
              <a:lnSpc>
                <a:spcPct val="110000"/>
              </a:lnSpc>
              <a:spcBef>
                <a:spcPts val="0"/>
              </a:spcBef>
              <a:spcAft>
                <a:spcPts val="0"/>
              </a:spcAft>
              <a:buClr>
                <a:srgbClr val="000000"/>
              </a:buClr>
              <a:buSzPts val="2000"/>
              <a:buChar char="●"/>
            </a:pPr>
            <a:r>
              <a:rPr lang="en" sz="2000">
                <a:solidFill>
                  <a:srgbClr val="000000"/>
                </a:solidFill>
              </a:rPr>
              <a:t>Subsystems in our sample: carbohydrates (15.35%), clustering-based subsystems (13.44%), amino acids and derivatives (11.36%), and protein metabolism (7.04%).</a:t>
            </a:r>
            <a:endParaRPr sz="2000">
              <a:solidFill>
                <a:srgbClr val="000000"/>
              </a:solidFill>
            </a:endParaRPr>
          </a:p>
          <a:p>
            <a:pPr indent="-355600" lvl="0" marL="457200" rtl="0" algn="l">
              <a:lnSpc>
                <a:spcPct val="110000"/>
              </a:lnSpc>
              <a:spcBef>
                <a:spcPts val="0"/>
              </a:spcBef>
              <a:spcAft>
                <a:spcPts val="0"/>
              </a:spcAft>
              <a:buClr>
                <a:srgbClr val="000000"/>
              </a:buClr>
              <a:buSzPts val="2000"/>
              <a:buChar char="●"/>
            </a:pPr>
            <a:r>
              <a:rPr lang="en" sz="2000">
                <a:solidFill>
                  <a:srgbClr val="000000"/>
                </a:solidFill>
              </a:rPr>
              <a:t>In Phylum: </a:t>
            </a:r>
            <a:r>
              <a:rPr lang="en" sz="2000">
                <a:solidFill>
                  <a:srgbClr val="000000"/>
                </a:solidFill>
                <a:highlight>
                  <a:srgbClr val="FFFFFF"/>
                </a:highlight>
              </a:rPr>
              <a:t>Proteobacteria (27.41%), Chloroflexi (23.24%), Acidobacteria (18.45%), and Actinobacteria (9.59%).</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MG-RAST Findings (cont.)</a:t>
            </a:r>
            <a:endParaRPr/>
          </a:p>
          <a:p>
            <a:pPr indent="0" lvl="0" marL="0" rtl="0" algn="l">
              <a:spcBef>
                <a:spcPts val="0"/>
              </a:spcBef>
              <a:spcAft>
                <a:spcPts val="0"/>
              </a:spcAft>
              <a:buNone/>
            </a:pPr>
            <a:r>
              <a:t/>
            </a:r>
            <a:endParaRPr/>
          </a:p>
        </p:txBody>
      </p:sp>
      <p:sp>
        <p:nvSpPr>
          <p:cNvPr id="160" name="Google Shape;160;p18"/>
          <p:cNvSpPr txBox="1"/>
          <p:nvPr>
            <p:ph idx="1" type="body"/>
          </p:nvPr>
        </p:nvSpPr>
        <p:spPr>
          <a:xfrm>
            <a:off x="830700" y="1861850"/>
            <a:ext cx="3885000" cy="211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N50 for our layer was 1232 bp</a:t>
            </a:r>
            <a:endParaRPr sz="2000"/>
          </a:p>
          <a:p>
            <a:pPr indent="-355600" lvl="0" marL="457200" rtl="0" algn="l">
              <a:spcBef>
                <a:spcPts val="0"/>
              </a:spcBef>
              <a:spcAft>
                <a:spcPts val="0"/>
              </a:spcAft>
              <a:buSzPts val="2000"/>
              <a:buChar char="●"/>
            </a:pPr>
            <a:r>
              <a:rPr lang="en" sz="2000"/>
              <a:t>Other groups: </a:t>
            </a:r>
            <a:endParaRPr sz="2000"/>
          </a:p>
          <a:p>
            <a:pPr indent="0" lvl="0" marL="457200" rtl="0" algn="l">
              <a:spcBef>
                <a:spcPts val="1600"/>
              </a:spcBef>
              <a:spcAft>
                <a:spcPts val="1600"/>
              </a:spcAft>
              <a:buNone/>
            </a:pPr>
            <a:r>
              <a:t/>
            </a:r>
            <a:endParaRPr sz="2000"/>
          </a:p>
        </p:txBody>
      </p:sp>
      <p:pic>
        <p:nvPicPr>
          <p:cNvPr id="161" name="Google Shape;161;p18"/>
          <p:cNvPicPr preferRelativeResize="0"/>
          <p:nvPr/>
        </p:nvPicPr>
        <p:blipFill>
          <a:blip r:embed="rId3">
            <a:alphaModFix/>
          </a:blip>
          <a:stretch>
            <a:fillRect/>
          </a:stretch>
        </p:blipFill>
        <p:spPr>
          <a:xfrm>
            <a:off x="4779200" y="1510450"/>
            <a:ext cx="4019550" cy="2828925"/>
          </a:xfrm>
          <a:prstGeom prst="rect">
            <a:avLst/>
          </a:prstGeom>
          <a:noFill/>
          <a:ln>
            <a:noFill/>
          </a:ln>
        </p:spPr>
      </p:pic>
      <p:graphicFrame>
        <p:nvGraphicFramePr>
          <p:cNvPr id="162" name="Google Shape;162;p18"/>
          <p:cNvGraphicFramePr/>
          <p:nvPr/>
        </p:nvGraphicFramePr>
        <p:xfrm>
          <a:off x="1549500" y="2742850"/>
          <a:ext cx="3000000" cy="3000000"/>
        </p:xfrm>
        <a:graphic>
          <a:graphicData uri="http://schemas.openxmlformats.org/drawingml/2006/table">
            <a:tbl>
              <a:tblPr>
                <a:noFill/>
                <a:tableStyleId>{5668EF67-D4A8-44CB-9313-9455CD7BDBC3}</a:tableStyleId>
              </a:tblPr>
              <a:tblGrid>
                <a:gridCol w="928300"/>
                <a:gridCol w="1064625"/>
              </a:tblGrid>
              <a:tr h="354825">
                <a:tc>
                  <a:txBody>
                    <a:bodyPr>
                      <a:noAutofit/>
                    </a:bodyPr>
                    <a:lstStyle/>
                    <a:p>
                      <a:pPr indent="0" lvl="0" marL="0" rtl="0" algn="l">
                        <a:lnSpc>
                          <a:spcPct val="115000"/>
                        </a:lnSpc>
                        <a:spcBef>
                          <a:spcPts val="0"/>
                        </a:spcBef>
                        <a:spcAft>
                          <a:spcPts val="0"/>
                        </a:spcAft>
                        <a:buNone/>
                      </a:pPr>
                      <a:r>
                        <a:rPr lang="en" sz="1050">
                          <a:highlight>
                            <a:srgbClr val="FFFFFF"/>
                          </a:highlight>
                        </a:rPr>
                        <a:t>group1</a:t>
                      </a:r>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2041.0</a:t>
                      </a:r>
                      <a:endParaRPr/>
                    </a:p>
                  </a:txBody>
                  <a:tcPr marT="91425" marB="91425" marR="91425" marL="91425"/>
                </a:tc>
              </a:tr>
              <a:tr h="190500">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group2</a:t>
                      </a:r>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1489.0</a:t>
                      </a:r>
                      <a:endParaRPr/>
                    </a:p>
                  </a:txBody>
                  <a:tcPr marT="91425" marB="91425" marR="91425" marL="91425"/>
                </a:tc>
              </a:tr>
              <a:tr h="190500">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group4</a:t>
                      </a:r>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4631.0</a:t>
                      </a:r>
                      <a:endParaRPr/>
                    </a:p>
                  </a:txBody>
                  <a:tcPr marT="91425" marB="91425" marR="91425" marL="91425"/>
                </a:tc>
              </a:tr>
              <a:tr h="190500">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group5 </a:t>
                      </a:r>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4932</a:t>
                      </a:r>
                      <a:endParaRPr/>
                    </a:p>
                  </a:txBody>
                  <a:tcPr marT="91425" marB="91425" marR="91425" marL="91425"/>
                </a:tc>
              </a:tr>
              <a:tr h="190500">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group7</a:t>
                      </a:r>
                      <a:endParaRPr/>
                    </a:p>
                  </a:txBody>
                  <a:tcPr marT="91425" marB="91425" marR="91425" marL="91425"/>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050">
                          <a:highlight>
                            <a:srgbClr val="FFFFFF"/>
                          </a:highlight>
                        </a:rPr>
                        <a:t>2863</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19"/>
          <p:cNvPicPr preferRelativeResize="0"/>
          <p:nvPr/>
        </p:nvPicPr>
        <p:blipFill>
          <a:blip r:embed="rId3">
            <a:alphaModFix/>
          </a:blip>
          <a:stretch>
            <a:fillRect/>
          </a:stretch>
        </p:blipFill>
        <p:spPr>
          <a:xfrm>
            <a:off x="3473171" y="1090700"/>
            <a:ext cx="5470474" cy="3539051"/>
          </a:xfrm>
          <a:prstGeom prst="rect">
            <a:avLst/>
          </a:prstGeom>
          <a:noFill/>
          <a:ln>
            <a:noFill/>
          </a:ln>
        </p:spPr>
      </p:pic>
      <p:sp>
        <p:nvSpPr>
          <p:cNvPr id="168" name="Google Shape;168;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MG-RAST Findings (cont.)</a:t>
            </a:r>
            <a:endParaRPr/>
          </a:p>
          <a:p>
            <a:pPr indent="0" lvl="0" marL="0" rtl="0" algn="l">
              <a:spcBef>
                <a:spcPts val="0"/>
              </a:spcBef>
              <a:spcAft>
                <a:spcPts val="0"/>
              </a:spcAft>
              <a:buNone/>
            </a:pPr>
            <a:r>
              <a:t/>
            </a:r>
            <a:endParaRPr/>
          </a:p>
        </p:txBody>
      </p:sp>
      <p:sp>
        <p:nvSpPr>
          <p:cNvPr id="169" name="Google Shape;169;p19"/>
          <p:cNvSpPr txBox="1"/>
          <p:nvPr>
            <p:ph idx="1" type="body"/>
          </p:nvPr>
        </p:nvSpPr>
        <p:spPr>
          <a:xfrm>
            <a:off x="373500" y="2090450"/>
            <a:ext cx="3709200" cy="211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group (layer 2)’s most common phyla: Proteobacteria, Chloroflexi , Acidobacteria , Actinobacteria, Firmicutes, Planctomycetes, Cyanobacteria </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Used</a:t>
            </a:r>
            <a:endParaRPr/>
          </a:p>
        </p:txBody>
      </p:sp>
      <p:sp>
        <p:nvSpPr>
          <p:cNvPr id="175" name="Google Shape;175;p2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Species abundance metric: Alpha &amp; Shannon Diversity</a:t>
            </a:r>
            <a:endParaRPr b="1" sz="2000"/>
          </a:p>
          <a:p>
            <a:pPr indent="-355600" lvl="1" marL="914400" rtl="0" algn="l">
              <a:spcBef>
                <a:spcPts val="0"/>
              </a:spcBef>
              <a:spcAft>
                <a:spcPts val="0"/>
              </a:spcAft>
              <a:buSzPts val="2000"/>
              <a:buChar char="○"/>
            </a:pPr>
            <a:r>
              <a:rPr lang="en" sz="2000"/>
              <a:t>Mean species diversity in a specific area.</a:t>
            </a:r>
            <a:endParaRPr sz="2000"/>
          </a:p>
          <a:p>
            <a:pPr indent="-355600" lvl="1" marL="914400" rtl="0" algn="l">
              <a:spcBef>
                <a:spcPts val="0"/>
              </a:spcBef>
              <a:spcAft>
                <a:spcPts val="0"/>
              </a:spcAft>
              <a:buSzPts val="2000"/>
              <a:buChar char="○"/>
            </a:pPr>
            <a:r>
              <a:rPr lang="en" sz="2000"/>
              <a:t>Datas from MG-RAST &amp; Calculated using the formation.</a:t>
            </a:r>
            <a:endParaRPr sz="2000"/>
          </a:p>
          <a:p>
            <a:pPr indent="-355600" lvl="0" marL="457200" rtl="0" algn="l">
              <a:spcBef>
                <a:spcPts val="0"/>
              </a:spcBef>
              <a:spcAft>
                <a:spcPts val="0"/>
              </a:spcAft>
              <a:buSzPts val="2000"/>
              <a:buChar char="●"/>
            </a:pPr>
            <a:r>
              <a:rPr b="1" lang="en" sz="2000"/>
              <a:t>Genetic variation metric: Identity score calculations</a:t>
            </a:r>
            <a:endParaRPr b="1" sz="2000"/>
          </a:p>
          <a:p>
            <a:pPr indent="-355600" lvl="1" marL="914400" rtl="0" algn="l">
              <a:spcBef>
                <a:spcPts val="0"/>
              </a:spcBef>
              <a:spcAft>
                <a:spcPts val="0"/>
              </a:spcAft>
              <a:buSzPts val="2000"/>
              <a:buChar char="○"/>
            </a:pPr>
            <a:r>
              <a:rPr lang="en" sz="2000"/>
              <a:t>Identity scores from reads against species reference genome.</a:t>
            </a:r>
            <a:endParaRPr sz="2000"/>
          </a:p>
          <a:p>
            <a:pPr indent="-355600" lvl="1" marL="914400" rtl="0" algn="l">
              <a:spcBef>
                <a:spcPts val="0"/>
              </a:spcBef>
              <a:spcAft>
                <a:spcPts val="0"/>
              </a:spcAft>
              <a:buSzPts val="2000"/>
              <a:buChar char="○"/>
            </a:pPr>
            <a:r>
              <a:rPr lang="en" sz="2000"/>
              <a:t>Reads annotated via MG-RAST.</a:t>
            </a:r>
            <a:endParaRPr sz="2000"/>
          </a:p>
          <a:p>
            <a:pPr indent="-355600" lvl="1" marL="914400" rtl="0" algn="l">
              <a:spcBef>
                <a:spcPts val="0"/>
              </a:spcBef>
              <a:spcAft>
                <a:spcPts val="0"/>
              </a:spcAft>
              <a:buSzPts val="2000"/>
              <a:buChar char="○"/>
            </a:pPr>
            <a:r>
              <a:rPr lang="en" sz="2000"/>
              <a:t>Scores obtained via BLAST.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9567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Species Diversity</a:t>
            </a:r>
            <a:endParaRPr/>
          </a:p>
        </p:txBody>
      </p:sp>
      <p:pic>
        <p:nvPicPr>
          <p:cNvPr id="181" name="Google Shape;181;p21"/>
          <p:cNvPicPr preferRelativeResize="0"/>
          <p:nvPr/>
        </p:nvPicPr>
        <p:blipFill>
          <a:blip r:embed="rId3">
            <a:alphaModFix/>
          </a:blip>
          <a:stretch>
            <a:fillRect/>
          </a:stretch>
        </p:blipFill>
        <p:spPr>
          <a:xfrm>
            <a:off x="427750" y="1800200"/>
            <a:ext cx="3988924" cy="2430525"/>
          </a:xfrm>
          <a:prstGeom prst="rect">
            <a:avLst/>
          </a:prstGeom>
          <a:noFill/>
          <a:ln>
            <a:noFill/>
          </a:ln>
        </p:spPr>
      </p:pic>
      <p:pic>
        <p:nvPicPr>
          <p:cNvPr id="182" name="Google Shape;182;p21"/>
          <p:cNvPicPr preferRelativeResize="0"/>
          <p:nvPr/>
        </p:nvPicPr>
        <p:blipFill>
          <a:blip r:embed="rId4">
            <a:alphaModFix/>
          </a:blip>
          <a:stretch>
            <a:fillRect/>
          </a:stretch>
        </p:blipFill>
        <p:spPr>
          <a:xfrm>
            <a:off x="4491150" y="1800200"/>
            <a:ext cx="4422525" cy="2430525"/>
          </a:xfrm>
          <a:prstGeom prst="rect">
            <a:avLst/>
          </a:prstGeom>
          <a:noFill/>
          <a:ln>
            <a:noFill/>
          </a:ln>
        </p:spPr>
      </p:pic>
      <p:pic>
        <p:nvPicPr>
          <p:cNvPr id="183" name="Google Shape;183;p21"/>
          <p:cNvPicPr preferRelativeResize="0"/>
          <p:nvPr/>
        </p:nvPicPr>
        <p:blipFill>
          <a:blip r:embed="rId5">
            <a:alphaModFix/>
          </a:blip>
          <a:stretch>
            <a:fillRect/>
          </a:stretch>
        </p:blipFill>
        <p:spPr>
          <a:xfrm>
            <a:off x="6751000" y="4302875"/>
            <a:ext cx="1336025" cy="533100"/>
          </a:xfrm>
          <a:prstGeom prst="rect">
            <a:avLst/>
          </a:prstGeom>
          <a:noFill/>
          <a:ln>
            <a:noFill/>
          </a:ln>
        </p:spPr>
      </p:pic>
      <p:sp>
        <p:nvSpPr>
          <p:cNvPr id="184" name="Google Shape;184;p21"/>
          <p:cNvSpPr txBox="1"/>
          <p:nvPr/>
        </p:nvSpPr>
        <p:spPr>
          <a:xfrm>
            <a:off x="5212475" y="4383425"/>
            <a:ext cx="14592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Shannon diversity</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