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2" r:id="rId17"/>
    <p:sldId id="259" r:id="rId18"/>
    <p:sldId id="260" r:id="rId19"/>
    <p:sldId id="279" r:id="rId20"/>
    <p:sldId id="275" r:id="rId21"/>
    <p:sldId id="277" r:id="rId22"/>
    <p:sldId id="278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5" autoAdjust="0"/>
    <p:restoredTop sz="94660"/>
  </p:normalViewPr>
  <p:slideViewPr>
    <p:cSldViewPr>
      <p:cViewPr varScale="1">
        <p:scale>
          <a:sx n="73" d="100"/>
          <a:sy n="73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3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5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4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4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5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7FB2-D89A-4AB7-887B-E94A8E398176}" type="datetimeFigureOut">
              <a:rPr lang="ko-KR" altLang="en-US" smtClean="0"/>
              <a:t>2014-02-24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E2DE5-E0C5-4EC7-BED8-17BD39639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800200"/>
          </a:xfrm>
        </p:spPr>
        <p:txBody>
          <a:bodyPr/>
          <a:lstStyle/>
          <a:p>
            <a:r>
              <a:rPr lang="en-US" altLang="ko-KR" dirty="0" smtClean="0"/>
              <a:t>Mapping</a:t>
            </a:r>
            <a:r>
              <a:rPr lang="ko-KR" altLang="en-US" dirty="0" smtClean="0"/>
              <a:t>기능을 가진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최단거리 로봇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24-1 </a:t>
            </a:r>
            <a:r>
              <a:rPr lang="ko-KR" altLang="en-US" dirty="0" smtClean="0"/>
              <a:t>김태욱</a:t>
            </a:r>
            <a:endParaRPr lang="en-US" altLang="ko-KR" dirty="0" smtClean="0"/>
          </a:p>
          <a:p>
            <a:r>
              <a:rPr lang="en-US" altLang="ko-KR" dirty="0" smtClean="0"/>
              <a:t>24-1 </a:t>
            </a:r>
            <a:r>
              <a:rPr lang="ko-KR" altLang="en-US" dirty="0" smtClean="0"/>
              <a:t>박진호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5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02988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484784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17936" y="837999"/>
            <a:ext cx="1195412" cy="1150840"/>
            <a:chOff x="4541535" y="2069776"/>
            <a:chExt cx="8027473" cy="8509707"/>
          </a:xfrm>
        </p:grpSpPr>
        <p:sp>
          <p:nvSpPr>
            <p:cNvPr id="12" name="타원 11"/>
            <p:cNvSpPr/>
            <p:nvPr/>
          </p:nvSpPr>
          <p:spPr>
            <a:xfrm>
              <a:off x="5796135" y="3112429"/>
              <a:ext cx="2160237" cy="2044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4960173" y="3486785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838475" y="2249569"/>
              <a:ext cx="307014" cy="77498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3405856" flipH="1">
              <a:off x="8113248" y="2069776"/>
              <a:ext cx="307014" cy="1624485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6200000">
              <a:off x="10093278" y="1789037"/>
              <a:ext cx="359350" cy="45921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6965822" y="5143775"/>
              <a:ext cx="359352" cy="543570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42108" y="331412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174832" y="1031782"/>
            <a:ext cx="216024" cy="17097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1982735" y="942684"/>
            <a:ext cx="48598" cy="17819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8805856" flipH="1">
            <a:off x="2629986" y="1108633"/>
            <a:ext cx="60997" cy="76093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27960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484784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42108" y="331412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979712" y="903687"/>
            <a:ext cx="1619730" cy="1150840"/>
            <a:chOff x="1979712" y="903687"/>
            <a:chExt cx="1619730" cy="1150840"/>
          </a:xfrm>
        </p:grpSpPr>
        <p:grpSp>
          <p:nvGrpSpPr>
            <p:cNvPr id="22" name="그룹 21"/>
            <p:cNvGrpSpPr/>
            <p:nvPr/>
          </p:nvGrpSpPr>
          <p:grpSpPr>
            <a:xfrm>
              <a:off x="1979712" y="903687"/>
              <a:ext cx="1619730" cy="1150840"/>
              <a:chOff x="1692139" y="2069776"/>
              <a:chExt cx="10876869" cy="8509707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5796135" y="3112429"/>
                <a:ext cx="2160237" cy="2044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이등변 삼각형 23"/>
              <p:cNvSpPr/>
              <p:nvPr/>
            </p:nvSpPr>
            <p:spPr>
              <a:xfrm rot="5400000">
                <a:off x="3535476" y="2062085"/>
                <a:ext cx="359350" cy="4046023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 rot="10800000">
                <a:off x="6838475" y="2249569"/>
                <a:ext cx="307014" cy="774986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rot="13405856" flipH="1">
                <a:off x="8113248" y="2069776"/>
                <a:ext cx="307014" cy="1624485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 rot="16200000">
                <a:off x="10093278" y="1789037"/>
                <a:ext cx="359350" cy="459211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>
                <a:off x="6965822" y="5143775"/>
                <a:ext cx="359352" cy="543570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오른쪽 화살표 28"/>
            <p:cNvSpPr/>
            <p:nvPr/>
          </p:nvSpPr>
          <p:spPr>
            <a:xfrm>
              <a:off x="2660926" y="1097470"/>
              <a:ext cx="216024" cy="170977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 rot="5400000">
              <a:off x="2256538" y="767868"/>
              <a:ext cx="64326" cy="61797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18805856" flipH="1">
              <a:off x="3143717" y="1171690"/>
              <a:ext cx="60997" cy="76093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007962" y="1392091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23700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484784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42108" y="331412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96069" y="1365966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 rot="10800000">
            <a:off x="1907705" y="846034"/>
            <a:ext cx="1800198" cy="1142805"/>
            <a:chOff x="1374927" y="3222539"/>
            <a:chExt cx="1800198" cy="1142805"/>
          </a:xfrm>
        </p:grpSpPr>
        <p:grpSp>
          <p:nvGrpSpPr>
            <p:cNvPr id="46" name="그룹 45"/>
            <p:cNvGrpSpPr/>
            <p:nvPr/>
          </p:nvGrpSpPr>
          <p:grpSpPr>
            <a:xfrm>
              <a:off x="1374927" y="3222539"/>
              <a:ext cx="1800198" cy="1142805"/>
              <a:chOff x="480254" y="-2096469"/>
              <a:chExt cx="12088754" cy="8450289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5796135" y="3112429"/>
                <a:ext cx="2160237" cy="2044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이등변 삼각형 48"/>
              <p:cNvSpPr/>
              <p:nvPr/>
            </p:nvSpPr>
            <p:spPr>
              <a:xfrm rot="5400000">
                <a:off x="2940181" y="1445502"/>
                <a:ext cx="338062" cy="5257915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 rot="8210316">
                <a:off x="5558487" y="2223020"/>
                <a:ext cx="359352" cy="119662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 rot="10800000">
                <a:off x="6647580" y="-2096469"/>
                <a:ext cx="497914" cy="5121024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 rot="13405856">
                <a:off x="9152498" y="-1652417"/>
                <a:ext cx="307014" cy="5667799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 rot="16200000">
                <a:off x="10093278" y="1789037"/>
                <a:ext cx="359350" cy="459211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6278505" y="5157192"/>
                <a:ext cx="359352" cy="119662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>
                <a:off x="6965825" y="5143781"/>
                <a:ext cx="359352" cy="119662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위쪽 화살표 46"/>
            <p:cNvSpPr/>
            <p:nvPr/>
          </p:nvSpPr>
          <p:spPr>
            <a:xfrm>
              <a:off x="2265119" y="3949505"/>
              <a:ext cx="144016" cy="209654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8663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484784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42108" y="331412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96069" y="1365966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 rot="10800000">
            <a:off x="1949954" y="1373315"/>
            <a:ext cx="1254287" cy="1609059"/>
            <a:chOff x="1920838" y="3222539"/>
            <a:chExt cx="1254287" cy="1609059"/>
          </a:xfrm>
        </p:grpSpPr>
        <p:grpSp>
          <p:nvGrpSpPr>
            <p:cNvPr id="46" name="그룹 45"/>
            <p:cNvGrpSpPr/>
            <p:nvPr/>
          </p:nvGrpSpPr>
          <p:grpSpPr>
            <a:xfrm>
              <a:off x="1920838" y="3222539"/>
              <a:ext cx="1254287" cy="1609059"/>
              <a:chOff x="4146175" y="-2096469"/>
              <a:chExt cx="8422833" cy="1189793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5796135" y="3112429"/>
                <a:ext cx="2160237" cy="2044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이등변 삼각형 49"/>
              <p:cNvSpPr/>
              <p:nvPr/>
            </p:nvSpPr>
            <p:spPr>
              <a:xfrm rot="8210316">
                <a:off x="4146175" y="-1854393"/>
                <a:ext cx="307014" cy="588917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이등변 삼각형 50"/>
              <p:cNvSpPr/>
              <p:nvPr/>
            </p:nvSpPr>
            <p:spPr>
              <a:xfrm rot="10800000">
                <a:off x="6647580" y="-2096469"/>
                <a:ext cx="497914" cy="5121024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 rot="13405856">
                <a:off x="9152498" y="-1652417"/>
                <a:ext cx="307014" cy="5667799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/>
              <p:cNvSpPr/>
              <p:nvPr/>
            </p:nvSpPr>
            <p:spPr>
              <a:xfrm rot="16200000">
                <a:off x="10093278" y="1789037"/>
                <a:ext cx="359350" cy="459211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6330849" y="5157194"/>
                <a:ext cx="307014" cy="4644267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>
                <a:off x="6987599" y="5143781"/>
                <a:ext cx="337575" cy="4657680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위쪽 화살표 46"/>
            <p:cNvSpPr/>
            <p:nvPr/>
          </p:nvSpPr>
          <p:spPr>
            <a:xfrm>
              <a:off x="2265119" y="3949505"/>
              <a:ext cx="144016" cy="209654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985153" y="186739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53754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484784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42108" y="331412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96069" y="1365966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rot="10800000">
            <a:off x="2119049" y="5388455"/>
            <a:ext cx="315829" cy="27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85153" y="186739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07962" y="3308984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92458" y="379965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95616" y="1519218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53798" y="1879258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453798" y="1399441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19652" y="1394300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904148" y="1884971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77014" y="3323736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05742" y="474915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96423" y="1399441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05430" y="1852384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6397656" y="926099"/>
            <a:ext cx="450724" cy="4529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276963" y="1152570"/>
            <a:ext cx="4346055" cy="44002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67499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484784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42108" y="331412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96069" y="1365966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rot="10800000">
            <a:off x="2119049" y="5388455"/>
            <a:ext cx="315829" cy="276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85153" y="186739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007962" y="3308984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92458" y="379965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595616" y="1519218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53798" y="1879258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453798" y="1399441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19652" y="1394300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904148" y="1884971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77014" y="3323736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05742" y="474915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496423" y="1399441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05430" y="1852384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6397656" y="926099"/>
            <a:ext cx="450724" cy="4529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276963" y="1152570"/>
            <a:ext cx="4346055" cy="44002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304463" y="4509120"/>
            <a:ext cx="1027535" cy="1043723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264313" y="4588269"/>
            <a:ext cx="513767" cy="1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717543" y="4048636"/>
            <a:ext cx="0" cy="539636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735425" y="3563138"/>
            <a:ext cx="548543" cy="561943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4225720" y="3071734"/>
            <a:ext cx="0" cy="561944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4225720" y="2107078"/>
            <a:ext cx="994352" cy="1039395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5209072" y="1152570"/>
            <a:ext cx="0" cy="987095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5" idx="2"/>
          </p:cNvCxnSpPr>
          <p:nvPr/>
        </p:nvCxnSpPr>
        <p:spPr>
          <a:xfrm flipV="1">
            <a:off x="5209072" y="1152571"/>
            <a:ext cx="1188584" cy="16695"/>
          </a:xfrm>
          <a:prstGeom prst="straightConnector1">
            <a:avLst/>
          </a:prstGeom>
          <a:ln w="635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280920" cy="4464496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dirty="0" smtClean="0"/>
              <a:t>각 센서의 </a:t>
            </a:r>
            <a:r>
              <a:rPr lang="ko-KR" altLang="en-US" dirty="0" err="1" smtClean="0"/>
              <a:t>길이값에</a:t>
            </a:r>
            <a:r>
              <a:rPr lang="ko-KR" altLang="en-US" dirty="0" smtClean="0"/>
              <a:t> 따라 장애물의 유무를 판단하며 장애물을 표시한다</a:t>
            </a:r>
            <a:r>
              <a:rPr lang="en-US" altLang="ko-KR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dirty="0" smtClean="0"/>
              <a:t>이동방향은 각 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중심에서 결정된다</a:t>
            </a:r>
            <a:r>
              <a:rPr lang="en-US" altLang="ko-KR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모든 셀이 채워지면 </a:t>
            </a:r>
            <a:r>
              <a:rPr lang="ko-KR" altLang="en-US" dirty="0" err="1" smtClean="0"/>
              <a:t>맵핑이</a:t>
            </a:r>
            <a:r>
              <a:rPr lang="ko-KR" altLang="en-US" dirty="0" smtClean="0"/>
              <a:t> 끝난다</a:t>
            </a:r>
            <a:r>
              <a:rPr lang="en-US" altLang="ko-KR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맵핑을</a:t>
            </a:r>
            <a:r>
              <a:rPr lang="ko-KR" altLang="en-US" dirty="0" smtClean="0"/>
              <a:t> 완료한 장소에서의 물건을 최단거리로 배달하는 알고리즘을 구현한다</a:t>
            </a:r>
            <a:r>
              <a:rPr lang="en-US" altLang="ko-KR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22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제약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1556792"/>
            <a:ext cx="8280920" cy="446449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셀단위로</a:t>
            </a:r>
            <a:r>
              <a:rPr lang="ko-KR" altLang="en-US" dirty="0" smtClean="0"/>
              <a:t> 구성되기 때문에 장애물의 실제 크기가 구별되지는 않는다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벽은 모두 직선이며 벽면끼리는 수직이다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dirty="0" smtClean="0"/>
              <a:t>로봇의 크기는 한 셀의 크기보다 작다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131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973584"/>
            <a:ext cx="91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Window Programming</a:t>
            </a:r>
          </a:p>
          <a:p>
            <a:pPr marL="800100" lvl="1" indent="-342900">
              <a:buAutoNum type="arabicPeriod"/>
            </a:pPr>
            <a:r>
              <a:rPr lang="en-US" altLang="ko-KR" sz="2000" dirty="0" smtClean="0"/>
              <a:t>UI –&gt; C# </a:t>
            </a:r>
            <a:r>
              <a:rPr lang="en-US" altLang="ko-KR" sz="2000" dirty="0" err="1" smtClean="0"/>
              <a:t>Winform</a:t>
            </a:r>
            <a:r>
              <a:rPr lang="en-US" altLang="ko-KR" sz="2000" dirty="0" smtClean="0"/>
              <a:t> &amp; OpenGL	</a:t>
            </a:r>
          </a:p>
          <a:p>
            <a:pPr marL="800100" lvl="1" indent="-342900">
              <a:buAutoNum type="arabicPeriod"/>
            </a:pPr>
            <a:r>
              <a:rPr lang="en-US" altLang="ko-KR" sz="2000" dirty="0" smtClean="0"/>
              <a:t>Mapping Calibration -&gt; </a:t>
            </a:r>
            <a:r>
              <a:rPr lang="ko-KR" altLang="en-US" sz="2000" dirty="0" smtClean="0"/>
              <a:t>픽셀화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청소 알고리즘 </a:t>
            </a:r>
            <a:r>
              <a:rPr lang="en-US" altLang="ko-KR" sz="2000" dirty="0" smtClean="0"/>
              <a:t>-&gt; </a:t>
            </a:r>
            <a:r>
              <a:rPr lang="ko-KR" altLang="en-US" sz="2000" dirty="0" err="1" smtClean="0"/>
              <a:t>겹치는곳</a:t>
            </a:r>
            <a:r>
              <a:rPr lang="ko-KR" altLang="en-US" sz="2000" dirty="0" smtClean="0"/>
              <a:t> 최소한으로 빈틈없이  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최단거리 알고리즘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청소가 끝난 후 도킹지점으로 최단거리로 이동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Hard Ware</a:t>
            </a:r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설계 및 제작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원형 </a:t>
            </a:r>
            <a:r>
              <a:rPr lang="ko-KR" altLang="en-US" sz="2000" dirty="0" err="1" smtClean="0"/>
              <a:t>엔코더</a:t>
            </a:r>
            <a:r>
              <a:rPr lang="en-US" altLang="ko-KR" sz="2000" dirty="0" smtClean="0"/>
              <a:t>dc</a:t>
            </a:r>
            <a:r>
              <a:rPr lang="ko-KR" altLang="en-US" sz="2000" dirty="0" smtClean="0"/>
              <a:t>모터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센서 회전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PSD – 8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 -&gt;</a:t>
            </a:r>
            <a:r>
              <a:rPr lang="ko-KR" altLang="en-US" sz="2000" dirty="0" smtClean="0"/>
              <a:t>회전 안하고 </a:t>
            </a:r>
            <a:r>
              <a:rPr lang="en-US" altLang="ko-KR" sz="2000" dirty="0" smtClean="0"/>
              <a:t>PSD</a:t>
            </a:r>
            <a:r>
              <a:rPr lang="ko-KR" altLang="en-US" sz="2000" dirty="0" smtClean="0"/>
              <a:t>개수를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개로 확장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회전 </a:t>
            </a:r>
            <a:r>
              <a:rPr lang="ko-KR" altLang="en-US" sz="2000" dirty="0" err="1" smtClean="0"/>
              <a:t>할때</a:t>
            </a:r>
            <a:r>
              <a:rPr lang="ko-KR" altLang="en-US" sz="2000" dirty="0" smtClean="0"/>
              <a:t> 받아지는 데이터를 로봇 중심 </a:t>
            </a:r>
            <a:r>
              <a:rPr lang="ko-KR" altLang="en-US" sz="2000" dirty="0" err="1" smtClean="0"/>
              <a:t>좌표계로</a:t>
            </a:r>
            <a:r>
              <a:rPr lang="ko-KR" altLang="en-US" sz="2000" dirty="0" smtClean="0"/>
              <a:t> 일치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좌 우 </a:t>
            </a:r>
            <a:r>
              <a:rPr lang="ko-KR" altLang="en-US" sz="2000" dirty="0" err="1" smtClean="0"/>
              <a:t>엔코더값을</a:t>
            </a:r>
            <a:r>
              <a:rPr lang="ko-KR" altLang="en-US" sz="2000" dirty="0" smtClean="0"/>
              <a:t> 받아 </a:t>
            </a:r>
            <a:r>
              <a:rPr lang="en-US" altLang="ko-KR" sz="2000" dirty="0" smtClean="0"/>
              <a:t>GL</a:t>
            </a:r>
            <a:r>
              <a:rPr lang="ko-KR" altLang="en-US" sz="2000" dirty="0" smtClean="0"/>
              <a:t>상의 </a:t>
            </a:r>
            <a:r>
              <a:rPr lang="ko-KR" altLang="en-US" sz="2000" dirty="0" err="1" smtClean="0"/>
              <a:t>좌표계로</a:t>
            </a:r>
            <a:r>
              <a:rPr lang="ko-KR" altLang="en-US" sz="2000" dirty="0" smtClean="0"/>
              <a:t> 일치시키고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로봇이 </a:t>
            </a:r>
            <a:r>
              <a:rPr lang="ko-KR" altLang="en-US" sz="2000" dirty="0" err="1" smtClean="0"/>
              <a:t>회전시에는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회전할때의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엔코더값을</a:t>
            </a:r>
            <a:r>
              <a:rPr lang="ko-KR" altLang="en-US" sz="2000" dirty="0" smtClean="0"/>
              <a:t> 받아 각도로 환산하여 </a:t>
            </a:r>
            <a:r>
              <a:rPr lang="ko-KR" altLang="en-US" sz="2000" dirty="0" err="1" smtClean="0"/>
              <a:t>좌표계를</a:t>
            </a:r>
            <a:r>
              <a:rPr lang="ko-KR" altLang="en-US" sz="2000" dirty="0" smtClean="0"/>
              <a:t> 일치한다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064" y="190879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윤덕진 </a:t>
            </a:r>
            <a:r>
              <a:rPr lang="en-US" altLang="ko-KR" sz="2800" dirty="0" smtClean="0"/>
              <a:t>HW</a:t>
            </a:r>
            <a:r>
              <a:rPr lang="ko-KR" altLang="en-US" sz="2800" dirty="0" smtClean="0"/>
              <a:t>장님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31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064" y="190879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윤덕진 </a:t>
            </a:r>
            <a:r>
              <a:rPr lang="en-US" altLang="ko-KR" sz="2800" dirty="0" smtClean="0"/>
              <a:t>HW</a:t>
            </a:r>
            <a:r>
              <a:rPr lang="ko-KR" altLang="en-US" sz="2800" dirty="0" smtClean="0"/>
              <a:t>장님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4846" y="836712"/>
            <a:ext cx="88891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  전체적으로 분야가 겹치지 않게 일정을 진행해야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각자의 분야는 각      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자해결하고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통신쪽에서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맞혀본다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Window Programming</a:t>
            </a:r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통신 </a:t>
            </a:r>
            <a:r>
              <a:rPr lang="ko-KR" altLang="en-US" sz="2000" dirty="0" err="1" smtClean="0"/>
              <a:t>패킷</a:t>
            </a:r>
            <a:r>
              <a:rPr lang="ko-KR" altLang="en-US" sz="2000" dirty="0" smtClean="0"/>
              <a:t> 구현 일정을 </a:t>
            </a:r>
            <a:r>
              <a:rPr lang="en-US" altLang="ko-KR" sz="2000" dirty="0" smtClean="0"/>
              <a:t>H/W</a:t>
            </a:r>
            <a:r>
              <a:rPr lang="ko-KR" altLang="en-US" sz="2000" dirty="0" smtClean="0"/>
              <a:t>와 </a:t>
            </a:r>
            <a:r>
              <a:rPr lang="ko-KR" altLang="en-US" sz="2000" dirty="0" err="1" smtClean="0"/>
              <a:t>맞춰야한다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맵핑시에</a:t>
            </a:r>
            <a:r>
              <a:rPr lang="ko-KR" altLang="en-US" sz="2000" dirty="0" smtClean="0"/>
              <a:t> 곡선인식도 목표로 하였으면 좋겠지만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일단 제약사항을 벽면끼리의 각도는 수직이라고 가정한다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최단거리 알고리즘을 </a:t>
            </a:r>
            <a:r>
              <a:rPr lang="en-US" altLang="ko-KR" sz="2000" dirty="0" smtClean="0"/>
              <a:t>A-STAR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Dijkstra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중 선택 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맵핑이</a:t>
            </a:r>
            <a:r>
              <a:rPr lang="ko-KR" altLang="en-US" sz="2000" dirty="0" smtClean="0"/>
              <a:t> 완료된 후 장애물의 위치가 </a:t>
            </a:r>
            <a:r>
              <a:rPr lang="ko-KR" altLang="en-US" sz="2000" dirty="0" err="1" smtClean="0"/>
              <a:t>바뀌었을때</a:t>
            </a:r>
            <a:r>
              <a:rPr lang="ko-KR" altLang="en-US" sz="2000" dirty="0" smtClean="0"/>
              <a:t> 다시 </a:t>
            </a:r>
            <a:r>
              <a:rPr lang="ko-KR" altLang="en-US" sz="2000" dirty="0" err="1" smtClean="0"/>
              <a:t>맵핑이</a:t>
            </a:r>
            <a:r>
              <a:rPr lang="ko-KR" altLang="en-US" sz="2000" dirty="0" smtClean="0"/>
              <a:t> 가능하게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Hard Ware</a:t>
            </a:r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설계 및 제작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설계를 최대한 빨리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en-US" altLang="ko-KR" sz="2000" dirty="0" smtClean="0"/>
              <a:t>PSD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11</a:t>
            </a:r>
            <a:r>
              <a:rPr lang="ko-KR" altLang="en-US" sz="2000" dirty="0" smtClean="0"/>
              <a:t>개를 사용하는데 </a:t>
            </a:r>
            <a:r>
              <a:rPr lang="en-US" altLang="ko-KR" sz="2000" dirty="0" smtClean="0"/>
              <a:t>STM32F103 </a:t>
            </a:r>
            <a:r>
              <a:rPr lang="ko-KR" altLang="en-US" sz="2000" dirty="0" smtClean="0"/>
              <a:t>망고보드가 몇 채널까지 </a:t>
            </a:r>
            <a:r>
              <a:rPr lang="en-US" altLang="ko-KR" sz="2000" dirty="0" smtClean="0"/>
              <a:t>ADC</a:t>
            </a:r>
            <a:r>
              <a:rPr lang="ko-KR" altLang="en-US" sz="2000" dirty="0" smtClean="0"/>
              <a:t>포트를 쓸 수 있는가</a:t>
            </a:r>
            <a:r>
              <a:rPr lang="en-US" altLang="ko-KR" sz="2000" dirty="0" smtClean="0"/>
              <a:t>-&gt;144pin </a:t>
            </a:r>
            <a:r>
              <a:rPr lang="ko-KR" altLang="en-US" sz="2000" dirty="0" smtClean="0"/>
              <a:t>보드를 사서 해결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 smtClean="0"/>
              <a:t>실제 </a:t>
            </a:r>
            <a:r>
              <a:rPr lang="ko-KR" altLang="en-US" sz="2000" dirty="0" err="1" smtClean="0"/>
              <a:t>맵을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제작할때</a:t>
            </a:r>
            <a:r>
              <a:rPr lang="ko-KR" altLang="en-US" sz="2000" dirty="0" smtClean="0"/>
              <a:t> 원하는 셀 크기만큼 선을 그어 표시해주면 최단거리알고리즘 </a:t>
            </a:r>
            <a:r>
              <a:rPr lang="ko-KR" altLang="en-US" sz="2000" dirty="0" err="1" smtClean="0"/>
              <a:t>구현시에</a:t>
            </a:r>
            <a:r>
              <a:rPr lang="ko-KR" altLang="en-US" sz="2000" dirty="0" smtClean="0"/>
              <a:t> 보는 사람들이 편하게 볼 수 있다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-9939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640960" cy="5040560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 smtClean="0"/>
              <a:t>H/W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유격을 줄여 기구부적인 진동을 줄인다</a:t>
            </a:r>
            <a:r>
              <a:rPr lang="en-US" altLang="ko-KR" sz="20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오차를 줄인 </a:t>
            </a:r>
            <a:r>
              <a:rPr lang="ko-KR" altLang="en-US" sz="2000" dirty="0" err="1" smtClean="0"/>
              <a:t>거리값이</a:t>
            </a:r>
            <a:r>
              <a:rPr lang="ko-KR" altLang="en-US" sz="2000" dirty="0" smtClean="0"/>
              <a:t> 실제 이동거리와 </a:t>
            </a:r>
            <a:r>
              <a:rPr lang="en-US" altLang="ko-KR" sz="2000" dirty="0" smtClean="0"/>
              <a:t>1%</a:t>
            </a:r>
            <a:r>
              <a:rPr lang="ko-KR" altLang="en-US" sz="2000" dirty="0" smtClean="0"/>
              <a:t>미만의 오차율을 가지게 한다</a:t>
            </a:r>
            <a:r>
              <a:rPr lang="en-US" altLang="ko-KR" sz="20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엔코더와</a:t>
            </a:r>
            <a:r>
              <a:rPr lang="ko-KR" altLang="en-US" sz="2000" dirty="0" smtClean="0"/>
              <a:t> 가속도센서의 오차를 </a:t>
            </a:r>
            <a:r>
              <a:rPr lang="ko-KR" altLang="en-US" sz="2000" dirty="0" err="1" smtClean="0"/>
              <a:t>상호보완하여</a:t>
            </a:r>
            <a:r>
              <a:rPr lang="ko-KR" altLang="en-US" sz="2000" dirty="0" smtClean="0"/>
              <a:t> 하드웨어적인 한계를 최대한 극복한다</a:t>
            </a:r>
            <a:r>
              <a:rPr lang="en-US" altLang="ko-KR" sz="20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PC</a:t>
            </a:r>
            <a:r>
              <a:rPr lang="ko-KR" altLang="en-US" sz="2000" dirty="0" smtClean="0"/>
              <a:t>에서 보낸 값에 따라 정확한 거리를 움직인다</a:t>
            </a:r>
            <a:r>
              <a:rPr lang="en-US" altLang="ko-KR" sz="2000" dirty="0" smtClean="0"/>
              <a:t>.</a:t>
            </a:r>
          </a:p>
          <a:p>
            <a:pPr algn="l"/>
            <a:r>
              <a:rPr lang="en-US" altLang="ko-KR" sz="2400" b="1" dirty="0"/>
              <a:t>S</a:t>
            </a:r>
            <a:r>
              <a:rPr lang="en-US" altLang="ko-KR" sz="2400" b="1" dirty="0" smtClean="0"/>
              <a:t>/W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이동거리값과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센서값을</a:t>
            </a:r>
            <a:r>
              <a:rPr lang="ko-KR" altLang="en-US" sz="2000" dirty="0" smtClean="0"/>
              <a:t> 받아 그 값에 따른 벽면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장애물을 구성한다</a:t>
            </a:r>
            <a:r>
              <a:rPr lang="en-US" altLang="ko-KR" sz="20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벽면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장애물의 위치에 따라 </a:t>
            </a:r>
            <a:r>
              <a:rPr lang="ko-KR" altLang="en-US" sz="2000" dirty="0" err="1" smtClean="0"/>
              <a:t>모바일로봇의</a:t>
            </a:r>
            <a:r>
              <a:rPr lang="ko-KR" altLang="en-US" sz="2000" dirty="0" smtClean="0"/>
              <a:t> 이동경로를 최소화하여 </a:t>
            </a:r>
            <a:r>
              <a:rPr lang="ko-KR" altLang="en-US" sz="2000" dirty="0" err="1" smtClean="0"/>
              <a:t>맵핑한다</a:t>
            </a:r>
            <a:r>
              <a:rPr lang="en-US" altLang="ko-KR" sz="20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맵핑완료</a:t>
            </a:r>
            <a:r>
              <a:rPr lang="ko-KR" altLang="en-US" sz="2000" dirty="0" smtClean="0"/>
              <a:t> 후 현재위치와 목표지점까지의 최단거리 알고리즘을 구현한다</a:t>
            </a:r>
            <a:r>
              <a:rPr lang="en-US" altLang="ko-KR" sz="20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54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408471" y="-367873"/>
            <a:ext cx="9144000" cy="3024336"/>
            <a:chOff x="-401307" y="280200"/>
            <a:chExt cx="9144000" cy="3024336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02408" y="640240"/>
              <a:ext cx="7793227" cy="2664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401307" y="732208"/>
              <a:ext cx="914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altLang="ko-KR" dirty="0" smtClean="0"/>
            </a:p>
            <a:p>
              <a:pPr marL="800100" lvl="1" indent="-342900">
                <a:buAutoNum type="arabicPeriod"/>
              </a:pPr>
              <a:endParaRPr lang="ko-KR" alt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8773" y="821130"/>
              <a:ext cx="51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위</a:t>
              </a:r>
              <a:r>
                <a:rPr lang="ko-KR" altLang="en-US" dirty="0"/>
                <a:t>치</a:t>
              </a:r>
              <a:r>
                <a:rPr lang="en-US" altLang="ko-KR" dirty="0" smtClean="0"/>
                <a:t>:</a:t>
              </a:r>
            </a:p>
            <a:p>
              <a:endParaRPr lang="ko-KR" altLang="en-US" dirty="0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34797" y="1323445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0xff</a:t>
              </a:r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44004" y="1323445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encoder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140148" y="1323445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encode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36292" y="1323445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Checksum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2409" y="1794109"/>
              <a:ext cx="51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Sensor</a:t>
              </a:r>
              <a:endParaRPr lang="en-US" altLang="ko-KR" dirty="0" smtClean="0"/>
            </a:p>
            <a:p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1496" y="2296424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0xfe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840702" y="2296424"/>
              <a:ext cx="779025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거리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775017" y="2314173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Checksum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632790" y="2314174"/>
              <a:ext cx="779025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거리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28976" y="2301110"/>
              <a:ext cx="779025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거리</a:t>
              </a:r>
              <a:endParaRPr lang="ko-KR" altLang="en-US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995992" y="2296424"/>
              <a:ext cx="779025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거리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86786" y="2314174"/>
              <a:ext cx="77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---</a:t>
              </a:r>
              <a:endParaRPr lang="ko-KR" altLang="en-US" b="1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18773" y="280200"/>
              <a:ext cx="1930705" cy="540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ARM-&gt;PC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8184" y="2945274"/>
            <a:ext cx="7740287" cy="3723215"/>
            <a:chOff x="355349" y="3378193"/>
            <a:chExt cx="7740287" cy="3723215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67195" y="3648658"/>
              <a:ext cx="7728441" cy="34527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1713" y="3919123"/>
              <a:ext cx="51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청소알고리</a:t>
              </a:r>
              <a:r>
                <a:rPr lang="ko-KR" altLang="en-US" dirty="0"/>
                <a:t>즘</a:t>
              </a:r>
              <a:r>
                <a:rPr lang="en-US" altLang="ko-KR" dirty="0" smtClean="0"/>
                <a:t>:</a:t>
              </a:r>
            </a:p>
            <a:p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87737" y="4421438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0xff</a:t>
              </a:r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896944" y="4421438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직진</a:t>
              </a:r>
              <a:endParaRPr lang="ko-KR" altLang="en-US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193088" y="4421438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회전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489232" y="4421438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Checksum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349" y="5316579"/>
              <a:ext cx="518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최단거리알고리즘</a:t>
              </a:r>
              <a:endParaRPr lang="ko-KR" altLang="en-US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84436" y="5818894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0xfe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893642" y="5831957"/>
              <a:ext cx="779025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직진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659280" y="5833588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Checksum</a:t>
              </a:r>
              <a:endParaRPr lang="ko-KR" alt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71713" y="3378193"/>
              <a:ext cx="1930705" cy="540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B050"/>
                  </a:solidFill>
                </a:rPr>
                <a:t>PC-&gt;ARM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4163529" y="5829503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0xfd</a:t>
              </a:r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472735" y="5842566"/>
              <a:ext cx="95035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90</a:t>
              </a:r>
              <a:r>
                <a:rPr lang="ko-KR" altLang="en-US" dirty="0" smtClean="0"/>
                <a:t>회전</a:t>
              </a:r>
              <a:endParaRPr lang="ko-KR" altLang="en-US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6423089" y="5844197"/>
              <a:ext cx="149722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Checksum</a:t>
              </a:r>
              <a:endParaRPr lang="ko-KR" altLang="en-US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597498" y="6430386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0xfd</a:t>
              </a:r>
              <a:endParaRPr lang="ko-KR" altLang="en-US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906704" y="6443449"/>
              <a:ext cx="1004357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45</a:t>
              </a:r>
              <a:r>
                <a:rPr lang="ko-KR" altLang="en-US" dirty="0" smtClean="0"/>
                <a:t>회전</a:t>
              </a:r>
              <a:endParaRPr lang="ko-KR" alt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906574" y="6445080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Checksum</a:t>
              </a:r>
              <a:endParaRPr lang="ko-KR" altLang="en-US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318296" y="6449964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0xfe</a:t>
              </a:r>
              <a:endParaRPr lang="ko-KR" altLang="en-US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627502" y="6449964"/>
              <a:ext cx="779025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직</a:t>
              </a:r>
              <a:r>
                <a:rPr lang="ko-KR" altLang="en-US" dirty="0"/>
                <a:t>진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406203" y="6451595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Checksum</a:t>
              </a:r>
              <a:endParaRPr lang="ko-KR" altLang="en-US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00800" y="4924571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0xfc</a:t>
              </a:r>
              <a:endParaRPr lang="ko-KR" altLang="en-US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910007" y="4924571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위치조</a:t>
              </a:r>
              <a:r>
                <a:rPr lang="ko-KR" altLang="en-US" dirty="0"/>
                <a:t>정</a:t>
              </a: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210381" y="4916609"/>
              <a:ext cx="1296144" cy="4337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Checksum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26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519" y="26064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3200" dirty="0" smtClean="0"/>
          </a:p>
          <a:p>
            <a:pPr lvl="1"/>
            <a:r>
              <a:rPr lang="ko-KR" altLang="en-US" sz="3200" dirty="0" smtClean="0"/>
              <a:t>일정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9" y="1556792"/>
            <a:ext cx="827118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519" y="26064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3200" dirty="0" smtClean="0"/>
          </a:p>
          <a:p>
            <a:pPr lvl="1"/>
            <a:r>
              <a:rPr lang="ko-KR" altLang="en-US" sz="3200" dirty="0" smtClean="0"/>
              <a:t>일정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484784"/>
            <a:ext cx="835292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39830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5370"/>
            <a:ext cx="651845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988840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979712" y="4653136"/>
            <a:ext cx="1195412" cy="1142805"/>
            <a:chOff x="1979712" y="4653136"/>
            <a:chExt cx="1195412" cy="1142805"/>
          </a:xfrm>
        </p:grpSpPr>
        <p:sp>
          <p:nvSpPr>
            <p:cNvPr id="12" name="타원 11"/>
            <p:cNvSpPr/>
            <p:nvPr/>
          </p:nvSpPr>
          <p:spPr>
            <a:xfrm>
              <a:off x="2166541" y="5357580"/>
              <a:ext cx="321692" cy="276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2044511" y="5400024"/>
              <a:ext cx="48598" cy="17819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8210316">
              <a:off x="2131152" y="5237298"/>
              <a:ext cx="53513" cy="16183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2293334" y="4653136"/>
              <a:ext cx="74147" cy="69256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3405856">
              <a:off x="2654388" y="4743237"/>
              <a:ext cx="59076" cy="7370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6200000">
              <a:off x="2808908" y="5147204"/>
              <a:ext cx="48598" cy="683835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2238373" y="5634111"/>
              <a:ext cx="53513" cy="16183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2340725" y="5632297"/>
              <a:ext cx="53513" cy="16183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위쪽 화살표 19"/>
          <p:cNvSpPr/>
          <p:nvPr/>
        </p:nvSpPr>
        <p:spPr>
          <a:xfrm>
            <a:off x="2250222" y="5371198"/>
            <a:ext cx="144016" cy="20965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30548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988840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79712" y="4153982"/>
            <a:ext cx="1195412" cy="1142805"/>
            <a:chOff x="4541535" y="-2096469"/>
            <a:chExt cx="8027473" cy="8450289"/>
          </a:xfrm>
        </p:grpSpPr>
        <p:sp>
          <p:nvSpPr>
            <p:cNvPr id="12" name="타원 11"/>
            <p:cNvSpPr/>
            <p:nvPr/>
          </p:nvSpPr>
          <p:spPr>
            <a:xfrm>
              <a:off x="5796135" y="3112429"/>
              <a:ext cx="2160237" cy="2044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4960173" y="3486785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8210316">
              <a:off x="5558487" y="2223020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647580" y="-2096469"/>
              <a:ext cx="497914" cy="512102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3405856">
              <a:off x="9072143" y="-1430232"/>
              <a:ext cx="396709" cy="5449710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6200000">
              <a:off x="10093278" y="1789037"/>
              <a:ext cx="359350" cy="45921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278505" y="5157192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6965825" y="5143781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위쪽 화살표 19"/>
          <p:cNvSpPr/>
          <p:nvPr/>
        </p:nvSpPr>
        <p:spPr>
          <a:xfrm>
            <a:off x="2250222" y="4912135"/>
            <a:ext cx="144016" cy="20965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10007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988840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79712" y="3715578"/>
            <a:ext cx="1195412" cy="1142805"/>
            <a:chOff x="4541535" y="-2096469"/>
            <a:chExt cx="8027473" cy="8450289"/>
          </a:xfrm>
        </p:grpSpPr>
        <p:sp>
          <p:nvSpPr>
            <p:cNvPr id="12" name="타원 11"/>
            <p:cNvSpPr/>
            <p:nvPr/>
          </p:nvSpPr>
          <p:spPr>
            <a:xfrm>
              <a:off x="5796135" y="3112429"/>
              <a:ext cx="2160237" cy="2044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4960173" y="3486785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8210316">
              <a:off x="5558487" y="2223020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647580" y="-2096469"/>
              <a:ext cx="497914" cy="512102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3405856">
              <a:off x="9152498" y="-1652417"/>
              <a:ext cx="307014" cy="566779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6200000">
              <a:off x="10093278" y="1789037"/>
              <a:ext cx="359350" cy="45921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278505" y="5157192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6965825" y="5143781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위쪽 화살표 19"/>
          <p:cNvSpPr/>
          <p:nvPr/>
        </p:nvSpPr>
        <p:spPr>
          <a:xfrm>
            <a:off x="2291886" y="4457980"/>
            <a:ext cx="144016" cy="20965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99176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988840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79712" y="3715578"/>
            <a:ext cx="1195412" cy="1142805"/>
            <a:chOff x="4541535" y="-2096469"/>
            <a:chExt cx="8027473" cy="8450289"/>
          </a:xfrm>
        </p:grpSpPr>
        <p:sp>
          <p:nvSpPr>
            <p:cNvPr id="12" name="타원 11"/>
            <p:cNvSpPr/>
            <p:nvPr/>
          </p:nvSpPr>
          <p:spPr>
            <a:xfrm>
              <a:off x="5796135" y="3112429"/>
              <a:ext cx="2160237" cy="2044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4960173" y="3486785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8210316">
              <a:off x="5558487" y="2223020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647580" y="-2096469"/>
              <a:ext cx="497914" cy="512102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3405856">
              <a:off x="9152498" y="-1652417"/>
              <a:ext cx="307014" cy="566779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6200000">
              <a:off x="10093278" y="1789037"/>
              <a:ext cx="359350" cy="45921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278505" y="5157192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6965825" y="5143781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>
            <a:off x="2250222" y="4420022"/>
            <a:ext cx="144016" cy="20965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59408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988840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979713" y="3222539"/>
            <a:ext cx="1195412" cy="1142805"/>
            <a:chOff x="1979713" y="3222539"/>
            <a:chExt cx="1195412" cy="1142805"/>
          </a:xfrm>
        </p:grpSpPr>
        <p:grpSp>
          <p:nvGrpSpPr>
            <p:cNvPr id="11" name="그룹 10"/>
            <p:cNvGrpSpPr/>
            <p:nvPr/>
          </p:nvGrpSpPr>
          <p:grpSpPr>
            <a:xfrm>
              <a:off x="1979713" y="3222539"/>
              <a:ext cx="1195412" cy="1142805"/>
              <a:chOff x="4541535" y="-2096469"/>
              <a:chExt cx="8027473" cy="8450289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796135" y="3112429"/>
                <a:ext cx="2160237" cy="20447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/>
              <p:cNvSpPr/>
              <p:nvPr/>
            </p:nvSpPr>
            <p:spPr>
              <a:xfrm rot="5400000">
                <a:off x="4960173" y="3486785"/>
                <a:ext cx="359352" cy="119662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/>
              <p:cNvSpPr/>
              <p:nvPr/>
            </p:nvSpPr>
            <p:spPr>
              <a:xfrm rot="8210316">
                <a:off x="5558487" y="2223020"/>
                <a:ext cx="359352" cy="119662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10800000">
                <a:off x="6647580" y="-2096469"/>
                <a:ext cx="497914" cy="5121024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 rot="13405856">
                <a:off x="9152498" y="-1652417"/>
                <a:ext cx="307014" cy="5667799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 rot="16200000">
                <a:off x="10093278" y="1789037"/>
                <a:ext cx="359350" cy="459211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6278505" y="5157192"/>
                <a:ext cx="359352" cy="119662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>
                <a:off x="6965825" y="5143781"/>
                <a:ext cx="359352" cy="119662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위쪽 화살표 19"/>
            <p:cNvSpPr/>
            <p:nvPr/>
          </p:nvSpPr>
          <p:spPr>
            <a:xfrm>
              <a:off x="2265119" y="3949505"/>
              <a:ext cx="144016" cy="209654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8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1177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988840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79713" y="3222539"/>
            <a:ext cx="1195412" cy="1142805"/>
            <a:chOff x="4541535" y="-2096469"/>
            <a:chExt cx="8027473" cy="8450289"/>
          </a:xfrm>
        </p:grpSpPr>
        <p:sp>
          <p:nvSpPr>
            <p:cNvPr id="12" name="타원 11"/>
            <p:cNvSpPr/>
            <p:nvPr/>
          </p:nvSpPr>
          <p:spPr>
            <a:xfrm>
              <a:off x="5796135" y="3112429"/>
              <a:ext cx="2160237" cy="2044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4960173" y="3486785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8210316">
              <a:off x="5558487" y="2223020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647580" y="-2096469"/>
              <a:ext cx="497914" cy="5121024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3405856">
              <a:off x="9152498" y="-1652417"/>
              <a:ext cx="307014" cy="5667799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6200000">
              <a:off x="10093278" y="1789037"/>
              <a:ext cx="359350" cy="45921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278505" y="5157192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6965825" y="5143781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42108" y="331412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>
            <a:off x="2265119" y="3992046"/>
            <a:ext cx="144016" cy="20965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13146"/>
              </p:ext>
            </p:extLst>
          </p:nvPr>
        </p:nvGraphicFramePr>
        <p:xfrm>
          <a:off x="2051716" y="908716"/>
          <a:ext cx="4824540" cy="4824540"/>
        </p:xfrm>
        <a:graphic>
          <a:graphicData uri="http://schemas.openxmlformats.org/drawingml/2006/table">
            <a:tbl>
              <a:tblPr/>
              <a:tblGrid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  <a:gridCol w="482454"/>
              </a:tblGrid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683926" y="3433902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80112" y="1988840"/>
            <a:ext cx="64807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오각형 7"/>
          <p:cNvSpPr/>
          <p:nvPr/>
        </p:nvSpPr>
        <p:spPr>
          <a:xfrm>
            <a:off x="3103117" y="1484784"/>
            <a:ext cx="720080" cy="72008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509271" y="4823826"/>
            <a:ext cx="32403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4499992" y="3383118"/>
            <a:ext cx="43204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17936" y="837999"/>
            <a:ext cx="1195412" cy="579368"/>
            <a:chOff x="4541535" y="2069776"/>
            <a:chExt cx="8027473" cy="4284044"/>
          </a:xfrm>
        </p:grpSpPr>
        <p:sp>
          <p:nvSpPr>
            <p:cNvPr id="12" name="타원 11"/>
            <p:cNvSpPr/>
            <p:nvPr/>
          </p:nvSpPr>
          <p:spPr>
            <a:xfrm>
              <a:off x="5796135" y="3112429"/>
              <a:ext cx="2160237" cy="20447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4960173" y="3486785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8210316">
              <a:off x="5558487" y="2223020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838475" y="2249569"/>
              <a:ext cx="307014" cy="77498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3405856" flipH="1">
              <a:off x="8113248" y="2069776"/>
              <a:ext cx="307014" cy="1624485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6200000">
              <a:off x="10093278" y="1789037"/>
              <a:ext cx="359350" cy="459211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278505" y="5157192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6965825" y="5143781"/>
              <a:ext cx="359352" cy="1196628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42108" y="3793942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42108" y="3314125"/>
            <a:ext cx="478004" cy="509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>
            <a:off x="2230110" y="1030020"/>
            <a:ext cx="144016" cy="209654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295</Words>
  <Application>Microsoft Office PowerPoint</Application>
  <PresentationFormat>화면 슬라이드 쇼(4:3)</PresentationFormat>
  <Paragraphs>88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Mapping기능을 가진 최단거리 로봇 </vt:lpstr>
      <vt:lpstr>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요약</vt:lpstr>
      <vt:lpstr>제약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Andy Park</dc:creator>
  <cp:lastModifiedBy>Andy Park</cp:lastModifiedBy>
  <cp:revision>25</cp:revision>
  <dcterms:created xsi:type="dcterms:W3CDTF">2014-02-23T12:18:48Z</dcterms:created>
  <dcterms:modified xsi:type="dcterms:W3CDTF">2014-02-24T12:29:49Z</dcterms:modified>
</cp:coreProperties>
</file>