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62" r:id="rId2"/>
    <p:sldId id="283" r:id="rId3"/>
    <p:sldId id="302" r:id="rId4"/>
    <p:sldId id="299" r:id="rId5"/>
    <p:sldId id="321" r:id="rId6"/>
    <p:sldId id="323" r:id="rId7"/>
    <p:sldId id="324" r:id="rId8"/>
    <p:sldId id="325" r:id="rId9"/>
    <p:sldId id="326" r:id="rId10"/>
    <p:sldId id="327" r:id="rId11"/>
    <p:sldId id="328" r:id="rId12"/>
    <p:sldId id="330" r:id="rId13"/>
    <p:sldId id="331" r:id="rId14"/>
    <p:sldId id="332" r:id="rId15"/>
    <p:sldId id="333" r:id="rId16"/>
    <p:sldId id="334" r:id="rId17"/>
    <p:sldId id="338" r:id="rId18"/>
    <p:sldId id="322" r:id="rId19"/>
    <p:sldId id="300" r:id="rId20"/>
    <p:sldId id="305" r:id="rId21"/>
    <p:sldId id="308" r:id="rId22"/>
    <p:sldId id="336" r:id="rId23"/>
    <p:sldId id="304" r:id="rId24"/>
    <p:sldId id="335" r:id="rId25"/>
    <p:sldId id="303" r:id="rId26"/>
    <p:sldId id="337" r:id="rId27"/>
    <p:sldId id="341" r:id="rId28"/>
    <p:sldId id="343" r:id="rId29"/>
    <p:sldId id="29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811"/>
    <a:srgbClr val="F0A73C"/>
    <a:srgbClr val="21A6C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1801" autoAdjust="0"/>
  </p:normalViewPr>
  <p:slideViewPr>
    <p:cSldViewPr>
      <p:cViewPr varScale="1">
        <p:scale>
          <a:sx n="90" d="100"/>
          <a:sy n="90" d="100"/>
        </p:scale>
        <p:origin x="1043" y="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F9BA66C-08C6-4563-B2D6-9BE9BA25E56A}" type="datetimeFigureOut">
              <a:rPr lang="ko-KR" altLang="en-US" smtClean="0"/>
              <a:pPr/>
              <a:t>2014-03-06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EC3694E-4B2C-48D9-804A-E2AD6C11C8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11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f74HZ6crI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국민대학교 전자공학부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 김</a:t>
            </a:r>
            <a:r>
              <a:rPr lang="en-US" altLang="ko-KR" dirty="0" smtClean="0"/>
              <a:t>.</a:t>
            </a:r>
            <a:r>
              <a:rPr lang="ko-KR" altLang="en-US" dirty="0" smtClean="0"/>
              <a:t>태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욱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제가 발표할 작품은 두 가지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 작품은 자동주차시스템을 탑재한 무선조종차량이고</a:t>
            </a:r>
            <a:endParaRPr lang="en-US" altLang="ko-KR" dirty="0" smtClean="0"/>
          </a:p>
          <a:p>
            <a:r>
              <a:rPr lang="ko-KR" altLang="en-US" dirty="0" smtClean="0"/>
              <a:t>두 번째 작품은 영상처리를 이용한 골키퍼 로봇입니다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145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396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879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296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22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119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55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자동주차시스템을 탑재한 무선조종차량</a:t>
            </a:r>
            <a:r>
              <a:rPr lang="ko-KR" altLang="en-US" baseline="0" dirty="0" smtClean="0"/>
              <a:t>부터 설명 드리겠습니다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dirty="0" smtClean="0"/>
              <a:t>이 작품은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어플리케이션으로</a:t>
            </a:r>
            <a:r>
              <a:rPr lang="ko-KR" altLang="en-US" baseline="0" dirty="0" smtClean="0"/>
              <a:t> 차량의 </a:t>
            </a:r>
            <a:r>
              <a:rPr lang="ko-KR" altLang="en-US" baseline="0" dirty="0" err="1" smtClean="0"/>
              <a:t>조향과</a:t>
            </a:r>
            <a:r>
              <a:rPr lang="ko-KR" altLang="en-US" baseline="0" dirty="0" smtClean="0"/>
              <a:t> 속도를 제어할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자동주차 버튼을 누름으로써 자동주차를 시작 할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어플리케이션과 차량은 </a:t>
            </a:r>
            <a:r>
              <a:rPr lang="ko-KR" altLang="en-US" baseline="0" dirty="0" err="1" smtClean="0"/>
              <a:t>블루투스를</a:t>
            </a:r>
            <a:r>
              <a:rPr lang="ko-KR" altLang="en-US" baseline="0" dirty="0" smtClean="0"/>
              <a:t> 이용한 무선통신을 하고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실제 차량과 마찬가지로 차량이 주차공간 근처에 도착을 해서 자동주차버튼을 누르면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자동주차를 수행하게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13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599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941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자동주차시스템을 탑재한 무선조종차량</a:t>
            </a:r>
            <a:r>
              <a:rPr lang="ko-KR" altLang="en-US" baseline="0" dirty="0" smtClean="0"/>
              <a:t>부터 설명 드리겠습니다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dirty="0" smtClean="0"/>
              <a:t>이 작품은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어플리케이션으로</a:t>
            </a:r>
            <a:r>
              <a:rPr lang="ko-KR" altLang="en-US" baseline="0" dirty="0" smtClean="0"/>
              <a:t> 차량의 </a:t>
            </a:r>
            <a:r>
              <a:rPr lang="ko-KR" altLang="en-US" baseline="0" dirty="0" err="1" smtClean="0"/>
              <a:t>조향과</a:t>
            </a:r>
            <a:r>
              <a:rPr lang="ko-KR" altLang="en-US" baseline="0" dirty="0" smtClean="0"/>
              <a:t> 속도를 제어할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자동주차 버튼을 누름으로써 자동주차를 시작 할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어플리케이션과 차량은 </a:t>
            </a:r>
            <a:r>
              <a:rPr lang="ko-KR" altLang="en-US" baseline="0" dirty="0" err="1" smtClean="0"/>
              <a:t>블루투스를</a:t>
            </a:r>
            <a:r>
              <a:rPr lang="ko-KR" altLang="en-US" baseline="0" dirty="0" smtClean="0"/>
              <a:t> 이용한 무선통신을 하고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실제 차량과 마찬가지로 차량이 주차공간 근처에 도착을 해서 자동주차버튼을 누르면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자동주차를 수행하게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6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793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자동주차시스템을 탑재한 무선조종차량</a:t>
            </a:r>
            <a:r>
              <a:rPr lang="ko-KR" altLang="en-US" baseline="0" dirty="0" smtClean="0"/>
              <a:t>부터 설명 드리겠습니다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dirty="0" smtClean="0"/>
              <a:t>이 작품은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어플리케이션으로</a:t>
            </a:r>
            <a:r>
              <a:rPr lang="ko-KR" altLang="en-US" baseline="0" dirty="0" smtClean="0"/>
              <a:t> 차량의 </a:t>
            </a:r>
            <a:r>
              <a:rPr lang="ko-KR" altLang="en-US" baseline="0" dirty="0" err="1" smtClean="0"/>
              <a:t>조향과</a:t>
            </a:r>
            <a:r>
              <a:rPr lang="ko-KR" altLang="en-US" baseline="0" dirty="0" smtClean="0"/>
              <a:t> 속도를 제어할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자동주차 버튼을 누름으로써 자동주차를 시작 할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어플리케이션과 차량은 </a:t>
            </a:r>
            <a:r>
              <a:rPr lang="ko-KR" altLang="en-US" baseline="0" dirty="0" err="1" smtClean="0"/>
              <a:t>블루투스를</a:t>
            </a:r>
            <a:r>
              <a:rPr lang="ko-KR" altLang="en-US" baseline="0" dirty="0" smtClean="0"/>
              <a:t> 이용한 무선통신을 하고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실제 차량과 마찬가지로 차량이 주차공간 근처에 도착을 해서 자동주차버튼을 누르면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자동주차를 수행하게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092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자동주차시스템을 탑재한 무선조종차량</a:t>
            </a:r>
            <a:r>
              <a:rPr lang="ko-KR" altLang="en-US" baseline="0" dirty="0" smtClean="0"/>
              <a:t>부터 설명 드리겠습니다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dirty="0" smtClean="0"/>
              <a:t>이 작품은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어플리케이션으로</a:t>
            </a:r>
            <a:r>
              <a:rPr lang="ko-KR" altLang="en-US" baseline="0" dirty="0" smtClean="0"/>
              <a:t> 차량의 </a:t>
            </a:r>
            <a:r>
              <a:rPr lang="ko-KR" altLang="en-US" baseline="0" dirty="0" err="1" smtClean="0"/>
              <a:t>조향과</a:t>
            </a:r>
            <a:r>
              <a:rPr lang="ko-KR" altLang="en-US" baseline="0" dirty="0" smtClean="0"/>
              <a:t> 속도를 제어할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자동주차 버튼을 누름으로써 자동주차를 시작 할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어플리케이션과 차량은 </a:t>
            </a:r>
            <a:r>
              <a:rPr lang="ko-KR" altLang="en-US" baseline="0" dirty="0" err="1" smtClean="0"/>
              <a:t>블루투스를</a:t>
            </a:r>
            <a:r>
              <a:rPr lang="ko-KR" altLang="en-US" baseline="0" dirty="0" smtClean="0"/>
              <a:t> 이용한 무선통신을 하고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실제 차량과 마찬가지로 차량이 주차공간 근처에 도착을 해서 자동주차버튼을 누르면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자동주차를 수행하게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678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자동주차시스템을 탑재한 무선조종차량</a:t>
            </a:r>
            <a:r>
              <a:rPr lang="ko-KR" altLang="en-US" baseline="0" dirty="0" smtClean="0"/>
              <a:t>부터 설명 드리겠습니다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dirty="0" smtClean="0"/>
              <a:t>이 작품은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어플리케이션으로</a:t>
            </a:r>
            <a:r>
              <a:rPr lang="ko-KR" altLang="en-US" baseline="0" dirty="0" smtClean="0"/>
              <a:t> 차량의 </a:t>
            </a:r>
            <a:r>
              <a:rPr lang="ko-KR" altLang="en-US" baseline="0" dirty="0" err="1" smtClean="0"/>
              <a:t>조향과</a:t>
            </a:r>
            <a:r>
              <a:rPr lang="ko-KR" altLang="en-US" baseline="0" dirty="0" smtClean="0"/>
              <a:t> 속도를 제어할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자동주차 버튼을 누름으로써 자동주차를 시작 할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어플리케이션과 차량은 </a:t>
            </a:r>
            <a:r>
              <a:rPr lang="ko-KR" altLang="en-US" baseline="0" dirty="0" err="1" smtClean="0"/>
              <a:t>블루투스를</a:t>
            </a:r>
            <a:r>
              <a:rPr lang="ko-KR" altLang="en-US" baseline="0" dirty="0" smtClean="0"/>
              <a:t> 이용한 무선통신을 하고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실제 차량과 마찬가지로 차량이 주차공간 근처에 도착을 해서 자동주차버튼을 누르면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자동주차를 수행하게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81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자동주차시스템을 탑재한 무선조종차량</a:t>
            </a:r>
            <a:r>
              <a:rPr lang="ko-KR" altLang="en-US" baseline="0" dirty="0" smtClean="0"/>
              <a:t>부터 설명 드리겠습니다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dirty="0" smtClean="0"/>
              <a:t>이 작품은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어플리케이션으로</a:t>
            </a:r>
            <a:r>
              <a:rPr lang="ko-KR" altLang="en-US" baseline="0" dirty="0" smtClean="0"/>
              <a:t> 차량의 </a:t>
            </a:r>
            <a:r>
              <a:rPr lang="ko-KR" altLang="en-US" baseline="0" dirty="0" err="1" smtClean="0"/>
              <a:t>조향과</a:t>
            </a:r>
            <a:r>
              <a:rPr lang="ko-KR" altLang="en-US" baseline="0" dirty="0" smtClean="0"/>
              <a:t> 속도를 제어할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자동주차 버튼을 누름으로써 자동주차를 시작 할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어플리케이션과 차량은 </a:t>
            </a:r>
            <a:r>
              <a:rPr lang="ko-KR" altLang="en-US" baseline="0" dirty="0" err="1" smtClean="0"/>
              <a:t>블루투스를</a:t>
            </a:r>
            <a:r>
              <a:rPr lang="ko-KR" altLang="en-US" baseline="0" dirty="0" smtClean="0"/>
              <a:t> 이용한 무선통신을 하고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실제 차량과 마찬가지로 차량이 주차공간 근처에 도착을 해서 자동주차버튼을 누르면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자동주차를 수행하게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564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786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0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70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9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613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80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98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26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51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이 두 작품의 제작 동기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첫 번째 영상 재생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영상은 외국 자동차회사의 자동주차광고의 일부입니다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자동주차는 지금 실제로 적용되고 사용하는 기술로써 영상에서 보시다시피 운전자가 두</a:t>
            </a:r>
            <a:r>
              <a:rPr lang="ko-KR" altLang="en-US" baseline="0" dirty="0" smtClean="0"/>
              <a:t> 손을 때어도 자동차가 스스로 주차하는 모습을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영상을 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가지고 있는 기술로도 충분히 구현 할 수 있을 거라는 생각에 작품을 만들었습니다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 번째 영상은 축구선수 </a:t>
            </a:r>
            <a:r>
              <a:rPr lang="ko-KR" altLang="en-US" baseline="0" dirty="0" err="1" smtClean="0"/>
              <a:t>메시가</a:t>
            </a:r>
            <a:r>
              <a:rPr lang="ko-KR" altLang="en-US" baseline="0" dirty="0" smtClean="0"/>
              <a:t> 차는 강력한 슛을 로봇이 막는 영상입니다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작품은 학교 동아리 전시회 작품으로 계획해서 만들었는데요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평소에 축구를 좋아하고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작품이 전시되면 사람들이 직접 참여할 수 있을 거라는 생각에 이 작품을 만들었습니다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https://www.youtube.com/watch?v=Pud0Sxrld28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http://www.youtube.com/watch?v=eVx-IhUXNz0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https://www.youtube.com/watch?v=1gf74HZ6crI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694E-4B2C-48D9-804A-E2AD6C11C82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45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C7716D90-EC56-4390-A8FD-CB971910C1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1A8CDE53-ECE6-424C-8A3B-ADE55DB7528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DE53-ECE6-424C-8A3B-ADE55DB7528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6D90-EC56-4390-A8FD-CB971910C1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1A8CDE53-ECE6-424C-8A3B-ADE55DB7528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C7716D90-EC56-4390-A8FD-CB971910C1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DE53-ECE6-424C-8A3B-ADE55DB7528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6D90-EC56-4390-A8FD-CB971910C1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DE53-ECE6-424C-8A3B-ADE55DB7528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6D90-EC56-4390-A8FD-CB971910C1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DE53-ECE6-424C-8A3B-ADE55DB7528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6D90-EC56-4390-A8FD-CB971910C1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DE53-ECE6-424C-8A3B-ADE55DB7528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6D90-EC56-4390-A8FD-CB971910C1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DE53-ECE6-424C-8A3B-ADE55DB7528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6D90-EC56-4390-A8FD-CB971910C1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DE53-ECE6-424C-8A3B-ADE55DB7528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6D90-EC56-4390-A8FD-CB971910C1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1A8CDE53-ECE6-424C-8A3B-ADE55DB7528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6D90-EC56-4390-A8FD-CB971910C1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DE53-ECE6-424C-8A3B-ADE55DB75285}" type="datetimeFigureOut">
              <a:rPr lang="ko-KR" altLang="en-US" smtClean="0"/>
              <a:t>2014-03-06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6D90-EC56-4390-A8FD-CB971910C1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ea typeface="나눔고딕" panose="020D0604000000000000" pitchFamily="50" charset="-127"/>
              </a:defRPr>
            </a:lvl1pPr>
          </a:lstStyle>
          <a:p>
            <a:fld id="{1A8CDE53-ECE6-424C-8A3B-ADE55DB75285}" type="datetimeFigureOut">
              <a:rPr lang="ko-KR" altLang="en-US" smtClean="0"/>
              <a:pPr/>
              <a:t>2014-03-06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나눔고딕" panose="020D0604000000000000" pitchFamily="50" charset="-127"/>
              </a:defRPr>
            </a:lvl1pPr>
          </a:lstStyle>
          <a:p>
            <a:fld id="{C7716D90-EC56-4390-A8FD-CB971910C1F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529336"/>
          </a:xfrm>
        </p:spPr>
        <p:txBody>
          <a:bodyPr>
            <a:normAutofit/>
          </a:bodyPr>
          <a:lstStyle/>
          <a:p>
            <a:pPr algn="ctr"/>
            <a:r>
              <a:rPr lang="ko-KR" altLang="en-US" sz="37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적외선 센서를 이용한 </a:t>
            </a:r>
            <a:r>
              <a:rPr lang="en-US" altLang="ko-KR" sz="37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2D </a:t>
            </a:r>
            <a:r>
              <a:rPr lang="ko-KR" altLang="en-US" sz="37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맵핑과</a:t>
            </a:r>
            <a:r>
              <a:rPr lang="ko-KR" altLang="en-US" sz="37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최단경로 주행 </a:t>
            </a:r>
            <a:r>
              <a:rPr lang="ko-KR" altLang="en-US" sz="37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ko-KR" altLang="en-US" sz="37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로봇</a:t>
            </a:r>
            <a:endParaRPr lang="ko-KR" altLang="en-US" sz="37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gray">
          <a:xfrm>
            <a:off x="4716016" y="4797152"/>
            <a:ext cx="3405064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lnSpc>
                <a:spcPct val="120000"/>
              </a:lnSpc>
            </a:pPr>
            <a:r>
              <a:rPr lang="ko-KR" altLang="en-US" sz="3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팀명</a:t>
            </a:r>
            <a:r>
              <a:rPr lang="ko-KR" altLang="en-US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하드웨요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24-1 </a:t>
            </a:r>
            <a:r>
              <a:rPr lang="ko-KR" altLang="en-US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김태욱</a:t>
            </a:r>
            <a:endParaRPr lang="en-US" altLang="ko-KR" sz="3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24-1 </a:t>
            </a:r>
            <a:r>
              <a:rPr lang="ko-KR" altLang="en-US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박진호</a:t>
            </a:r>
            <a:endParaRPr lang="ko-KR" altLang="en-US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93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gray">
          <a:xfrm>
            <a:off x="1672207" y="332656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보드납땜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TEST</a:t>
            </a:r>
          </a:p>
        </p:txBody>
      </p:sp>
      <p:pic>
        <p:nvPicPr>
          <p:cNvPr id="8" name="Picture 2" descr="C:\Users\Andy Park\Desktop\Mapp\사진자료\KakaoTalk_d99d1076044a34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96044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ndy Park\Desktop\Mapp\사진자료\KakaoTalk_002f09771b3a74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96044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gray">
          <a:xfrm>
            <a:off x="1672207" y="332656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모터제어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C:\Users\Andy Park\Desktop\Mapp\사진자료\KakaoTalk_703d1bdb1973c6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5755"/>
            <a:ext cx="3960440" cy="445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ndy Park\Desktop\Mapp\사진자료\KakaoTalk_66041cfa9c5cdbd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556792"/>
            <a:ext cx="3886117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7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gray">
          <a:xfrm>
            <a:off x="1672207" y="332656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PSD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센서 제어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15616" y="1468074"/>
            <a:ext cx="6597307" cy="4752528"/>
            <a:chOff x="638989" y="1124744"/>
            <a:chExt cx="7895616" cy="5588424"/>
          </a:xfrm>
        </p:grpSpPr>
        <p:grpSp>
          <p:nvGrpSpPr>
            <p:cNvPr id="14" name="그룹 13"/>
            <p:cNvGrpSpPr/>
            <p:nvPr/>
          </p:nvGrpSpPr>
          <p:grpSpPr>
            <a:xfrm>
              <a:off x="638989" y="1124744"/>
              <a:ext cx="7895616" cy="5588424"/>
              <a:chOff x="638989" y="1124744"/>
              <a:chExt cx="7895616" cy="5588424"/>
            </a:xfrm>
          </p:grpSpPr>
          <p:pic>
            <p:nvPicPr>
              <p:cNvPr id="33" name="Picture 2" descr="C:\Users\Andy Park\Desktop\Mapp\사진자료\KakaoTalk_9d2ae313bd0db5cf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989" y="1124744"/>
                <a:ext cx="3858409" cy="2664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C:\Users\Andy Park\Desktop\Mapp\사진자료\KakaoTalk_5b74dd04d46047c1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0189" y="1124744"/>
                <a:ext cx="3744416" cy="2664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180" y="3787083"/>
                <a:ext cx="6400800" cy="2926085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2161865" y="4412101"/>
              <a:ext cx="2741266" cy="169026"/>
              <a:chOff x="2161865" y="4412101"/>
              <a:chExt cx="2741266" cy="169026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161865" y="4412101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89332" y="4414057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411492" y="4412101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181083" y="4674931"/>
              <a:ext cx="2741266" cy="169026"/>
              <a:chOff x="2181083" y="4674931"/>
              <a:chExt cx="2741266" cy="169026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181083" y="4674931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608550" y="4676887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430710" y="4674931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734397" y="5081099"/>
              <a:ext cx="2741266" cy="169420"/>
              <a:chOff x="1734397" y="5081099"/>
              <a:chExt cx="2741266" cy="169420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1734397" y="5081099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161864" y="5083055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84024" y="5081099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2589331" y="5083449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720364" y="5365361"/>
              <a:ext cx="2741266" cy="169420"/>
              <a:chOff x="1720364" y="5365361"/>
              <a:chExt cx="2741266" cy="169420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1720364" y="5365361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147831" y="5367317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969991" y="5365361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575298" y="5367711"/>
                <a:ext cx="491639" cy="1670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3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gray">
          <a:xfrm>
            <a:off x="1672207" y="332656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PSD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센서 제어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71600" y="1652676"/>
            <a:ext cx="7200800" cy="4643191"/>
            <a:chOff x="178619" y="1049545"/>
            <a:chExt cx="8776381" cy="5561549"/>
          </a:xfrm>
        </p:grpSpPr>
        <p:grpSp>
          <p:nvGrpSpPr>
            <p:cNvPr id="11" name="그룹 10"/>
            <p:cNvGrpSpPr/>
            <p:nvPr/>
          </p:nvGrpSpPr>
          <p:grpSpPr>
            <a:xfrm>
              <a:off x="183560" y="1049545"/>
              <a:ext cx="4119384" cy="3497517"/>
              <a:chOff x="1603180" y="3787083"/>
              <a:chExt cx="6400800" cy="2926085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180" y="3787083"/>
                <a:ext cx="6400800" cy="2926085"/>
              </a:xfrm>
              <a:prstGeom prst="rect">
                <a:avLst/>
              </a:prstGeom>
            </p:spPr>
          </p:pic>
          <p:grpSp>
            <p:nvGrpSpPr>
              <p:cNvPr id="25" name="그룹 24"/>
              <p:cNvGrpSpPr/>
              <p:nvPr/>
            </p:nvGrpSpPr>
            <p:grpSpPr>
              <a:xfrm>
                <a:off x="2161865" y="4412101"/>
                <a:ext cx="2741266" cy="169026"/>
                <a:chOff x="2161865" y="4412101"/>
                <a:chExt cx="2741266" cy="169026"/>
              </a:xfrm>
            </p:grpSpPr>
            <p:sp>
              <p:nvSpPr>
                <p:cNvPr id="40" name="타원 39"/>
                <p:cNvSpPr/>
                <p:nvPr/>
              </p:nvSpPr>
              <p:spPr>
                <a:xfrm>
                  <a:off x="2161865" y="4412101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2589332" y="4414057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4411492" y="4412101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2181083" y="4674931"/>
                <a:ext cx="2741266" cy="169026"/>
                <a:chOff x="2181083" y="4674931"/>
                <a:chExt cx="2741266" cy="169026"/>
              </a:xfrm>
            </p:grpSpPr>
            <p:sp>
              <p:nvSpPr>
                <p:cNvPr id="37" name="타원 36"/>
                <p:cNvSpPr/>
                <p:nvPr/>
              </p:nvSpPr>
              <p:spPr>
                <a:xfrm>
                  <a:off x="2181083" y="4674931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2608550" y="4676887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>
                  <a:off x="4430710" y="4674931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1734397" y="5081099"/>
                <a:ext cx="2741266" cy="169420"/>
                <a:chOff x="1734397" y="5081099"/>
                <a:chExt cx="2741266" cy="169420"/>
              </a:xfrm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1734397" y="5081099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2161864" y="5083055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3984024" y="5081099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2589331" y="5083449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1720364" y="5365361"/>
                <a:ext cx="2741266" cy="169420"/>
                <a:chOff x="1720364" y="5365361"/>
                <a:chExt cx="2741266" cy="169420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1720364" y="5365361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2147831" y="5367317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3969991" y="5365361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2575298" y="5367711"/>
                  <a:ext cx="491639" cy="16707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19" y="4725144"/>
              <a:ext cx="4124325" cy="18859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512" y="1066177"/>
              <a:ext cx="4392488" cy="3459575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3418424" y="5448135"/>
              <a:ext cx="793536" cy="42913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3021656" y="5804158"/>
              <a:ext cx="793536" cy="42913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837216" y="5448135"/>
              <a:ext cx="2751008" cy="1032256"/>
              <a:chOff x="3837216" y="5448135"/>
              <a:chExt cx="2751008" cy="1032256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4817826" y="5448135"/>
                <a:ext cx="1770398" cy="9331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>
                <a:off x="4211960" y="5622874"/>
                <a:ext cx="701104" cy="705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오른쪽 화살표 19"/>
              <p:cNvSpPr/>
              <p:nvPr/>
            </p:nvSpPr>
            <p:spPr>
              <a:xfrm>
                <a:off x="3837216" y="6018726"/>
                <a:ext cx="950807" cy="705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817826" y="5557061"/>
                <a:ext cx="167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( Vin * 4095) /</a:t>
                </a:r>
              </a:p>
              <a:p>
                <a:r>
                  <a:rPr lang="en-US" altLang="ko-KR" dirty="0" smtClean="0"/>
                  <a:t>      3.3v</a:t>
                </a:r>
              </a:p>
              <a:p>
                <a:endParaRPr lang="en-US" altLang="ko-KR" dirty="0" smtClean="0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5655406" y="5877272"/>
                <a:ext cx="48082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5387318" y="6125475"/>
                <a:ext cx="44482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758756" y="5557061"/>
              <a:ext cx="1989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10bit 8channel-&gt;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12bit 16channel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gray">
          <a:xfrm>
            <a:off x="1672207" y="332656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Trouble Shooting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43608" y="1224622"/>
            <a:ext cx="71287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0000"/>
                </a:solidFill>
              </a:rPr>
              <a:t>기어비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27:1 </a:t>
            </a:r>
            <a:r>
              <a:rPr lang="ko-KR" altLang="en-US" dirty="0" err="1" smtClean="0">
                <a:solidFill>
                  <a:srgbClr val="FF0000"/>
                </a:solidFill>
              </a:rPr>
              <a:t>엔코더펄스값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13-&gt;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sz="1600" dirty="0" err="1" smtClean="0"/>
              <a:t>엔코더의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분해능이</a:t>
            </a:r>
            <a:r>
              <a:rPr lang="ko-KR" altLang="en-US" sz="1600" dirty="0" smtClean="0"/>
              <a:t> 낮아서 정밀제어 불가능하므로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Exit Interrupt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</a:t>
            </a:r>
            <a:r>
              <a:rPr lang="en-US" altLang="ko-KR" sz="1600" dirty="0" smtClean="0"/>
              <a:t>TIMER Edge </a:t>
            </a:r>
            <a:r>
              <a:rPr lang="en-US" altLang="ko-KR" sz="1600" dirty="0" err="1" smtClean="0"/>
              <a:t>Detecter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사용해서 속도</a:t>
            </a:r>
            <a:r>
              <a:rPr lang="en-US" altLang="ko-KR" sz="1600" dirty="0" smtClean="0"/>
              <a:t>10cm/s </a:t>
            </a:r>
            <a:r>
              <a:rPr lang="ko-KR" altLang="en-US" sz="1600" dirty="0" smtClean="0"/>
              <a:t>제어주기 </a:t>
            </a:r>
            <a:r>
              <a:rPr lang="en-US" altLang="ko-KR" sz="1600" dirty="0" smtClean="0"/>
              <a:t>100ms </a:t>
            </a:r>
            <a:r>
              <a:rPr lang="ko-KR" altLang="en-US" sz="1600" dirty="0" err="1" smtClean="0"/>
              <a:t>일때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17.5</a:t>
            </a:r>
            <a:r>
              <a:rPr lang="ko-KR" altLang="en-US" sz="1600" dirty="0" smtClean="0"/>
              <a:t>개의 </a:t>
            </a:r>
            <a:r>
              <a:rPr lang="ko-KR" altLang="en-US" sz="1600" dirty="0" err="1" smtClean="0"/>
              <a:t>엔코더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분해능을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개로 증폭</a:t>
            </a:r>
            <a:endParaRPr lang="en-US" altLang="ko-KR" sz="1600" dirty="0" smtClean="0"/>
          </a:p>
          <a:p>
            <a:endParaRPr lang="en-US" altLang="ko-KR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2780928"/>
            <a:ext cx="4032448" cy="338214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77" y="2586791"/>
            <a:ext cx="4104456" cy="35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gray">
          <a:xfrm>
            <a:off x="1672207" y="332656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Trouble Shooting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11560" y="1340768"/>
            <a:ext cx="7704428" cy="4680520"/>
            <a:chOff x="395964" y="908720"/>
            <a:chExt cx="8563444" cy="5472608"/>
          </a:xfrm>
        </p:grpSpPr>
        <p:sp>
          <p:nvSpPr>
            <p:cNvPr id="7" name="TextBox 6"/>
            <p:cNvSpPr txBox="1"/>
            <p:nvPr/>
          </p:nvSpPr>
          <p:spPr>
            <a:xfrm>
              <a:off x="1043608" y="908720"/>
              <a:ext cx="7128792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FF0000"/>
                  </a:solidFill>
                </a:rPr>
                <a:t>부족한 </a:t>
              </a:r>
              <a:r>
                <a:rPr lang="en-US" altLang="ko-KR" dirty="0">
                  <a:solidFill>
                    <a:srgbClr val="FF0000"/>
                  </a:solidFill>
                </a:rPr>
                <a:t>stm32 cortex-m3</a:t>
              </a:r>
              <a:r>
                <a:rPr lang="ko-KR" altLang="en-US" dirty="0">
                  <a:solidFill>
                    <a:srgbClr val="FF0000"/>
                  </a:solidFill>
                </a:rPr>
                <a:t>의 </a:t>
              </a:r>
              <a:r>
                <a:rPr lang="ko-KR" altLang="en-US" dirty="0" err="1">
                  <a:solidFill>
                    <a:srgbClr val="FF0000"/>
                  </a:solidFill>
                </a:rPr>
                <a:t>포트수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-&gt;</a:t>
              </a: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 smtClean="0"/>
                <a:t>센서포트</a:t>
              </a:r>
              <a:r>
                <a:rPr lang="en-US" altLang="ko-KR" dirty="0"/>
                <a:t>11</a:t>
              </a:r>
              <a:r>
                <a:rPr lang="ko-KR" altLang="en-US" dirty="0"/>
                <a:t>개</a:t>
              </a:r>
              <a:r>
                <a:rPr lang="en-US" altLang="ko-KR" dirty="0"/>
                <a:t>, </a:t>
              </a:r>
              <a:r>
                <a:rPr lang="ko-KR" altLang="en-US" dirty="0"/>
                <a:t>모터구동포트</a:t>
              </a:r>
              <a:r>
                <a:rPr lang="en-US" altLang="ko-KR" dirty="0"/>
                <a:t>2</a:t>
              </a:r>
              <a:r>
                <a:rPr lang="ko-KR" altLang="en-US" dirty="0"/>
                <a:t>개</a:t>
              </a:r>
              <a:r>
                <a:rPr lang="en-US" altLang="ko-KR" dirty="0"/>
                <a:t>, </a:t>
              </a:r>
              <a:r>
                <a:rPr lang="ko-KR" altLang="en-US" dirty="0"/>
                <a:t>모터제어 포트</a:t>
              </a:r>
              <a:r>
                <a:rPr lang="en-US" altLang="ko-KR" dirty="0"/>
                <a:t>8</a:t>
              </a:r>
              <a:r>
                <a:rPr lang="ko-KR" altLang="en-US" dirty="0"/>
                <a:t>개 등 각 </a:t>
              </a:r>
              <a:r>
                <a:rPr lang="ko-KR" altLang="en-US" dirty="0" err="1"/>
                <a:t>포트별</a:t>
              </a:r>
              <a:r>
                <a:rPr lang="ko-KR" altLang="en-US" dirty="0"/>
                <a:t> 기능이 </a:t>
              </a:r>
              <a:r>
                <a:rPr lang="ko-KR" altLang="en-US" dirty="0" err="1"/>
                <a:t>겹치는것을</a:t>
              </a:r>
              <a:r>
                <a:rPr lang="ko-KR" altLang="en-US" dirty="0"/>
                <a:t> </a:t>
              </a:r>
              <a:r>
                <a:rPr lang="en-US" altLang="ko-KR" dirty="0"/>
                <a:t>remap </a:t>
              </a:r>
              <a:r>
                <a:rPr lang="ko-KR" altLang="en-US" dirty="0"/>
                <a:t>기능을 이용해 포트이동 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</p:txBody>
        </p:sp>
        <p:sp>
          <p:nvSpPr>
            <p:cNvPr id="8" name="타원 7"/>
            <p:cNvSpPr/>
            <p:nvPr/>
          </p:nvSpPr>
          <p:spPr>
            <a:xfrm>
              <a:off x="7926580" y="4674931"/>
              <a:ext cx="491639" cy="16707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2560" y="2460315"/>
              <a:ext cx="3744417" cy="409761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2636910"/>
              <a:ext cx="4171384" cy="3744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5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gray">
          <a:xfrm>
            <a:off x="1672207" y="332656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Need What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8586" y="1772816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정밀한 </a:t>
            </a:r>
            <a:r>
              <a:rPr lang="en-US" altLang="ko-KR" dirty="0" smtClean="0"/>
              <a:t>PID</a:t>
            </a:r>
            <a:r>
              <a:rPr lang="ko-KR" altLang="en-US" dirty="0" smtClean="0"/>
              <a:t>제어를 위한 각각의 </a:t>
            </a:r>
            <a:r>
              <a:rPr lang="en-US" altLang="ko-KR" dirty="0" smtClean="0"/>
              <a:t>Gain</a:t>
            </a:r>
            <a:r>
              <a:rPr lang="ko-KR" altLang="en-US" dirty="0" smtClean="0"/>
              <a:t>값 도출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꾸준</a:t>
            </a:r>
            <a:r>
              <a:rPr lang="ko-KR" altLang="en-US" dirty="0"/>
              <a:t>히</a:t>
            </a:r>
            <a:r>
              <a:rPr lang="ko-KR" altLang="en-US" dirty="0" smtClean="0"/>
              <a:t> 테스트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움직임에 맞는 제어주기설정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가속도센서의 오차율과 </a:t>
            </a:r>
            <a:r>
              <a:rPr lang="ko-KR" altLang="en-US" dirty="0" err="1" smtClean="0"/>
              <a:t>엔코더의</a:t>
            </a:r>
            <a:r>
              <a:rPr lang="ko-KR" altLang="en-US" dirty="0" smtClean="0"/>
              <a:t> 오차율 비교해서 신뢰도 </a:t>
            </a:r>
            <a:r>
              <a:rPr lang="ko-KR" altLang="en-US" dirty="0" err="1" smtClean="0"/>
              <a:t>높은쪽의</a:t>
            </a:r>
            <a:r>
              <a:rPr lang="ko-KR" altLang="en-US" dirty="0" smtClean="0"/>
              <a:t> 비중을 높여 상호보완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자동움직임 알고리즘 구현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통신패킷</a:t>
            </a:r>
            <a:r>
              <a:rPr lang="ko-KR" altLang="en-US" dirty="0" smtClean="0"/>
              <a:t> 맞혀서 통신</a:t>
            </a:r>
            <a:r>
              <a:rPr lang="en-US" altLang="ko-KR" dirty="0"/>
              <a:t> </a:t>
            </a:r>
            <a:r>
              <a:rPr lang="ko-KR" altLang="en-US" dirty="0" smtClean="0"/>
              <a:t>후 디버깅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11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2816"/>
            <a:ext cx="9180512" cy="2664296"/>
          </a:xfrm>
          <a:prstGeom prst="rect">
            <a:avLst/>
          </a:prstGeom>
        </p:spPr>
      </p:pic>
      <p:sp>
        <p:nvSpPr>
          <p:cNvPr id="63" name="제목 1"/>
          <p:cNvSpPr>
            <a:spLocks noGrp="1"/>
          </p:cNvSpPr>
          <p:nvPr>
            <p:ph type="title"/>
          </p:nvPr>
        </p:nvSpPr>
        <p:spPr>
          <a:xfrm>
            <a:off x="1600248" y="128441"/>
            <a:ext cx="5943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개발일정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80514" y="2382388"/>
            <a:ext cx="208583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1117" y="2200836"/>
            <a:ext cx="491829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96712" y="2949641"/>
            <a:ext cx="118916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85447" y="3116910"/>
            <a:ext cx="491829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02282" y="2763619"/>
            <a:ext cx="231736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3903" y="5066898"/>
            <a:ext cx="491829" cy="26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3902" y="5610512"/>
            <a:ext cx="491829" cy="266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50231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231" y="55507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미진행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991397" y="1628800"/>
            <a:ext cx="0" cy="39931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07597" y="2018679"/>
            <a:ext cx="491829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98722" y="2568139"/>
            <a:ext cx="491829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 bwMode="gray">
          <a:xfrm>
            <a:off x="179512" y="1196752"/>
            <a:ext cx="8784976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900" dirty="0" smtClean="0"/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이동거리값과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센서값을</a:t>
            </a:r>
            <a:r>
              <a:rPr lang="ko-KR" altLang="en-US" sz="2000" dirty="0"/>
              <a:t> 받아 그 값에 따른 벽면</a:t>
            </a:r>
            <a:r>
              <a:rPr lang="en-US" altLang="ko-KR" sz="2000" dirty="0"/>
              <a:t>/</a:t>
            </a:r>
            <a:r>
              <a:rPr lang="ko-KR" altLang="en-US" sz="2000" dirty="0"/>
              <a:t>장애물을 </a:t>
            </a:r>
            <a:r>
              <a:rPr lang="ko-KR" altLang="en-US" sz="2000" dirty="0" smtClean="0"/>
              <a:t>정확히 표현한다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벽면</a:t>
            </a:r>
            <a:r>
              <a:rPr lang="en-US" altLang="ko-KR" sz="2000" dirty="0"/>
              <a:t>/</a:t>
            </a:r>
            <a:r>
              <a:rPr lang="ko-KR" altLang="en-US" sz="2000" dirty="0"/>
              <a:t>장애물의 위치에 따라 </a:t>
            </a:r>
            <a:r>
              <a:rPr lang="ko-KR" altLang="en-US" sz="2000" dirty="0" err="1"/>
              <a:t>모바일로봇의</a:t>
            </a:r>
            <a:r>
              <a:rPr lang="ko-KR" altLang="en-US" sz="2000" dirty="0"/>
              <a:t> 이동경로를 최소화하여 </a:t>
            </a:r>
            <a:r>
              <a:rPr lang="ko-KR" altLang="en-US" sz="2000" dirty="0" err="1"/>
              <a:t>맵핑한다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맵핑완료</a:t>
            </a:r>
            <a:r>
              <a:rPr lang="ko-KR" altLang="en-US" sz="2000" dirty="0"/>
              <a:t> 후 현재위치와 목표지점까지의 최단거리 알고리즘을 구현한다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58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1600200" y="-90264"/>
            <a:ext cx="5943600" cy="1143000"/>
          </a:xfrm>
        </p:spPr>
        <p:txBody>
          <a:bodyPr/>
          <a:lstStyle/>
          <a:p>
            <a:r>
              <a:rPr lang="en-US" altLang="ko-KR" dirty="0" smtClean="0">
                <a:latin typeface="HY중고딕 (제목)"/>
              </a:rPr>
              <a:t>Software</a:t>
            </a:r>
            <a:r>
              <a:rPr lang="en-US" altLang="ko-KR" b="1" dirty="0" smtClean="0"/>
              <a:t>  </a:t>
            </a:r>
            <a:r>
              <a:rPr lang="en-US" altLang="ko-KR" dirty="0">
                <a:latin typeface="+mj-ea"/>
              </a:rPr>
              <a:t>Architecture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331977" y="1137010"/>
            <a:ext cx="4184239" cy="5028294"/>
            <a:chOff x="119685" y="1137010"/>
            <a:chExt cx="4184239" cy="502829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95536" y="1137010"/>
              <a:ext cx="3579898" cy="5028294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84603" y="1260578"/>
              <a:ext cx="1601764" cy="55859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시리얼 통신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16683" y="2284128"/>
              <a:ext cx="3203495" cy="55859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위치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센서값에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따른 </a:t>
              </a:r>
              <a:r>
                <a:rPr lang="ko-KR" altLang="en-US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맵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드로잉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11560" y="3090649"/>
              <a:ext cx="3203495" cy="55859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최외곽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테두리 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Closing loop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21536" y="4238555"/>
              <a:ext cx="3203495" cy="55859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벽면 직선화 및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회전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셀 분할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" name="오른쪽으로 구부러진 화살표 1"/>
            <p:cNvSpPr/>
            <p:nvPr/>
          </p:nvSpPr>
          <p:spPr>
            <a:xfrm>
              <a:off x="119685" y="2484018"/>
              <a:ext cx="425370" cy="98317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오른쪽으로 구부러진 화살표 50"/>
            <p:cNvSpPr/>
            <p:nvPr/>
          </p:nvSpPr>
          <p:spPr>
            <a:xfrm flipH="1" flipV="1">
              <a:off x="3878554" y="2445829"/>
              <a:ext cx="425370" cy="98317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아래쪽 화살표 2"/>
            <p:cNvSpPr/>
            <p:nvPr/>
          </p:nvSpPr>
          <p:spPr>
            <a:xfrm>
              <a:off x="2126214" y="3728707"/>
              <a:ext cx="194138" cy="445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0757" y="3748040"/>
              <a:ext cx="11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강B" panose="02030600000101010101" pitchFamily="18" charset="-127"/>
                  <a:ea typeface="HY강B" panose="02030600000101010101" pitchFamily="18" charset="-127"/>
                </a:rPr>
                <a:t>맵핑완료</a:t>
              </a:r>
              <a:endParaRPr lang="en-US" altLang="ko-KR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56" name="아래쪽 화살표 55"/>
            <p:cNvSpPr/>
            <p:nvPr/>
          </p:nvSpPr>
          <p:spPr>
            <a:xfrm>
              <a:off x="2088416" y="1882998"/>
              <a:ext cx="194138" cy="34677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11560" y="5390683"/>
              <a:ext cx="3203495" cy="55859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최단경로 도출 및 명령 전송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아래쪽 화살표 59"/>
            <p:cNvSpPr/>
            <p:nvPr/>
          </p:nvSpPr>
          <p:spPr>
            <a:xfrm>
              <a:off x="2123728" y="4869160"/>
              <a:ext cx="194138" cy="445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13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gray">
          <a:xfrm>
            <a:off x="1752648" y="2808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제작 동기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2" t="43931" r="12679" b="2797"/>
          <a:stretch/>
        </p:blipFill>
        <p:spPr>
          <a:xfrm>
            <a:off x="4566328" y="3501008"/>
            <a:ext cx="4176464" cy="24482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3744416" cy="28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/>
          <p:cNvSpPr>
            <a:spLocks noGrp="1"/>
          </p:cNvSpPr>
          <p:nvPr>
            <p:ph type="title"/>
          </p:nvPr>
        </p:nvSpPr>
        <p:spPr>
          <a:xfrm>
            <a:off x="1600248" y="128441"/>
            <a:ext cx="5943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개발내용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98423" y="1484784"/>
            <a:ext cx="8147249" cy="3888432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dirty="0" err="1" smtClean="0"/>
              <a:t>블루투스</a:t>
            </a:r>
            <a:r>
              <a:rPr lang="ko-KR" altLang="en-US" dirty="0" smtClean="0"/>
              <a:t> 설정 및 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 확인</a:t>
            </a:r>
            <a:endParaRPr lang="en-US" altLang="ko-KR" sz="2400" dirty="0" smtClean="0"/>
          </a:p>
          <a:p>
            <a:r>
              <a:rPr lang="ko-KR" altLang="en-US" dirty="0" err="1" smtClean="0"/>
              <a:t>하이퍼터미널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모듈</a:t>
            </a:r>
            <a:r>
              <a:rPr lang="en-US" altLang="ko-KR" dirty="0" smtClean="0"/>
              <a:t>(</a:t>
            </a:r>
            <a:r>
              <a:rPr lang="ko-KR" altLang="en-US" dirty="0" smtClean="0"/>
              <a:t>송신</a:t>
            </a:r>
            <a:r>
              <a:rPr lang="en-US" altLang="ko-KR" dirty="0" smtClean="0"/>
              <a:t>) -&gt;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노트북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수신</a:t>
            </a:r>
            <a:r>
              <a:rPr lang="en-US" altLang="ko-KR" dirty="0" smtClean="0"/>
              <a:t>) -&gt;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처리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-&gt; </a:t>
            </a:r>
            <a:r>
              <a:rPr lang="ko-KR" altLang="en-US" dirty="0" smtClean="0"/>
              <a:t>결과 송신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하이퍼터미널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수신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31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/>
          <p:cNvSpPr>
            <a:spLocks noGrp="1"/>
          </p:cNvSpPr>
          <p:nvPr>
            <p:ph type="title"/>
          </p:nvPr>
        </p:nvSpPr>
        <p:spPr>
          <a:xfrm>
            <a:off x="1600248" y="128441"/>
            <a:ext cx="5943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개발내용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51082"/>
              </p:ext>
            </p:extLst>
          </p:nvPr>
        </p:nvGraphicFramePr>
        <p:xfrm>
          <a:off x="179505" y="2047240"/>
          <a:ext cx="87849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9"/>
                <a:gridCol w="976755"/>
                <a:gridCol w="566773"/>
                <a:gridCol w="991852"/>
                <a:gridCol w="1700318"/>
                <a:gridCol w="1983705"/>
                <a:gridCol w="162947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Checksum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Oxff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PSD</a:t>
                      </a:r>
                      <a:r>
                        <a:rPr lang="en-US" altLang="ko-KR" baseline="0" dirty="0" smtClean="0"/>
                        <a:t> 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PSD</a:t>
                      </a:r>
                      <a:r>
                        <a:rPr lang="en-US" altLang="ko-KR" baseline="0" dirty="0" smtClean="0"/>
                        <a:t> 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Left encoder</a:t>
                      </a:r>
                      <a:r>
                        <a:rPr lang="en-US" altLang="ko-KR" baseline="0" dirty="0" smtClean="0"/>
                        <a:t> 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Right encoder</a:t>
                      </a:r>
                      <a:r>
                        <a:rPr lang="en-US" altLang="ko-KR" baseline="0" dirty="0" smtClean="0"/>
                        <a:t> 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Checksum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r>
                        <a:rPr lang="en-US" altLang="ko-KR" baseline="0" dirty="0" smtClean="0"/>
                        <a:t>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r>
                        <a:rPr lang="en-US" altLang="ko-KR" baseline="0" dirty="0" smtClean="0"/>
                        <a:t>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r>
                        <a:rPr lang="en-US" altLang="ko-KR" baseline="0" dirty="0" smtClean="0"/>
                        <a:t>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Index</a:t>
                      </a:r>
                      <a:r>
                        <a:rPr lang="en-US" altLang="ko-KR" baseline="0" dirty="0" smtClean="0"/>
                        <a:t>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Index</a:t>
                      </a:r>
                      <a:r>
                        <a:rPr lang="en-US" altLang="ko-KR" baseline="0" dirty="0" smtClean="0"/>
                        <a:t> 14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98423" y="837681"/>
            <a:ext cx="8147249" cy="4457251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dirty="0" err="1" smtClean="0"/>
              <a:t>패킷</a:t>
            </a:r>
            <a:r>
              <a:rPr lang="ko-KR" altLang="en-US" dirty="0" smtClean="0"/>
              <a:t> 설정 및 통신 확인</a:t>
            </a:r>
            <a:endParaRPr lang="en-US" altLang="ko-KR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4186"/>
          <a:stretch/>
        </p:blipFill>
        <p:spPr>
          <a:xfrm>
            <a:off x="467544" y="3970387"/>
            <a:ext cx="5073499" cy="17281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25850" r="-1037" b="27951"/>
          <a:stretch/>
        </p:blipFill>
        <p:spPr>
          <a:xfrm>
            <a:off x="5777519" y="3861048"/>
            <a:ext cx="2787563" cy="194687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0927" y="4781221"/>
            <a:ext cx="2376264" cy="178532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27932" y="4783741"/>
            <a:ext cx="2264147" cy="176012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/>
          <p:cNvSpPr>
            <a:spLocks noGrp="1"/>
          </p:cNvSpPr>
          <p:nvPr>
            <p:ph type="title"/>
          </p:nvPr>
        </p:nvSpPr>
        <p:spPr>
          <a:xfrm>
            <a:off x="1600248" y="128441"/>
            <a:ext cx="5943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개발내용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251520" y="1241153"/>
            <a:ext cx="5657753" cy="3411983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/>
              <a:t>수신 데이터에 따른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드로잉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 바퀴의 회전 따른 로봇의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움직임 계산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로봇의 좌표와 이미지 </a:t>
            </a:r>
            <a:r>
              <a:rPr lang="ko-KR" altLang="en-US" dirty="0" err="1" smtClean="0"/>
              <a:t>절대좌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표 일치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변환행렬</a:t>
            </a:r>
            <a:r>
              <a:rPr lang="en-US" altLang="ko-KR" dirty="0" smtClean="0"/>
              <a:t>)</a:t>
            </a:r>
          </a:p>
          <a:p>
            <a:pPr>
              <a:lnSpc>
                <a:spcPct val="250000"/>
              </a:lnSpc>
            </a:pPr>
            <a:endParaRPr lang="en-US" altLang="ko-KR" sz="2400" dirty="0" smtClean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00808"/>
            <a:ext cx="333552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/>
          <p:cNvSpPr>
            <a:spLocks noGrp="1"/>
          </p:cNvSpPr>
          <p:nvPr>
            <p:ph type="title"/>
          </p:nvPr>
        </p:nvSpPr>
        <p:spPr>
          <a:xfrm>
            <a:off x="1600248" y="128441"/>
            <a:ext cx="5943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개발내용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16022" y="720098"/>
            <a:ext cx="8476457" cy="431779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err="1" smtClean="0"/>
              <a:t>최외곽</a:t>
            </a:r>
            <a:r>
              <a:rPr lang="ko-KR" altLang="en-US" dirty="0" smtClean="0"/>
              <a:t> 선 검출 및 </a:t>
            </a:r>
            <a:r>
              <a:rPr lang="en-US" altLang="ko-KR" dirty="0" smtClean="0"/>
              <a:t>Closing Loop </a:t>
            </a:r>
            <a:r>
              <a:rPr lang="ko-KR" altLang="en-US" dirty="0" smtClean="0"/>
              <a:t>확인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-  </a:t>
            </a:r>
            <a:r>
              <a:rPr lang="en-US" altLang="ko-KR" sz="2400" dirty="0" err="1" smtClean="0"/>
              <a:t>OpenCV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contour</a:t>
            </a:r>
            <a:r>
              <a:rPr lang="ko-KR" altLang="en-US" sz="2400" dirty="0" smtClean="0"/>
              <a:t>를 이용하여 </a:t>
            </a:r>
            <a:r>
              <a:rPr lang="ko-KR" altLang="en-US" sz="2400" dirty="0" err="1" smtClean="0"/>
              <a:t>최외곽선</a:t>
            </a:r>
            <a:r>
              <a:rPr lang="ko-KR" altLang="en-US" sz="2400" dirty="0" smtClean="0"/>
              <a:t> 검출 후 면적을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이용하여 </a:t>
            </a:r>
            <a:r>
              <a:rPr lang="en-US" altLang="ko-KR" sz="2400" dirty="0" smtClean="0"/>
              <a:t>Closing Loop </a:t>
            </a:r>
            <a:r>
              <a:rPr lang="ko-KR" altLang="en-US" sz="2400" dirty="0" smtClean="0"/>
              <a:t>확인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91" y="3140968"/>
            <a:ext cx="8280920" cy="31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/>
          <p:cNvSpPr>
            <a:spLocks noGrp="1"/>
          </p:cNvSpPr>
          <p:nvPr>
            <p:ph type="title"/>
          </p:nvPr>
        </p:nvSpPr>
        <p:spPr>
          <a:xfrm>
            <a:off x="1600248" y="128441"/>
            <a:ext cx="5943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개발내용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98422" y="1124744"/>
            <a:ext cx="8645577" cy="3267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최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드로잉 완료 후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회전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  -  </a:t>
            </a:r>
            <a:r>
              <a:rPr lang="ko-KR" altLang="en-US" sz="2400" dirty="0" err="1" smtClean="0"/>
              <a:t>맵을</a:t>
            </a:r>
            <a:r>
              <a:rPr lang="ko-KR" altLang="en-US" sz="2400" dirty="0" smtClean="0"/>
              <a:t> 포함하는 최소 사각형 검출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  </a:t>
            </a:r>
            <a:r>
              <a:rPr lang="en-US" altLang="ko-KR" sz="2400" dirty="0" smtClean="0"/>
              <a:t>-  </a:t>
            </a:r>
            <a:r>
              <a:rPr lang="ko-KR" altLang="en-US" sz="2400" dirty="0" smtClean="0"/>
              <a:t>변환행렬을 이용하여 사각형 회전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셀 분할을 위한 </a:t>
            </a:r>
            <a:r>
              <a:rPr lang="ko-KR" altLang="en-US" sz="2400" dirty="0" err="1" smtClean="0"/>
              <a:t>좌표계</a:t>
            </a:r>
            <a:r>
              <a:rPr lang="ko-KR" altLang="en-US" sz="2400" dirty="0" smtClean="0"/>
              <a:t> 일치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24944"/>
            <a:ext cx="862404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/>
          <p:cNvSpPr>
            <a:spLocks noGrp="1"/>
          </p:cNvSpPr>
          <p:nvPr>
            <p:ph type="title"/>
          </p:nvPr>
        </p:nvSpPr>
        <p:spPr>
          <a:xfrm>
            <a:off x="1600248" y="128441"/>
            <a:ext cx="5943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개발일정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6" y="2206070"/>
            <a:ext cx="9144000" cy="26771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50392" y="2591765"/>
            <a:ext cx="208583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44044" y="2763415"/>
            <a:ext cx="491829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9858" y="2935533"/>
            <a:ext cx="231736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83587" y="3113057"/>
            <a:ext cx="491829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48376" y="3294332"/>
            <a:ext cx="491829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28443" y="3996403"/>
            <a:ext cx="491829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38751" y="3463472"/>
            <a:ext cx="231736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3848" y="2401638"/>
            <a:ext cx="208583" cy="178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3903" y="5066898"/>
            <a:ext cx="491829" cy="26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3902" y="5610512"/>
            <a:ext cx="491829" cy="266760"/>
          </a:xfrm>
          <a:prstGeom prst="rect">
            <a:avLst/>
          </a:prstGeom>
          <a:solidFill>
            <a:srgbClr val="D9881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50231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231" y="55507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미진행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010647" y="1628800"/>
            <a:ext cx="0" cy="39931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4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앞으로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 bwMode="gray">
          <a:xfrm>
            <a:off x="179512" y="1196752"/>
            <a:ext cx="864096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400" b="1" dirty="0" smtClean="0"/>
              <a:t>S/W</a:t>
            </a:r>
          </a:p>
          <a:p>
            <a:pPr marL="0" indent="0">
              <a:buNone/>
            </a:pPr>
            <a:r>
              <a:rPr lang="en-US" altLang="ko-KR" sz="2000" dirty="0" smtClean="0"/>
              <a:t>    -  </a:t>
            </a:r>
            <a:r>
              <a:rPr lang="ko-KR" altLang="en-US" sz="2000" dirty="0" smtClean="0"/>
              <a:t>셀 분할 및 최단거리 알고리즘</a:t>
            </a:r>
            <a:r>
              <a:rPr lang="en-US" altLang="ko-KR" sz="2000" dirty="0" smtClean="0"/>
              <a:t>(A star)</a:t>
            </a:r>
            <a:r>
              <a:rPr lang="ko-KR" altLang="en-US" sz="2000" dirty="0" smtClean="0"/>
              <a:t>을 이용한 경로 구현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 H/W </a:t>
            </a:r>
            <a:r>
              <a:rPr lang="ko-KR" altLang="en-US" sz="2000" dirty="0" smtClean="0"/>
              <a:t>완료 직후 실제 통신을 하며 </a:t>
            </a:r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구현 디버깅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실제 이동거리와 </a:t>
            </a:r>
            <a:r>
              <a:rPr lang="ko-KR" altLang="en-US" sz="2000" dirty="0" err="1" smtClean="0"/>
              <a:t>맵의</a:t>
            </a:r>
            <a:r>
              <a:rPr lang="ko-KR" altLang="en-US" sz="2000" dirty="0" smtClean="0"/>
              <a:t> 이동거리 보정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 </a:t>
            </a:r>
            <a:r>
              <a:rPr lang="ko-KR" altLang="en-US" sz="2000" dirty="0" smtClean="0"/>
              <a:t>최단거리 </a:t>
            </a:r>
            <a:r>
              <a:rPr lang="ko-KR" altLang="en-US" sz="2000" dirty="0" err="1" smtClean="0"/>
              <a:t>이동시</a:t>
            </a:r>
            <a:r>
              <a:rPr lang="ko-KR" altLang="en-US" sz="2000" dirty="0" smtClean="0"/>
              <a:t> 셀 단위 움직임에 대한 통신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설계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전송 방법 결정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 </a:t>
            </a:r>
            <a:r>
              <a:rPr lang="ko-KR" altLang="en-US" sz="2000" dirty="0" smtClean="0"/>
              <a:t>통합 및 </a:t>
            </a:r>
            <a:endParaRPr lang="en-US" altLang="ko-KR" sz="20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40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피드백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교육부장님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53646"/>
            <a:ext cx="91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  </a:t>
            </a:r>
            <a:r>
              <a:rPr lang="en-US" altLang="ko-KR" sz="2000" b="1" dirty="0" smtClean="0"/>
              <a:t>Window Programming</a:t>
            </a:r>
          </a:p>
          <a:p>
            <a:pPr marL="800100" lvl="1" indent="-342900">
              <a:buAutoNum type="arabicPeriod"/>
            </a:pPr>
            <a:r>
              <a:rPr lang="en-US" altLang="ko-KR" sz="2000" dirty="0" smtClean="0"/>
              <a:t>UI –&gt; C# </a:t>
            </a:r>
            <a:r>
              <a:rPr lang="en-US" altLang="ko-KR" sz="2000" dirty="0" err="1" smtClean="0"/>
              <a:t>Winform</a:t>
            </a:r>
            <a:r>
              <a:rPr lang="en-US" altLang="ko-KR" sz="2000" dirty="0" smtClean="0"/>
              <a:t> &amp; OpenGL	</a:t>
            </a:r>
          </a:p>
          <a:p>
            <a:pPr marL="800100" lvl="1" indent="-342900">
              <a:buAutoNum type="arabicPeriod"/>
            </a:pPr>
            <a:r>
              <a:rPr lang="en-US" altLang="ko-KR" sz="2000" dirty="0" smtClean="0"/>
              <a:t>Mapping Calibration -&gt; </a:t>
            </a:r>
            <a:r>
              <a:rPr lang="ko-KR" altLang="en-US" sz="2000" dirty="0" smtClean="0"/>
              <a:t>픽셀화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청소 알고리즘 </a:t>
            </a: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겹치는곳</a:t>
            </a:r>
            <a:r>
              <a:rPr lang="ko-KR" altLang="en-US" sz="2000" dirty="0" smtClean="0"/>
              <a:t> 최소한으로 빈틈없이  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최단거리 알고리즘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청소가 끝난 후 도킹지점으로 최단거리로 이동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endParaRPr lang="en-US" altLang="ko-KR" sz="2000" dirty="0" smtClean="0"/>
          </a:p>
          <a:p>
            <a:r>
              <a:rPr lang="en-US" altLang="ko-KR" sz="2000" dirty="0" smtClean="0"/>
              <a:t>     </a:t>
            </a:r>
            <a:r>
              <a:rPr lang="en-US" altLang="ko-KR" sz="2000" b="1" dirty="0" smtClean="0"/>
              <a:t>Hard Ware</a:t>
            </a:r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설계 및 제작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원형 </a:t>
            </a:r>
            <a:r>
              <a:rPr lang="ko-KR" altLang="en-US" sz="2000" dirty="0" err="1" smtClean="0"/>
              <a:t>엔코더</a:t>
            </a:r>
            <a:r>
              <a:rPr lang="en-US" altLang="ko-KR" sz="2000" dirty="0" smtClean="0"/>
              <a:t>dc</a:t>
            </a:r>
            <a:r>
              <a:rPr lang="ko-KR" altLang="en-US" sz="2000" dirty="0" smtClean="0"/>
              <a:t>모터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센서 회전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PSD – 8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 -&gt;</a:t>
            </a:r>
            <a:r>
              <a:rPr lang="ko-KR" altLang="en-US" sz="2000" dirty="0" smtClean="0"/>
              <a:t>회전 안하고 </a:t>
            </a:r>
            <a:r>
              <a:rPr lang="en-US" altLang="ko-KR" sz="2000" dirty="0" smtClean="0"/>
              <a:t>PSD</a:t>
            </a:r>
            <a:r>
              <a:rPr lang="ko-KR" altLang="en-US" sz="2000" dirty="0" smtClean="0"/>
              <a:t>개수를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개로 확장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회전 </a:t>
            </a:r>
            <a:r>
              <a:rPr lang="ko-KR" altLang="en-US" sz="2000" dirty="0" err="1" smtClean="0"/>
              <a:t>할때</a:t>
            </a:r>
            <a:r>
              <a:rPr lang="ko-KR" altLang="en-US" sz="2000" dirty="0" smtClean="0"/>
              <a:t> 받아지는 데이터를 로봇 중심 </a:t>
            </a:r>
            <a:r>
              <a:rPr lang="ko-KR" altLang="en-US" sz="2000" dirty="0" err="1" smtClean="0"/>
              <a:t>좌표계로</a:t>
            </a:r>
            <a:r>
              <a:rPr lang="ko-KR" altLang="en-US" sz="2000" dirty="0" smtClean="0"/>
              <a:t> 일치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좌 우 </a:t>
            </a:r>
            <a:r>
              <a:rPr lang="ko-KR" altLang="en-US" sz="2000" dirty="0" err="1" smtClean="0"/>
              <a:t>엔코더값을</a:t>
            </a:r>
            <a:r>
              <a:rPr lang="ko-KR" altLang="en-US" sz="2000" dirty="0" smtClean="0"/>
              <a:t> 받아 </a:t>
            </a:r>
            <a:r>
              <a:rPr lang="en-US" altLang="ko-KR" sz="2000" dirty="0" smtClean="0"/>
              <a:t>GL</a:t>
            </a:r>
            <a:r>
              <a:rPr lang="ko-KR" altLang="en-US" sz="2000" dirty="0" smtClean="0"/>
              <a:t>상의 </a:t>
            </a:r>
            <a:r>
              <a:rPr lang="ko-KR" altLang="en-US" sz="2000" dirty="0" err="1" smtClean="0"/>
              <a:t>좌표계로</a:t>
            </a:r>
            <a:r>
              <a:rPr lang="ko-KR" altLang="en-US" sz="2000" dirty="0" smtClean="0"/>
              <a:t> 일치시키고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로봇이 </a:t>
            </a:r>
            <a:r>
              <a:rPr lang="ko-KR" altLang="en-US" sz="2000" dirty="0" err="1" smtClean="0"/>
              <a:t>회전시에는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회전할때의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엔코더값을</a:t>
            </a:r>
            <a:r>
              <a:rPr lang="ko-KR" altLang="en-US" sz="2000" dirty="0" smtClean="0"/>
              <a:t> 받아 각도로 환산하여 </a:t>
            </a:r>
            <a:r>
              <a:rPr lang="ko-KR" altLang="en-US" sz="2000" dirty="0" err="1" smtClean="0"/>
              <a:t>좌표계를</a:t>
            </a:r>
            <a:r>
              <a:rPr lang="ko-KR" altLang="en-US" sz="2000" dirty="0" smtClean="0"/>
              <a:t> 일치한다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피드백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512" y="1694413"/>
            <a:ext cx="88891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   전체적으로 분야가 겹치지 않게 일정을 진행해야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각자의 분야는 각    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자해결하고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통신쪽에서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맞혀본다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b="1" dirty="0" smtClean="0"/>
              <a:t>Window Programming</a:t>
            </a:r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통신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구현 일정을 </a:t>
            </a:r>
            <a:r>
              <a:rPr lang="en-US" altLang="ko-KR" sz="2000" dirty="0" smtClean="0"/>
              <a:t>H/W</a:t>
            </a:r>
            <a:r>
              <a:rPr lang="ko-KR" altLang="en-US" sz="2000" dirty="0" smtClean="0"/>
              <a:t>와 </a:t>
            </a:r>
            <a:r>
              <a:rPr lang="ko-KR" altLang="en-US" sz="2000" dirty="0" err="1" smtClean="0"/>
              <a:t>맞춰야한다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err="1" smtClean="0"/>
              <a:t>맵핑시에</a:t>
            </a:r>
            <a:r>
              <a:rPr lang="ko-KR" altLang="en-US" sz="2000" dirty="0" smtClean="0"/>
              <a:t> 곡선인식도 목표로 하였으면 좋겠지만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일단 제약사항을 벽면끼리의 각도는 수직이라고 가정한다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최단거리 알고리즘을 </a:t>
            </a:r>
            <a:r>
              <a:rPr lang="en-US" altLang="ko-KR" sz="2000" dirty="0" smtClean="0"/>
              <a:t>A-STAR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Dijkstra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중 선택 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err="1" smtClean="0"/>
              <a:t>맵핑이</a:t>
            </a:r>
            <a:r>
              <a:rPr lang="ko-KR" altLang="en-US" sz="2000" dirty="0" smtClean="0"/>
              <a:t> 완료된 후 장애물의 위치가 </a:t>
            </a:r>
            <a:r>
              <a:rPr lang="ko-KR" altLang="en-US" sz="2000" dirty="0" err="1" smtClean="0"/>
              <a:t>바뀌었을때</a:t>
            </a:r>
            <a:r>
              <a:rPr lang="ko-KR" altLang="en-US" sz="2000" dirty="0" smtClean="0"/>
              <a:t> 다시 </a:t>
            </a:r>
            <a:r>
              <a:rPr lang="ko-KR" altLang="en-US" sz="2000" dirty="0" err="1" smtClean="0"/>
              <a:t>맵핑이</a:t>
            </a:r>
            <a:r>
              <a:rPr lang="ko-KR" altLang="en-US" sz="2000" dirty="0" smtClean="0"/>
              <a:t> 가능하게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endParaRPr lang="en-US" altLang="ko-KR" sz="2000" dirty="0" smtClean="0"/>
          </a:p>
          <a:p>
            <a:r>
              <a:rPr lang="en-US" altLang="ko-KR" sz="2000" dirty="0" smtClean="0"/>
              <a:t>     </a:t>
            </a:r>
            <a:r>
              <a:rPr lang="en-US" altLang="ko-KR" sz="2000" b="1" dirty="0" smtClean="0"/>
              <a:t>Hard Ware</a:t>
            </a:r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설계 및 제작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설계를 최대한 빨리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en-US" altLang="ko-KR" sz="2000" dirty="0" smtClean="0"/>
              <a:t>PSD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11</a:t>
            </a:r>
            <a:r>
              <a:rPr lang="ko-KR" altLang="en-US" sz="2000" dirty="0" smtClean="0"/>
              <a:t>개를 사용하는데 </a:t>
            </a:r>
            <a:r>
              <a:rPr lang="en-US" altLang="ko-KR" sz="2000" dirty="0" smtClean="0"/>
              <a:t>STM32F103 </a:t>
            </a:r>
            <a:r>
              <a:rPr lang="ko-KR" altLang="en-US" sz="2000" dirty="0" smtClean="0"/>
              <a:t>망고보드가 몇 채널까지 </a:t>
            </a:r>
            <a:r>
              <a:rPr lang="en-US" altLang="ko-KR" sz="2000" dirty="0" smtClean="0"/>
              <a:t>ADC</a:t>
            </a:r>
            <a:r>
              <a:rPr lang="ko-KR" altLang="en-US" sz="2000" dirty="0" smtClean="0"/>
              <a:t>포트를 쓸 수 있는가</a:t>
            </a:r>
            <a:r>
              <a:rPr lang="en-US" altLang="ko-KR" sz="2000" dirty="0" smtClean="0"/>
              <a:t>-&gt;144pin </a:t>
            </a:r>
            <a:r>
              <a:rPr lang="ko-KR" altLang="en-US" sz="2000" dirty="0" smtClean="0"/>
              <a:t>보드를 사서 해결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실제 </a:t>
            </a:r>
            <a:r>
              <a:rPr lang="ko-KR" altLang="en-US" sz="2000" dirty="0" err="1" smtClean="0"/>
              <a:t>맵을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제작할때</a:t>
            </a:r>
            <a:r>
              <a:rPr lang="ko-KR" altLang="en-US" sz="2000" dirty="0" smtClean="0"/>
              <a:t> 원하는 셀 크기만큼 선을 그어 표시해주면 최단거리알고리즘 </a:t>
            </a:r>
            <a:r>
              <a:rPr lang="ko-KR" altLang="en-US" sz="2000" dirty="0" err="1" smtClean="0"/>
              <a:t>구현시에</a:t>
            </a:r>
            <a:r>
              <a:rPr lang="ko-KR" altLang="en-US" sz="2000" dirty="0" smtClean="0"/>
              <a:t> 보는 사람들이 편하게 볼 수 있다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7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609398" y="1493912"/>
            <a:ext cx="5943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80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you!</a:t>
            </a:r>
            <a:endParaRPr lang="ko-KR" altLang="en-US" sz="80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13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작동 설명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84" r="75570"/>
          <a:stretch/>
        </p:blipFill>
        <p:spPr>
          <a:xfrm>
            <a:off x="2178218" y="5229200"/>
            <a:ext cx="1169646" cy="109630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65" r="74761"/>
          <a:stretch/>
        </p:blipFill>
        <p:spPr>
          <a:xfrm>
            <a:off x="2178293" y="4709879"/>
            <a:ext cx="1210520" cy="16093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34" r="75353"/>
          <a:stretch/>
        </p:blipFill>
        <p:spPr>
          <a:xfrm>
            <a:off x="2165743" y="3861048"/>
            <a:ext cx="1182122" cy="245846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64"/>
          <a:stretch/>
        </p:blipFill>
        <p:spPr>
          <a:xfrm>
            <a:off x="2165346" y="1520612"/>
            <a:ext cx="1172579" cy="479628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05"/>
          <a:stretch/>
        </p:blipFill>
        <p:spPr>
          <a:xfrm>
            <a:off x="2155980" y="1515902"/>
            <a:ext cx="1191884" cy="478766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0"/>
          <a:stretch/>
        </p:blipFill>
        <p:spPr>
          <a:xfrm>
            <a:off x="2165919" y="1517036"/>
            <a:ext cx="1555927" cy="480491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63"/>
          <a:stretch/>
        </p:blipFill>
        <p:spPr>
          <a:xfrm>
            <a:off x="2165919" y="1524540"/>
            <a:ext cx="1570152" cy="480491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48"/>
          <a:stretch/>
        </p:blipFill>
        <p:spPr>
          <a:xfrm>
            <a:off x="2171665" y="1526975"/>
            <a:ext cx="1608247" cy="477903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19" y="1517036"/>
            <a:ext cx="4796287" cy="480491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15902"/>
            <a:ext cx="4766470" cy="480960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51" y="1513033"/>
            <a:ext cx="4787660" cy="479628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84784"/>
            <a:ext cx="4765375" cy="48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234354" y="3487517"/>
            <a:ext cx="2136485" cy="117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Cortex-M3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1137010"/>
            <a:ext cx="3579898" cy="466825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86089" y="948242"/>
            <a:ext cx="1601764" cy="434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1560" y="1618269"/>
            <a:ext cx="3135733" cy="3903712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3175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Windows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46" name="직선 화살표 연결선 45"/>
          <p:cNvCxnSpPr>
            <a:stCxn id="73" idx="3"/>
          </p:cNvCxnSpPr>
          <p:nvPr/>
        </p:nvCxnSpPr>
        <p:spPr>
          <a:xfrm flipV="1">
            <a:off x="2429348" y="3932706"/>
            <a:ext cx="495402" cy="18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4739312" y="1137009"/>
            <a:ext cx="3793128" cy="466825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818265" y="948242"/>
            <a:ext cx="1622638" cy="4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Mobile Robot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922784" y="3487517"/>
            <a:ext cx="729336" cy="1172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Blue</a:t>
            </a:r>
          </a:p>
          <a:p>
            <a:pPr algn="ctr"/>
            <a:r>
              <a:rPr lang="en-US" altLang="ko-KR" sz="1500" dirty="0" smtClean="0"/>
              <a:t>tooth</a:t>
            </a:r>
            <a:endParaRPr lang="ko-KR" altLang="en-US" sz="15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22784" y="4951271"/>
            <a:ext cx="1673999" cy="570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PSD</a:t>
            </a:r>
            <a:endParaRPr lang="ko-KR" altLang="en-US" dirty="0"/>
          </a:p>
        </p:txBody>
      </p:sp>
      <p:sp>
        <p:nvSpPr>
          <p:cNvPr id="59" name="왼쪽/오른쪽 화살표 58"/>
          <p:cNvSpPr/>
          <p:nvPr/>
        </p:nvSpPr>
        <p:spPr>
          <a:xfrm>
            <a:off x="3829316" y="3812981"/>
            <a:ext cx="1011445" cy="550729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1600200" y="-90264"/>
            <a:ext cx="5943600" cy="1143000"/>
          </a:xfrm>
        </p:spPr>
        <p:txBody>
          <a:bodyPr/>
          <a:lstStyle/>
          <a:p>
            <a:r>
              <a:rPr lang="en-US" altLang="ko-KR" dirty="0">
                <a:latin typeface="HY중고딕 (제목)"/>
              </a:rPr>
              <a:t>System</a:t>
            </a:r>
            <a:r>
              <a:rPr lang="en-US" altLang="ko-KR" b="1" dirty="0"/>
              <a:t>  </a:t>
            </a:r>
            <a:r>
              <a:rPr lang="en-US" altLang="ko-KR" dirty="0">
                <a:latin typeface="+mj-ea"/>
              </a:rPr>
              <a:t>Architecture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6668791" y="1618269"/>
            <a:ext cx="1702049" cy="1483467"/>
            <a:chOff x="6023052" y="1447059"/>
            <a:chExt cx="1828431" cy="156854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6023052" y="1447059"/>
              <a:ext cx="1828431" cy="1568541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128797" y="2093626"/>
              <a:ext cx="1622638" cy="827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DC motor</a:t>
              </a:r>
            </a:p>
            <a:p>
              <a:pPr algn="ctr"/>
              <a:r>
                <a:rPr lang="en-US" altLang="ko-KR" dirty="0" smtClean="0"/>
                <a:t>&amp;</a:t>
              </a:r>
            </a:p>
            <a:p>
              <a:pPr algn="ctr"/>
              <a:r>
                <a:rPr lang="en-US" altLang="ko-KR" dirty="0" smtClean="0"/>
                <a:t>Motor driver</a:t>
              </a:r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128796" y="1545633"/>
              <a:ext cx="1622638" cy="4349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Encoder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894734" y="1618269"/>
            <a:ext cx="1702049" cy="1483467"/>
            <a:chOff x="6023052" y="1447059"/>
            <a:chExt cx="1828431" cy="1568541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023052" y="1447059"/>
              <a:ext cx="1828431" cy="1568541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128797" y="2093626"/>
              <a:ext cx="1622638" cy="827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DC motor</a:t>
              </a:r>
            </a:p>
            <a:p>
              <a:pPr algn="ctr"/>
              <a:r>
                <a:rPr lang="en-US" altLang="ko-KR" dirty="0" smtClean="0"/>
                <a:t>&amp;</a:t>
              </a:r>
            </a:p>
            <a:p>
              <a:pPr algn="ctr"/>
              <a:r>
                <a:rPr lang="en-US" altLang="ko-KR" dirty="0" smtClean="0"/>
                <a:t>Motor driver</a:t>
              </a:r>
              <a:endParaRPr lang="ko-KR" altLang="en-US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28796" y="1545633"/>
              <a:ext cx="1622638" cy="4349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Encoder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922010" y="3898042"/>
            <a:ext cx="86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5652120" y="3932706"/>
            <a:ext cx="582234" cy="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5652120" y="4224451"/>
            <a:ext cx="582234" cy="101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3" idx="2"/>
          </p:cNvCxnSpPr>
          <p:nvPr/>
        </p:nvCxnSpPr>
        <p:spPr>
          <a:xfrm flipV="1">
            <a:off x="7519815" y="3101736"/>
            <a:ext cx="1" cy="3857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 flipV="1">
            <a:off x="7740351" y="4659177"/>
            <a:ext cx="1" cy="2913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38" idx="2"/>
            <a:endCxn id="5" idx="0"/>
          </p:cNvCxnSpPr>
          <p:nvPr/>
        </p:nvCxnSpPr>
        <p:spPr>
          <a:xfrm rot="16200000" flipH="1">
            <a:off x="6331288" y="2516207"/>
            <a:ext cx="385781" cy="1556838"/>
          </a:xfrm>
          <a:prstGeom prst="bentConnector3">
            <a:avLst>
              <a:gd name="adj1" fmla="val 50000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827584" y="2567886"/>
            <a:ext cx="1601764" cy="27333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Application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</a:p>
          <a:p>
            <a:pPr algn="ctr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Winform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OpenCV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924750" y="3516813"/>
            <a:ext cx="711146" cy="11430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Blue</a:t>
            </a:r>
          </a:p>
          <a:p>
            <a:pPr algn="ctr"/>
            <a:r>
              <a:rPr lang="en-US" altLang="ko-KR" sz="1500" dirty="0" smtClean="0"/>
              <a:t>tooth</a:t>
            </a:r>
            <a:endParaRPr lang="ko-KR" altLang="en-US" sz="15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668791" y="4951271"/>
            <a:ext cx="1702048" cy="570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Acceleration</a:t>
            </a:r>
          </a:p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cxnSp>
        <p:nvCxnSpPr>
          <p:cNvPr id="76" name="꺾인 연결선 75"/>
          <p:cNvCxnSpPr>
            <a:stCxn id="58" idx="0"/>
            <a:endCxn id="5" idx="2"/>
          </p:cNvCxnSpPr>
          <p:nvPr/>
        </p:nvCxnSpPr>
        <p:spPr>
          <a:xfrm rot="5400000" flipH="1" flipV="1">
            <a:off x="6385143" y="4033818"/>
            <a:ext cx="292094" cy="1542813"/>
          </a:xfrm>
          <a:prstGeom prst="bentConnector3">
            <a:avLst>
              <a:gd name="adj1" fmla="val 50000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 flipV="1">
            <a:off x="2429348" y="4247838"/>
            <a:ext cx="495402" cy="18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H/W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 bwMode="gray">
          <a:xfrm>
            <a:off x="179512" y="1484784"/>
            <a:ext cx="864096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/>
              <a:t>H/W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유격을 줄여 기구부적인 진동을 줄인다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최소한의 이동거리로 </a:t>
            </a:r>
            <a:r>
              <a:rPr lang="ko-KR" altLang="en-US" sz="2000" dirty="0" err="1" smtClean="0"/>
              <a:t>맵핑을</a:t>
            </a:r>
            <a:r>
              <a:rPr lang="ko-KR" altLang="en-US" sz="2000" dirty="0" smtClean="0"/>
              <a:t> 구현하는 알고리즘 제작</a:t>
            </a:r>
            <a:endParaRPr lang="en-US" altLang="ko-KR" sz="20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오차를 줄인 </a:t>
            </a:r>
            <a:r>
              <a:rPr lang="ko-KR" altLang="en-US" sz="2000" dirty="0" err="1" smtClean="0"/>
              <a:t>거리값이</a:t>
            </a:r>
            <a:r>
              <a:rPr lang="ko-KR" altLang="en-US" sz="2000" dirty="0" smtClean="0"/>
              <a:t> 실제 이동거리와 </a:t>
            </a:r>
            <a:r>
              <a:rPr lang="en-US" altLang="ko-KR" sz="2000" dirty="0" smtClean="0"/>
              <a:t>1%</a:t>
            </a:r>
            <a:r>
              <a:rPr lang="ko-KR" altLang="en-US" sz="2000" dirty="0" smtClean="0"/>
              <a:t>미만의 오차율을 가지게 한다</a:t>
            </a:r>
            <a:r>
              <a:rPr lang="en-US" altLang="ko-KR" sz="2000" dirty="0" smtClean="0"/>
              <a:t>.-</a:t>
            </a:r>
            <a:r>
              <a:rPr lang="ko-KR" altLang="en-US" sz="2000" dirty="0" err="1" smtClean="0"/>
              <a:t>엔코더와</a:t>
            </a:r>
            <a:r>
              <a:rPr lang="ko-KR" altLang="en-US" sz="2000" dirty="0" smtClean="0"/>
              <a:t> 가속도센서의 오차를 상호보완 하여 하드웨어적인 한계를 최대한 극복한다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MCU</a:t>
            </a:r>
            <a:r>
              <a:rPr lang="ko-KR" altLang="en-US" sz="2000" dirty="0" smtClean="0"/>
              <a:t>칩 하나에 센서 </a:t>
            </a:r>
            <a:r>
              <a:rPr lang="en-US" altLang="ko-KR" sz="2000" dirty="0" smtClean="0"/>
              <a:t>11</a:t>
            </a:r>
            <a:r>
              <a:rPr lang="ko-KR" altLang="en-US" sz="2000" dirty="0" smtClean="0"/>
              <a:t>개를 사용하므로 시스템흐름의 우선순위를 정해 안정적인 시스템 구축</a:t>
            </a:r>
            <a:endParaRPr lang="en-US" altLang="ko-KR" sz="20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PC</a:t>
            </a:r>
            <a:r>
              <a:rPr lang="ko-KR" altLang="en-US" sz="2000" dirty="0" smtClean="0"/>
              <a:t>에서 보낸 값에 따라 정확한 거리를 움직인다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96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23580" y="1559473"/>
            <a:ext cx="6696744" cy="4608512"/>
            <a:chOff x="755576" y="1196752"/>
            <a:chExt cx="7776863" cy="52352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209328"/>
              <a:ext cx="3600400" cy="221967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1196752"/>
              <a:ext cx="3744415" cy="223224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3717032"/>
              <a:ext cx="3600400" cy="271497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144" y="3717032"/>
              <a:ext cx="3721295" cy="2696893"/>
            </a:xfrm>
            <a:prstGeom prst="rect">
              <a:avLst/>
            </a:prstGeom>
          </p:spPr>
        </p:pic>
      </p:grpSp>
      <p:sp>
        <p:nvSpPr>
          <p:cNvPr id="8" name="제목 1"/>
          <p:cNvSpPr txBox="1">
            <a:spLocks/>
          </p:cNvSpPr>
          <p:nvPr/>
        </p:nvSpPr>
        <p:spPr bwMode="gray">
          <a:xfrm>
            <a:off x="1600152" y="272457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기구부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gray">
          <a:xfrm>
            <a:off x="1672207" y="332656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기구부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5576" y="1475656"/>
            <a:ext cx="7319664" cy="4757755"/>
            <a:chOff x="492696" y="1119517"/>
            <a:chExt cx="8200761" cy="55691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1119517"/>
              <a:ext cx="3905433" cy="288032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96" y="1119517"/>
              <a:ext cx="3791272" cy="288554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764" y="3717032"/>
              <a:ext cx="4506487" cy="2971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54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gray">
          <a:xfrm>
            <a:off x="1672207" y="332656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기구부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95684" y="1679871"/>
            <a:ext cx="6552728" cy="4362218"/>
            <a:chOff x="611560" y="1117427"/>
            <a:chExt cx="8056263" cy="559367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834" y="3861048"/>
              <a:ext cx="4032448" cy="28500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399" y="1117427"/>
              <a:ext cx="3816424" cy="3103661"/>
            </a:xfrm>
            <a:prstGeom prst="rect">
              <a:avLst/>
            </a:prstGeom>
          </p:spPr>
        </p:pic>
        <p:pic>
          <p:nvPicPr>
            <p:cNvPr id="11" name="Picture 2" descr="C:\Users\Andy Park\Desktop\Mapp\사진자료\KakaoTalk_b1812e348bdf4374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124744"/>
              <a:ext cx="3816424" cy="309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7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gray">
          <a:xfrm>
            <a:off x="1600248" y="128441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gray">
          <a:xfrm>
            <a:off x="1672207" y="332656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기구부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조립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616" y="1475656"/>
            <a:ext cx="6716264" cy="4680520"/>
            <a:chOff x="827584" y="1268760"/>
            <a:chExt cx="7416824" cy="5328592"/>
          </a:xfrm>
        </p:grpSpPr>
        <p:pic>
          <p:nvPicPr>
            <p:cNvPr id="12" name="Picture 2" descr="C:\Users\Andy Park\Desktop\Mapp\사진자료\KakaoTalk_969b27c98f3d364f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286842"/>
              <a:ext cx="3456384" cy="259228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Andy Park\Desktop\Mapp\사진자료\KakaoTalk_b63d891add43c8b9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268760"/>
              <a:ext cx="3456384" cy="259228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Andy Park\Desktop\Mapp\사진자료\KakaoTalk_d95ce5684f698e4c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005064"/>
              <a:ext cx="4032448" cy="259228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72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TC010237559[[fn=교육 테마]]</Template>
  <TotalTime>4505</TotalTime>
  <Words>3003</Words>
  <Application>Microsoft Office PowerPoint</Application>
  <PresentationFormat>화면 슬라이드 쇼(4:3)</PresentationFormat>
  <Paragraphs>336</Paragraphs>
  <Slides>29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HY강B</vt:lpstr>
      <vt:lpstr>HY신명조</vt:lpstr>
      <vt:lpstr>HY중고딕</vt:lpstr>
      <vt:lpstr>HY중고딕 (제목)</vt:lpstr>
      <vt:lpstr>나눔고딕</vt:lpstr>
      <vt:lpstr>Arial</vt:lpstr>
      <vt:lpstr>Calibri</vt:lpstr>
      <vt:lpstr>Constantia</vt:lpstr>
      <vt:lpstr>Wingdings</vt:lpstr>
      <vt:lpstr>Wingdings 3</vt:lpstr>
      <vt:lpstr>New_Education02</vt:lpstr>
      <vt:lpstr>적외선 센서를 이용한 2D 맵핑과 최단경로 주행 모바일 로봇</vt:lpstr>
      <vt:lpstr>PowerPoint 프레젠테이션</vt:lpstr>
      <vt:lpstr>PowerPoint 프레젠테이션</vt:lpstr>
      <vt:lpstr>System 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개발일정</vt:lpstr>
      <vt:lpstr>PowerPoint 프레젠테이션</vt:lpstr>
      <vt:lpstr>Software  Architecture</vt:lpstr>
      <vt:lpstr>개발내용</vt:lpstr>
      <vt:lpstr>개발내용</vt:lpstr>
      <vt:lpstr>개발내용</vt:lpstr>
      <vt:lpstr>개발내용</vt:lpstr>
      <vt:lpstr>개발내용</vt:lpstr>
      <vt:lpstr>개발일정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TaeWook</cp:lastModifiedBy>
  <cp:revision>216</cp:revision>
  <dcterms:created xsi:type="dcterms:W3CDTF">2013-06-03T08:12:24Z</dcterms:created>
  <dcterms:modified xsi:type="dcterms:W3CDTF">2014-03-06T09:56:19Z</dcterms:modified>
</cp:coreProperties>
</file>