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7B1B1-09E5-4184-A62A-A0BADD7546AA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2ED85-810F-497A-98C4-7815D162F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974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FontTx/>
              <a:buNone/>
            </a:pPr>
            <a:r>
              <a:rPr kumimoji="1" lang="ko-KR" altLang="en-US" sz="1100" b="1" dirty="0">
                <a:solidFill>
                  <a:srgbClr val="0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탈부착식 차선 도색 로봇암 개발을 위한 </a:t>
            </a:r>
            <a:r>
              <a:rPr kumimoji="1" lang="ko-KR" altLang="en-US" sz="1200" b="1" dirty="0">
                <a:solidFill>
                  <a:srgbClr val="0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차선 인식 및 경계선 검출 알고리즘 연구에 대한 발표를 시작하도록 하겠습니다</a:t>
            </a:r>
            <a:r>
              <a:rPr kumimoji="1" lang="en-US" altLang="ko-KR" sz="1200" b="1" dirty="0">
                <a:solidFill>
                  <a:srgbClr val="0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.</a:t>
            </a:r>
          </a:p>
          <a:p>
            <a:pPr marL="0" indent="0" algn="l">
              <a:lnSpc>
                <a:spcPct val="150000"/>
              </a:lnSpc>
              <a:buFontTx/>
              <a:buNone/>
            </a:pPr>
            <a:endParaRPr kumimoji="1" lang="en-US" altLang="ko-KR" sz="1200" b="1" dirty="0">
              <a:solidFill>
                <a:srgbClr val="00000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  <a:p>
            <a:pPr marL="0" indent="0" algn="l">
              <a:lnSpc>
                <a:spcPct val="150000"/>
              </a:lnSpc>
              <a:buFontTx/>
              <a:buNone/>
            </a:pPr>
            <a:r>
              <a:rPr kumimoji="1" lang="ko-KR" altLang="en-US" sz="1200" b="1" dirty="0">
                <a:solidFill>
                  <a:srgbClr val="0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안녕하십니까 저는 한동대학교 기계제어공학부 </a:t>
            </a:r>
            <a:r>
              <a:rPr kumimoji="1" lang="en-US" altLang="ko-KR" sz="1200" b="1" dirty="0">
                <a:solidFill>
                  <a:srgbClr val="0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17</a:t>
            </a:r>
            <a:r>
              <a:rPr kumimoji="1" lang="ko-KR" altLang="en-US" sz="1200" b="1" dirty="0">
                <a:solidFill>
                  <a:srgbClr val="0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학번 송태웅 입니다</a:t>
            </a:r>
            <a:r>
              <a:rPr kumimoji="1" lang="en-US" altLang="ko-KR" sz="1200" b="1" dirty="0">
                <a:solidFill>
                  <a:srgbClr val="0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.</a:t>
            </a:r>
          </a:p>
          <a:p>
            <a:pPr marL="0" indent="0" algn="l">
              <a:lnSpc>
                <a:spcPct val="150000"/>
              </a:lnSpc>
              <a:buFontTx/>
              <a:buNone/>
            </a:pPr>
            <a:endParaRPr kumimoji="1" lang="en-US" altLang="ko-KR" sz="1200" b="1" dirty="0">
              <a:solidFill>
                <a:srgbClr val="00000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  <a:p>
            <a:pPr marL="0" indent="0" algn="l">
              <a:lnSpc>
                <a:spcPct val="150000"/>
              </a:lnSpc>
              <a:buFontTx/>
              <a:buNone/>
            </a:pPr>
            <a:endParaRPr kumimoji="1" lang="en-US" altLang="ko-KR" sz="1200" b="1" dirty="0">
              <a:solidFill>
                <a:srgbClr val="00000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884D1-072C-4EDD-BA0E-7969FF708DF3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28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D6846-A7C2-A438-88FF-3FEFF0E49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A2454E-AF51-1166-31BB-E1F30112E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3CE1F-F090-E1D7-3FDF-BB4E44949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7202-8F87-4B2C-A2BF-4535ED6078CB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59F226-9DCF-B438-35BB-05F4912D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23EC2-9FC7-5AE1-A1C8-823A7BFC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AD48-8F5D-4788-84A9-D7344219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03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A4D06-5A36-D211-4349-ABB153E9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DB63B8-0F0E-936B-7C35-624CFF30F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3336C-ECA4-5B1A-999E-8DD81D20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7202-8F87-4B2C-A2BF-4535ED6078CB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BE672E-D26B-8917-38E9-3E4060A6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C8F00E-8AD3-E61C-5FBB-E318289E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AD48-8F5D-4788-84A9-D7344219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58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2A5210-F39F-F424-58CB-752D903C2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FDB836-27AE-6386-AF88-B34202216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0AA26-6BDD-5CDA-0838-3F0800C1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7202-8F87-4B2C-A2BF-4535ED6078CB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CCBA1B-68CA-64AB-CF44-047C516E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5B198-1AFA-18DC-1BF2-54B7AFD9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AD48-8F5D-4788-84A9-D7344219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696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52"/>
          <p:cNvSpPr>
            <a:spLocks noChangeShapeType="1"/>
          </p:cNvSpPr>
          <p:nvPr userDrawn="1"/>
        </p:nvSpPr>
        <p:spPr bwMode="auto">
          <a:xfrm>
            <a:off x="1545740" y="2571750"/>
            <a:ext cx="9082932" cy="0"/>
          </a:xfrm>
          <a:prstGeom prst="line">
            <a:avLst/>
          </a:prstGeom>
          <a:noFill/>
          <a:ln w="76200" cmpd="thinThick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3" name="Line 53"/>
          <p:cNvSpPr>
            <a:spLocks noChangeShapeType="1"/>
          </p:cNvSpPr>
          <p:nvPr userDrawn="1"/>
        </p:nvSpPr>
        <p:spPr bwMode="auto">
          <a:xfrm>
            <a:off x="1545740" y="1205317"/>
            <a:ext cx="9082932" cy="0"/>
          </a:xfrm>
          <a:prstGeom prst="line">
            <a:avLst/>
          </a:prstGeom>
          <a:noFill/>
          <a:ln w="101600" cmpd="thickThin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47B781-9339-495F-BEA2-83C6617D75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9058" y="6059360"/>
            <a:ext cx="982942" cy="79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08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05F5C-9CF9-B226-6817-A2510D385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14D55-A7B9-203A-3E26-354BED0E9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7098E-E84D-3575-1634-F8183B60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7202-8F87-4B2C-A2BF-4535ED6078CB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A16870-1DBC-D7AE-7C69-D998A5FF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740B92-C77A-1092-F3B4-F20737CC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AD48-8F5D-4788-84A9-D7344219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56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BB57B-1AFC-8A3C-1BD0-E49CBE11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48435E-CAE1-71F3-A767-9DBAAEB8C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A1214-99F6-1D6C-0042-74F29B18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7202-8F87-4B2C-A2BF-4535ED6078CB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8535A-90E6-5B56-87E2-F3E93121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762FD3-F5B4-CA14-D644-DDE8F89F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AD48-8F5D-4788-84A9-D7344219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40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74771-8291-EB3E-FCF9-8C0E1363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6A06F1-D7A3-3CC2-557D-DC7596782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7710E2-3966-4822-DA72-C4BF771F7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9804BE-BE19-FD53-54CD-6D28A5A97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7202-8F87-4B2C-A2BF-4535ED6078CB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41A373-4A93-12DD-A952-79158681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D5C6B8-6EE6-037F-5471-D52BFC04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AD48-8F5D-4788-84A9-D7344219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57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055BE-0558-4554-FFDC-6C28F00BF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1A898-BB40-8070-E837-5BDAD2A6E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F1AF8C-D1BA-865E-2910-6C23E5C3A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41288C-A801-AC91-0553-0E122B8E1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263007-E8D3-1A9B-816E-823D98D6B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FAA5F7-CFBA-A261-6F15-392C5AEB0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7202-8F87-4B2C-A2BF-4535ED6078CB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990EC1-176D-9761-2E80-DA6E3E50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FB8543-501A-AC1D-0599-E966DF33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AD48-8F5D-4788-84A9-D7344219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49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A7973-D813-83B1-7C73-E7C9B016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F47957-0850-DB56-1BC9-5A446B7F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7202-8F87-4B2C-A2BF-4535ED6078CB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143862-961C-479A-1A9E-C33607DE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EC22FC-00DB-833A-B34E-64797128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AD48-8F5D-4788-84A9-D7344219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18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B9BEA8-FA12-B9A9-5C3F-B8BB45AB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7202-8F87-4B2C-A2BF-4535ED6078CB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CAFD29-FAF9-963B-1A7B-CA1F75148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E559C2-257C-3291-287C-5739EA46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AD48-8F5D-4788-84A9-D7344219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69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208C7-258F-6DF0-2228-87CDCE40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5A361-CEC9-B387-689D-9A56C605B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A3F37F-5576-FA8B-0077-44BF874B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42A0F5-CDFF-E423-4E4E-DDB7F618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7202-8F87-4B2C-A2BF-4535ED6078CB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A568B-E930-00C8-16C5-87191ECB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D37B07-BB07-F435-BAEF-CD6E5D50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AD48-8F5D-4788-84A9-D7344219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99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B439B-79FE-D49C-471C-2A4BAD4D2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DEAFCC-0EBA-5231-F677-41252D301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7ED760-A443-CCB7-2493-3FF9A0A31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52D6A2-82B3-F1EC-65D0-EF54B395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7202-8F87-4B2C-A2BF-4535ED6078CB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2F9A53-4408-741F-174A-4DDF0CD5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A25007-B2ED-DD57-AADA-7B2BF091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AD48-8F5D-4788-84A9-D7344219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57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B3E44F-90E5-6209-3FA4-553D4D70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5584AB-78E9-DA75-F158-F49FC0076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86C66-80A5-9F38-7FB9-A2E6A5BFB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47202-8F87-4B2C-A2BF-4535ED6078CB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13F513-A788-D0A0-D41E-C963E5EC4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A3ECB2-DBCC-76FB-AC53-D0406CEBB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7AD48-8F5D-4788-84A9-D7344219F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29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857465" y="4227321"/>
            <a:ext cx="10477069" cy="164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2023. 6. 6</a:t>
            </a:r>
            <a:endParaRPr lang="en-US" altLang="ko-KR" sz="2400" dirty="0">
              <a:solidFill>
                <a:prstClr val="black"/>
              </a:solidFill>
              <a:latin typeface="+mj-ea"/>
              <a:ea typeface="+mj-ea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한동대학교 기계제어공학부</a:t>
            </a:r>
            <a:r>
              <a:rPr lang="en-US" altLang="ko-KR" sz="2000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21800031 </a:t>
            </a:r>
            <a:r>
              <a:rPr lang="ko-KR" altLang="en-US" sz="2000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국진호</a:t>
            </a:r>
            <a:endParaRPr lang="en-US" altLang="ko-KR" sz="2000" dirty="0">
              <a:solidFill>
                <a:prstClr val="black"/>
              </a:solidFill>
              <a:latin typeface="+mj-ea"/>
              <a:ea typeface="+mj-ea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dirty="0">
              <a:solidFill>
                <a:prstClr val="black"/>
              </a:solidFill>
              <a:latin typeface="+mj-ea"/>
              <a:ea typeface="+mj-ea"/>
              <a:cs typeface="함초롬바탕" panose="02030604000101010101" pitchFamily="18" charset="-127"/>
            </a:endParaRPr>
          </a:p>
        </p:txBody>
      </p:sp>
      <p:sp>
        <p:nvSpPr>
          <p:cNvPr id="9219" name="Text Box 50"/>
          <p:cNvSpPr txBox="1">
            <a:spLocks noChangeArrowheads="1"/>
          </p:cNvSpPr>
          <p:nvPr/>
        </p:nvSpPr>
        <p:spPr bwMode="auto">
          <a:xfrm>
            <a:off x="2024351" y="1349186"/>
            <a:ext cx="8142607" cy="981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28" tIns="47862" rIns="95728" bIns="47862">
            <a:spAutoFit/>
          </a:bodyPr>
          <a:lstStyle>
            <a:lvl1pPr defTabSz="95726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5726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5726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5726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5726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fontAlgn="base" latinLnBrk="0">
              <a:lnSpc>
                <a:spcPct val="150000"/>
              </a:lnSpc>
            </a:pPr>
            <a:r>
              <a:rPr lang="en-US" altLang="ko-KR" sz="4400" b="1" dirty="0">
                <a:solidFill>
                  <a:srgbClr val="000000"/>
                </a:solidFill>
                <a:latin typeface="+mj-ea"/>
                <a:ea typeface="+mj-ea"/>
                <a:cs typeface="함초롬바탕" panose="02030604000101010101" pitchFamily="18" charset="-127"/>
              </a:rPr>
              <a:t>DLIP Final Project Proposal 2</a:t>
            </a:r>
            <a:endParaRPr lang="ko-KR" altLang="en-US" sz="4400" b="1" dirty="0">
              <a:solidFill>
                <a:srgbClr val="000000"/>
              </a:solidFill>
              <a:latin typeface="+mj-ea"/>
              <a:ea typeface="+mj-ea"/>
              <a:cs typeface="함초롬바탕" panose="020306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42DC1-6F3C-4C84-33AA-E5C48587F008}"/>
              </a:ext>
            </a:extLst>
          </p:cNvPr>
          <p:cNvSpPr txBox="1"/>
          <p:nvPr/>
        </p:nvSpPr>
        <p:spPr>
          <a:xfrm>
            <a:off x="1050978" y="2707226"/>
            <a:ext cx="10089350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atin typeface="+mj-ea"/>
                <a:ea typeface="+mj-ea"/>
                <a:cs typeface="함초롬바탕" panose="02030604000101010101" pitchFamily="18" charset="-127"/>
              </a:rPr>
              <a:t>Korean OCR Recognition Deep Learning Project</a:t>
            </a:r>
          </a:p>
        </p:txBody>
      </p:sp>
    </p:spTree>
    <p:extLst>
      <p:ext uri="{BB962C8B-B14F-4D97-AF65-F5344CB8AC3E}">
        <p14:creationId xmlns:p14="http://schemas.microsoft.com/office/powerpoint/2010/main" val="138535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E6BFD3-EFE8-4354-1BAF-081E4256D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/>
            <a:r>
              <a:rPr lang="en-US" altLang="ko-KR" sz="26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Subject </a:t>
            </a:r>
            <a:r>
              <a:rPr lang="en-US" altLang="ko-KR"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Korean OCR Recognition Deep Learning Project</a:t>
            </a:r>
            <a:br>
              <a:rPr lang="en-US" altLang="ko-KR"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altLang="ko-KR" sz="26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altLang="ko-KR" sz="2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DECA03-B5F1-D708-7BFE-BBC1E4360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366" y="2524715"/>
            <a:ext cx="2694134" cy="37142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F3E020-06A3-4F82-153F-7273C7D6EB7E}"/>
              </a:ext>
            </a:extLst>
          </p:cNvPr>
          <p:cNvSpPr txBox="1"/>
          <p:nvPr/>
        </p:nvSpPr>
        <p:spPr>
          <a:xfrm>
            <a:off x="6406429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600" b="1" dirty="0">
                <a:solidFill>
                  <a:srgbClr val="7030A0"/>
                </a:solidFill>
              </a:rPr>
              <a:t>1. Why does this topic need to be resolved?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Individuals often need to digitally document, but there are few options for doing so, so images are often typed by hand.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There are many OCR models for English, but the number of models for Korean is very small and the accuracy is not good.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A large amount of intellectual property held by public enterprises can be preserved by digitally documenting it.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Easy access to information for individuals.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2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21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E6BFD3-EFE8-4354-1BAF-081E4256D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/>
            <a:r>
              <a:rPr lang="en-US" altLang="ko-KR" sz="26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Subject </a:t>
            </a:r>
            <a:r>
              <a:rPr lang="en-US" altLang="ko-KR"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Korean OCR Recognition Deep Learning Project</a:t>
            </a:r>
            <a:br>
              <a:rPr lang="en-US" altLang="ko-KR"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altLang="ko-KR" sz="26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altLang="ko-KR" sz="2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9" name="Rectangle 23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F3E020-06A3-4F82-153F-7273C7D6EB7E}"/>
              </a:ext>
            </a:extLst>
          </p:cNvPr>
          <p:cNvSpPr txBox="1"/>
          <p:nvPr/>
        </p:nvSpPr>
        <p:spPr>
          <a:xfrm>
            <a:off x="6406429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900" b="1" dirty="0">
                <a:solidFill>
                  <a:srgbClr val="7030A0"/>
                </a:solidFill>
              </a:rPr>
              <a:t>2. What is the goals for this project?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900" b="1" dirty="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900" dirty="0"/>
              <a:t>Achieved Hangul recognition accuracy of over 90%.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900" dirty="0"/>
              <a:t>Increase the dataset and modify the hyper-parameters to perform better on the existing researched models.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900" dirty="0"/>
              <a:t>Made it possible to evaluate and output letters directly through ‘OPENCV’ image processing.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B705F53-96D5-B0B8-3D78-334A2CE79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897" y="2203079"/>
            <a:ext cx="2777878" cy="410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1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21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E6BFD3-EFE8-4354-1BAF-081E4256D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/>
            <a:r>
              <a:rPr lang="en-US" altLang="ko-KR" sz="26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Subject </a:t>
            </a:r>
            <a:r>
              <a:rPr lang="en-US" altLang="ko-KR"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Korean OCR Recognition Deep Learning Project</a:t>
            </a:r>
            <a:br>
              <a:rPr lang="en-US" altLang="ko-KR"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altLang="ko-KR" sz="26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altLang="ko-KR" sz="2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9" name="Rectangle 23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F3E020-06A3-4F82-153F-7273C7D6EB7E}"/>
              </a:ext>
            </a:extLst>
          </p:cNvPr>
          <p:cNvSpPr txBox="1"/>
          <p:nvPr/>
        </p:nvSpPr>
        <p:spPr>
          <a:xfrm>
            <a:off x="6406429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900" b="1" dirty="0">
                <a:solidFill>
                  <a:srgbClr val="7030A0"/>
                </a:solidFill>
              </a:rPr>
              <a:t>3. How evaluate performance?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/>
              <a:t>Due to the nature of JAMOEMBEDDING, it is categorized by the accuracy of consonants and vowels.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/>
              <a:t> So performance is evaluated based on how well consonants and vowels match.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BCE3CF-7497-D8FF-FD2E-FE3AE2BD60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7" b="41098"/>
          <a:stretch/>
        </p:blipFill>
        <p:spPr>
          <a:xfrm>
            <a:off x="397926" y="2517349"/>
            <a:ext cx="3372987" cy="2830116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8CACE0D5-090A-F249-4777-0E6AF5FDB2FD}"/>
              </a:ext>
            </a:extLst>
          </p:cNvPr>
          <p:cNvSpPr/>
          <p:nvPr/>
        </p:nvSpPr>
        <p:spPr>
          <a:xfrm>
            <a:off x="1518407" y="2599509"/>
            <a:ext cx="604008" cy="4923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537DC2B-0901-B798-E4A5-4FDDB86684DE}"/>
              </a:ext>
            </a:extLst>
          </p:cNvPr>
          <p:cNvCxnSpPr>
            <a:stCxn id="7" idx="6"/>
          </p:cNvCxnSpPr>
          <p:nvPr/>
        </p:nvCxnSpPr>
        <p:spPr>
          <a:xfrm>
            <a:off x="2122415" y="2845707"/>
            <a:ext cx="2206304" cy="149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B4ABD28-5F9F-CAA2-E510-2D52DFC13F54}"/>
              </a:ext>
            </a:extLst>
          </p:cNvPr>
          <p:cNvSpPr txBox="1"/>
          <p:nvPr/>
        </p:nvSpPr>
        <p:spPr>
          <a:xfrm>
            <a:off x="4376307" y="2675980"/>
            <a:ext cx="170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Not matched!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E51522-F86B-1F13-6CA1-87EA8E8CA1A4}"/>
              </a:ext>
            </a:extLst>
          </p:cNvPr>
          <p:cNvSpPr txBox="1"/>
          <p:nvPr/>
        </p:nvSpPr>
        <p:spPr>
          <a:xfrm>
            <a:off x="1089895" y="5661735"/>
            <a:ext cx="206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Expected results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0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6BFD3-EFE8-4354-1BAF-081E4256D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54424"/>
            <a:ext cx="11534862" cy="13489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b="1" i="0" dirty="0">
                <a:solidFill>
                  <a:srgbClr val="292929"/>
                </a:solidFill>
                <a:effectLst/>
                <a:latin typeface="sohne"/>
              </a:rPr>
              <a:t>Subject </a:t>
            </a:r>
            <a:r>
              <a:rPr lang="en-US" altLang="ko-KR" sz="3600" b="1" dirty="0">
                <a:solidFill>
                  <a:srgbClr val="292929"/>
                </a:solidFill>
                <a:latin typeface="sohne"/>
              </a:rPr>
              <a:t>: </a:t>
            </a:r>
            <a:r>
              <a:rPr lang="en-US" altLang="ko-KR" sz="3600" b="1" dirty="0">
                <a:latin typeface="+mj-ea"/>
                <a:ea typeface="+mj-ea"/>
                <a:cs typeface="함초롬바탕" panose="02030604000101010101" pitchFamily="18" charset="-127"/>
              </a:rPr>
              <a:t>Korean OCR Recognition Deep Learning Project</a:t>
            </a:r>
            <a:br>
              <a:rPr lang="en-US" altLang="ko-KR" sz="3600" b="1" dirty="0">
                <a:latin typeface="+mj-ea"/>
                <a:ea typeface="+mj-ea"/>
                <a:cs typeface="함초롬바탕" panose="02030604000101010101" pitchFamily="18" charset="-127"/>
              </a:rPr>
            </a:br>
            <a:br>
              <a:rPr lang="en-US" altLang="ko-KR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F3E020-06A3-4F82-153F-7273C7D6EB7E}"/>
              </a:ext>
            </a:extLst>
          </p:cNvPr>
          <p:cNvSpPr txBox="1"/>
          <p:nvPr/>
        </p:nvSpPr>
        <p:spPr>
          <a:xfrm>
            <a:off x="312821" y="795903"/>
            <a:ext cx="11412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4. Procedure and</a:t>
            </a:r>
            <a:r>
              <a:rPr lang="ko-KR" altLang="en-US" b="1" dirty="0">
                <a:solidFill>
                  <a:srgbClr val="7030A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current state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9EC565-A963-13A6-7FE0-9013A6149D15}"/>
              </a:ext>
            </a:extLst>
          </p:cNvPr>
          <p:cNvSpPr txBox="1"/>
          <p:nvPr/>
        </p:nvSpPr>
        <p:spPr>
          <a:xfrm>
            <a:off x="3742552" y="1505593"/>
            <a:ext cx="1724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Dataset setting</a:t>
            </a:r>
            <a:endParaRPr lang="ko-KR" altLang="en-US" sz="2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42AA30-CCC7-38F3-0698-A61789A6F574}"/>
              </a:ext>
            </a:extLst>
          </p:cNvPr>
          <p:cNvSpPr/>
          <p:nvPr/>
        </p:nvSpPr>
        <p:spPr>
          <a:xfrm>
            <a:off x="3742554" y="1491324"/>
            <a:ext cx="1724272" cy="714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365928-A0A6-2643-0BF0-11F05EEC6DFD}"/>
              </a:ext>
            </a:extLst>
          </p:cNvPr>
          <p:cNvSpPr txBox="1"/>
          <p:nvPr/>
        </p:nvSpPr>
        <p:spPr>
          <a:xfrm>
            <a:off x="3742551" y="4124663"/>
            <a:ext cx="1724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ym typeface="Wingdings" panose="05000000000000000000" pitchFamily="2" charset="2"/>
              </a:rPr>
              <a:t>Train with model</a:t>
            </a:r>
            <a:r>
              <a:rPr lang="en-US" altLang="ko-KR" sz="2000" b="1" dirty="0"/>
              <a:t> </a:t>
            </a:r>
          </a:p>
          <a:p>
            <a:pPr algn="ctr"/>
            <a:endParaRPr lang="ko-KR" altLang="en-US" sz="20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D9CC99-ABB1-598A-2449-D4D1A6C8F643}"/>
              </a:ext>
            </a:extLst>
          </p:cNvPr>
          <p:cNvSpPr/>
          <p:nvPr/>
        </p:nvSpPr>
        <p:spPr>
          <a:xfrm>
            <a:off x="3742553" y="4094785"/>
            <a:ext cx="1724272" cy="714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49D520-72D7-CCC6-0407-66BC38B3614A}"/>
              </a:ext>
            </a:extLst>
          </p:cNvPr>
          <p:cNvSpPr txBox="1"/>
          <p:nvPr/>
        </p:nvSpPr>
        <p:spPr>
          <a:xfrm>
            <a:off x="3742551" y="5631837"/>
            <a:ext cx="172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ym typeface="Wingdings" panose="05000000000000000000" pitchFamily="2" charset="2"/>
              </a:rPr>
              <a:t>Infer model</a:t>
            </a:r>
            <a:endParaRPr lang="ko-KR" altLang="en-US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6CAF16C-693B-8893-3E9D-BA540E603616}"/>
              </a:ext>
            </a:extLst>
          </p:cNvPr>
          <p:cNvSpPr/>
          <p:nvPr/>
        </p:nvSpPr>
        <p:spPr>
          <a:xfrm>
            <a:off x="3742553" y="5459062"/>
            <a:ext cx="1724272" cy="714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CA4AE5D-985A-2A85-5C55-604A906E7E92}"/>
              </a:ext>
            </a:extLst>
          </p:cNvPr>
          <p:cNvCxnSpPr>
            <a:cxnSpLocks/>
            <a:stCxn id="3" idx="2"/>
            <a:endCxn id="25" idx="0"/>
          </p:cNvCxnSpPr>
          <p:nvPr/>
        </p:nvCxnSpPr>
        <p:spPr>
          <a:xfrm>
            <a:off x="4604689" y="2213479"/>
            <a:ext cx="0" cy="499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4B49D5-C95D-CEBB-0308-86AD5E1D6CA6}"/>
              </a:ext>
            </a:extLst>
          </p:cNvPr>
          <p:cNvSpPr/>
          <p:nvPr/>
        </p:nvSpPr>
        <p:spPr>
          <a:xfrm>
            <a:off x="3742553" y="2730509"/>
            <a:ext cx="1724272" cy="714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1853002-D599-6910-4DAF-B45A3DC22EE1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>
            <a:off x="4604689" y="3445391"/>
            <a:ext cx="0" cy="6493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5AF6F95-2704-DA4E-46E7-023A68C6C48C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4604689" y="4809667"/>
            <a:ext cx="0" cy="6493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8E47488-3478-B827-E198-D5E2E0B76D7F}"/>
              </a:ext>
            </a:extLst>
          </p:cNvPr>
          <p:cNvSpPr txBox="1"/>
          <p:nvPr/>
        </p:nvSpPr>
        <p:spPr>
          <a:xfrm>
            <a:off x="3742552" y="2712632"/>
            <a:ext cx="1724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ym typeface="Wingdings" panose="05000000000000000000" pitchFamily="2" charset="2"/>
              </a:rPr>
              <a:t>Configure SRN model</a:t>
            </a:r>
            <a:endParaRPr lang="ko-KR" altLang="en-US" sz="20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B60DDF-5E0E-9929-C602-FD9545EA5622}"/>
              </a:ext>
            </a:extLst>
          </p:cNvPr>
          <p:cNvSpPr/>
          <p:nvPr/>
        </p:nvSpPr>
        <p:spPr>
          <a:xfrm>
            <a:off x="5997794" y="1491324"/>
            <a:ext cx="1724272" cy="714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360B6F-9AC4-616F-1E74-CE70ADF87BC2}"/>
              </a:ext>
            </a:extLst>
          </p:cNvPr>
          <p:cNvSpPr txBox="1"/>
          <p:nvPr/>
        </p:nvSpPr>
        <p:spPr>
          <a:xfrm>
            <a:off x="5997794" y="1524046"/>
            <a:ext cx="1724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Additional augmentation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E7B5E2E-CECD-7117-33C1-A84E611099F0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>
            <a:off x="5466825" y="1848765"/>
            <a:ext cx="530969" cy="1077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6CD82C-8405-5FE1-A243-9AA34D0C293B}"/>
              </a:ext>
            </a:extLst>
          </p:cNvPr>
          <p:cNvSpPr/>
          <p:nvPr/>
        </p:nvSpPr>
        <p:spPr>
          <a:xfrm>
            <a:off x="5997794" y="2706219"/>
            <a:ext cx="1724272" cy="714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3A97B-0917-94A1-0D38-801BF967BA11}"/>
              </a:ext>
            </a:extLst>
          </p:cNvPr>
          <p:cNvSpPr txBox="1"/>
          <p:nvPr/>
        </p:nvSpPr>
        <p:spPr>
          <a:xfrm>
            <a:off x="5997794" y="2786942"/>
            <a:ext cx="1724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Modify model parameter</a:t>
            </a:r>
            <a:endParaRPr lang="ko-KR" altLang="en-US" sz="16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B34D45D-3F25-4877-FB52-AF17DBE3FFF4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466825" y="3063660"/>
            <a:ext cx="530969" cy="1077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6A59D3-A914-1792-A92E-A85A64217D5E}"/>
              </a:ext>
            </a:extLst>
          </p:cNvPr>
          <p:cNvSpPr/>
          <p:nvPr/>
        </p:nvSpPr>
        <p:spPr>
          <a:xfrm>
            <a:off x="5997793" y="5459062"/>
            <a:ext cx="1724272" cy="714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2123EA-6C20-57FD-A3D4-926290007CB9}"/>
              </a:ext>
            </a:extLst>
          </p:cNvPr>
          <p:cNvSpPr txBox="1"/>
          <p:nvPr/>
        </p:nvSpPr>
        <p:spPr>
          <a:xfrm>
            <a:off x="5997793" y="5539785"/>
            <a:ext cx="1724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70C0"/>
                </a:solidFill>
              </a:rPr>
              <a:t>OPENCV image demo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DF1612B-31FE-6E96-D628-017A842635F2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5466824" y="5816503"/>
            <a:ext cx="530969" cy="1077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773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290</Words>
  <Application>Microsoft Office PowerPoint</Application>
  <PresentationFormat>와이드스크린</PresentationFormat>
  <Paragraphs>37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sohne</vt:lpstr>
      <vt:lpstr>맑은 고딕</vt:lpstr>
      <vt:lpstr>현대하모니 B</vt:lpstr>
      <vt:lpstr>Arial</vt:lpstr>
      <vt:lpstr>Office 테마</vt:lpstr>
      <vt:lpstr>PowerPoint 프레젠테이션</vt:lpstr>
      <vt:lpstr>Subject : Korean OCR Recognition Deep Learning Project  </vt:lpstr>
      <vt:lpstr>Subject : Korean OCR Recognition Deep Learning Project  </vt:lpstr>
      <vt:lpstr>Subject : Korean OCR Recognition Deep Learning Project  </vt:lpstr>
      <vt:lpstr>Subject : Korean OCR Recognition Deep Learning Project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 : Drawing Easy Portrait</dc:title>
  <dc:creator>국진호</dc:creator>
  <cp:lastModifiedBy>국진호</cp:lastModifiedBy>
  <cp:revision>13</cp:revision>
  <dcterms:created xsi:type="dcterms:W3CDTF">2023-05-25T09:51:11Z</dcterms:created>
  <dcterms:modified xsi:type="dcterms:W3CDTF">2023-06-06T04:47:56Z</dcterms:modified>
</cp:coreProperties>
</file>