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438_297FE02C.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436_64D0EE35.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437_EAEA2B0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1074" r:id="rId3"/>
    <p:sldId id="1080" r:id="rId4"/>
    <p:sldId id="1075" r:id="rId5"/>
    <p:sldId id="1076" r:id="rId6"/>
    <p:sldId id="1081" r:id="rId7"/>
    <p:sldId id="1077" r:id="rId8"/>
    <p:sldId id="1078" r:id="rId9"/>
    <p:sldId id="1082" r:id="rId10"/>
    <p:sldId id="1079"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49038C-7F80-FF90-0C86-6CCFDF0A5C50}" name="국 진호" initials="국진" userId="7f3adbded9c46b5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1765" autoAdjust="0"/>
  </p:normalViewPr>
  <p:slideViewPr>
    <p:cSldViewPr snapToGrid="0">
      <p:cViewPr varScale="1">
        <p:scale>
          <a:sx n="87" d="100"/>
          <a:sy n="87" d="100"/>
        </p:scale>
        <p:origin x="1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436_64D0EE35.xml><?xml version="1.0" encoding="utf-8"?>
<p188:cmLst xmlns:a="http://schemas.openxmlformats.org/drawingml/2006/main" xmlns:r="http://schemas.openxmlformats.org/officeDocument/2006/relationships" xmlns:p188="http://schemas.microsoft.com/office/powerpoint/2018/8/main">
  <p188:cm id="{0EBE0042-45F3-4FB9-9418-81F56CE9FFDC}" authorId="{9949038C-7F80-FF90-0C86-6CCFDF0A5C50}" created="2023-06-05T06:01:58.031">
    <pc:sldMkLst xmlns:pc="http://schemas.microsoft.com/office/powerpoint/2013/main/command">
      <pc:docMk/>
      <pc:sldMk cId="4175839400" sldId="1074"/>
    </pc:sldMkLst>
    <p188:replyLst>
      <p188:reply id="{768DDC59-B227-4D2C-9964-D9B54F5E6A5B}" authorId="{9949038C-7F80-FF90-0C86-6CCFDF0A5C50}" created="2023-06-05T06:03:14.510">
        <p188:txBody>
          <a:bodyPr/>
          <a:lstStyle/>
          <a:p>
            <a:r>
              <a:rPr lang="ko-KR" altLang="en-US"/>
              <a:t>배터리, 모터에 대한 것은 정해져 있음</a:t>
            </a:r>
          </a:p>
        </p188:txBody>
      </p188:reply>
    </p188:replyLst>
    <p188:txBody>
      <a:bodyPr/>
      <a:lstStyle/>
      <a:p>
        <a:r>
          <a:rPr lang="ko-KR" altLang="en-US"/>
          <a:t>없어도 되고, 자작차에 대한내용으로 변경
모터 기술, 배터리 기술, 경량화, 조향에 대한 내용, 부품의 내구성</a:t>
        </a:r>
      </a:p>
    </p188:txBody>
  </p188:cm>
  <p188:cm id="{197682CD-3E16-400D-A505-E91651EE6F52}" authorId="{9949038C-7F80-FF90-0C86-6CCFDF0A5C50}" created="2023-06-05T06:02:12.029">
    <pc:sldMkLst xmlns:pc="http://schemas.microsoft.com/office/powerpoint/2013/main/command">
      <pc:docMk/>
      <pc:sldMk cId="4175839400" sldId="1074"/>
    </pc:sldMkLst>
    <p188:txBody>
      <a:bodyPr/>
      <a:lstStyle/>
      <a:p>
        <a:r>
          <a:rPr lang="ko-KR" altLang="en-US"/>
          <a:t>구동,제동에 대한 내용</a:t>
        </a:r>
      </a:p>
    </p188:txBody>
  </p188:cm>
  <p188:cm id="{C01E1DA1-F8DB-497A-8B33-717D43D00BC6}" authorId="{9949038C-7F80-FF90-0C86-6CCFDF0A5C50}" created="2023-06-05T06:02:53.119">
    <pc:sldMkLst xmlns:pc="http://schemas.microsoft.com/office/powerpoint/2013/main/command">
      <pc:docMk/>
      <pc:sldMk cId="4175839400" sldId="1074"/>
    </pc:sldMkLst>
    <p188:txBody>
      <a:bodyPr/>
      <a:lstStyle/>
      <a:p>
        <a:r>
          <a:rPr lang="ko-KR" altLang="en-US"/>
          <a:t>매년 새로운 프레임에 경량화에 대한 내용, 경험에 의해서 하다가, 시뮬레이션을 통해서 얼마나 경량화할 수 있는가</a:t>
        </a:r>
      </a:p>
    </p188:txBody>
  </p188:cm>
</p188:cmLst>
</file>

<file path=ppt/comments/modernComment_437_EAEA2B05.xml><?xml version="1.0" encoding="utf-8"?>
<p188:cmLst xmlns:a="http://schemas.openxmlformats.org/drawingml/2006/main" xmlns:r="http://schemas.openxmlformats.org/officeDocument/2006/relationships" xmlns:p188="http://schemas.microsoft.com/office/powerpoint/2018/8/main">
  <p188:cm id="{C00B269E-0A13-42FD-AA0B-FEC262CABCF1}" authorId="{9949038C-7F80-FF90-0C86-6CCFDF0A5C50}" created="2023-06-05T06:01:58.031">
    <pc:sldMkLst xmlns:pc="http://schemas.microsoft.com/office/powerpoint/2013/main/command">
      <pc:docMk/>
      <pc:sldMk cId="4175839400" sldId="1074"/>
    </pc:sldMkLst>
    <p188:replyLst>
      <p188:reply id="{768DDC59-B227-4D2C-9964-D9B54F5E6A5B}" authorId="{9949038C-7F80-FF90-0C86-6CCFDF0A5C50}" created="2023-06-05T06:03:14.510">
        <p188:txBody>
          <a:bodyPr/>
          <a:lstStyle/>
          <a:p>
            <a:r>
              <a:rPr lang="ko-KR" altLang="en-US"/>
              <a:t>배터리, 모터에 대한 것은 정해져 있음</a:t>
            </a:r>
          </a:p>
        </p188:txBody>
      </p188:reply>
    </p188:replyLst>
    <p188:txBody>
      <a:bodyPr/>
      <a:lstStyle/>
      <a:p>
        <a:r>
          <a:rPr lang="ko-KR" altLang="en-US"/>
          <a:t>없어도 되고, 자작차에 대한내용으로 변경
모터 기술, 배터리 기술, 경량화, 조향에 대한 내용, 부품의 내구성</a:t>
        </a:r>
      </a:p>
    </p188:txBody>
  </p188:cm>
  <p188:cm id="{49F7907C-2577-45E2-BC69-2193B0E4179D}" authorId="{9949038C-7F80-FF90-0C86-6CCFDF0A5C50}" created="2023-06-05T06:02:12.029">
    <pc:sldMkLst xmlns:pc="http://schemas.microsoft.com/office/powerpoint/2013/main/command">
      <pc:docMk/>
      <pc:sldMk cId="4175839400" sldId="1074"/>
    </pc:sldMkLst>
    <p188:txBody>
      <a:bodyPr/>
      <a:lstStyle/>
      <a:p>
        <a:r>
          <a:rPr lang="ko-KR" altLang="en-US"/>
          <a:t>구동,제동에 대한 내용</a:t>
        </a:r>
      </a:p>
    </p188:txBody>
  </p188:cm>
  <p188:cm id="{00A341E2-4D80-4618-B9AF-C83351A6BDEE}" authorId="{9949038C-7F80-FF90-0C86-6CCFDF0A5C50}" created="2023-06-05T06:02:53.119">
    <pc:sldMkLst xmlns:pc="http://schemas.microsoft.com/office/powerpoint/2013/main/command">
      <pc:docMk/>
      <pc:sldMk cId="4175839400" sldId="1074"/>
    </pc:sldMkLst>
    <p188:txBody>
      <a:bodyPr/>
      <a:lstStyle/>
      <a:p>
        <a:r>
          <a:rPr lang="ko-KR" altLang="en-US"/>
          <a:t>매년 새로운 프레임에 경량화에 대한 내용, 경험에 의해서 하다가, 시뮬레이션을 통해서 얼마나 경량화할 수 있는가</a:t>
        </a:r>
      </a:p>
    </p188:txBody>
  </p188:cm>
</p188:cmLst>
</file>

<file path=ppt/comments/modernComment_438_297FE02C.xml><?xml version="1.0" encoding="utf-8"?>
<p188:cmLst xmlns:a="http://schemas.openxmlformats.org/drawingml/2006/main" xmlns:r="http://schemas.openxmlformats.org/officeDocument/2006/relationships" xmlns:p188="http://schemas.microsoft.com/office/powerpoint/2018/8/main">
  <p188:cm id="{05053097-1FE9-4A89-B74D-04510E875955}" authorId="{9949038C-7F80-FF90-0C86-6CCFDF0A5C50}" created="2023-06-05T06:01:58.031">
    <pc:sldMkLst xmlns:pc="http://schemas.microsoft.com/office/powerpoint/2013/main/command">
      <pc:docMk/>
      <pc:sldMk cId="4175839400" sldId="1074"/>
    </pc:sldMkLst>
    <p188:replyLst>
      <p188:reply id="{768DDC59-B227-4D2C-9964-D9B54F5E6A5B}" authorId="{9949038C-7F80-FF90-0C86-6CCFDF0A5C50}" created="2023-06-05T06:03:14.510">
        <p188:txBody>
          <a:bodyPr/>
          <a:lstStyle/>
          <a:p>
            <a:r>
              <a:rPr lang="ko-KR" altLang="en-US"/>
              <a:t>배터리, 모터에 대한 것은 정해져 있음</a:t>
            </a:r>
          </a:p>
        </p188:txBody>
      </p188:reply>
    </p188:replyLst>
    <p188:txBody>
      <a:bodyPr/>
      <a:lstStyle/>
      <a:p>
        <a:r>
          <a:rPr lang="ko-KR" altLang="en-US"/>
          <a:t>없어도 되고, 자작차에 대한내용으로 변경
모터 기술, 배터리 기술, 경량화, 조향에 대한 내용, 부품의 내구성</a:t>
        </a:r>
      </a:p>
    </p188:txBody>
  </p188:cm>
  <p188:cm id="{704C3118-AF5E-4F3E-ABC2-A672C6EC013D}" authorId="{9949038C-7F80-FF90-0C86-6CCFDF0A5C50}" created="2023-06-05T06:02:12.029">
    <pc:sldMkLst xmlns:pc="http://schemas.microsoft.com/office/powerpoint/2013/main/command">
      <pc:docMk/>
      <pc:sldMk cId="4175839400" sldId="1074"/>
    </pc:sldMkLst>
    <p188:txBody>
      <a:bodyPr/>
      <a:lstStyle/>
      <a:p>
        <a:r>
          <a:rPr lang="ko-KR" altLang="en-US"/>
          <a:t>구동,제동에 대한 내용</a:t>
        </a:r>
      </a:p>
    </p188:txBody>
  </p188:cm>
  <p188:cm id="{830B97C6-BF53-43A1-9C45-7322F4867940}" authorId="{9949038C-7F80-FF90-0C86-6CCFDF0A5C50}" created="2023-06-05T06:02:53.119">
    <pc:sldMkLst xmlns:pc="http://schemas.microsoft.com/office/powerpoint/2013/main/command">
      <pc:docMk/>
      <pc:sldMk cId="4175839400" sldId="1074"/>
    </pc:sldMkLst>
    <p188:txBody>
      <a:bodyPr/>
      <a:lstStyle/>
      <a:p>
        <a:r>
          <a:rPr lang="ko-KR" altLang="en-US"/>
          <a:t>매년 새로운 프레임에 경량화에 대한 내용, 경험에 의해서 하다가, 시뮬레이션을 통해서 얼마나 경량화할 수 있는가</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48.7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21,'9'0,"11"0,1-4,7 0,5 0,7 0,4 2,3 0,0 2,3-1,-2 1,2 0,-2 1,1-1,-1 0,1 0,-2 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6:06.0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1,'7'0,"11"0,10 0,9 0,6 0,4 0,2 0,1 0,0 0,0 0,-1 0,-10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53.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0,'7'0,"8"0,12 0,7 0,8 0,4 0,3 0,0 0,1 0,0 0,0 0,-2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54.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1,'7'-1,"8"1,12 1,7-1,8-1,4 1,3 1,0-1,1-1,0 1,0 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56.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1,'7'0,"11"0,10 0,9 0,6 0,4 0,2 0,1 0,0 0,-10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58.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61,'10'-10,"10"-3,10 0,8 3,6 3,3 2,3 3,0 1,0 1,-7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5:59.2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0,'10'0,"9"0,12 0,7 0,7 0,1 0,4 0,0 0,0 0,-1 0,-9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6:01.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1,'9'0,"11"0,11 0,7 0,6 0,-3 6,-3 3,2-1,0-1,-5 7,0 3,1-3,4-4,-5-2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6:03.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1,'6'0,"13"0,8 0,11 0,5 0,4 0,2 0,1 0,0 0,0 0,-1 0,0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5T14:26:04.8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0,'7'0,"11"0,10 0,9 0,6 0,4 0,2 0,1 0,0 0,0 0,-1 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7B1B1-09E5-4184-A62A-A0BADD7546AA}" type="datetimeFigureOut">
              <a:rPr lang="ko-KR" altLang="en-US" smtClean="0"/>
              <a:t>2023-06-18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2ED85-810F-497A-98C4-7815D162F986}" type="slidenum">
              <a:rPr lang="ko-KR" altLang="en-US" smtClean="0"/>
              <a:t>‹#›</a:t>
            </a:fld>
            <a:endParaRPr lang="ko-KR" altLang="en-US"/>
          </a:p>
        </p:txBody>
      </p:sp>
    </p:spTree>
    <p:extLst>
      <p:ext uri="{BB962C8B-B14F-4D97-AF65-F5344CB8AC3E}">
        <p14:creationId xmlns:p14="http://schemas.microsoft.com/office/powerpoint/2010/main" val="40329740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2075" y="746125"/>
            <a:ext cx="6623050" cy="3725863"/>
          </a:xfrm>
        </p:spPr>
      </p:sp>
      <p:sp>
        <p:nvSpPr>
          <p:cNvPr id="3" name="슬라이드 노트 개체 틀 2"/>
          <p:cNvSpPr>
            <a:spLocks noGrp="1"/>
          </p:cNvSpPr>
          <p:nvPr>
            <p:ph type="body" idx="1"/>
          </p:nvPr>
        </p:nvSpPr>
        <p:spPr/>
        <p:txBody>
          <a:bodyPr/>
          <a:lstStyle/>
          <a:p>
            <a:r>
              <a:rPr lang="en-US" altLang="ko-KR" sz="1100" dirty="0"/>
              <a:t>Hello my name is JINHO KOOK and I introduce about my final </a:t>
            </a:r>
            <a:r>
              <a:rPr lang="en-US" altLang="ko-KR" sz="1100" dirty="0" err="1"/>
              <a:t>deeplearning</a:t>
            </a:r>
            <a:r>
              <a:rPr lang="en-US" altLang="ko-KR" sz="1100" dirty="0"/>
              <a:t> project in this class. </a:t>
            </a:r>
          </a:p>
          <a:p>
            <a:pPr marL="0" indent="0" algn="l">
              <a:lnSpc>
                <a:spcPct val="150000"/>
              </a:lnSpc>
              <a:buFontTx/>
              <a:buNone/>
            </a:pPr>
            <a:endParaRPr kumimoji="1" lang="en-US" altLang="ko-KR" sz="1200" b="1" dirty="0">
              <a:solidFill>
                <a:srgbClr val="000000"/>
              </a:solidFill>
              <a:latin typeface="현대하모니 B" panose="02020603020101020101" pitchFamily="18" charset="-127"/>
              <a:ea typeface="현대하모니 B" panose="02020603020101020101" pitchFamily="18" charset="-127"/>
            </a:endParaRPr>
          </a:p>
          <a:p>
            <a:pPr marL="0" indent="0" algn="l">
              <a:lnSpc>
                <a:spcPct val="150000"/>
              </a:lnSpc>
              <a:buFontTx/>
              <a:buNone/>
            </a:pPr>
            <a:endParaRPr kumimoji="1" lang="en-US" altLang="ko-KR" sz="1200" b="1" dirty="0">
              <a:solidFill>
                <a:srgbClr val="000000"/>
              </a:solidFill>
              <a:latin typeface="현대하모니 B" panose="02020603020101020101" pitchFamily="18" charset="-127"/>
              <a:ea typeface="현대하모니 B" panose="02020603020101020101" pitchFamily="18" charset="-127"/>
            </a:endParaRPr>
          </a:p>
        </p:txBody>
      </p:sp>
      <p:sp>
        <p:nvSpPr>
          <p:cNvPr id="4" name="슬라이드 번호 개체 틀 3"/>
          <p:cNvSpPr>
            <a:spLocks noGrp="1"/>
          </p:cNvSpPr>
          <p:nvPr>
            <p:ph type="sldNum" sz="quarter" idx="10"/>
          </p:nvPr>
        </p:nvSpPr>
        <p:spPr/>
        <p:txBody>
          <a:bodyPr/>
          <a:lstStyle/>
          <a:p>
            <a:fld id="{9AC884D1-072C-4EDD-BA0E-7969FF708DF3}" type="slidenum">
              <a:rPr lang="ko-KR" altLang="en-US" smtClean="0">
                <a:solidFill>
                  <a:prstClr val="black"/>
                </a:solidFill>
              </a:rPr>
              <a:pPr/>
              <a:t>1</a:t>
            </a:fld>
            <a:endParaRPr lang="ko-KR" altLang="en-US" dirty="0">
              <a:solidFill>
                <a:prstClr val="black"/>
              </a:solidFill>
            </a:endParaRPr>
          </a:p>
        </p:txBody>
      </p:sp>
    </p:spTree>
    <p:extLst>
      <p:ext uri="{BB962C8B-B14F-4D97-AF65-F5344CB8AC3E}">
        <p14:creationId xmlns:p14="http://schemas.microsoft.com/office/powerpoint/2010/main" val="399228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My conclusion is as follows in the ppt. </a:t>
            </a:r>
          </a:p>
          <a:p>
            <a:r>
              <a:rPr lang="en-US" altLang="ko-KR" dirty="0"/>
              <a:t>Text recognition was performed among Korean </a:t>
            </a:r>
            <a:r>
              <a:rPr lang="en-US" altLang="ko-KR" dirty="0" err="1"/>
              <a:t>ocr</a:t>
            </a:r>
            <a:r>
              <a:rPr lang="en-US" altLang="ko-KR" dirty="0"/>
              <a:t>, and the recognition was successful, but it is still insufficient to proceed by converging it with detection. </a:t>
            </a:r>
          </a:p>
          <a:p>
            <a:r>
              <a:rPr lang="en-US" altLang="ko-KR" dirty="0"/>
              <a:t>If possible in the future, it will be an additional task to implement a complete </a:t>
            </a:r>
            <a:r>
              <a:rPr lang="en-US" altLang="ko-KR" dirty="0" err="1"/>
              <a:t>ocr</a:t>
            </a:r>
            <a:r>
              <a:rPr lang="en-US" altLang="ko-KR" dirty="0"/>
              <a:t> model capable of text detection.</a:t>
            </a:r>
          </a:p>
          <a:p>
            <a:endParaRPr lang="en-US" altLang="ko-KR" dirty="0"/>
          </a:p>
          <a:p>
            <a:r>
              <a:rPr lang="en-US" altLang="ko-KR" dirty="0"/>
              <a:t>Thank you for your attention.</a:t>
            </a:r>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10</a:t>
            </a:fld>
            <a:endParaRPr lang="ko-KR" altLang="en-US"/>
          </a:p>
        </p:txBody>
      </p:sp>
    </p:spTree>
    <p:extLst>
      <p:ext uri="{BB962C8B-B14F-4D97-AF65-F5344CB8AC3E}">
        <p14:creationId xmlns:p14="http://schemas.microsoft.com/office/powerpoint/2010/main" val="134599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I will talking about the background. </a:t>
            </a:r>
          </a:p>
          <a:p>
            <a:endParaRPr lang="en-US" altLang="ko-KR" dirty="0"/>
          </a:p>
          <a:p>
            <a:r>
              <a:rPr lang="en-US" altLang="ko-KR" dirty="0"/>
              <a:t>As I explained last time, Korean </a:t>
            </a:r>
            <a:r>
              <a:rPr lang="en-US" altLang="ko-KR" dirty="0" err="1"/>
              <a:t>ocr</a:t>
            </a:r>
            <a:r>
              <a:rPr lang="en-US" altLang="ko-KR" dirty="0"/>
              <a:t> is a device for easy storage of digital documents.</a:t>
            </a:r>
          </a:p>
          <a:p>
            <a:endParaRPr lang="en-US" altLang="ko-KR" dirty="0"/>
          </a:p>
          <a:p>
            <a:r>
              <a:rPr lang="en-US" altLang="ko-KR" dirty="0"/>
              <a:t>Many public institutions still lose a lot of data because of this problem.</a:t>
            </a:r>
          </a:p>
          <a:p>
            <a:endParaRPr lang="en-US" altLang="ko-KR" dirty="0"/>
          </a:p>
          <a:p>
            <a:r>
              <a:rPr lang="en-US" altLang="ko-KR" dirty="0"/>
              <a:t>Therefore, Korean </a:t>
            </a:r>
            <a:r>
              <a:rPr lang="en-US" altLang="ko-KR" dirty="0" err="1"/>
              <a:t>ocr</a:t>
            </a:r>
            <a:r>
              <a:rPr lang="en-US" altLang="ko-KR" dirty="0"/>
              <a:t> is very important in this situation.</a:t>
            </a:r>
          </a:p>
          <a:p>
            <a:endParaRPr lang="en-US" altLang="ko-KR" dirty="0"/>
          </a:p>
          <a:p>
            <a:r>
              <a:rPr lang="en-US" altLang="ko-KR" dirty="0"/>
              <a:t>There are many uses because documents can be easily digitized not only by public institutions but also by individuals.</a:t>
            </a:r>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2</a:t>
            </a:fld>
            <a:endParaRPr lang="ko-KR" altLang="en-US"/>
          </a:p>
        </p:txBody>
      </p:sp>
    </p:spTree>
    <p:extLst>
      <p:ext uri="{BB962C8B-B14F-4D97-AF65-F5344CB8AC3E}">
        <p14:creationId xmlns:p14="http://schemas.microsoft.com/office/powerpoint/2010/main" val="89522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latin typeface="Times New Roman" panose="02020603050405020304" pitchFamily="18" charset="0"/>
                <a:cs typeface="Times New Roman" panose="02020603050405020304" pitchFamily="18" charset="0"/>
              </a:rPr>
              <a:t>In the case of Korean </a:t>
            </a:r>
            <a:r>
              <a:rPr lang="en-US" altLang="ko-KR" dirty="0" err="1">
                <a:latin typeface="Times New Roman" panose="02020603050405020304" pitchFamily="18" charset="0"/>
                <a:cs typeface="Times New Roman" panose="02020603050405020304" pitchFamily="18" charset="0"/>
              </a:rPr>
              <a:t>ocr</a:t>
            </a:r>
            <a:r>
              <a:rPr lang="en-US" altLang="ko-KR" dirty="0">
                <a:latin typeface="Times New Roman" panose="02020603050405020304" pitchFamily="18" charset="0"/>
                <a:cs typeface="Times New Roman" panose="02020603050405020304" pitchFamily="18" charset="0"/>
              </a:rPr>
              <a:t>, there are not many previous studies. </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Most of them are paid </a:t>
            </a:r>
            <a:r>
              <a:rPr lang="en-US" altLang="ko-KR" dirty="0" err="1">
                <a:latin typeface="Times New Roman" panose="02020603050405020304" pitchFamily="18" charset="0"/>
                <a:cs typeface="Times New Roman" panose="02020603050405020304" pitchFamily="18" charset="0"/>
              </a:rPr>
              <a:t>api</a:t>
            </a:r>
            <a:r>
              <a:rPr lang="en-US" altLang="ko-KR" dirty="0">
                <a:latin typeface="Times New Roman" panose="02020603050405020304" pitchFamily="18" charset="0"/>
                <a:cs typeface="Times New Roman" panose="02020603050405020304" pitchFamily="18" charset="0"/>
              </a:rPr>
              <a:t>, and the recognition rate is not excellent due to the complex structure of Hangeul.</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OCR is divided by first text detection and second text recognition.</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Text detection is literally recognizing where the letters are.</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Text recognition is to understand the meaning of the detected letter.</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These are used another models each.</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So, I selected text recognition for this project. </a:t>
            </a:r>
          </a:p>
          <a:p>
            <a:endParaRPr lang="en-US" altLang="ko-KR" dirty="0"/>
          </a:p>
          <a:p>
            <a:r>
              <a:rPr lang="en-US" altLang="ko-KR" dirty="0"/>
              <a:t>I'm going to focus on the red box in table.</a:t>
            </a:r>
          </a:p>
          <a:p>
            <a:endParaRPr lang="en-US" altLang="ko-KR" dirty="0"/>
          </a:p>
          <a:p>
            <a:r>
              <a:rPr lang="en-US" altLang="ko-KR" dirty="0"/>
              <a:t>It is easier than handwriting.</a:t>
            </a:r>
          </a:p>
          <a:p>
            <a:endParaRPr lang="en-US" altLang="ko-KR" dirty="0"/>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3</a:t>
            </a:fld>
            <a:endParaRPr lang="ko-KR" altLang="en-US"/>
          </a:p>
        </p:txBody>
      </p:sp>
    </p:spTree>
    <p:extLst>
      <p:ext uri="{BB962C8B-B14F-4D97-AF65-F5344CB8AC3E}">
        <p14:creationId xmlns:p14="http://schemas.microsoft.com/office/powerpoint/2010/main" val="304660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My research object is 90% accuracy in first test and modify dataset and model. </a:t>
            </a:r>
          </a:p>
          <a:p>
            <a:r>
              <a:rPr lang="en-US" altLang="ko-KR" dirty="0"/>
              <a:t>And Simple implementation of text detection by using </a:t>
            </a:r>
            <a:r>
              <a:rPr lang="en-US" altLang="ko-KR" dirty="0" err="1"/>
              <a:t>opencv</a:t>
            </a:r>
            <a:r>
              <a:rPr lang="en-US" altLang="ko-KR" dirty="0"/>
              <a:t> library.</a:t>
            </a:r>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4</a:t>
            </a:fld>
            <a:endParaRPr lang="ko-KR" altLang="en-US"/>
          </a:p>
        </p:txBody>
      </p:sp>
    </p:spTree>
    <p:extLst>
      <p:ext uri="{BB962C8B-B14F-4D97-AF65-F5344CB8AC3E}">
        <p14:creationId xmlns:p14="http://schemas.microsoft.com/office/powerpoint/2010/main" val="199604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5</a:t>
            </a:fld>
            <a:endParaRPr lang="ko-KR" altLang="en-US"/>
          </a:p>
        </p:txBody>
      </p:sp>
    </p:spTree>
    <p:extLst>
      <p:ext uri="{BB962C8B-B14F-4D97-AF65-F5344CB8AC3E}">
        <p14:creationId xmlns:p14="http://schemas.microsoft.com/office/powerpoint/2010/main" val="268290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thought the number of words in the existing data was too small. </a:t>
            </a:r>
          </a:p>
          <a:p>
            <a:r>
              <a:rPr lang="en-US" altLang="ko-KR" dirty="0"/>
              <a:t>So to augment that, I created a million word data by randomly combining two words.</a:t>
            </a:r>
          </a:p>
          <a:p>
            <a:endParaRPr lang="en-US" altLang="ko-KR" dirty="0"/>
          </a:p>
          <a:p>
            <a:r>
              <a:rPr lang="en-US" altLang="ko-KR" dirty="0"/>
              <a:t>And I distorted the word image using the Cairo library.</a:t>
            </a:r>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6</a:t>
            </a:fld>
            <a:endParaRPr lang="ko-KR" altLang="en-US"/>
          </a:p>
        </p:txBody>
      </p:sp>
    </p:spTree>
    <p:extLst>
      <p:ext uri="{BB962C8B-B14F-4D97-AF65-F5344CB8AC3E}">
        <p14:creationId xmlns:p14="http://schemas.microsoft.com/office/powerpoint/2010/main" val="101364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my model structure.</a:t>
            </a:r>
          </a:p>
          <a:p>
            <a:endParaRPr lang="en-US" altLang="ko-KR" dirty="0"/>
          </a:p>
          <a:p>
            <a:r>
              <a:rPr lang="en-US" altLang="ko-KR" dirty="0"/>
              <a:t>My model is largely divided into two stages. the encoder and decoder parts.</a:t>
            </a:r>
          </a:p>
          <a:p>
            <a:endParaRPr lang="en-US" altLang="ko-KR" dirty="0"/>
          </a:p>
          <a:p>
            <a:r>
              <a:rPr lang="en-US" altLang="ko-KR" dirty="0"/>
              <a:t>The encoder portion extracts a feature map using </a:t>
            </a:r>
            <a:r>
              <a:rPr lang="en-US" altLang="ko-KR" dirty="0" err="1"/>
              <a:t>cnn</a:t>
            </a:r>
            <a:r>
              <a:rPr lang="en-US" altLang="ko-KR" dirty="0"/>
              <a:t>. </a:t>
            </a:r>
          </a:p>
          <a:p>
            <a:endParaRPr lang="en-US" altLang="ko-KR" dirty="0"/>
          </a:p>
          <a:p>
            <a:r>
              <a:rPr lang="en-US" altLang="ko-KR" dirty="0"/>
              <a:t>However, to separate Hangul into consonants and vowels, change it to 1d scale. And I proceed with decoding using </a:t>
            </a:r>
            <a:r>
              <a:rPr lang="en-US" altLang="ko-KR" dirty="0" err="1"/>
              <a:t>gru</a:t>
            </a:r>
            <a:r>
              <a:rPr lang="en-US" altLang="ko-KR" dirty="0"/>
              <a:t>. </a:t>
            </a:r>
          </a:p>
          <a:p>
            <a:endParaRPr lang="en-US" altLang="ko-KR" dirty="0"/>
          </a:p>
          <a:p>
            <a:r>
              <a:rPr lang="en-US" altLang="ko-KR" dirty="0"/>
              <a:t>Attention refers once again to the input word. At this point, focus on the relevant parts and give weight.</a:t>
            </a:r>
          </a:p>
          <a:p>
            <a:endParaRPr lang="en-US" altLang="ko-KR" dirty="0"/>
          </a:p>
          <a:p>
            <a:r>
              <a:rPr lang="en-US" altLang="ko-KR" dirty="0"/>
              <a:t>Eventually, the class is classified by combining the results. And calculate loss.</a:t>
            </a:r>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7</a:t>
            </a:fld>
            <a:endParaRPr lang="ko-KR" altLang="en-US"/>
          </a:p>
        </p:txBody>
      </p:sp>
    </p:spTree>
    <p:extLst>
      <p:ext uri="{BB962C8B-B14F-4D97-AF65-F5344CB8AC3E}">
        <p14:creationId xmlns:p14="http://schemas.microsoft.com/office/powerpoint/2010/main" val="128216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my test result. Finally, by word of mouth, there were 5 errors in 50 words. </a:t>
            </a:r>
          </a:p>
          <a:p>
            <a:r>
              <a:rPr lang="en-US" altLang="ko-KR" dirty="0"/>
              <a:t>Therefore, it shows 90% accuracy.</a:t>
            </a:r>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8</a:t>
            </a:fld>
            <a:endParaRPr lang="ko-KR" altLang="en-US"/>
          </a:p>
        </p:txBody>
      </p:sp>
    </p:spTree>
    <p:extLst>
      <p:ext uri="{BB962C8B-B14F-4D97-AF65-F5344CB8AC3E}">
        <p14:creationId xmlns:p14="http://schemas.microsoft.com/office/powerpoint/2010/main" val="3972430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did not only the text recognition model, but also the text detection with OPENCV process for other document images. </a:t>
            </a:r>
          </a:p>
          <a:p>
            <a:r>
              <a:rPr lang="en-US" altLang="ko-KR" dirty="0"/>
              <a:t>However, it failed to confirm the high recognition rate through this process.</a:t>
            </a:r>
          </a:p>
        </p:txBody>
      </p:sp>
      <p:sp>
        <p:nvSpPr>
          <p:cNvPr id="4" name="슬라이드 번호 개체 틀 3"/>
          <p:cNvSpPr>
            <a:spLocks noGrp="1"/>
          </p:cNvSpPr>
          <p:nvPr>
            <p:ph type="sldNum" sz="quarter" idx="5"/>
          </p:nvPr>
        </p:nvSpPr>
        <p:spPr/>
        <p:txBody>
          <a:bodyPr/>
          <a:lstStyle/>
          <a:p>
            <a:fld id="{D18FFCC6-624D-4475-93F6-6C79F08C5C19}" type="slidenum">
              <a:rPr lang="ko-KR" altLang="en-US" smtClean="0"/>
              <a:t>9</a:t>
            </a:fld>
            <a:endParaRPr lang="ko-KR" altLang="en-US"/>
          </a:p>
        </p:txBody>
      </p:sp>
    </p:spTree>
    <p:extLst>
      <p:ext uri="{BB962C8B-B14F-4D97-AF65-F5344CB8AC3E}">
        <p14:creationId xmlns:p14="http://schemas.microsoft.com/office/powerpoint/2010/main" val="23207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0D6846-A7C2-A438-88FF-3FEFF0E4917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1A2454E-AF51-1166-31BB-E1F30112E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583CE1F-F090-E1D7-3FDF-BB4E449496FE}"/>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9759F226-9DCF-B438-35BB-05F4912DFC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423EC2-9FC7-5AE1-A1C8-823A7BFCC2CB}"/>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207803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7A4D06-5A36-D211-4349-ABB153E9012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EDB63B8-0F0E-936B-7C35-624CFF30F19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ED3336C-ECA4-5B1A-999E-8DD81D20477E}"/>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FBBE672E-D26B-8917-38E9-3E4060A62D2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C8F00E-8AD3-E61C-5FBB-E318289E3BB2}"/>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34605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62A5210-F39F-F424-58CB-752D903C231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1FDB836-27AE-6386-AF88-B34202216E4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080AA26-6BDD-5CDA-0838-3F0800C1237B}"/>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B3CCBA1B-68CA-64AB-CF44-047C516E411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5B5B198-1AFA-18DC-1BF2-54B7AFD9BF01}"/>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1422696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제목 슬라이드">
    <p:spTree>
      <p:nvGrpSpPr>
        <p:cNvPr id="1" name=""/>
        <p:cNvGrpSpPr/>
        <p:nvPr/>
      </p:nvGrpSpPr>
      <p:grpSpPr>
        <a:xfrm>
          <a:off x="0" y="0"/>
          <a:ext cx="0" cy="0"/>
          <a:chOff x="0" y="0"/>
          <a:chExt cx="0" cy="0"/>
        </a:xfrm>
      </p:grpSpPr>
      <p:sp>
        <p:nvSpPr>
          <p:cNvPr id="2" name="Line 52"/>
          <p:cNvSpPr>
            <a:spLocks noChangeShapeType="1"/>
          </p:cNvSpPr>
          <p:nvPr userDrawn="1"/>
        </p:nvSpPr>
        <p:spPr bwMode="auto">
          <a:xfrm>
            <a:off x="1545740" y="2571750"/>
            <a:ext cx="9082932" cy="0"/>
          </a:xfrm>
          <a:prstGeom prst="line">
            <a:avLst/>
          </a:prstGeom>
          <a:noFill/>
          <a:ln w="76200" cmpd="thinThick">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sz="1800"/>
          </a:p>
        </p:txBody>
      </p:sp>
      <p:sp>
        <p:nvSpPr>
          <p:cNvPr id="3" name="Line 53"/>
          <p:cNvSpPr>
            <a:spLocks noChangeShapeType="1"/>
          </p:cNvSpPr>
          <p:nvPr userDrawn="1"/>
        </p:nvSpPr>
        <p:spPr bwMode="auto">
          <a:xfrm>
            <a:off x="1545740" y="1205317"/>
            <a:ext cx="9082932" cy="0"/>
          </a:xfrm>
          <a:prstGeom prst="line">
            <a:avLst/>
          </a:prstGeom>
          <a:noFill/>
          <a:ln w="101600" cmpd="thickThin">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sz="1800"/>
          </a:p>
        </p:txBody>
      </p:sp>
      <p:pic>
        <p:nvPicPr>
          <p:cNvPr id="2052" name="Picture 4">
            <a:extLst>
              <a:ext uri="{FF2B5EF4-FFF2-40B4-BE49-F238E27FC236}">
                <a16:creationId xmlns:a16="http://schemas.microsoft.com/office/drawing/2014/main" id="{2847B781-9339-495F-BEA2-83C6617D75C4}"/>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09058" y="6059360"/>
            <a:ext cx="982942" cy="79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83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20" name="Line 10"/>
          <p:cNvSpPr>
            <a:spLocks noChangeShapeType="1"/>
          </p:cNvSpPr>
          <p:nvPr userDrawn="1">
            <p:custDataLst>
              <p:tags r:id="rId1"/>
            </p:custDataLst>
          </p:nvPr>
        </p:nvSpPr>
        <p:spPr bwMode="auto">
          <a:xfrm>
            <a:off x="222859" y="764704"/>
            <a:ext cx="11799279" cy="0"/>
          </a:xfrm>
          <a:prstGeom prst="line">
            <a:avLst/>
          </a:prstGeom>
          <a:noFill/>
          <a:ln w="28575">
            <a:solidFill>
              <a:srgbClr val="015B9A"/>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801">
              <a:solidFill>
                <a:prstClr val="black"/>
              </a:solidFill>
            </a:endParaRPr>
          </a:p>
        </p:txBody>
      </p:sp>
      <p:sp>
        <p:nvSpPr>
          <p:cNvPr id="9" name="제목 1">
            <a:extLst>
              <a:ext uri="{FF2B5EF4-FFF2-40B4-BE49-F238E27FC236}">
                <a16:creationId xmlns:a16="http://schemas.microsoft.com/office/drawing/2014/main" id="{98521887-48D0-408B-81DB-311910E86FE0}"/>
              </a:ext>
            </a:extLst>
          </p:cNvPr>
          <p:cNvSpPr>
            <a:spLocks noGrp="1"/>
          </p:cNvSpPr>
          <p:nvPr>
            <p:ph type="title"/>
          </p:nvPr>
        </p:nvSpPr>
        <p:spPr>
          <a:xfrm>
            <a:off x="222860" y="246981"/>
            <a:ext cx="9022913" cy="490066"/>
          </a:xfrm>
          <a:prstGeom prst="rect">
            <a:avLst/>
          </a:prstGeom>
        </p:spPr>
        <p:txBody>
          <a:bodyPr anchor="ctr">
            <a:normAutofit/>
          </a:bodyPr>
          <a:lstStyle>
            <a:lvl1pPr algn="l">
              <a:defRPr sz="1800">
                <a:latin typeface="현대하모니 M" pitchFamily="18" charset="-127"/>
                <a:ea typeface="현대하모니 M" pitchFamily="18" charset="-127"/>
              </a:defRPr>
            </a:lvl1pPr>
          </a:lstStyle>
          <a:p>
            <a:r>
              <a:rPr lang="ko-KR" altLang="en-US" dirty="0"/>
              <a:t>마스터 제목 스타일 편집</a:t>
            </a:r>
          </a:p>
        </p:txBody>
      </p:sp>
      <p:pic>
        <p:nvPicPr>
          <p:cNvPr id="1026" name="Picture 2" descr="한동대학교 복지회 2021년 기업정보 | 회사소개, 근무환경, 복리후생 등 기업정보 제공 - 사람인">
            <a:extLst>
              <a:ext uri="{FF2B5EF4-FFF2-40B4-BE49-F238E27FC236}">
                <a16:creationId xmlns:a16="http://schemas.microsoft.com/office/drawing/2014/main" id="{710018F4-B655-43C8-83DA-56253008A593}"/>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0918092" y="6493662"/>
            <a:ext cx="1273908" cy="36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3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605F5C-9CF9-B226-6817-A2510D3856B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8914D55-A7B9-203A-3E26-354BED0E9BC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F7098E-E84D-3575-1634-F8183B60A23F}"/>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58A16870-1DBC-D7AE-7C69-D998A5FFC3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A740B92-C77A-1092-F3B4-F20737CC1ED5}"/>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414356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5BB57B-1AFC-8A3C-1BD0-E49CBE1121B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E48435E-CAE1-71F3-A767-9DBAAEB8C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73A1214-99F6-1D6C-0042-74F29B1852D1}"/>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21D8535A-90E6-5B56-87E2-F3E93121AA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762FD3-F5B4-CA14-D644-DDE8F89FF06D}"/>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222340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574771-8291-EB3E-FCF9-8C0E1363EC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E6A06F1-D7A3-3CC2-557D-DC75967827A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17710E2-3966-4822-DA72-C4BF771F798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D9804BE-BE19-FD53-54CD-6D28A5A97DE5}"/>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EB41A373-4A93-12DD-A952-79158681CC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9D5C6B8-6EE6-037F-5471-D52BFC0483F0}"/>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146157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A055BE-0558-4554-FFDC-6C28F00BF79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741A898-BB40-8070-E837-5BDAD2A6E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1F1AF8C-D1BA-865E-2910-6C23E5C3A52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341288C-A801-AC91-0553-0E122B8E1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9263007-E8D3-1A9B-816E-823D98D6BA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CFAA5F7-CFBA-A261-6F15-392C5AEB04B4}"/>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1E990EC1-176D-9761-2E80-DA6E3E5087A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6FB8543-501A-AC1D-0599-E966DF338C81}"/>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48749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A7973-D813-83B1-7C73-E7C9B016E14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BF47957-0850-DB56-1BC9-5A446B7FEEFF}"/>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67143862-961C-479A-1A9E-C33607DE274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4EC22FC-00DB-833A-B34E-64797128D2A8}"/>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407018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BB9BEA8-FA12-B9A9-5C3F-B8BB45ABE41F}"/>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1DCAFD29-FAF9-963B-1A7B-CA1F75148A1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9E559C2-257C-3291-287C-5739EA464EA4}"/>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359869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C208C7-258F-6DF0-2228-87CDCE4090C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C05A361-CEC9-B387-689D-9A56C605B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EA3F37F-5576-FA8B-0077-44BF874B1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142A0F5-CDFF-E423-4E4E-DDB7F618EE8B}"/>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4FEA568B-E930-00C8-16C5-87191ECBC42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ED37B07-BB07-F435-BAEF-CD6E5D50926C}"/>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132099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6B439B-79FE-D49C-471C-2A4BAD4D2B2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9DEAFCC-0EBA-5231-F677-41252D301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7ED760-A443-CCB7-2493-3FF9A0A31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952D6A2-82B3-F1EC-65D0-EF54B395C59E}"/>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3B2F9A53-4408-741F-174A-4DDF0CD51F9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1A25007-B2ED-DD57-AADA-7B2BF091F377}"/>
              </a:ext>
            </a:extLst>
          </p:cNvPr>
          <p:cNvSpPr>
            <a:spLocks noGrp="1"/>
          </p:cNvSpPr>
          <p:nvPr>
            <p:ph type="sldNum" sz="quarter" idx="12"/>
          </p:nvPr>
        </p:nvSpPr>
        <p:spPr/>
        <p:txBody>
          <a:body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202957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FB3E44F-90E5-6209-3FA4-553D4D706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05584AB-78E9-DA75-F158-F49FC0076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086C66-80A5-9F38-7FB9-A2E6A5BFB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FB13F513-A788-D0A0-D41E-C963E5EC4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CA3ECB2-DBCC-76FB-AC53-D0406CEBB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7AD48-8F5D-4788-84A9-D7344219F1A2}" type="slidenum">
              <a:rPr lang="ko-KR" altLang="en-US" smtClean="0"/>
              <a:t>‹#›</a:t>
            </a:fld>
            <a:endParaRPr lang="ko-KR" altLang="en-US"/>
          </a:p>
        </p:txBody>
      </p:sp>
    </p:spTree>
    <p:extLst>
      <p:ext uri="{BB962C8B-B14F-4D97-AF65-F5344CB8AC3E}">
        <p14:creationId xmlns:p14="http://schemas.microsoft.com/office/powerpoint/2010/main" val="68629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437_EAEA2B05.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18/10/relationships/comments" Target="../comments/modernComment_438_297FE02C.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19.png"/><Relationship Id="rId26" Type="http://schemas.openxmlformats.org/officeDocument/2006/relationships/image" Target="../media/image23.png"/><Relationship Id="rId3" Type="http://schemas.microsoft.com/office/2018/10/relationships/comments" Target="../comments/modernComment_436_64D0EE35.xml"/><Relationship Id="rId21" Type="http://schemas.openxmlformats.org/officeDocument/2006/relationships/customXml" Target="../ink/ink4.xml"/><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customXml" Target="../ink/ink2.xml"/><Relationship Id="rId25" Type="http://schemas.openxmlformats.org/officeDocument/2006/relationships/customXml" Target="../ink/ink6.xml"/><Relationship Id="rId33" Type="http://schemas.openxmlformats.org/officeDocument/2006/relationships/customXml" Target="../ink/ink10.xml"/><Relationship Id="rId2" Type="http://schemas.openxmlformats.org/officeDocument/2006/relationships/notesSlide" Target="../notesSlides/notesSlide8.xml"/><Relationship Id="rId16" Type="http://schemas.openxmlformats.org/officeDocument/2006/relationships/image" Target="../media/image180.png"/><Relationship Id="rId20" Type="http://schemas.openxmlformats.org/officeDocument/2006/relationships/image" Target="../media/image20.png"/><Relationship Id="rId29"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2.png"/><Relationship Id="rId32" Type="http://schemas.openxmlformats.org/officeDocument/2006/relationships/image" Target="../media/image26.png"/><Relationship Id="rId5" Type="http://schemas.openxmlformats.org/officeDocument/2006/relationships/image" Target="../media/image9.png"/><Relationship Id="rId15" Type="http://schemas.openxmlformats.org/officeDocument/2006/relationships/customXml" Target="../ink/ink1.xml"/><Relationship Id="rId23" Type="http://schemas.openxmlformats.org/officeDocument/2006/relationships/customXml" Target="../ink/ink5.xml"/><Relationship Id="rId28" Type="http://schemas.openxmlformats.org/officeDocument/2006/relationships/image" Target="../media/image24.png"/><Relationship Id="rId10" Type="http://schemas.openxmlformats.org/officeDocument/2006/relationships/image" Target="../media/image14.png"/><Relationship Id="rId19" Type="http://schemas.openxmlformats.org/officeDocument/2006/relationships/customXml" Target="../ink/ink3.xml"/><Relationship Id="rId31" Type="http://schemas.openxmlformats.org/officeDocument/2006/relationships/customXml" Target="../ink/ink9.xml"/><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1.png"/><Relationship Id="rId27" Type="http://schemas.openxmlformats.org/officeDocument/2006/relationships/customXml" Target="../ink/ink7.xml"/><Relationship Id="rId30" Type="http://schemas.openxmlformats.org/officeDocument/2006/relationships/image" Target="../media/image25.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857465" y="3639065"/>
            <a:ext cx="10477069" cy="223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en-US" altLang="ko-KR" b="1" dirty="0">
                <a:solidFill>
                  <a:prstClr val="black"/>
                </a:solidFill>
                <a:latin typeface="+mj-ea"/>
                <a:ea typeface="+mj-ea"/>
                <a:cs typeface="함초롬바탕" panose="02030604000101010101" pitchFamily="18" charset="-127"/>
              </a:rPr>
              <a:t>2023. 6. 13</a:t>
            </a:r>
            <a:endParaRPr lang="en-US" altLang="ko-KR" sz="2400" b="1" dirty="0">
              <a:solidFill>
                <a:prstClr val="black"/>
              </a:solidFill>
              <a:latin typeface="+mj-ea"/>
              <a:ea typeface="+mj-ea"/>
              <a:cs typeface="함초롬바탕" panose="02030604000101010101" pitchFamily="18" charset="-127"/>
            </a:endParaRPr>
          </a:p>
          <a:p>
            <a:pPr algn="ctr">
              <a:lnSpc>
                <a:spcPct val="150000"/>
              </a:lnSpc>
            </a:pPr>
            <a:r>
              <a:rPr lang="en-US" altLang="ko-KR" sz="2000" b="1" dirty="0" err="1">
                <a:solidFill>
                  <a:prstClr val="black"/>
                </a:solidFill>
                <a:latin typeface="+mj-ea"/>
                <a:ea typeface="+mj-ea"/>
                <a:cs typeface="함초롬바탕" panose="02030604000101010101" pitchFamily="18" charset="-127"/>
              </a:rPr>
              <a:t>Handong</a:t>
            </a:r>
            <a:r>
              <a:rPr lang="en-US" altLang="ko-KR" sz="2000" b="1" dirty="0">
                <a:solidFill>
                  <a:prstClr val="black"/>
                </a:solidFill>
                <a:latin typeface="+mj-ea"/>
                <a:ea typeface="+mj-ea"/>
                <a:cs typeface="함초롬바탕" panose="02030604000101010101" pitchFamily="18" charset="-127"/>
              </a:rPr>
              <a:t> Global University</a:t>
            </a:r>
          </a:p>
          <a:p>
            <a:pPr algn="ctr">
              <a:lnSpc>
                <a:spcPct val="150000"/>
              </a:lnSpc>
            </a:pPr>
            <a:r>
              <a:rPr lang="en-US" altLang="ko-KR" sz="2000" b="1" dirty="0">
                <a:solidFill>
                  <a:prstClr val="black"/>
                </a:solidFill>
                <a:latin typeface="+mj-ea"/>
                <a:ea typeface="+mj-ea"/>
                <a:cs typeface="함초롬바탕" panose="02030604000101010101" pitchFamily="18" charset="-127"/>
              </a:rPr>
              <a:t>Mechanical and Control Engineering</a:t>
            </a:r>
          </a:p>
          <a:p>
            <a:pPr algn="ctr">
              <a:lnSpc>
                <a:spcPct val="150000"/>
              </a:lnSpc>
            </a:pPr>
            <a:r>
              <a:rPr lang="en-US" altLang="ko-KR" sz="2000" b="1" dirty="0">
                <a:solidFill>
                  <a:prstClr val="black"/>
                </a:solidFill>
                <a:latin typeface="+mj-ea"/>
                <a:ea typeface="+mj-ea"/>
                <a:cs typeface="함초롬바탕" panose="02030604000101010101" pitchFamily="18" charset="-127"/>
              </a:rPr>
              <a:t>21800031 Kook</a:t>
            </a:r>
            <a:r>
              <a:rPr lang="ko-KR" altLang="en-US" sz="2000" b="1" dirty="0">
                <a:solidFill>
                  <a:prstClr val="black"/>
                </a:solidFill>
                <a:latin typeface="+mj-ea"/>
                <a:ea typeface="+mj-ea"/>
                <a:cs typeface="함초롬바탕" panose="02030604000101010101" pitchFamily="18" charset="-127"/>
              </a:rPr>
              <a:t> </a:t>
            </a:r>
            <a:r>
              <a:rPr lang="en-US" altLang="ko-KR" sz="2000" b="1" dirty="0" err="1">
                <a:solidFill>
                  <a:prstClr val="black"/>
                </a:solidFill>
                <a:latin typeface="+mj-ea"/>
                <a:ea typeface="+mj-ea"/>
                <a:cs typeface="함초롬바탕" panose="02030604000101010101" pitchFamily="18" charset="-127"/>
              </a:rPr>
              <a:t>Jinho</a:t>
            </a:r>
            <a:endParaRPr lang="en-US" altLang="ko-KR" sz="2000" b="1" dirty="0">
              <a:solidFill>
                <a:prstClr val="black"/>
              </a:solidFill>
              <a:latin typeface="+mj-ea"/>
              <a:ea typeface="+mj-ea"/>
              <a:cs typeface="함초롬바탕" panose="02030604000101010101" pitchFamily="18" charset="-127"/>
            </a:endParaRPr>
          </a:p>
          <a:p>
            <a:pPr algn="ctr">
              <a:lnSpc>
                <a:spcPct val="150000"/>
              </a:lnSpc>
            </a:pPr>
            <a:endParaRPr lang="en-US" altLang="ko-KR" sz="2000" b="1" dirty="0">
              <a:solidFill>
                <a:prstClr val="black"/>
              </a:solidFill>
              <a:latin typeface="+mj-ea"/>
              <a:ea typeface="+mj-ea"/>
              <a:cs typeface="함초롬바탕" panose="02030604000101010101" pitchFamily="18" charset="-127"/>
            </a:endParaRPr>
          </a:p>
        </p:txBody>
      </p:sp>
      <p:sp>
        <p:nvSpPr>
          <p:cNvPr id="9219" name="Text Box 50"/>
          <p:cNvSpPr txBox="1">
            <a:spLocks noChangeArrowheads="1"/>
          </p:cNvSpPr>
          <p:nvPr/>
        </p:nvSpPr>
        <p:spPr bwMode="auto">
          <a:xfrm>
            <a:off x="2024351" y="1349186"/>
            <a:ext cx="8142607" cy="98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28" tIns="47862" rIns="95728" bIns="47862">
            <a:spAutoFit/>
          </a:bodyPr>
          <a:lstStyle>
            <a:lvl1pPr defTabSz="957263" eaLnBrk="0" hangingPunct="0">
              <a:defRPr kumimoji="1">
                <a:solidFill>
                  <a:schemeClr val="tx1"/>
                </a:solidFill>
                <a:latin typeface="맑은 고딕" pitchFamily="50" charset="-127"/>
                <a:ea typeface="굴림" pitchFamily="50" charset="-127"/>
              </a:defRPr>
            </a:lvl1pPr>
            <a:lvl2pPr marL="742950" indent="-285750" defTabSz="957263" eaLnBrk="0" hangingPunct="0">
              <a:defRPr kumimoji="1">
                <a:solidFill>
                  <a:schemeClr val="tx1"/>
                </a:solidFill>
                <a:latin typeface="맑은 고딕" pitchFamily="50" charset="-127"/>
                <a:ea typeface="굴림" pitchFamily="50" charset="-127"/>
              </a:defRPr>
            </a:lvl2pPr>
            <a:lvl3pPr marL="1143000" indent="-228600" defTabSz="957263" eaLnBrk="0" hangingPunct="0">
              <a:defRPr kumimoji="1">
                <a:solidFill>
                  <a:schemeClr val="tx1"/>
                </a:solidFill>
                <a:latin typeface="맑은 고딕" pitchFamily="50" charset="-127"/>
                <a:ea typeface="굴림" pitchFamily="50" charset="-127"/>
              </a:defRPr>
            </a:lvl3pPr>
            <a:lvl4pPr marL="1600200" indent="-228600" defTabSz="957263" eaLnBrk="0" hangingPunct="0">
              <a:defRPr kumimoji="1">
                <a:solidFill>
                  <a:schemeClr val="tx1"/>
                </a:solidFill>
                <a:latin typeface="맑은 고딕" pitchFamily="50" charset="-127"/>
                <a:ea typeface="굴림" pitchFamily="50" charset="-127"/>
              </a:defRPr>
            </a:lvl4pPr>
            <a:lvl5pPr marL="2057400" indent="-228600" defTabSz="957263" eaLnBrk="0" hangingPunct="0">
              <a:defRPr kumimoji="1">
                <a:solidFill>
                  <a:schemeClr val="tx1"/>
                </a:solidFill>
                <a:latin typeface="맑은 고딕" pitchFamily="50" charset="-127"/>
                <a:ea typeface="굴림" pitchFamily="50" charset="-127"/>
              </a:defRPr>
            </a:lvl5pPr>
            <a:lvl6pPr marL="2514600" indent="-228600" defTabSz="957263"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defTabSz="957263"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defTabSz="957263"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defTabSz="957263"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algn="ctr" fontAlgn="base" latinLnBrk="0">
              <a:lnSpc>
                <a:spcPct val="150000"/>
              </a:lnSpc>
            </a:pPr>
            <a:r>
              <a:rPr lang="en-US" altLang="ko-KR" sz="4400" b="1" dirty="0">
                <a:solidFill>
                  <a:srgbClr val="000000"/>
                </a:solidFill>
                <a:latin typeface="+mj-ea"/>
                <a:ea typeface="+mj-ea"/>
                <a:cs typeface="함초롬바탕" panose="02030604000101010101" pitchFamily="18" charset="-127"/>
              </a:rPr>
              <a:t>DLIP Final Project</a:t>
            </a:r>
            <a:endParaRPr lang="ko-KR" altLang="en-US" sz="4400" b="1" dirty="0">
              <a:solidFill>
                <a:srgbClr val="000000"/>
              </a:solidFill>
              <a:latin typeface="+mj-ea"/>
              <a:ea typeface="+mj-ea"/>
              <a:cs typeface="함초롬바탕" panose="02030604000101010101" pitchFamily="18" charset="-127"/>
            </a:endParaRPr>
          </a:p>
        </p:txBody>
      </p:sp>
      <p:sp>
        <p:nvSpPr>
          <p:cNvPr id="4" name="TextBox 3">
            <a:extLst>
              <a:ext uri="{FF2B5EF4-FFF2-40B4-BE49-F238E27FC236}">
                <a16:creationId xmlns:a16="http://schemas.microsoft.com/office/drawing/2014/main" id="{F8942DC1-6F3C-4C84-33AA-E5C48587F008}"/>
              </a:ext>
            </a:extLst>
          </p:cNvPr>
          <p:cNvSpPr txBox="1"/>
          <p:nvPr/>
        </p:nvSpPr>
        <p:spPr>
          <a:xfrm>
            <a:off x="1050978" y="2707226"/>
            <a:ext cx="10089350" cy="655372"/>
          </a:xfrm>
          <a:prstGeom prst="rect">
            <a:avLst/>
          </a:prstGeom>
          <a:noFill/>
        </p:spPr>
        <p:txBody>
          <a:bodyPr wrap="square" rtlCol="0">
            <a:spAutoFit/>
          </a:bodyPr>
          <a:lstStyle/>
          <a:p>
            <a:pPr algn="ctr">
              <a:lnSpc>
                <a:spcPct val="150000"/>
              </a:lnSpc>
            </a:pPr>
            <a:r>
              <a:rPr lang="en-US" altLang="ko-KR" sz="2800" b="1" dirty="0">
                <a:latin typeface="+mj-ea"/>
                <a:ea typeface="+mj-ea"/>
                <a:cs typeface="함초롬바탕" panose="02030604000101010101" pitchFamily="18" charset="-127"/>
              </a:rPr>
              <a:t>Korean OCR Recognition Deep Learning Project</a:t>
            </a:r>
          </a:p>
        </p:txBody>
      </p:sp>
    </p:spTree>
    <p:extLst>
      <p:ext uri="{BB962C8B-B14F-4D97-AF65-F5344CB8AC3E}">
        <p14:creationId xmlns:p14="http://schemas.microsoft.com/office/powerpoint/2010/main" val="138535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154094"/>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conclusion</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CE77EB-B029-AC23-15EF-3060DA226BBA}"/>
              </a:ext>
            </a:extLst>
          </p:cNvPr>
          <p:cNvSpPr txBox="1"/>
          <p:nvPr/>
        </p:nvSpPr>
        <p:spPr>
          <a:xfrm>
            <a:off x="263780" y="1663700"/>
            <a:ext cx="11407519" cy="1569660"/>
          </a:xfrm>
          <a:prstGeom prst="rect">
            <a:avLst/>
          </a:prstGeom>
          <a:noFill/>
        </p:spPr>
        <p:txBody>
          <a:bodyPr wrap="square">
            <a:spAutoFit/>
          </a:bodyPr>
          <a:lstStyle/>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I use </a:t>
            </a:r>
            <a:r>
              <a:rPr lang="en-US" altLang="ko-KR" sz="2400" b="1" dirty="0">
                <a:solidFill>
                  <a:srgbClr val="FF0000"/>
                </a:solidFill>
                <a:latin typeface="Times New Roman" panose="02020603050405020304" pitchFamily="18" charset="0"/>
                <a:cs typeface="Times New Roman" panose="02020603050405020304" pitchFamily="18" charset="0"/>
              </a:rPr>
              <a:t>OCR deep learning </a:t>
            </a:r>
            <a:r>
              <a:rPr lang="en-US" altLang="ko-KR" sz="2400" b="1" dirty="0">
                <a:latin typeface="Times New Roman" panose="02020603050405020304" pitchFamily="18" charset="0"/>
                <a:cs typeface="Times New Roman" panose="02020603050405020304" pitchFamily="18" charset="0"/>
              </a:rPr>
              <a:t>with phrase, print writing in </a:t>
            </a:r>
            <a:r>
              <a:rPr lang="en-US" altLang="ko-KR" sz="2400" b="1" dirty="0">
                <a:solidFill>
                  <a:srgbClr val="FF0000"/>
                </a:solidFill>
                <a:latin typeface="Times New Roman" panose="02020603050405020304" pitchFamily="18" charset="0"/>
                <a:cs typeface="Times New Roman" panose="02020603050405020304" pitchFamily="18" charset="0"/>
              </a:rPr>
              <a:t>Hangul</a:t>
            </a:r>
            <a:r>
              <a:rPr lang="en-US" altLang="ko-KR" sz="24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I train with </a:t>
            </a:r>
            <a:r>
              <a:rPr lang="en-US" altLang="ko-KR" sz="2400" b="1" dirty="0">
                <a:solidFill>
                  <a:srgbClr val="FF0000"/>
                </a:solidFill>
                <a:latin typeface="Times New Roman" panose="02020603050405020304" pitchFamily="18" charset="0"/>
                <a:cs typeface="Times New Roman" panose="02020603050405020304" pitchFamily="18" charset="0"/>
              </a:rPr>
              <a:t>CNN + GRU model </a:t>
            </a:r>
            <a:r>
              <a:rPr lang="en-US" altLang="ko-KR" sz="2400" b="1" dirty="0">
                <a:latin typeface="Times New Roman" panose="02020603050405020304" pitchFamily="18" charset="0"/>
                <a:cs typeface="Times New Roman" panose="02020603050405020304" pitchFamily="18" charset="0"/>
              </a:rPr>
              <a:t>because Hangul is consist of consonants and vowels.</a:t>
            </a:r>
          </a:p>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Test result accuracy is </a:t>
            </a:r>
            <a:r>
              <a:rPr lang="en-US" altLang="ko-KR" sz="2400" b="1" dirty="0">
                <a:solidFill>
                  <a:srgbClr val="FF0000"/>
                </a:solidFill>
                <a:latin typeface="Times New Roman" panose="02020603050405020304" pitchFamily="18" charset="0"/>
                <a:cs typeface="Times New Roman" panose="02020603050405020304" pitchFamily="18" charset="0"/>
              </a:rPr>
              <a:t>90%</a:t>
            </a:r>
            <a:r>
              <a:rPr lang="en-US" altLang="ko-KR" sz="2400" b="1" dirty="0">
                <a:latin typeface="Times New Roman" panose="02020603050405020304" pitchFamily="18" charset="0"/>
                <a:cs typeface="Times New Roman" panose="02020603050405020304" pitchFamily="18" charset="0"/>
              </a:rPr>
              <a:t>. So the training is successfully performed.</a:t>
            </a:r>
          </a:p>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Text detected picture recognition accuracy is not good. So this needs to be improved.</a:t>
            </a: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2" name="AutoShape 2">
            <a:extLst>
              <a:ext uri="{FF2B5EF4-FFF2-40B4-BE49-F238E27FC236}">
                <a16:creationId xmlns:a16="http://schemas.microsoft.com/office/drawing/2014/main" id="{0D6FE7A0-761E-7FAA-C4ED-0A1842812E1B}"/>
              </a:ext>
            </a:extLst>
          </p:cNvPr>
          <p:cNvSpPr>
            <a:spLocks noChangeArrowheads="1"/>
          </p:cNvSpPr>
          <p:nvPr/>
        </p:nvSpPr>
        <p:spPr bwMode="auto">
          <a:xfrm>
            <a:off x="263781" y="3429000"/>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Futher</a:t>
            </a: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works</a:t>
            </a:r>
          </a:p>
        </p:txBody>
      </p:sp>
      <p:sp>
        <p:nvSpPr>
          <p:cNvPr id="8" name="TextBox 7">
            <a:extLst>
              <a:ext uri="{FF2B5EF4-FFF2-40B4-BE49-F238E27FC236}">
                <a16:creationId xmlns:a16="http://schemas.microsoft.com/office/drawing/2014/main" id="{66FF2B65-18C3-2494-7E5D-6EFEE5EC1E58}"/>
              </a:ext>
            </a:extLst>
          </p:cNvPr>
          <p:cNvSpPr txBox="1"/>
          <p:nvPr/>
        </p:nvSpPr>
        <p:spPr>
          <a:xfrm>
            <a:off x="263780" y="4070789"/>
            <a:ext cx="11407520" cy="1569660"/>
          </a:xfrm>
          <a:prstGeom prst="rect">
            <a:avLst/>
          </a:prstGeom>
          <a:noFill/>
        </p:spPr>
        <p:txBody>
          <a:bodyPr wrap="square">
            <a:spAutoFit/>
          </a:bodyPr>
          <a:lstStyle/>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If  I learn about </a:t>
            </a:r>
            <a:r>
              <a:rPr lang="en-US" altLang="ko-KR" sz="2400" b="1" dirty="0">
                <a:solidFill>
                  <a:srgbClr val="FF0000"/>
                </a:solidFill>
                <a:latin typeface="Times New Roman" panose="02020603050405020304" pitchFamily="18" charset="0"/>
                <a:cs typeface="Times New Roman" panose="02020603050405020304" pitchFamily="18" charset="0"/>
              </a:rPr>
              <a:t>actual printed pictures</a:t>
            </a:r>
            <a:r>
              <a:rPr lang="en-US" altLang="ko-KR" sz="2400" b="1" dirty="0">
                <a:latin typeface="Times New Roman" panose="02020603050405020304" pitchFamily="18" charset="0"/>
                <a:cs typeface="Times New Roman" panose="02020603050405020304" pitchFamily="18" charset="0"/>
              </a:rPr>
              <a:t>, I will have a much higher possibility of application.</a:t>
            </a:r>
          </a:p>
          <a:p>
            <a:pPr marL="285750" indent="-285750">
              <a:buFont typeface="Arial" panose="020B0604020202020204" pitchFamily="34" charset="0"/>
              <a:buChar char="•"/>
            </a:pPr>
            <a:r>
              <a:rPr lang="en-US" altLang="ko-KR" sz="2400" b="1" dirty="0">
                <a:latin typeface="Times New Roman" panose="02020603050405020304" pitchFamily="18" charset="0"/>
                <a:cs typeface="Times New Roman" panose="02020603050405020304" pitchFamily="18" charset="0"/>
              </a:rPr>
              <a:t>This study focused on text recognition, but it would be good to build a complete OCR system by combining the two by strengthening </a:t>
            </a:r>
            <a:r>
              <a:rPr lang="en-US" altLang="ko-KR" sz="2400" b="1" dirty="0">
                <a:solidFill>
                  <a:srgbClr val="FF0000"/>
                </a:solidFill>
                <a:latin typeface="Times New Roman" panose="02020603050405020304" pitchFamily="18" charset="0"/>
                <a:cs typeface="Times New Roman" panose="02020603050405020304" pitchFamily="18" charset="0"/>
              </a:rPr>
              <a:t>text detection</a:t>
            </a:r>
            <a:r>
              <a:rPr lang="en-US" altLang="ko-KR"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121498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background and objectives</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4181238"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 – Why Hangul OCR need?</a:t>
            </a:r>
          </a:p>
        </p:txBody>
      </p:sp>
      <p:sp>
        <p:nvSpPr>
          <p:cNvPr id="7" name="TextBox 6">
            <a:extLst>
              <a:ext uri="{FF2B5EF4-FFF2-40B4-BE49-F238E27FC236}">
                <a16:creationId xmlns:a16="http://schemas.microsoft.com/office/drawing/2014/main" id="{91D4CAC5-86A6-7DF5-80CF-48EE4BD51176}"/>
              </a:ext>
            </a:extLst>
          </p:cNvPr>
          <p:cNvSpPr txBox="1"/>
          <p:nvPr/>
        </p:nvSpPr>
        <p:spPr>
          <a:xfrm>
            <a:off x="431402" y="1654934"/>
            <a:ext cx="11672091"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There is often a need for individuals to digitally document images such as past problems, but there is almost no method, so in the case of images, direct typing is mainly used.</a:t>
            </a:r>
            <a:br>
              <a:rPr lang="en-US" altLang="ko-KR" dirty="0">
                <a:latin typeface="Times New Roman" panose="02020603050405020304" pitchFamily="18" charset="0"/>
                <a:cs typeface="Times New Roman" panose="02020603050405020304" pitchFamily="18" charset="0"/>
              </a:rPr>
            </a:br>
            <a:endParaRPr lang="en-US" altLang="ko-K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Numerous intellectual properties held by public corporations can be digitally documented and preserved.</a:t>
            </a:r>
          </a:p>
        </p:txBody>
      </p:sp>
      <p:sp>
        <p:nvSpPr>
          <p:cNvPr id="22" name="AutoShape 2">
            <a:extLst>
              <a:ext uri="{FF2B5EF4-FFF2-40B4-BE49-F238E27FC236}">
                <a16:creationId xmlns:a16="http://schemas.microsoft.com/office/drawing/2014/main" id="{0273759E-D5AC-3E3A-C894-38F93DD01747}"/>
              </a:ext>
            </a:extLst>
          </p:cNvPr>
          <p:cNvSpPr>
            <a:spLocks noChangeArrowheads="1"/>
          </p:cNvSpPr>
          <p:nvPr/>
        </p:nvSpPr>
        <p:spPr bwMode="auto">
          <a:xfrm>
            <a:off x="263781" y="3271816"/>
            <a:ext cx="4181238"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 example</a:t>
            </a:r>
          </a:p>
        </p:txBody>
      </p:sp>
      <p:grpSp>
        <p:nvGrpSpPr>
          <p:cNvPr id="29" name="그룹 28">
            <a:extLst>
              <a:ext uri="{FF2B5EF4-FFF2-40B4-BE49-F238E27FC236}">
                <a16:creationId xmlns:a16="http://schemas.microsoft.com/office/drawing/2014/main" id="{6C19D0D7-5FE8-9A21-201F-8FBC57A0EABF}"/>
              </a:ext>
            </a:extLst>
          </p:cNvPr>
          <p:cNvGrpSpPr/>
          <p:nvPr/>
        </p:nvGrpSpPr>
        <p:grpSpPr>
          <a:xfrm>
            <a:off x="836624" y="3885433"/>
            <a:ext cx="10340952" cy="2424354"/>
            <a:chOff x="758848" y="3882460"/>
            <a:chExt cx="10340952" cy="2424354"/>
          </a:xfrm>
        </p:grpSpPr>
        <p:pic>
          <p:nvPicPr>
            <p:cNvPr id="24" name="그림 23">
              <a:extLst>
                <a:ext uri="{FF2B5EF4-FFF2-40B4-BE49-F238E27FC236}">
                  <a16:creationId xmlns:a16="http://schemas.microsoft.com/office/drawing/2014/main" id="{7DA8B248-9161-F0A0-5F92-A1027B68AD5A}"/>
                </a:ext>
              </a:extLst>
            </p:cNvPr>
            <p:cNvPicPr>
              <a:picLocks noChangeAspect="1"/>
            </p:cNvPicPr>
            <p:nvPr/>
          </p:nvPicPr>
          <p:blipFill>
            <a:blip r:embed="rId3"/>
            <a:stretch>
              <a:fillRect/>
            </a:stretch>
          </p:blipFill>
          <p:spPr>
            <a:xfrm>
              <a:off x="758848" y="4075331"/>
              <a:ext cx="3762352" cy="1992929"/>
            </a:xfrm>
            <a:prstGeom prst="rect">
              <a:avLst/>
            </a:prstGeom>
          </p:spPr>
        </p:pic>
        <p:pic>
          <p:nvPicPr>
            <p:cNvPr id="26" name="그림 25">
              <a:extLst>
                <a:ext uri="{FF2B5EF4-FFF2-40B4-BE49-F238E27FC236}">
                  <a16:creationId xmlns:a16="http://schemas.microsoft.com/office/drawing/2014/main" id="{D8D8433E-C8C8-85C0-432B-7363CAD31603}"/>
                </a:ext>
              </a:extLst>
            </p:cNvPr>
            <p:cNvPicPr>
              <a:picLocks noChangeAspect="1"/>
            </p:cNvPicPr>
            <p:nvPr/>
          </p:nvPicPr>
          <p:blipFill>
            <a:blip r:embed="rId4"/>
            <a:stretch>
              <a:fillRect/>
            </a:stretch>
          </p:blipFill>
          <p:spPr>
            <a:xfrm>
              <a:off x="5441760" y="4090303"/>
              <a:ext cx="5567362" cy="2007901"/>
            </a:xfrm>
            <a:prstGeom prst="rect">
              <a:avLst/>
            </a:prstGeom>
          </p:spPr>
        </p:pic>
        <p:sp>
          <p:nvSpPr>
            <p:cNvPr id="27" name="직사각형 26">
              <a:extLst>
                <a:ext uri="{FF2B5EF4-FFF2-40B4-BE49-F238E27FC236}">
                  <a16:creationId xmlns:a16="http://schemas.microsoft.com/office/drawing/2014/main" id="{EA385A97-E9A2-13BE-B9EC-C8A0C2E9F124}"/>
                </a:ext>
              </a:extLst>
            </p:cNvPr>
            <p:cNvSpPr/>
            <p:nvPr/>
          </p:nvSpPr>
          <p:spPr>
            <a:xfrm>
              <a:off x="887934" y="3882460"/>
              <a:ext cx="3557085" cy="2423586"/>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E787F9D6-F0F6-6704-453D-1FCB34AF876B}"/>
                </a:ext>
              </a:extLst>
            </p:cNvPr>
            <p:cNvSpPr/>
            <p:nvPr/>
          </p:nvSpPr>
          <p:spPr>
            <a:xfrm>
              <a:off x="5016267" y="3883228"/>
              <a:ext cx="6083533" cy="2423586"/>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7583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background and objectives</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Previous study</a:t>
            </a:r>
          </a:p>
        </p:txBody>
      </p:sp>
      <p:sp>
        <p:nvSpPr>
          <p:cNvPr id="7" name="TextBox 6">
            <a:extLst>
              <a:ext uri="{FF2B5EF4-FFF2-40B4-BE49-F238E27FC236}">
                <a16:creationId xmlns:a16="http://schemas.microsoft.com/office/drawing/2014/main" id="{91D4CAC5-86A6-7DF5-80CF-48EE4BD51176}"/>
              </a:ext>
            </a:extLst>
          </p:cNvPr>
          <p:cNvSpPr txBox="1"/>
          <p:nvPr/>
        </p:nvSpPr>
        <p:spPr>
          <a:xfrm>
            <a:off x="422498" y="1772239"/>
            <a:ext cx="11672091" cy="203132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There are currently very few Hangul OCR models, and most of them are already optimized for English. In terms of difficulty, Hangeul is very difficult because consonants and vowels are combined in two dimensions, vertically and horizontally, while English is a one-dimensional array that stretches sideways.</a:t>
            </a:r>
          </a:p>
          <a:p>
            <a:pPr marL="285750" indent="-285750">
              <a:buFont typeface="Arial" panose="020B0604020202020204" pitchFamily="34" charset="0"/>
              <a:buChar char="•"/>
            </a:pPr>
            <a:endParaRPr lang="en-US" altLang="ko-K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The most representative Hangul OCR API is '</a:t>
            </a:r>
            <a:r>
              <a:rPr lang="en-US" altLang="ko-KR" dirty="0" err="1">
                <a:latin typeface="Times New Roman" panose="02020603050405020304" pitchFamily="18" charset="0"/>
                <a:cs typeface="Times New Roman" panose="02020603050405020304" pitchFamily="18" charset="0"/>
              </a:rPr>
              <a:t>easyOCR</a:t>
            </a:r>
            <a:r>
              <a:rPr lang="en-US" altLang="ko-KR" dirty="0">
                <a:latin typeface="Times New Roman" panose="02020603050405020304" pitchFamily="18" charset="0"/>
                <a:cs typeface="Times New Roman" panose="02020603050405020304" pitchFamily="18" charset="0"/>
              </a:rPr>
              <a:t>', which was launched in 2020 and is still being updated. However, the main consensus is that its performance is much worse than English[1].</a:t>
            </a:r>
          </a:p>
          <a:p>
            <a:pPr marL="285750" indent="-285750">
              <a:buFont typeface="Arial" panose="020B0604020202020204" pitchFamily="34" charset="0"/>
              <a:buChar char="•"/>
            </a:pPr>
            <a:endParaRPr lang="ko-KR" altLang="en-US" dirty="0">
              <a:latin typeface="Times New Roman" panose="02020603050405020304" pitchFamily="18" charset="0"/>
              <a:cs typeface="Times New Roman" panose="02020603050405020304" pitchFamily="18" charset="0"/>
            </a:endParaRPr>
          </a:p>
        </p:txBody>
      </p:sp>
      <p:graphicFrame>
        <p:nvGraphicFramePr>
          <p:cNvPr id="8" name="표 9">
            <a:extLst>
              <a:ext uri="{FF2B5EF4-FFF2-40B4-BE49-F238E27FC236}">
                <a16:creationId xmlns:a16="http://schemas.microsoft.com/office/drawing/2014/main" id="{581CFE37-96A6-3556-C459-F49F1C84551E}"/>
              </a:ext>
            </a:extLst>
          </p:cNvPr>
          <p:cNvGraphicFramePr>
            <a:graphicFrameLocks noGrp="1"/>
          </p:cNvGraphicFramePr>
          <p:nvPr>
            <p:extLst>
              <p:ext uri="{D42A27DB-BD31-4B8C-83A1-F6EECF244321}">
                <p14:modId xmlns:p14="http://schemas.microsoft.com/office/powerpoint/2010/main" val="1753739525"/>
              </p:ext>
            </p:extLst>
          </p:nvPr>
        </p:nvGraphicFramePr>
        <p:xfrm>
          <a:off x="422498" y="4406859"/>
          <a:ext cx="11379860" cy="1844040"/>
        </p:xfrm>
        <a:graphic>
          <a:graphicData uri="http://schemas.openxmlformats.org/drawingml/2006/table">
            <a:tbl>
              <a:tblPr firstRow="1" bandRow="1">
                <a:tableStyleId>{5C22544A-7EE6-4342-B048-85BDC9FD1C3A}</a:tableStyleId>
              </a:tblPr>
              <a:tblGrid>
                <a:gridCol w="2275972">
                  <a:extLst>
                    <a:ext uri="{9D8B030D-6E8A-4147-A177-3AD203B41FA5}">
                      <a16:colId xmlns:a16="http://schemas.microsoft.com/office/drawing/2014/main" val="2705115741"/>
                    </a:ext>
                  </a:extLst>
                </a:gridCol>
                <a:gridCol w="2639884">
                  <a:extLst>
                    <a:ext uri="{9D8B030D-6E8A-4147-A177-3AD203B41FA5}">
                      <a16:colId xmlns:a16="http://schemas.microsoft.com/office/drawing/2014/main" val="2770929407"/>
                    </a:ext>
                  </a:extLst>
                </a:gridCol>
                <a:gridCol w="3232002">
                  <a:extLst>
                    <a:ext uri="{9D8B030D-6E8A-4147-A177-3AD203B41FA5}">
                      <a16:colId xmlns:a16="http://schemas.microsoft.com/office/drawing/2014/main" val="4038330841"/>
                    </a:ext>
                  </a:extLst>
                </a:gridCol>
                <a:gridCol w="3232002">
                  <a:extLst>
                    <a:ext uri="{9D8B030D-6E8A-4147-A177-3AD203B41FA5}">
                      <a16:colId xmlns:a16="http://schemas.microsoft.com/office/drawing/2014/main" val="672313113"/>
                    </a:ext>
                  </a:extLst>
                </a:gridCol>
              </a:tblGrid>
              <a:tr h="370840">
                <a:tc>
                  <a:txBody>
                    <a:bodyPr/>
                    <a:lstStyle/>
                    <a:p>
                      <a:pPr algn="ctr" latinLnBrk="1"/>
                      <a:r>
                        <a:rPr lang="en-US" altLang="ko-KR" sz="1600" dirty="0">
                          <a:latin typeface="Times New Roman" panose="02020603050405020304" pitchFamily="18" charset="0"/>
                          <a:cs typeface="Times New Roman" panose="02020603050405020304" pitchFamily="18" charset="0"/>
                        </a:rPr>
                        <a:t>Classification criteria</a:t>
                      </a:r>
                      <a:endParaRPr lang="ko-KR" altLang="en-US" sz="1600" dirty="0">
                        <a:latin typeface="Times New Roman" panose="02020603050405020304" pitchFamily="18" charset="0"/>
                        <a:cs typeface="Times New Roman" panose="02020603050405020304" pitchFamily="18" charset="0"/>
                      </a:endParaRPr>
                    </a:p>
                  </a:txBody>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imes New Roman" panose="02020603050405020304" pitchFamily="18" charset="0"/>
                          <a:cs typeface="Times New Roman" panose="02020603050405020304" pitchFamily="18" charset="0"/>
                        </a:rPr>
                        <a:t>Classification method</a:t>
                      </a:r>
                      <a:endParaRPr lang="ko-KR" altLang="en-US" dirty="0">
                        <a:latin typeface="Times New Roman" panose="02020603050405020304" pitchFamily="18" charset="0"/>
                        <a:cs typeface="Times New Roman" panose="02020603050405020304" pitchFamily="18" charset="0"/>
                      </a:endParaRPr>
                    </a:p>
                  </a:txBody>
                  <a:tcPr/>
                </a:tc>
                <a:tc hMerge="1">
                  <a:txBody>
                    <a:bodyPr/>
                    <a:lstStyle/>
                    <a:p>
                      <a:pPr latinLnBrk="1"/>
                      <a:endParaRPr lang="ko-KR" altLang="en-US" dirty="0"/>
                    </a:p>
                  </a:txBody>
                  <a:tcPr/>
                </a:tc>
                <a:tc hMerge="1">
                  <a:txBody>
                    <a:bodyPr/>
                    <a:lstStyle/>
                    <a:p>
                      <a:pPr latinLnBrk="1"/>
                      <a:endParaRPr lang="ko-KR" altLang="en-US"/>
                    </a:p>
                  </a:txBody>
                  <a:tcPr/>
                </a:tc>
                <a:extLst>
                  <a:ext uri="{0D108BD9-81ED-4DB2-BD59-A6C34878D82A}">
                    <a16:rowId xmlns:a16="http://schemas.microsoft.com/office/drawing/2014/main" val="2407762766"/>
                  </a:ext>
                </a:extLst>
              </a:tr>
              <a:tr h="185420">
                <a:tc>
                  <a:txBody>
                    <a:bodyPr/>
                    <a:lstStyle/>
                    <a:p>
                      <a:pPr algn="ctr" latinLnBrk="1"/>
                      <a:r>
                        <a:rPr lang="en-US" altLang="ko-KR" dirty="0">
                          <a:latin typeface="Times New Roman" panose="02020603050405020304" pitchFamily="18" charset="0"/>
                          <a:cs typeface="Times New Roman" panose="02020603050405020304" pitchFamily="18" charset="0"/>
                        </a:rPr>
                        <a:t>Procedure</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Text detection</a:t>
                      </a:r>
                      <a:endParaRPr lang="ko-KR" altLang="en-US" dirty="0">
                        <a:latin typeface="Times New Roman" panose="02020603050405020304" pitchFamily="18" charset="0"/>
                        <a:cs typeface="Times New Roman" panose="02020603050405020304" pitchFamily="18" charset="0"/>
                      </a:endParaRPr>
                    </a:p>
                  </a:txBody>
                  <a:tcPr/>
                </a:tc>
                <a:tc gridSpan="2">
                  <a:txBody>
                    <a:bodyPr/>
                    <a:lstStyle/>
                    <a:p>
                      <a:pPr algn="ctr" latinLnBrk="1"/>
                      <a:r>
                        <a:rPr lang="en-US" altLang="ko-KR" dirty="0">
                          <a:latin typeface="Times New Roman" panose="02020603050405020304" pitchFamily="18" charset="0"/>
                          <a:cs typeface="Times New Roman" panose="02020603050405020304" pitchFamily="18" charset="0"/>
                        </a:rPr>
                        <a:t>Text recognition</a:t>
                      </a:r>
                      <a:endParaRPr lang="ko-KR" altLang="en-US" dirty="0">
                        <a:latin typeface="Times New Roman" panose="02020603050405020304" pitchFamily="18" charset="0"/>
                        <a:cs typeface="Times New Roman" panose="02020603050405020304" pitchFamily="18" charset="0"/>
                      </a:endParaRPr>
                    </a:p>
                  </a:txBody>
                  <a:tcPr/>
                </a:tc>
                <a:tc hMerge="1">
                  <a:txBody>
                    <a:bodyPr/>
                    <a:lstStyle/>
                    <a:p>
                      <a:pPr latinLnBrk="1"/>
                      <a:endParaRPr lang="ko-KR" altLang="en-US"/>
                    </a:p>
                  </a:txBody>
                  <a:tcPr/>
                </a:tc>
                <a:extLst>
                  <a:ext uri="{0D108BD9-81ED-4DB2-BD59-A6C34878D82A}">
                    <a16:rowId xmlns:a16="http://schemas.microsoft.com/office/drawing/2014/main" val="1182551880"/>
                  </a:ext>
                </a:extLst>
              </a:tr>
              <a:tr h="185420">
                <a:tc>
                  <a:txBody>
                    <a:bodyPr/>
                    <a:lstStyle/>
                    <a:p>
                      <a:pPr algn="ctr" latinLnBrk="1"/>
                      <a:r>
                        <a:rPr lang="en-US" altLang="ko-KR" dirty="0">
                          <a:latin typeface="Times New Roman" panose="02020603050405020304" pitchFamily="18" charset="0"/>
                          <a:cs typeface="Times New Roman" panose="02020603050405020304" pitchFamily="18" charset="0"/>
                        </a:rPr>
                        <a:t>Recognize target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af-ZA" altLang="ko-KR" dirty="0">
                          <a:latin typeface="Times New Roman" panose="02020603050405020304" pitchFamily="18" charset="0"/>
                          <a:cs typeface="Times New Roman" panose="02020603050405020304" pitchFamily="18" charset="0"/>
                        </a:rPr>
                        <a:t>Phrase</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af-ZA" altLang="ko-KR" dirty="0">
                          <a:latin typeface="Times New Roman" panose="02020603050405020304" pitchFamily="18" charset="0"/>
                          <a:cs typeface="Times New Roman" panose="02020603050405020304" pitchFamily="18" charset="0"/>
                        </a:rPr>
                        <a:t>Syllables</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8680489"/>
                  </a:ext>
                </a:extLst>
              </a:tr>
              <a:tr h="370840">
                <a:tc>
                  <a:txBody>
                    <a:bodyPr/>
                    <a:lstStyle/>
                    <a:p>
                      <a:pPr algn="ctr" latinLnBrk="1"/>
                      <a:r>
                        <a:rPr lang="en-US" altLang="ko-KR" dirty="0">
                          <a:latin typeface="Times New Roman" panose="02020603050405020304" pitchFamily="18" charset="0"/>
                          <a:cs typeface="Times New Roman" panose="02020603050405020304" pitchFamily="18" charset="0"/>
                        </a:rPr>
                        <a:t>Recognize image</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Print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Picture</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451371"/>
                  </a:ext>
                </a:extLst>
              </a:tr>
              <a:tr h="370840">
                <a:tc>
                  <a:txBody>
                    <a:bodyPr/>
                    <a:lstStyle/>
                    <a:p>
                      <a:pPr algn="ctr" latinLnBrk="1"/>
                      <a:r>
                        <a:rPr lang="en-US" altLang="ko-KR" dirty="0">
                          <a:latin typeface="Times New Roman" panose="02020603050405020304" pitchFamily="18" charset="0"/>
                          <a:cs typeface="Times New Roman" panose="02020603050405020304" pitchFamily="18" charset="0"/>
                        </a:rPr>
                        <a:t>Recognize text style</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Print writing</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af-ZA" altLang="ko-KR" dirty="0">
                          <a:latin typeface="Times New Roman" panose="02020603050405020304" pitchFamily="18" charset="0"/>
                          <a:cs typeface="Times New Roman" panose="02020603050405020304" pitchFamily="18" charset="0"/>
                        </a:rPr>
                        <a:t>Handwriting</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7036469"/>
                  </a:ext>
                </a:extLst>
              </a:tr>
            </a:tbl>
          </a:graphicData>
        </a:graphic>
      </p:graphicFrame>
      <p:sp>
        <p:nvSpPr>
          <p:cNvPr id="10" name="AutoShape 2">
            <a:extLst>
              <a:ext uri="{FF2B5EF4-FFF2-40B4-BE49-F238E27FC236}">
                <a16:creationId xmlns:a16="http://schemas.microsoft.com/office/drawing/2014/main" id="{4F1A0549-F1B7-F5C2-DEF5-DEEC51BB53CF}"/>
              </a:ext>
            </a:extLst>
          </p:cNvPr>
          <p:cNvSpPr>
            <a:spLocks noChangeArrowheads="1"/>
          </p:cNvSpPr>
          <p:nvPr/>
        </p:nvSpPr>
        <p:spPr bwMode="auto">
          <a:xfrm>
            <a:off x="339962" y="3681692"/>
            <a:ext cx="25632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OCR Categorizing</a:t>
            </a:r>
          </a:p>
        </p:txBody>
      </p:sp>
      <p:sp>
        <p:nvSpPr>
          <p:cNvPr id="12" name="TextBox 11">
            <a:extLst>
              <a:ext uri="{FF2B5EF4-FFF2-40B4-BE49-F238E27FC236}">
                <a16:creationId xmlns:a16="http://schemas.microsoft.com/office/drawing/2014/main" id="{8CCB3DFF-5C4E-F12B-68A6-32147686C612}"/>
              </a:ext>
            </a:extLst>
          </p:cNvPr>
          <p:cNvSpPr txBox="1"/>
          <p:nvPr/>
        </p:nvSpPr>
        <p:spPr>
          <a:xfrm>
            <a:off x="422498" y="6544018"/>
            <a:ext cx="9229725" cy="215444"/>
          </a:xfrm>
          <a:prstGeom prst="rect">
            <a:avLst/>
          </a:prstGeom>
          <a:noFill/>
        </p:spPr>
        <p:txBody>
          <a:bodyPr wrap="square" rtlCol="0">
            <a:spAutoFit/>
          </a:bodyPr>
          <a:lstStyle/>
          <a:p>
            <a:r>
              <a:rPr lang="en-US" altLang="ko-KR" sz="800" dirty="0"/>
              <a:t>[1] </a:t>
            </a:r>
            <a:r>
              <a:rPr lang="ko-KR" altLang="en-US" sz="800" dirty="0" err="1"/>
              <a:t>문대정</a:t>
            </a:r>
            <a:r>
              <a:rPr lang="en-US" altLang="ko-KR" sz="800" dirty="0"/>
              <a:t>, </a:t>
            </a:r>
            <a:r>
              <a:rPr lang="ko-KR" altLang="en-US" sz="800" dirty="0" err="1"/>
              <a:t>황재문</a:t>
            </a:r>
            <a:r>
              <a:rPr lang="en-US" altLang="ko-KR" sz="800" dirty="0"/>
              <a:t>, </a:t>
            </a:r>
            <a:r>
              <a:rPr lang="ko-KR" altLang="en-US" sz="800" dirty="0" err="1"/>
              <a:t>김지효</a:t>
            </a:r>
            <a:r>
              <a:rPr lang="en-US" altLang="ko-KR" sz="800" dirty="0"/>
              <a:t>, </a:t>
            </a:r>
            <a:r>
              <a:rPr lang="ko-KR" altLang="en-US" sz="800" dirty="0" err="1"/>
              <a:t>황상흠</a:t>
            </a:r>
            <a:r>
              <a:rPr lang="en-US" altLang="ko-KR" sz="800" dirty="0"/>
              <a:t>.(2021).</a:t>
            </a:r>
            <a:r>
              <a:rPr lang="ko-KR" altLang="en-US" sz="800" dirty="0"/>
              <a:t>한글 문서 </a:t>
            </a:r>
            <a:r>
              <a:rPr lang="en-US" altLang="ko-KR" sz="800" dirty="0"/>
              <a:t>OCR</a:t>
            </a:r>
            <a:r>
              <a:rPr lang="ko-KR" altLang="en-US" sz="800" dirty="0"/>
              <a:t>에서의 상용 </a:t>
            </a:r>
            <a:r>
              <a:rPr lang="en-US" altLang="ko-KR" sz="800" dirty="0"/>
              <a:t>API </a:t>
            </a:r>
            <a:r>
              <a:rPr lang="ko-KR" altLang="en-US" sz="800" dirty="0"/>
              <a:t>성능 비교 연구</a:t>
            </a:r>
          </a:p>
        </p:txBody>
      </p:sp>
      <p:sp>
        <p:nvSpPr>
          <p:cNvPr id="13" name="직사각형 12">
            <a:extLst>
              <a:ext uri="{FF2B5EF4-FFF2-40B4-BE49-F238E27FC236}">
                <a16:creationId xmlns:a16="http://schemas.microsoft.com/office/drawing/2014/main" id="{EB97D8E5-E36B-F002-68B8-D83E1F12788C}"/>
              </a:ext>
            </a:extLst>
          </p:cNvPr>
          <p:cNvSpPr/>
          <p:nvPr/>
        </p:nvSpPr>
        <p:spPr>
          <a:xfrm>
            <a:off x="6426561" y="5138472"/>
            <a:ext cx="1079137" cy="3622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0D196138-42CE-A98E-D4DE-877ABBC34B02}"/>
              </a:ext>
            </a:extLst>
          </p:cNvPr>
          <p:cNvSpPr/>
          <p:nvPr/>
        </p:nvSpPr>
        <p:spPr>
          <a:xfrm>
            <a:off x="6426198" y="5512526"/>
            <a:ext cx="1079500" cy="3622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D78209FD-00E1-2D0E-6FFD-EBD83B29AFB3}"/>
              </a:ext>
            </a:extLst>
          </p:cNvPr>
          <p:cNvSpPr/>
          <p:nvPr/>
        </p:nvSpPr>
        <p:spPr>
          <a:xfrm>
            <a:off x="6267448" y="5874741"/>
            <a:ext cx="1397000" cy="3622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E2A35321-2E4F-96F1-4078-D17162B74085}"/>
              </a:ext>
            </a:extLst>
          </p:cNvPr>
          <p:cNvSpPr/>
          <p:nvPr/>
        </p:nvSpPr>
        <p:spPr>
          <a:xfrm>
            <a:off x="7769679" y="4778585"/>
            <a:ext cx="1702525" cy="3622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96246316"/>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background and objectives</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CE77EB-B029-AC23-15EF-3060DA226BBA}"/>
              </a:ext>
            </a:extLst>
          </p:cNvPr>
          <p:cNvSpPr txBox="1"/>
          <p:nvPr/>
        </p:nvSpPr>
        <p:spPr>
          <a:xfrm>
            <a:off x="339961" y="1672666"/>
            <a:ext cx="11377058" cy="1477328"/>
          </a:xfrm>
          <a:prstGeom prst="rect">
            <a:avLst/>
          </a:prstGeom>
          <a:noFill/>
        </p:spPr>
        <p:txBody>
          <a:bodyPr wrap="square">
            <a:spAutoFit/>
          </a:bodyPr>
          <a:lstStyle/>
          <a:p>
            <a:pPr marL="342900" indent="-342900">
              <a:buAutoNum type="arabicPeriod"/>
            </a:pPr>
            <a:r>
              <a:rPr lang="en-US" altLang="ko-KR" dirty="0">
                <a:latin typeface="Times New Roman" panose="02020603050405020304" pitchFamily="18" charset="0"/>
                <a:cs typeface="Times New Roman" panose="02020603050405020304" pitchFamily="18" charset="0"/>
              </a:rPr>
              <a:t>Achieved over 90% accuracy in Hangul test custom dataset.</a:t>
            </a:r>
          </a:p>
          <a:p>
            <a:pPr marL="342900" indent="-342900">
              <a:buAutoNum type="arabicPeriod"/>
            </a:pPr>
            <a:endParaRPr lang="en-US" altLang="ko-KR" dirty="0">
              <a:latin typeface="Times New Roman" panose="02020603050405020304" pitchFamily="18" charset="0"/>
              <a:cs typeface="Times New Roman" panose="02020603050405020304" pitchFamily="18" charset="0"/>
            </a:endParaRPr>
          </a:p>
          <a:p>
            <a:pPr marL="342900" indent="-342900">
              <a:buAutoNum type="arabicPeriod"/>
            </a:pPr>
            <a:r>
              <a:rPr lang="en-US" altLang="ko-KR" dirty="0">
                <a:latin typeface="Times New Roman" panose="02020603050405020304" pitchFamily="18" charset="0"/>
                <a:cs typeface="Times New Roman" panose="02020603050405020304" pitchFamily="18" charset="0"/>
              </a:rPr>
              <a:t>Increase the dataset and modify the hyper-parameters to perform better than the previously studied model.</a:t>
            </a:r>
          </a:p>
          <a:p>
            <a:pPr marL="342900" indent="-342900">
              <a:buAutoNum type="arabicPeriod"/>
            </a:pPr>
            <a:endParaRPr lang="en-US" altLang="ko-KR" dirty="0">
              <a:latin typeface="Times New Roman" panose="02020603050405020304" pitchFamily="18" charset="0"/>
              <a:cs typeface="Times New Roman" panose="02020603050405020304" pitchFamily="18" charset="0"/>
            </a:endParaRPr>
          </a:p>
          <a:p>
            <a:pPr marL="342900" indent="-342900">
              <a:buAutoNum type="arabicPeriod"/>
            </a:pPr>
            <a:r>
              <a:rPr lang="en-US" altLang="ko-KR" dirty="0">
                <a:latin typeface="Times New Roman" panose="02020603050405020304" pitchFamily="18" charset="0"/>
                <a:cs typeface="Times New Roman" panose="02020603050405020304" pitchFamily="18" charset="0"/>
              </a:rPr>
              <a:t>Using OPENCV for text detection. </a:t>
            </a: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4" name="AutoShape 2">
            <a:extLst>
              <a:ext uri="{FF2B5EF4-FFF2-40B4-BE49-F238E27FC236}">
                <a16:creationId xmlns:a16="http://schemas.microsoft.com/office/drawing/2014/main" id="{071473F1-0EB6-D02C-ADBB-5F243229F6D9}"/>
              </a:ext>
            </a:extLst>
          </p:cNvPr>
          <p:cNvSpPr>
            <a:spLocks noChangeArrowheads="1"/>
          </p:cNvSpPr>
          <p:nvPr/>
        </p:nvSpPr>
        <p:spPr bwMode="auto">
          <a:xfrm>
            <a:off x="339962" y="3520486"/>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Evaluate method </a:t>
            </a:r>
          </a:p>
        </p:txBody>
      </p:sp>
      <p:sp>
        <p:nvSpPr>
          <p:cNvPr id="9" name="TextBox 8">
            <a:extLst>
              <a:ext uri="{FF2B5EF4-FFF2-40B4-BE49-F238E27FC236}">
                <a16:creationId xmlns:a16="http://schemas.microsoft.com/office/drawing/2014/main" id="{ABC51C39-B9E1-3DAC-4C8C-FD1C88E0A340}"/>
              </a:ext>
            </a:extLst>
          </p:cNvPr>
          <p:cNvSpPr txBox="1"/>
          <p:nvPr/>
        </p:nvSpPr>
        <p:spPr>
          <a:xfrm>
            <a:off x="339961" y="4748787"/>
            <a:ext cx="1724273" cy="646331"/>
          </a:xfrm>
          <a:prstGeom prst="rect">
            <a:avLst/>
          </a:prstGeom>
          <a:noFill/>
        </p:spPr>
        <p:txBody>
          <a:bodyPr wrap="square" rtlCol="0">
            <a:spAutoFit/>
          </a:bodyPr>
          <a:lstStyle/>
          <a:p>
            <a:pPr algn="ctr"/>
            <a:r>
              <a:rPr lang="en-US" altLang="ko-KR" b="1" dirty="0"/>
              <a:t>Print writing</a:t>
            </a:r>
          </a:p>
          <a:p>
            <a:pPr algn="ctr"/>
            <a:r>
              <a:rPr lang="en-US" altLang="ko-KR" b="1" dirty="0"/>
              <a:t>(50 words)</a:t>
            </a:r>
          </a:p>
        </p:txBody>
      </p:sp>
      <p:sp>
        <p:nvSpPr>
          <p:cNvPr id="12" name="직사각형 11">
            <a:extLst>
              <a:ext uri="{FF2B5EF4-FFF2-40B4-BE49-F238E27FC236}">
                <a16:creationId xmlns:a16="http://schemas.microsoft.com/office/drawing/2014/main" id="{480BB21E-2393-A7AD-8908-26F8482DED27}"/>
              </a:ext>
            </a:extLst>
          </p:cNvPr>
          <p:cNvSpPr/>
          <p:nvPr/>
        </p:nvSpPr>
        <p:spPr>
          <a:xfrm>
            <a:off x="339963" y="4728858"/>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3" name="직사각형 12">
            <a:extLst>
              <a:ext uri="{FF2B5EF4-FFF2-40B4-BE49-F238E27FC236}">
                <a16:creationId xmlns:a16="http://schemas.microsoft.com/office/drawing/2014/main" id="{472C69CD-71A3-ABCF-CBFA-17D69F788F41}"/>
              </a:ext>
            </a:extLst>
          </p:cNvPr>
          <p:cNvSpPr/>
          <p:nvPr/>
        </p:nvSpPr>
        <p:spPr>
          <a:xfrm>
            <a:off x="3479667" y="4713212"/>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4" name="TextBox 13">
            <a:extLst>
              <a:ext uri="{FF2B5EF4-FFF2-40B4-BE49-F238E27FC236}">
                <a16:creationId xmlns:a16="http://schemas.microsoft.com/office/drawing/2014/main" id="{81530A29-93E3-266D-FA33-69D65CBB3D0F}"/>
              </a:ext>
            </a:extLst>
          </p:cNvPr>
          <p:cNvSpPr txBox="1"/>
          <p:nvPr/>
        </p:nvSpPr>
        <p:spPr>
          <a:xfrm>
            <a:off x="3479667" y="4747487"/>
            <a:ext cx="1724272" cy="646331"/>
          </a:xfrm>
          <a:prstGeom prst="rect">
            <a:avLst/>
          </a:prstGeom>
          <a:noFill/>
        </p:spPr>
        <p:txBody>
          <a:bodyPr wrap="square" rtlCol="0">
            <a:spAutoFit/>
          </a:bodyPr>
          <a:lstStyle/>
          <a:p>
            <a:pPr algn="ctr"/>
            <a:r>
              <a:rPr lang="en-US" altLang="ko-KR" b="1" dirty="0">
                <a:solidFill>
                  <a:srgbClr val="0070C0"/>
                </a:solidFill>
              </a:rPr>
              <a:t>How many words match?</a:t>
            </a:r>
            <a:endParaRPr lang="ko-KR" altLang="en-US" b="1" dirty="0">
              <a:solidFill>
                <a:srgbClr val="0070C0"/>
              </a:solidFill>
            </a:endParaRPr>
          </a:p>
        </p:txBody>
      </p:sp>
      <p:cxnSp>
        <p:nvCxnSpPr>
          <p:cNvPr id="15" name="직선 화살표 연결선 14">
            <a:extLst>
              <a:ext uri="{FF2B5EF4-FFF2-40B4-BE49-F238E27FC236}">
                <a16:creationId xmlns:a16="http://schemas.microsoft.com/office/drawing/2014/main" id="{18DE6BB7-1905-DE91-BE41-1BE27EA4A7AA}"/>
              </a:ext>
            </a:extLst>
          </p:cNvPr>
          <p:cNvCxnSpPr>
            <a:cxnSpLocks/>
            <a:stCxn id="12" idx="3"/>
            <a:endCxn id="14" idx="1"/>
          </p:cNvCxnSpPr>
          <p:nvPr/>
        </p:nvCxnSpPr>
        <p:spPr>
          <a:xfrm flipV="1">
            <a:off x="2064235" y="5070653"/>
            <a:ext cx="1415432" cy="15646"/>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462D43-2348-549D-05FB-F0134F2E7DC5}"/>
              </a:ext>
            </a:extLst>
          </p:cNvPr>
          <p:cNvSpPr txBox="1"/>
          <p:nvPr/>
        </p:nvSpPr>
        <p:spPr>
          <a:xfrm>
            <a:off x="14197295" y="5969259"/>
            <a:ext cx="1724273" cy="646331"/>
          </a:xfrm>
          <a:prstGeom prst="rect">
            <a:avLst/>
          </a:prstGeom>
          <a:noFill/>
        </p:spPr>
        <p:txBody>
          <a:bodyPr wrap="square" rtlCol="0">
            <a:spAutoFit/>
          </a:bodyPr>
          <a:lstStyle/>
          <a:p>
            <a:pPr algn="ctr"/>
            <a:r>
              <a:rPr lang="en-US" altLang="ko-KR" b="1" dirty="0"/>
              <a:t>Print writing in picture</a:t>
            </a:r>
          </a:p>
        </p:txBody>
      </p:sp>
      <p:sp>
        <p:nvSpPr>
          <p:cNvPr id="22" name="직사각형 21">
            <a:extLst>
              <a:ext uri="{FF2B5EF4-FFF2-40B4-BE49-F238E27FC236}">
                <a16:creationId xmlns:a16="http://schemas.microsoft.com/office/drawing/2014/main" id="{7A28A828-0E85-F3AB-406D-BF007995A65E}"/>
              </a:ext>
            </a:extLst>
          </p:cNvPr>
          <p:cNvSpPr/>
          <p:nvPr/>
        </p:nvSpPr>
        <p:spPr>
          <a:xfrm>
            <a:off x="14197297" y="5944084"/>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cxnSp>
        <p:nvCxnSpPr>
          <p:cNvPr id="25" name="직선 화살표 연결선 24">
            <a:extLst>
              <a:ext uri="{FF2B5EF4-FFF2-40B4-BE49-F238E27FC236}">
                <a16:creationId xmlns:a16="http://schemas.microsoft.com/office/drawing/2014/main" id="{F2D1EA91-6EB4-1F98-BFB6-C3D5C26BE1F9}"/>
              </a:ext>
            </a:extLst>
          </p:cNvPr>
          <p:cNvCxnSpPr>
            <a:cxnSpLocks/>
            <a:stCxn id="22" idx="3"/>
          </p:cNvCxnSpPr>
          <p:nvPr/>
        </p:nvCxnSpPr>
        <p:spPr>
          <a:xfrm flipV="1">
            <a:off x="15921569" y="6003534"/>
            <a:ext cx="1415431" cy="29799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E76504-9239-53C0-37AC-BA8C20EE15A1}"/>
              </a:ext>
            </a:extLst>
          </p:cNvPr>
          <p:cNvSpPr txBox="1"/>
          <p:nvPr/>
        </p:nvSpPr>
        <p:spPr>
          <a:xfrm>
            <a:off x="7843086" y="5259074"/>
            <a:ext cx="3691155" cy="369332"/>
          </a:xfrm>
          <a:prstGeom prst="rect">
            <a:avLst/>
          </a:prstGeom>
          <a:noFill/>
        </p:spPr>
        <p:txBody>
          <a:bodyPr wrap="square" rtlCol="0">
            <a:spAutoFit/>
          </a:bodyPr>
          <a:lstStyle/>
          <a:p>
            <a:r>
              <a:rPr lang="en-US" altLang="ko-KR" b="1" dirty="0">
                <a:latin typeface="Times New Roman" panose="02020603050405020304" pitchFamily="18" charset="0"/>
                <a:cs typeface="Times New Roman" panose="02020603050405020304" pitchFamily="18" charset="0"/>
              </a:rPr>
              <a:t>Test data :  50 words </a:t>
            </a:r>
            <a:endParaRPr lang="ko-KR" altLang="en-US" b="1" dirty="0">
              <a:latin typeface="Times New Roman" panose="02020603050405020304" pitchFamily="18" charset="0"/>
              <a:cs typeface="Times New Roman" panose="02020603050405020304" pitchFamily="18" charset="0"/>
            </a:endParaRPr>
          </a:p>
        </p:txBody>
      </p:sp>
      <p:pic>
        <p:nvPicPr>
          <p:cNvPr id="31" name="그림 30">
            <a:extLst>
              <a:ext uri="{FF2B5EF4-FFF2-40B4-BE49-F238E27FC236}">
                <a16:creationId xmlns:a16="http://schemas.microsoft.com/office/drawing/2014/main" id="{249868B2-175A-A37D-5F92-18F0E333AA85}"/>
              </a:ext>
            </a:extLst>
          </p:cNvPr>
          <p:cNvPicPr>
            <a:picLocks noChangeAspect="1"/>
          </p:cNvPicPr>
          <p:nvPr/>
        </p:nvPicPr>
        <p:blipFill rotWithShape="1">
          <a:blip r:embed="rId3"/>
          <a:srcRect t="32353"/>
          <a:stretch/>
        </p:blipFill>
        <p:spPr>
          <a:xfrm>
            <a:off x="6041058" y="4747487"/>
            <a:ext cx="5585163" cy="454341"/>
          </a:xfrm>
          <a:prstGeom prst="rect">
            <a:avLst/>
          </a:prstGeom>
        </p:spPr>
      </p:pic>
      <p:sp>
        <p:nvSpPr>
          <p:cNvPr id="3" name="TextBox 2">
            <a:extLst>
              <a:ext uri="{FF2B5EF4-FFF2-40B4-BE49-F238E27FC236}">
                <a16:creationId xmlns:a16="http://schemas.microsoft.com/office/drawing/2014/main" id="{44B0D345-3CCA-ECCF-F8B3-61F421B14B1D}"/>
              </a:ext>
            </a:extLst>
          </p:cNvPr>
          <p:cNvSpPr txBox="1"/>
          <p:nvPr/>
        </p:nvSpPr>
        <p:spPr>
          <a:xfrm>
            <a:off x="13254682" y="6135054"/>
            <a:ext cx="1196719" cy="369332"/>
          </a:xfrm>
          <a:prstGeom prst="rect">
            <a:avLst/>
          </a:prstGeom>
          <a:noFill/>
        </p:spPr>
        <p:txBody>
          <a:bodyPr wrap="square" rtlCol="0">
            <a:spAutoFit/>
          </a:bodyPr>
          <a:lstStyle/>
          <a:p>
            <a:r>
              <a:rPr lang="en-US" altLang="ko-KR" b="1" dirty="0"/>
              <a:t>Test 2</a:t>
            </a:r>
            <a:endParaRPr lang="ko-KR" altLang="en-US" b="1" dirty="0"/>
          </a:p>
        </p:txBody>
      </p:sp>
    </p:spTree>
    <p:extLst>
      <p:ext uri="{BB962C8B-B14F-4D97-AF65-F5344CB8AC3E}">
        <p14:creationId xmlns:p14="http://schemas.microsoft.com/office/powerpoint/2010/main" val="37267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procedure</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p>
        </p:txBody>
      </p:sp>
      <p:sp>
        <p:nvSpPr>
          <p:cNvPr id="10" name="TextBox 9">
            <a:extLst>
              <a:ext uri="{FF2B5EF4-FFF2-40B4-BE49-F238E27FC236}">
                <a16:creationId xmlns:a16="http://schemas.microsoft.com/office/drawing/2014/main" id="{987B8D71-9F04-7968-B5D7-4FCC5052EF58}"/>
              </a:ext>
            </a:extLst>
          </p:cNvPr>
          <p:cNvSpPr txBox="1"/>
          <p:nvPr/>
        </p:nvSpPr>
        <p:spPr>
          <a:xfrm>
            <a:off x="-4366136" y="4041919"/>
            <a:ext cx="1724273" cy="369332"/>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sym typeface="Wingdings" panose="05000000000000000000" pitchFamily="2" charset="2"/>
              </a:rPr>
              <a:t>Infer model</a:t>
            </a:r>
            <a:endParaRPr lang="ko-KR" altLang="en-US" b="1" dirty="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4713F29F-B9EF-BD97-959C-1504B48FE646}"/>
              </a:ext>
            </a:extLst>
          </p:cNvPr>
          <p:cNvSpPr/>
          <p:nvPr/>
        </p:nvSpPr>
        <p:spPr>
          <a:xfrm>
            <a:off x="-3260506" y="4978381"/>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97ADFC7-DC40-9355-7C40-DEA12CA99886}"/>
              </a:ext>
            </a:extLst>
          </p:cNvPr>
          <p:cNvSpPr txBox="1"/>
          <p:nvPr/>
        </p:nvSpPr>
        <p:spPr>
          <a:xfrm>
            <a:off x="-3260506" y="5059104"/>
            <a:ext cx="1724272"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rPr>
              <a:t>Modify model parameter</a:t>
            </a:r>
            <a:endParaRPr lang="ko-KR" altLang="en-US" sz="1600" b="1" dirty="0">
              <a:latin typeface="Times New Roman" panose="02020603050405020304" pitchFamily="18" charset="0"/>
              <a:cs typeface="Times New Roman" panose="02020603050405020304" pitchFamily="18" charset="0"/>
            </a:endParaRPr>
          </a:p>
        </p:txBody>
      </p:sp>
      <p:cxnSp>
        <p:nvCxnSpPr>
          <p:cNvPr id="27" name="직선 화살표 연결선 26">
            <a:extLst>
              <a:ext uri="{FF2B5EF4-FFF2-40B4-BE49-F238E27FC236}">
                <a16:creationId xmlns:a16="http://schemas.microsoft.com/office/drawing/2014/main" id="{53D51CB5-541B-730D-1A09-537E0D8B1857}"/>
              </a:ext>
            </a:extLst>
          </p:cNvPr>
          <p:cNvCxnSpPr>
            <a:cxnSpLocks/>
          </p:cNvCxnSpPr>
          <p:nvPr/>
        </p:nvCxnSpPr>
        <p:spPr>
          <a:xfrm flipH="1">
            <a:off x="-2868184" y="6700938"/>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7652264-F659-EA59-D43D-9DC7DE5C2664}"/>
              </a:ext>
            </a:extLst>
          </p:cNvPr>
          <p:cNvSpPr/>
          <p:nvPr/>
        </p:nvSpPr>
        <p:spPr>
          <a:xfrm>
            <a:off x="-2110894" y="3869144"/>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7351F59-50B9-BAC9-89AA-A8255A422AF5}"/>
              </a:ext>
            </a:extLst>
          </p:cNvPr>
          <p:cNvSpPr txBox="1"/>
          <p:nvPr/>
        </p:nvSpPr>
        <p:spPr>
          <a:xfrm>
            <a:off x="-2110894" y="3949867"/>
            <a:ext cx="1724272" cy="584775"/>
          </a:xfrm>
          <a:prstGeom prst="rect">
            <a:avLst/>
          </a:prstGeom>
          <a:noFill/>
        </p:spPr>
        <p:txBody>
          <a:bodyPr wrap="square" rtlCol="0">
            <a:spAutoFit/>
          </a:bodyPr>
          <a:lstStyle/>
          <a:p>
            <a:pPr algn="ctr"/>
            <a:r>
              <a:rPr lang="en-US" altLang="ko-KR" sz="1600" b="1" dirty="0">
                <a:solidFill>
                  <a:srgbClr val="0070C0"/>
                </a:solidFill>
                <a:latin typeface="Times New Roman" panose="02020603050405020304" pitchFamily="18" charset="0"/>
                <a:cs typeface="Times New Roman" panose="02020603050405020304" pitchFamily="18" charset="0"/>
              </a:rPr>
              <a:t>OPENCV image demo</a:t>
            </a:r>
            <a:endParaRPr lang="ko-KR" altLang="en-US" sz="1600" b="1" dirty="0">
              <a:solidFill>
                <a:srgbClr val="0070C0"/>
              </a:solidFill>
              <a:latin typeface="Times New Roman" panose="02020603050405020304" pitchFamily="18" charset="0"/>
              <a:cs typeface="Times New Roman" panose="02020603050405020304" pitchFamily="18" charset="0"/>
            </a:endParaRPr>
          </a:p>
        </p:txBody>
      </p:sp>
      <p:cxnSp>
        <p:nvCxnSpPr>
          <p:cNvPr id="30" name="직선 화살표 연결선 29">
            <a:extLst>
              <a:ext uri="{FF2B5EF4-FFF2-40B4-BE49-F238E27FC236}">
                <a16:creationId xmlns:a16="http://schemas.microsoft.com/office/drawing/2014/main" id="{848FF809-3C9B-DE66-F112-B0D430E94974}"/>
              </a:ext>
            </a:extLst>
          </p:cNvPr>
          <p:cNvCxnSpPr>
            <a:cxnSpLocks/>
            <a:stCxn id="28" idx="1"/>
          </p:cNvCxnSpPr>
          <p:nvPr/>
        </p:nvCxnSpPr>
        <p:spPr>
          <a:xfrm flipH="1">
            <a:off x="-2641863" y="4226585"/>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A9AEDC8-35B4-C11D-DFEE-37B6DBEC8E6D}"/>
              </a:ext>
            </a:extLst>
          </p:cNvPr>
          <p:cNvSpPr txBox="1"/>
          <p:nvPr/>
        </p:nvSpPr>
        <p:spPr>
          <a:xfrm>
            <a:off x="2026277" y="1836641"/>
            <a:ext cx="2423375" cy="400110"/>
          </a:xfrm>
          <a:prstGeom prst="rect">
            <a:avLst/>
          </a:prstGeom>
          <a:noFill/>
        </p:spPr>
        <p:txBody>
          <a:bodyPr wrap="square" rtlCol="0">
            <a:spAutoFit/>
          </a:bodyPr>
          <a:lstStyle/>
          <a:p>
            <a:pPr lvl="1" algn="ctr"/>
            <a:r>
              <a:rPr lang="en-US" altLang="ko-KR" sz="2000" b="1" dirty="0">
                <a:latin typeface="Times New Roman" panose="02020603050405020304" pitchFamily="18" charset="0"/>
                <a:cs typeface="Times New Roman" panose="02020603050405020304" pitchFamily="18" charset="0"/>
              </a:rPr>
              <a:t>Choice dataset</a:t>
            </a:r>
            <a:endParaRPr lang="ko-KR" altLang="en-US" sz="2000" b="1" dirty="0">
              <a:latin typeface="Times New Roman" panose="02020603050405020304" pitchFamily="18" charset="0"/>
              <a:cs typeface="Times New Roman" panose="02020603050405020304" pitchFamily="18" charset="0"/>
            </a:endParaRPr>
          </a:p>
        </p:txBody>
      </p:sp>
      <p:sp>
        <p:nvSpPr>
          <p:cNvPr id="3" name="직사각형 2">
            <a:extLst>
              <a:ext uri="{FF2B5EF4-FFF2-40B4-BE49-F238E27FC236}">
                <a16:creationId xmlns:a16="http://schemas.microsoft.com/office/drawing/2014/main" id="{31DE1CA5-AF6F-2943-7C8D-8ADE779B7FE6}"/>
              </a:ext>
            </a:extLst>
          </p:cNvPr>
          <p:cNvSpPr/>
          <p:nvPr/>
        </p:nvSpPr>
        <p:spPr>
          <a:xfrm>
            <a:off x="1385164" y="1784621"/>
            <a:ext cx="4083664" cy="4879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FD0764-CDB4-2F7C-02A0-1CEA1CFCA54A}"/>
              </a:ext>
            </a:extLst>
          </p:cNvPr>
          <p:cNvSpPr txBox="1"/>
          <p:nvPr/>
        </p:nvSpPr>
        <p:spPr>
          <a:xfrm>
            <a:off x="1961634" y="3538719"/>
            <a:ext cx="2991924" cy="707886"/>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sym typeface="Wingdings" panose="05000000000000000000" pitchFamily="2" charset="2"/>
              </a:rPr>
              <a:t>Configure model </a:t>
            </a:r>
            <a:endParaRPr lang="en-US" altLang="ko-KR" sz="2000" b="1" dirty="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F5E1E45-0EE2-72DE-C2A1-8EDA12416A18}"/>
              </a:ext>
            </a:extLst>
          </p:cNvPr>
          <p:cNvSpPr/>
          <p:nvPr/>
        </p:nvSpPr>
        <p:spPr>
          <a:xfrm>
            <a:off x="1394080" y="3565250"/>
            <a:ext cx="4074747"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16" name="직사각형 15">
            <a:extLst>
              <a:ext uri="{FF2B5EF4-FFF2-40B4-BE49-F238E27FC236}">
                <a16:creationId xmlns:a16="http://schemas.microsoft.com/office/drawing/2014/main" id="{356B4219-3AC0-EEDD-B163-89141F7726C9}"/>
              </a:ext>
            </a:extLst>
          </p:cNvPr>
          <p:cNvSpPr/>
          <p:nvPr/>
        </p:nvSpPr>
        <p:spPr>
          <a:xfrm>
            <a:off x="1394079" y="4424595"/>
            <a:ext cx="4074747"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cxnSp>
        <p:nvCxnSpPr>
          <p:cNvPr id="17" name="직선 화살표 연결선 16">
            <a:extLst>
              <a:ext uri="{FF2B5EF4-FFF2-40B4-BE49-F238E27FC236}">
                <a16:creationId xmlns:a16="http://schemas.microsoft.com/office/drawing/2014/main" id="{8DA702AA-6126-F675-FD67-302CB139EA0B}"/>
              </a:ext>
            </a:extLst>
          </p:cNvPr>
          <p:cNvCxnSpPr>
            <a:cxnSpLocks/>
            <a:stCxn id="3" idx="2"/>
            <a:endCxn id="21" idx="0"/>
          </p:cNvCxnSpPr>
          <p:nvPr/>
        </p:nvCxnSpPr>
        <p:spPr>
          <a:xfrm>
            <a:off x="3426996" y="2272547"/>
            <a:ext cx="0" cy="3907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88CC2854-B5E3-6309-81B4-EA3060BA1255}"/>
              </a:ext>
            </a:extLst>
          </p:cNvPr>
          <p:cNvSpPr/>
          <p:nvPr/>
        </p:nvSpPr>
        <p:spPr>
          <a:xfrm>
            <a:off x="1385163" y="2681135"/>
            <a:ext cx="4083664"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cxnSp>
        <p:nvCxnSpPr>
          <p:cNvPr id="19" name="직선 화살표 연결선 18">
            <a:extLst>
              <a:ext uri="{FF2B5EF4-FFF2-40B4-BE49-F238E27FC236}">
                <a16:creationId xmlns:a16="http://schemas.microsoft.com/office/drawing/2014/main" id="{D4EDFD08-D8E4-D8BD-A5CF-E9E459165CE0}"/>
              </a:ext>
            </a:extLst>
          </p:cNvPr>
          <p:cNvCxnSpPr>
            <a:cxnSpLocks/>
            <a:stCxn id="18" idx="2"/>
            <a:endCxn id="8" idx="0"/>
          </p:cNvCxnSpPr>
          <p:nvPr/>
        </p:nvCxnSpPr>
        <p:spPr>
          <a:xfrm>
            <a:off x="3426995" y="3125992"/>
            <a:ext cx="4459" cy="4392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237585DD-1AF0-1DA9-0099-A8125DD86192}"/>
              </a:ext>
            </a:extLst>
          </p:cNvPr>
          <p:cNvCxnSpPr>
            <a:cxnSpLocks/>
            <a:stCxn id="8" idx="2"/>
            <a:endCxn id="16" idx="0"/>
          </p:cNvCxnSpPr>
          <p:nvPr/>
        </p:nvCxnSpPr>
        <p:spPr>
          <a:xfrm flipH="1">
            <a:off x="3431453" y="4010107"/>
            <a:ext cx="1" cy="4144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1E2AC49-4533-384E-2A77-B416C08D3710}"/>
              </a:ext>
            </a:extLst>
          </p:cNvPr>
          <p:cNvSpPr txBox="1"/>
          <p:nvPr/>
        </p:nvSpPr>
        <p:spPr>
          <a:xfrm>
            <a:off x="1385164" y="2663258"/>
            <a:ext cx="4083663"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Convert text to image</a:t>
            </a:r>
            <a:endParaRPr lang="ko-KR" altLang="en-US" sz="2000" b="1" dirty="0">
              <a:latin typeface="Times New Roman" panose="02020603050405020304" pitchFamily="18" charset="0"/>
              <a:cs typeface="Times New Roman" panose="02020603050405020304" pitchFamily="18" charset="0"/>
            </a:endParaRPr>
          </a:p>
        </p:txBody>
      </p:sp>
      <p:sp>
        <p:nvSpPr>
          <p:cNvPr id="34" name="AutoShape 2">
            <a:extLst>
              <a:ext uri="{FF2B5EF4-FFF2-40B4-BE49-F238E27FC236}">
                <a16:creationId xmlns:a16="http://schemas.microsoft.com/office/drawing/2014/main" id="{F67AEA27-D889-E5D7-9336-8D07776D6788}"/>
              </a:ext>
            </a:extLst>
          </p:cNvPr>
          <p:cNvSpPr>
            <a:spLocks noChangeArrowheads="1"/>
          </p:cNvSpPr>
          <p:nvPr/>
        </p:nvSpPr>
        <p:spPr bwMode="auto">
          <a:xfrm>
            <a:off x="6113824" y="1696303"/>
            <a:ext cx="5026991" cy="680786"/>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effectLst/>
                <a:latin typeface="Times New Roman" panose="02020603050405020304" pitchFamily="18" charset="0"/>
                <a:cs typeface="Times New Roman" panose="02020603050405020304" pitchFamily="18" charset="0"/>
              </a:rPr>
              <a:t>Using Hangul word dictionary dataset </a:t>
            </a:r>
            <a:endParaRPr lang="en-US" altLang="ko-KR" b="0" dirty="0">
              <a:effectLst/>
              <a:latin typeface="Times New Roman" panose="02020603050405020304" pitchFamily="18" charset="0"/>
              <a:cs typeface="Times New Roman" panose="02020603050405020304" pitchFamily="18" charset="0"/>
            </a:endParaRPr>
          </a:p>
        </p:txBody>
      </p:sp>
      <p:cxnSp>
        <p:nvCxnSpPr>
          <p:cNvPr id="38" name="직선 연결선 37">
            <a:extLst>
              <a:ext uri="{FF2B5EF4-FFF2-40B4-BE49-F238E27FC236}">
                <a16:creationId xmlns:a16="http://schemas.microsoft.com/office/drawing/2014/main" id="{018DFC52-C840-2341-D145-CF5E99C3A3E0}"/>
              </a:ext>
            </a:extLst>
          </p:cNvPr>
          <p:cNvCxnSpPr>
            <a:cxnSpLocks/>
            <a:stCxn id="3" idx="3"/>
            <a:endCxn id="34" idx="1"/>
          </p:cNvCxnSpPr>
          <p:nvPr/>
        </p:nvCxnSpPr>
        <p:spPr>
          <a:xfrm>
            <a:off x="5468828" y="2028584"/>
            <a:ext cx="644996" cy="811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30DF415-E6F3-4B10-30CB-88E85937AFC3}"/>
              </a:ext>
            </a:extLst>
          </p:cNvPr>
          <p:cNvSpPr txBox="1"/>
          <p:nvPr/>
        </p:nvSpPr>
        <p:spPr>
          <a:xfrm>
            <a:off x="2595459" y="4414218"/>
            <a:ext cx="1724273" cy="707886"/>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sym typeface="Wingdings" panose="05000000000000000000" pitchFamily="2" charset="2"/>
              </a:rPr>
              <a:t>Training</a:t>
            </a:r>
            <a:endParaRPr lang="en-US" altLang="ko-KR" sz="2000" b="1" dirty="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sp>
        <p:nvSpPr>
          <p:cNvPr id="49" name="AutoShape 2">
            <a:extLst>
              <a:ext uri="{FF2B5EF4-FFF2-40B4-BE49-F238E27FC236}">
                <a16:creationId xmlns:a16="http://schemas.microsoft.com/office/drawing/2014/main" id="{83151A44-3663-308F-5F86-89FB9615070C}"/>
              </a:ext>
            </a:extLst>
          </p:cNvPr>
          <p:cNvSpPr>
            <a:spLocks noChangeArrowheads="1"/>
          </p:cNvSpPr>
          <p:nvPr/>
        </p:nvSpPr>
        <p:spPr bwMode="auto">
          <a:xfrm>
            <a:off x="6105095" y="2518091"/>
            <a:ext cx="5026991" cy="680786"/>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latin typeface="Times New Roman" panose="02020603050405020304" pitchFamily="18" charset="0"/>
                <a:cs typeface="Times New Roman" panose="02020603050405020304" pitchFamily="18" charset="0"/>
              </a:rPr>
              <a:t>Using CAIRO library</a:t>
            </a:r>
            <a:endParaRPr lang="en-US" altLang="ko-KR" b="0" dirty="0">
              <a:effectLst/>
              <a:latin typeface="Times New Roman" panose="02020603050405020304" pitchFamily="18" charset="0"/>
              <a:cs typeface="Times New Roman" panose="02020603050405020304" pitchFamily="18" charset="0"/>
            </a:endParaRPr>
          </a:p>
        </p:txBody>
      </p:sp>
      <p:cxnSp>
        <p:nvCxnSpPr>
          <p:cNvPr id="50" name="직선 연결선 49">
            <a:extLst>
              <a:ext uri="{FF2B5EF4-FFF2-40B4-BE49-F238E27FC236}">
                <a16:creationId xmlns:a16="http://schemas.microsoft.com/office/drawing/2014/main" id="{1AD25860-BA69-3CBF-B7FE-E993AF6FA9CC}"/>
              </a:ext>
            </a:extLst>
          </p:cNvPr>
          <p:cNvCxnSpPr>
            <a:cxnSpLocks/>
            <a:stCxn id="21" idx="3"/>
            <a:endCxn id="49" idx="1"/>
          </p:cNvCxnSpPr>
          <p:nvPr/>
        </p:nvCxnSpPr>
        <p:spPr>
          <a:xfrm flipV="1">
            <a:off x="5468827" y="2858484"/>
            <a:ext cx="636268" cy="482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AutoShape 2">
            <a:extLst>
              <a:ext uri="{FF2B5EF4-FFF2-40B4-BE49-F238E27FC236}">
                <a16:creationId xmlns:a16="http://schemas.microsoft.com/office/drawing/2014/main" id="{E83B46B6-1A24-8CAF-3DCD-834083C79CA6}"/>
              </a:ext>
            </a:extLst>
          </p:cNvPr>
          <p:cNvSpPr>
            <a:spLocks noChangeArrowheads="1"/>
          </p:cNvSpPr>
          <p:nvPr/>
        </p:nvSpPr>
        <p:spPr bwMode="auto">
          <a:xfrm>
            <a:off x="6122741" y="3444770"/>
            <a:ext cx="5026991" cy="680786"/>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latin typeface="Times New Roman" panose="02020603050405020304" pitchFamily="18" charset="0"/>
                <a:cs typeface="Times New Roman" panose="02020603050405020304" pitchFamily="18" charset="0"/>
              </a:rPr>
              <a:t>CNN encoder + GRU decoder</a:t>
            </a:r>
            <a:endParaRPr lang="en-US" altLang="ko-KR" b="1" dirty="0">
              <a:effectLst/>
              <a:latin typeface="Times New Roman" panose="02020603050405020304" pitchFamily="18" charset="0"/>
              <a:cs typeface="Times New Roman" panose="02020603050405020304" pitchFamily="18" charset="0"/>
            </a:endParaRPr>
          </a:p>
        </p:txBody>
      </p:sp>
      <p:cxnSp>
        <p:nvCxnSpPr>
          <p:cNvPr id="52" name="직선 연결선 51">
            <a:extLst>
              <a:ext uri="{FF2B5EF4-FFF2-40B4-BE49-F238E27FC236}">
                <a16:creationId xmlns:a16="http://schemas.microsoft.com/office/drawing/2014/main" id="{6CFDEDA1-5FBB-46AA-E7DA-6DA476663E41}"/>
              </a:ext>
            </a:extLst>
          </p:cNvPr>
          <p:cNvCxnSpPr>
            <a:cxnSpLocks/>
            <a:stCxn id="8" idx="3"/>
            <a:endCxn id="51" idx="1"/>
          </p:cNvCxnSpPr>
          <p:nvPr/>
        </p:nvCxnSpPr>
        <p:spPr>
          <a:xfrm flipV="1">
            <a:off x="5468827" y="3785163"/>
            <a:ext cx="653914" cy="251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BACA438B-1872-B47B-70F3-97E614A06690}"/>
              </a:ext>
            </a:extLst>
          </p:cNvPr>
          <p:cNvSpPr/>
          <p:nvPr/>
        </p:nvSpPr>
        <p:spPr>
          <a:xfrm>
            <a:off x="1385163" y="5215416"/>
            <a:ext cx="4083663" cy="4253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3C5E313C-D618-C42B-12B0-29A50F551908}"/>
              </a:ext>
            </a:extLst>
          </p:cNvPr>
          <p:cNvSpPr txBox="1"/>
          <p:nvPr/>
        </p:nvSpPr>
        <p:spPr>
          <a:xfrm>
            <a:off x="2564858" y="5215416"/>
            <a:ext cx="1724273" cy="707886"/>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sym typeface="Wingdings" panose="05000000000000000000" pitchFamily="2" charset="2"/>
              </a:rPr>
              <a:t>Test</a:t>
            </a:r>
            <a:endParaRPr lang="en-US" altLang="ko-KR" sz="2000" b="1" dirty="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cxnSp>
        <p:nvCxnSpPr>
          <p:cNvPr id="87" name="직선 화살표 연결선 86">
            <a:extLst>
              <a:ext uri="{FF2B5EF4-FFF2-40B4-BE49-F238E27FC236}">
                <a16:creationId xmlns:a16="http://schemas.microsoft.com/office/drawing/2014/main" id="{73E004FF-D503-006F-3286-8AE429826273}"/>
              </a:ext>
            </a:extLst>
          </p:cNvPr>
          <p:cNvCxnSpPr>
            <a:cxnSpLocks/>
            <a:endCxn id="76" idx="0"/>
          </p:cNvCxnSpPr>
          <p:nvPr/>
        </p:nvCxnSpPr>
        <p:spPr>
          <a:xfrm>
            <a:off x="3426995" y="4829759"/>
            <a:ext cx="0" cy="3856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직사각형 91">
            <a:extLst>
              <a:ext uri="{FF2B5EF4-FFF2-40B4-BE49-F238E27FC236}">
                <a16:creationId xmlns:a16="http://schemas.microsoft.com/office/drawing/2014/main" id="{F7A51178-080A-924E-1AED-E233E41F0A7A}"/>
              </a:ext>
            </a:extLst>
          </p:cNvPr>
          <p:cNvSpPr/>
          <p:nvPr/>
        </p:nvSpPr>
        <p:spPr>
          <a:xfrm>
            <a:off x="1385163" y="6075167"/>
            <a:ext cx="4074747" cy="4253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DFA182BB-AB4E-73B8-BA7D-F50D47FD7288}"/>
              </a:ext>
            </a:extLst>
          </p:cNvPr>
          <p:cNvSpPr txBox="1"/>
          <p:nvPr/>
        </p:nvSpPr>
        <p:spPr>
          <a:xfrm>
            <a:off x="2089637" y="6070523"/>
            <a:ext cx="2667899" cy="707886"/>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sym typeface="Wingdings" panose="05000000000000000000" pitchFamily="2" charset="2"/>
              </a:rPr>
              <a:t>Apply custom dataset</a:t>
            </a:r>
            <a:endParaRPr lang="en-US" altLang="ko-KR" sz="2000" b="1" dirty="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cxnSp>
        <p:nvCxnSpPr>
          <p:cNvPr id="94" name="직선 화살표 연결선 93">
            <a:extLst>
              <a:ext uri="{FF2B5EF4-FFF2-40B4-BE49-F238E27FC236}">
                <a16:creationId xmlns:a16="http://schemas.microsoft.com/office/drawing/2014/main" id="{3B0F9BD2-CB33-CD5A-9CA2-21BF590C4B17}"/>
              </a:ext>
            </a:extLst>
          </p:cNvPr>
          <p:cNvCxnSpPr>
            <a:cxnSpLocks/>
          </p:cNvCxnSpPr>
          <p:nvPr/>
        </p:nvCxnSpPr>
        <p:spPr>
          <a:xfrm>
            <a:off x="3422537" y="5637860"/>
            <a:ext cx="8915" cy="4448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AutoShape 2">
            <a:extLst>
              <a:ext uri="{FF2B5EF4-FFF2-40B4-BE49-F238E27FC236}">
                <a16:creationId xmlns:a16="http://schemas.microsoft.com/office/drawing/2014/main" id="{683A5753-B30B-2E86-197E-9E91C452FF1D}"/>
              </a:ext>
            </a:extLst>
          </p:cNvPr>
          <p:cNvSpPr>
            <a:spLocks noChangeArrowheads="1"/>
          </p:cNvSpPr>
          <p:nvPr/>
        </p:nvSpPr>
        <p:spPr bwMode="auto">
          <a:xfrm>
            <a:off x="6122741" y="4282439"/>
            <a:ext cx="5026991" cy="2218078"/>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latin typeface="Times New Roman" panose="02020603050405020304" pitchFamily="18" charset="0"/>
                <a:cs typeface="Times New Roman" panose="02020603050405020304" pitchFamily="18" charset="0"/>
              </a:rPr>
              <a:t>Min learning rate : 1e-4</a:t>
            </a:r>
          </a:p>
          <a:p>
            <a:pPr algn="ctr"/>
            <a:r>
              <a:rPr lang="en-US" altLang="ko-KR" b="1" dirty="0">
                <a:effectLst/>
                <a:latin typeface="Times New Roman" panose="02020603050405020304" pitchFamily="18" charset="0"/>
                <a:cs typeface="Times New Roman" panose="02020603050405020304" pitchFamily="18" charset="0"/>
              </a:rPr>
              <a:t>Patience</a:t>
            </a:r>
            <a:r>
              <a:rPr lang="en-US" altLang="ko-KR" b="1" dirty="0">
                <a:latin typeface="Times New Roman" panose="02020603050405020304" pitchFamily="18" charset="0"/>
                <a:cs typeface="Times New Roman" panose="02020603050405020304" pitchFamily="18" charset="0"/>
              </a:rPr>
              <a:t> : </a:t>
            </a:r>
            <a:r>
              <a:rPr lang="en-US" altLang="ko-KR" b="1" dirty="0">
                <a:effectLst/>
                <a:latin typeface="Times New Roman" panose="02020603050405020304" pitchFamily="18" charset="0"/>
                <a:cs typeface="Times New Roman" panose="02020603050405020304" pitchFamily="18" charset="0"/>
              </a:rPr>
              <a:t>3</a:t>
            </a:r>
          </a:p>
          <a:p>
            <a:pPr algn="ctr"/>
            <a:r>
              <a:rPr lang="en-US" altLang="ko-KR" b="1" dirty="0">
                <a:effectLst/>
                <a:latin typeface="Times New Roman" panose="02020603050405020304" pitchFamily="18" charset="0"/>
                <a:cs typeface="Times New Roman" panose="02020603050405020304" pitchFamily="18" charset="0"/>
              </a:rPr>
              <a:t> Min delta value : 0.02</a:t>
            </a:r>
          </a:p>
          <a:p>
            <a:pPr algn="ctr"/>
            <a:r>
              <a:rPr lang="en-US" altLang="ko-KR" b="1" dirty="0">
                <a:latin typeface="Times New Roman" panose="02020603050405020304" pitchFamily="18" charset="0"/>
                <a:cs typeface="Times New Roman" panose="02020603050405020304" pitchFamily="18" charset="0"/>
              </a:rPr>
              <a:t>Batch size : 128</a:t>
            </a:r>
          </a:p>
          <a:p>
            <a:pPr algn="ctr"/>
            <a:r>
              <a:rPr lang="en-US" altLang="ko-KR" b="1" dirty="0">
                <a:effectLst/>
                <a:latin typeface="Times New Roman" panose="02020603050405020304" pitchFamily="18" charset="0"/>
                <a:cs typeface="Times New Roman" panose="02020603050405020304" pitchFamily="18" charset="0"/>
              </a:rPr>
              <a:t>Epochs : 13 (maximum : 100)</a:t>
            </a:r>
          </a:p>
          <a:p>
            <a:pPr algn="ctr"/>
            <a:endParaRPr lang="en-US" altLang="ko-KR" b="1" dirty="0">
              <a:effectLst/>
              <a:latin typeface="Times New Roman" panose="02020603050405020304" pitchFamily="18" charset="0"/>
              <a:cs typeface="Times New Roman" panose="02020603050405020304" pitchFamily="18" charset="0"/>
            </a:endParaRPr>
          </a:p>
        </p:txBody>
      </p:sp>
      <p:cxnSp>
        <p:nvCxnSpPr>
          <p:cNvPr id="100" name="직선 연결선 99">
            <a:extLst>
              <a:ext uri="{FF2B5EF4-FFF2-40B4-BE49-F238E27FC236}">
                <a16:creationId xmlns:a16="http://schemas.microsoft.com/office/drawing/2014/main" id="{02351995-EDA3-9377-8359-92177767CC83}"/>
              </a:ext>
            </a:extLst>
          </p:cNvPr>
          <p:cNvCxnSpPr>
            <a:cxnSpLocks/>
            <a:endCxn id="99" idx="1"/>
          </p:cNvCxnSpPr>
          <p:nvPr/>
        </p:nvCxnSpPr>
        <p:spPr>
          <a:xfrm>
            <a:off x="5468827" y="4625349"/>
            <a:ext cx="653914" cy="76612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30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procedure</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3431938"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 dataset - Augmentation</a:t>
            </a:r>
          </a:p>
        </p:txBody>
      </p:sp>
      <p:sp>
        <p:nvSpPr>
          <p:cNvPr id="10" name="TextBox 9">
            <a:extLst>
              <a:ext uri="{FF2B5EF4-FFF2-40B4-BE49-F238E27FC236}">
                <a16:creationId xmlns:a16="http://schemas.microsoft.com/office/drawing/2014/main" id="{987B8D71-9F04-7968-B5D7-4FCC5052EF58}"/>
              </a:ext>
            </a:extLst>
          </p:cNvPr>
          <p:cNvSpPr txBox="1"/>
          <p:nvPr/>
        </p:nvSpPr>
        <p:spPr>
          <a:xfrm>
            <a:off x="-4366136" y="4041919"/>
            <a:ext cx="1724273" cy="369332"/>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sym typeface="Wingdings" panose="05000000000000000000" pitchFamily="2" charset="2"/>
              </a:rPr>
              <a:t>Infer model</a:t>
            </a:r>
            <a:endParaRPr lang="ko-KR" altLang="en-US" b="1" dirty="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4713F29F-B9EF-BD97-959C-1504B48FE646}"/>
              </a:ext>
            </a:extLst>
          </p:cNvPr>
          <p:cNvSpPr/>
          <p:nvPr/>
        </p:nvSpPr>
        <p:spPr>
          <a:xfrm>
            <a:off x="511394" y="1824560"/>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97ADFC7-DC40-9355-7C40-DEA12CA99886}"/>
              </a:ext>
            </a:extLst>
          </p:cNvPr>
          <p:cNvSpPr txBox="1"/>
          <p:nvPr/>
        </p:nvSpPr>
        <p:spPr>
          <a:xfrm>
            <a:off x="511394" y="1905283"/>
            <a:ext cx="1724272"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rPr>
              <a:t>Hangul word dictionary </a:t>
            </a:r>
            <a:endParaRPr lang="ko-KR" altLang="en-US" sz="1600" b="1" dirty="0">
              <a:latin typeface="Times New Roman" panose="02020603050405020304" pitchFamily="18" charset="0"/>
              <a:cs typeface="Times New Roman" panose="02020603050405020304" pitchFamily="18" charset="0"/>
            </a:endParaRPr>
          </a:p>
        </p:txBody>
      </p:sp>
      <p:cxnSp>
        <p:nvCxnSpPr>
          <p:cNvPr id="27" name="직선 화살표 연결선 26">
            <a:extLst>
              <a:ext uri="{FF2B5EF4-FFF2-40B4-BE49-F238E27FC236}">
                <a16:creationId xmlns:a16="http://schemas.microsoft.com/office/drawing/2014/main" id="{53D51CB5-541B-730D-1A09-537E0D8B1857}"/>
              </a:ext>
            </a:extLst>
          </p:cNvPr>
          <p:cNvCxnSpPr>
            <a:cxnSpLocks/>
          </p:cNvCxnSpPr>
          <p:nvPr/>
        </p:nvCxnSpPr>
        <p:spPr>
          <a:xfrm flipH="1">
            <a:off x="-2868184" y="6700938"/>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7652264-F659-EA59-D43D-9DC7DE5C2664}"/>
              </a:ext>
            </a:extLst>
          </p:cNvPr>
          <p:cNvSpPr/>
          <p:nvPr/>
        </p:nvSpPr>
        <p:spPr>
          <a:xfrm>
            <a:off x="-2110894" y="3869144"/>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7351F59-50B9-BAC9-89AA-A8255A422AF5}"/>
              </a:ext>
            </a:extLst>
          </p:cNvPr>
          <p:cNvSpPr txBox="1"/>
          <p:nvPr/>
        </p:nvSpPr>
        <p:spPr>
          <a:xfrm>
            <a:off x="-2110894" y="3949867"/>
            <a:ext cx="1724272" cy="584775"/>
          </a:xfrm>
          <a:prstGeom prst="rect">
            <a:avLst/>
          </a:prstGeom>
          <a:noFill/>
        </p:spPr>
        <p:txBody>
          <a:bodyPr wrap="square" rtlCol="0">
            <a:spAutoFit/>
          </a:bodyPr>
          <a:lstStyle/>
          <a:p>
            <a:pPr algn="ctr"/>
            <a:r>
              <a:rPr lang="en-US" altLang="ko-KR" sz="1600" b="1" dirty="0">
                <a:solidFill>
                  <a:srgbClr val="0070C0"/>
                </a:solidFill>
                <a:latin typeface="Times New Roman" panose="02020603050405020304" pitchFamily="18" charset="0"/>
                <a:cs typeface="Times New Roman" panose="02020603050405020304" pitchFamily="18" charset="0"/>
              </a:rPr>
              <a:t>OPENCV image demo</a:t>
            </a:r>
            <a:endParaRPr lang="ko-KR" altLang="en-US" sz="1600" b="1" dirty="0">
              <a:solidFill>
                <a:srgbClr val="0070C0"/>
              </a:solidFill>
              <a:latin typeface="Times New Roman" panose="02020603050405020304" pitchFamily="18" charset="0"/>
              <a:cs typeface="Times New Roman" panose="02020603050405020304" pitchFamily="18" charset="0"/>
            </a:endParaRPr>
          </a:p>
        </p:txBody>
      </p:sp>
      <p:cxnSp>
        <p:nvCxnSpPr>
          <p:cNvPr id="30" name="직선 화살표 연결선 29">
            <a:extLst>
              <a:ext uri="{FF2B5EF4-FFF2-40B4-BE49-F238E27FC236}">
                <a16:creationId xmlns:a16="http://schemas.microsoft.com/office/drawing/2014/main" id="{848FF809-3C9B-DE66-F112-B0D430E94974}"/>
              </a:ext>
            </a:extLst>
          </p:cNvPr>
          <p:cNvCxnSpPr>
            <a:cxnSpLocks/>
            <a:stCxn id="28" idx="1"/>
          </p:cNvCxnSpPr>
          <p:nvPr/>
        </p:nvCxnSpPr>
        <p:spPr>
          <a:xfrm flipH="1">
            <a:off x="-2641863" y="4226585"/>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 name="직선 화살표 연결선 1">
            <a:extLst>
              <a:ext uri="{FF2B5EF4-FFF2-40B4-BE49-F238E27FC236}">
                <a16:creationId xmlns:a16="http://schemas.microsoft.com/office/drawing/2014/main" id="{FAB73412-9E0A-21A2-9D75-D8EAF74C3AE8}"/>
              </a:ext>
            </a:extLst>
          </p:cNvPr>
          <p:cNvCxnSpPr>
            <a:cxnSpLocks/>
          </p:cNvCxnSpPr>
          <p:nvPr/>
        </p:nvCxnSpPr>
        <p:spPr>
          <a:xfrm>
            <a:off x="2235666" y="2134170"/>
            <a:ext cx="90211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5C9F8C1-2347-1BBD-D326-287A27E1D256}"/>
              </a:ext>
            </a:extLst>
          </p:cNvPr>
          <p:cNvSpPr txBox="1"/>
          <p:nvPr/>
        </p:nvSpPr>
        <p:spPr>
          <a:xfrm>
            <a:off x="365160" y="2564707"/>
            <a:ext cx="2016739" cy="646331"/>
          </a:xfrm>
          <a:prstGeom prst="rect">
            <a:avLst/>
          </a:prstGeom>
          <a:noFill/>
        </p:spPr>
        <p:txBody>
          <a:bodyPr wrap="square" rtlCol="0">
            <a:spAutoFit/>
          </a:bodyPr>
          <a:lstStyle/>
          <a:p>
            <a:pPr algn="ctr"/>
            <a:r>
              <a:rPr lang="en-US" altLang="ko-KR" b="1" dirty="0"/>
              <a:t>2~8 character</a:t>
            </a:r>
          </a:p>
          <a:p>
            <a:pPr algn="ctr"/>
            <a:r>
              <a:rPr lang="en-US" altLang="ko-KR" b="1" dirty="0"/>
              <a:t># data : 270000</a:t>
            </a:r>
            <a:endParaRPr lang="ko-KR" altLang="en-US" b="1" dirty="0"/>
          </a:p>
        </p:txBody>
      </p:sp>
      <p:sp>
        <p:nvSpPr>
          <p:cNvPr id="6" name="직사각형 5">
            <a:extLst>
              <a:ext uri="{FF2B5EF4-FFF2-40B4-BE49-F238E27FC236}">
                <a16:creationId xmlns:a16="http://schemas.microsoft.com/office/drawing/2014/main" id="{81A6FC21-76C4-1CA5-3B61-C9DCB2A99400}"/>
              </a:ext>
            </a:extLst>
          </p:cNvPr>
          <p:cNvSpPr/>
          <p:nvPr/>
        </p:nvSpPr>
        <p:spPr>
          <a:xfrm>
            <a:off x="3137781" y="1799769"/>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074473-8B33-C939-413F-8FEB60A1BC25}"/>
              </a:ext>
            </a:extLst>
          </p:cNvPr>
          <p:cNvSpPr txBox="1"/>
          <p:nvPr/>
        </p:nvSpPr>
        <p:spPr>
          <a:xfrm>
            <a:off x="3137781" y="1880492"/>
            <a:ext cx="1724272"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rPr>
              <a:t>Random select 2 words</a:t>
            </a:r>
            <a:endParaRPr lang="ko-KR" altLang="en-US" sz="1600" b="1" dirty="0">
              <a:latin typeface="Times New Roman" panose="02020603050405020304" pitchFamily="18" charset="0"/>
              <a:cs typeface="Times New Roman" panose="02020603050405020304" pitchFamily="18" charset="0"/>
            </a:endParaRPr>
          </a:p>
        </p:txBody>
      </p:sp>
      <p:cxnSp>
        <p:nvCxnSpPr>
          <p:cNvPr id="8" name="직선 화살표 연결선 7">
            <a:extLst>
              <a:ext uri="{FF2B5EF4-FFF2-40B4-BE49-F238E27FC236}">
                <a16:creationId xmlns:a16="http://schemas.microsoft.com/office/drawing/2014/main" id="{AAAA6C0C-3D9B-B771-14C3-4FF4B54A5F3F}"/>
              </a:ext>
            </a:extLst>
          </p:cNvPr>
          <p:cNvCxnSpPr>
            <a:cxnSpLocks/>
          </p:cNvCxnSpPr>
          <p:nvPr/>
        </p:nvCxnSpPr>
        <p:spPr>
          <a:xfrm>
            <a:off x="4862053" y="2131556"/>
            <a:ext cx="90211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BEDD9B5A-F4C8-1472-DEDF-364786EC9F15}"/>
              </a:ext>
            </a:extLst>
          </p:cNvPr>
          <p:cNvSpPr/>
          <p:nvPr/>
        </p:nvSpPr>
        <p:spPr>
          <a:xfrm>
            <a:off x="5764168" y="1797155"/>
            <a:ext cx="304963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EE2C2F8-5ECE-5957-58E5-6433FFB2DAD9}"/>
              </a:ext>
            </a:extLst>
          </p:cNvPr>
          <p:cNvSpPr txBox="1"/>
          <p:nvPr/>
        </p:nvSpPr>
        <p:spPr>
          <a:xfrm>
            <a:off x="5910217" y="1880491"/>
            <a:ext cx="2757533"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rPr>
              <a:t>Make combination 2 words to 1 word</a:t>
            </a:r>
            <a:endParaRPr lang="ko-KR" altLang="en-US"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DDD2EB4-DBCC-8412-40CC-1223CE4F7952}"/>
              </a:ext>
            </a:extLst>
          </p:cNvPr>
          <p:cNvSpPr txBox="1"/>
          <p:nvPr/>
        </p:nvSpPr>
        <p:spPr>
          <a:xfrm>
            <a:off x="5764168" y="2539442"/>
            <a:ext cx="3049632" cy="646331"/>
          </a:xfrm>
          <a:prstGeom prst="rect">
            <a:avLst/>
          </a:prstGeom>
          <a:noFill/>
        </p:spPr>
        <p:txBody>
          <a:bodyPr wrap="square" rtlCol="0">
            <a:spAutoFit/>
          </a:bodyPr>
          <a:lstStyle/>
          <a:p>
            <a:pPr algn="ctr"/>
            <a:r>
              <a:rPr lang="en-US" altLang="ko-KR" b="1" dirty="0"/>
              <a:t>Maximum 16-character</a:t>
            </a:r>
          </a:p>
          <a:p>
            <a:pPr algn="ctr"/>
            <a:r>
              <a:rPr lang="en-US" altLang="ko-KR" b="1" dirty="0"/>
              <a:t># data : 1000000 </a:t>
            </a:r>
            <a:endParaRPr lang="ko-KR" altLang="en-US" b="1" dirty="0"/>
          </a:p>
        </p:txBody>
      </p:sp>
      <p:sp>
        <p:nvSpPr>
          <p:cNvPr id="14" name="AutoShape 2">
            <a:extLst>
              <a:ext uri="{FF2B5EF4-FFF2-40B4-BE49-F238E27FC236}">
                <a16:creationId xmlns:a16="http://schemas.microsoft.com/office/drawing/2014/main" id="{35AC656C-4958-2DDD-EC4D-031C4FC06832}"/>
              </a:ext>
            </a:extLst>
          </p:cNvPr>
          <p:cNvSpPr>
            <a:spLocks noChangeArrowheads="1"/>
          </p:cNvSpPr>
          <p:nvPr/>
        </p:nvSpPr>
        <p:spPr bwMode="auto">
          <a:xfrm>
            <a:off x="339962" y="3733843"/>
            <a:ext cx="3431938"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 dataset - variation</a:t>
            </a:r>
          </a:p>
        </p:txBody>
      </p:sp>
      <p:pic>
        <p:nvPicPr>
          <p:cNvPr id="16" name="그림 15">
            <a:extLst>
              <a:ext uri="{FF2B5EF4-FFF2-40B4-BE49-F238E27FC236}">
                <a16:creationId xmlns:a16="http://schemas.microsoft.com/office/drawing/2014/main" id="{58B09B3B-9E6D-CEB0-CC14-9D61878419FD}"/>
              </a:ext>
            </a:extLst>
          </p:cNvPr>
          <p:cNvPicPr>
            <a:picLocks noChangeAspect="1"/>
          </p:cNvPicPr>
          <p:nvPr/>
        </p:nvPicPr>
        <p:blipFill>
          <a:blip r:embed="rId3"/>
          <a:stretch>
            <a:fillRect/>
          </a:stretch>
        </p:blipFill>
        <p:spPr>
          <a:xfrm>
            <a:off x="603376" y="5221691"/>
            <a:ext cx="5324475" cy="895350"/>
          </a:xfrm>
          <a:prstGeom prst="rect">
            <a:avLst/>
          </a:prstGeom>
        </p:spPr>
      </p:pic>
      <p:sp>
        <p:nvSpPr>
          <p:cNvPr id="17" name="TextBox 16">
            <a:extLst>
              <a:ext uri="{FF2B5EF4-FFF2-40B4-BE49-F238E27FC236}">
                <a16:creationId xmlns:a16="http://schemas.microsoft.com/office/drawing/2014/main" id="{907E2B57-0012-618F-F834-61F9FD5167E3}"/>
              </a:ext>
            </a:extLst>
          </p:cNvPr>
          <p:cNvSpPr txBox="1"/>
          <p:nvPr/>
        </p:nvSpPr>
        <p:spPr>
          <a:xfrm>
            <a:off x="263781" y="4443502"/>
            <a:ext cx="6397406" cy="369332"/>
          </a:xfrm>
          <a:prstGeom prst="rect">
            <a:avLst/>
          </a:prstGeom>
          <a:noFill/>
        </p:spPr>
        <p:txBody>
          <a:bodyPr wrap="square" rtlCol="0">
            <a:spAutoFit/>
          </a:bodyPr>
          <a:lstStyle/>
          <a:p>
            <a:pPr algn="ctr"/>
            <a:r>
              <a:rPr lang="en-US" altLang="ko-KR" b="1" dirty="0"/>
              <a:t>Various variations were applied to the handwriting.</a:t>
            </a:r>
            <a:endParaRPr lang="ko-KR" altLang="en-US" b="1" dirty="0"/>
          </a:p>
        </p:txBody>
      </p:sp>
    </p:spTree>
    <p:extLst>
      <p:ext uri="{BB962C8B-B14F-4D97-AF65-F5344CB8AC3E}">
        <p14:creationId xmlns:p14="http://schemas.microsoft.com/office/powerpoint/2010/main" val="298625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205853"/>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procedure</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339962" y="1030015"/>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structure</a:t>
            </a:r>
          </a:p>
        </p:txBody>
      </p:sp>
      <p:grpSp>
        <p:nvGrpSpPr>
          <p:cNvPr id="13" name="그룹 12">
            <a:extLst>
              <a:ext uri="{FF2B5EF4-FFF2-40B4-BE49-F238E27FC236}">
                <a16:creationId xmlns:a16="http://schemas.microsoft.com/office/drawing/2014/main" id="{5B3E6DAA-A531-C6C5-36BF-397BF2399D03}"/>
              </a:ext>
            </a:extLst>
          </p:cNvPr>
          <p:cNvGrpSpPr/>
          <p:nvPr/>
        </p:nvGrpSpPr>
        <p:grpSpPr>
          <a:xfrm>
            <a:off x="-3063939" y="320220"/>
            <a:ext cx="2482092" cy="487926"/>
            <a:chOff x="1881107" y="1923189"/>
            <a:chExt cx="2482092" cy="487926"/>
          </a:xfrm>
        </p:grpSpPr>
        <p:sp>
          <p:nvSpPr>
            <p:cNvPr id="2" name="TextBox 1">
              <a:extLst>
                <a:ext uri="{FF2B5EF4-FFF2-40B4-BE49-F238E27FC236}">
                  <a16:creationId xmlns:a16="http://schemas.microsoft.com/office/drawing/2014/main" id="{0A9AEDC8-35B4-C11D-DFEE-37B6DBEC8E6D}"/>
                </a:ext>
              </a:extLst>
            </p:cNvPr>
            <p:cNvSpPr txBox="1"/>
            <p:nvPr/>
          </p:nvSpPr>
          <p:spPr>
            <a:xfrm>
              <a:off x="1881107" y="1972437"/>
              <a:ext cx="2222083" cy="400110"/>
            </a:xfrm>
            <a:prstGeom prst="rect">
              <a:avLst/>
            </a:prstGeom>
            <a:noFill/>
          </p:spPr>
          <p:txBody>
            <a:bodyPr wrap="square" rtlCol="0">
              <a:spAutoFit/>
            </a:bodyPr>
            <a:lstStyle/>
            <a:p>
              <a:pPr lvl="1" algn="ctr"/>
              <a:r>
                <a:rPr lang="en-US" altLang="ko-KR" sz="2000" b="1" dirty="0">
                  <a:latin typeface="Times New Roman" panose="02020603050405020304" pitchFamily="18" charset="0"/>
                  <a:cs typeface="Times New Roman" panose="02020603050405020304" pitchFamily="18" charset="0"/>
                </a:rPr>
                <a:t>CRNN + GRU</a:t>
              </a:r>
              <a:endParaRPr lang="ko-KR" altLang="en-US" sz="2000" b="1" dirty="0">
                <a:latin typeface="Times New Roman" panose="02020603050405020304" pitchFamily="18" charset="0"/>
                <a:cs typeface="Times New Roman" panose="02020603050405020304" pitchFamily="18" charset="0"/>
              </a:endParaRPr>
            </a:p>
          </p:txBody>
        </p:sp>
        <p:sp>
          <p:nvSpPr>
            <p:cNvPr id="3" name="직사각형 2">
              <a:extLst>
                <a:ext uri="{FF2B5EF4-FFF2-40B4-BE49-F238E27FC236}">
                  <a16:creationId xmlns:a16="http://schemas.microsoft.com/office/drawing/2014/main" id="{31DE1CA5-AF6F-2943-7C8D-8ADE779B7FE6}"/>
                </a:ext>
              </a:extLst>
            </p:cNvPr>
            <p:cNvSpPr/>
            <p:nvPr/>
          </p:nvSpPr>
          <p:spPr>
            <a:xfrm>
              <a:off x="2141116" y="1923189"/>
              <a:ext cx="2222083" cy="48792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987B8D71-9F04-7968-B5D7-4FCC5052EF58}"/>
              </a:ext>
            </a:extLst>
          </p:cNvPr>
          <p:cNvSpPr txBox="1"/>
          <p:nvPr/>
        </p:nvSpPr>
        <p:spPr>
          <a:xfrm>
            <a:off x="-4366136" y="4041919"/>
            <a:ext cx="1724273" cy="369332"/>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sym typeface="Wingdings" panose="05000000000000000000" pitchFamily="2" charset="2"/>
              </a:rPr>
              <a:t>Infer model</a:t>
            </a:r>
            <a:endParaRPr lang="ko-KR" altLang="en-US" b="1" dirty="0">
              <a:latin typeface="Times New Roman" panose="02020603050405020304" pitchFamily="18" charset="0"/>
              <a:cs typeface="Times New Roman" panose="02020603050405020304" pitchFamily="18" charset="0"/>
            </a:endParaRPr>
          </a:p>
        </p:txBody>
      </p:sp>
      <p:sp>
        <p:nvSpPr>
          <p:cNvPr id="25" name="직사각형 24">
            <a:extLst>
              <a:ext uri="{FF2B5EF4-FFF2-40B4-BE49-F238E27FC236}">
                <a16:creationId xmlns:a16="http://schemas.microsoft.com/office/drawing/2014/main" id="{4713F29F-B9EF-BD97-959C-1504B48FE646}"/>
              </a:ext>
            </a:extLst>
          </p:cNvPr>
          <p:cNvSpPr/>
          <p:nvPr/>
        </p:nvSpPr>
        <p:spPr>
          <a:xfrm>
            <a:off x="-3260506" y="4978381"/>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97ADFC7-DC40-9355-7C40-DEA12CA99886}"/>
              </a:ext>
            </a:extLst>
          </p:cNvPr>
          <p:cNvSpPr txBox="1"/>
          <p:nvPr/>
        </p:nvSpPr>
        <p:spPr>
          <a:xfrm>
            <a:off x="-3260506" y="5059104"/>
            <a:ext cx="1724272" cy="584775"/>
          </a:xfrm>
          <a:prstGeom prst="rect">
            <a:avLst/>
          </a:prstGeom>
          <a:noFill/>
        </p:spPr>
        <p:txBody>
          <a:bodyPr wrap="square" rtlCol="0">
            <a:spAutoFit/>
          </a:bodyPr>
          <a:lstStyle/>
          <a:p>
            <a:pPr algn="ctr"/>
            <a:r>
              <a:rPr lang="en-US" altLang="ko-KR" sz="1600" b="1" dirty="0">
                <a:latin typeface="Times New Roman" panose="02020603050405020304" pitchFamily="18" charset="0"/>
                <a:cs typeface="Times New Roman" panose="02020603050405020304" pitchFamily="18" charset="0"/>
              </a:rPr>
              <a:t>Modify model parameter</a:t>
            </a:r>
            <a:endParaRPr lang="ko-KR" altLang="en-US" sz="1600" b="1" dirty="0">
              <a:latin typeface="Times New Roman" panose="02020603050405020304" pitchFamily="18" charset="0"/>
              <a:cs typeface="Times New Roman" panose="02020603050405020304" pitchFamily="18" charset="0"/>
            </a:endParaRPr>
          </a:p>
        </p:txBody>
      </p:sp>
      <p:cxnSp>
        <p:nvCxnSpPr>
          <p:cNvPr id="27" name="직선 화살표 연결선 26">
            <a:extLst>
              <a:ext uri="{FF2B5EF4-FFF2-40B4-BE49-F238E27FC236}">
                <a16:creationId xmlns:a16="http://schemas.microsoft.com/office/drawing/2014/main" id="{53D51CB5-541B-730D-1A09-537E0D8B1857}"/>
              </a:ext>
            </a:extLst>
          </p:cNvPr>
          <p:cNvCxnSpPr>
            <a:cxnSpLocks/>
          </p:cNvCxnSpPr>
          <p:nvPr/>
        </p:nvCxnSpPr>
        <p:spPr>
          <a:xfrm flipH="1">
            <a:off x="-2868184" y="6700938"/>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17652264-F659-EA59-D43D-9DC7DE5C2664}"/>
              </a:ext>
            </a:extLst>
          </p:cNvPr>
          <p:cNvSpPr/>
          <p:nvPr/>
        </p:nvSpPr>
        <p:spPr>
          <a:xfrm>
            <a:off x="-2110894" y="3869144"/>
            <a:ext cx="1724272" cy="7148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7351F59-50B9-BAC9-89AA-A8255A422AF5}"/>
              </a:ext>
            </a:extLst>
          </p:cNvPr>
          <p:cNvSpPr txBox="1"/>
          <p:nvPr/>
        </p:nvSpPr>
        <p:spPr>
          <a:xfrm>
            <a:off x="-2110894" y="3949867"/>
            <a:ext cx="1724272" cy="584775"/>
          </a:xfrm>
          <a:prstGeom prst="rect">
            <a:avLst/>
          </a:prstGeom>
          <a:noFill/>
        </p:spPr>
        <p:txBody>
          <a:bodyPr wrap="square" rtlCol="0">
            <a:spAutoFit/>
          </a:bodyPr>
          <a:lstStyle/>
          <a:p>
            <a:pPr algn="ctr"/>
            <a:r>
              <a:rPr lang="en-US" altLang="ko-KR" sz="1600" b="1" dirty="0">
                <a:solidFill>
                  <a:srgbClr val="0070C0"/>
                </a:solidFill>
                <a:latin typeface="Times New Roman" panose="02020603050405020304" pitchFamily="18" charset="0"/>
                <a:cs typeface="Times New Roman" panose="02020603050405020304" pitchFamily="18" charset="0"/>
              </a:rPr>
              <a:t>OPENCV image demo</a:t>
            </a:r>
            <a:endParaRPr lang="ko-KR" altLang="en-US" sz="1600" b="1" dirty="0">
              <a:solidFill>
                <a:srgbClr val="0070C0"/>
              </a:solidFill>
              <a:latin typeface="Times New Roman" panose="02020603050405020304" pitchFamily="18" charset="0"/>
              <a:cs typeface="Times New Roman" panose="02020603050405020304" pitchFamily="18" charset="0"/>
            </a:endParaRPr>
          </a:p>
        </p:txBody>
      </p:sp>
      <p:cxnSp>
        <p:nvCxnSpPr>
          <p:cNvPr id="30" name="직선 화살표 연결선 29">
            <a:extLst>
              <a:ext uri="{FF2B5EF4-FFF2-40B4-BE49-F238E27FC236}">
                <a16:creationId xmlns:a16="http://schemas.microsoft.com/office/drawing/2014/main" id="{848FF809-3C9B-DE66-F112-B0D430E94974}"/>
              </a:ext>
            </a:extLst>
          </p:cNvPr>
          <p:cNvCxnSpPr>
            <a:cxnSpLocks/>
            <a:stCxn id="28" idx="1"/>
          </p:cNvCxnSpPr>
          <p:nvPr/>
        </p:nvCxnSpPr>
        <p:spPr>
          <a:xfrm flipH="1">
            <a:off x="-2641863" y="4226585"/>
            <a:ext cx="530969" cy="10771"/>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FA182BB-AB4E-73B8-BA7D-F50D47FD7288}"/>
              </a:ext>
            </a:extLst>
          </p:cNvPr>
          <p:cNvSpPr txBox="1"/>
          <p:nvPr/>
        </p:nvSpPr>
        <p:spPr>
          <a:xfrm>
            <a:off x="-2190471" y="6087618"/>
            <a:ext cx="2667899" cy="707886"/>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sym typeface="Wingdings" panose="05000000000000000000" pitchFamily="2" charset="2"/>
              </a:rPr>
              <a:t>Custom dataset</a:t>
            </a:r>
            <a:endParaRPr lang="en-US" altLang="ko-KR" sz="2000" b="1" dirty="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pic>
        <p:nvPicPr>
          <p:cNvPr id="12" name="그림 11">
            <a:extLst>
              <a:ext uri="{FF2B5EF4-FFF2-40B4-BE49-F238E27FC236}">
                <a16:creationId xmlns:a16="http://schemas.microsoft.com/office/drawing/2014/main" id="{888FDE3C-B349-0E51-AD14-9D421760416E}"/>
              </a:ext>
            </a:extLst>
          </p:cNvPr>
          <p:cNvPicPr>
            <a:picLocks noChangeAspect="1"/>
          </p:cNvPicPr>
          <p:nvPr/>
        </p:nvPicPr>
        <p:blipFill>
          <a:blip r:embed="rId3"/>
          <a:stretch>
            <a:fillRect/>
          </a:stretch>
        </p:blipFill>
        <p:spPr>
          <a:xfrm>
            <a:off x="7608665" y="1505135"/>
            <a:ext cx="3150533" cy="2300772"/>
          </a:xfrm>
          <a:prstGeom prst="rect">
            <a:avLst/>
          </a:prstGeom>
        </p:spPr>
      </p:pic>
      <p:sp>
        <p:nvSpPr>
          <p:cNvPr id="22" name="TextBox 21">
            <a:extLst>
              <a:ext uri="{FF2B5EF4-FFF2-40B4-BE49-F238E27FC236}">
                <a16:creationId xmlns:a16="http://schemas.microsoft.com/office/drawing/2014/main" id="{55B502ED-6C6D-BBD6-32EF-DBA727F461E6}"/>
              </a:ext>
            </a:extLst>
          </p:cNvPr>
          <p:cNvSpPr txBox="1"/>
          <p:nvPr/>
        </p:nvSpPr>
        <p:spPr>
          <a:xfrm>
            <a:off x="2486608" y="1922596"/>
            <a:ext cx="2423375" cy="400110"/>
          </a:xfrm>
          <a:prstGeom prst="rect">
            <a:avLst/>
          </a:prstGeom>
          <a:noFill/>
        </p:spPr>
        <p:txBody>
          <a:bodyPr wrap="square" rtlCol="0">
            <a:spAutoFit/>
          </a:bodyPr>
          <a:lstStyle/>
          <a:p>
            <a:pPr lvl="1" algn="ctr"/>
            <a:r>
              <a:rPr lang="en-US" altLang="ko-KR" sz="2000" b="1" dirty="0">
                <a:latin typeface="Times New Roman" panose="02020603050405020304" pitchFamily="18" charset="0"/>
                <a:cs typeface="Times New Roman" panose="02020603050405020304" pitchFamily="18" charset="0"/>
              </a:rPr>
              <a:t>Input image</a:t>
            </a:r>
            <a:endParaRPr lang="ko-KR" altLang="en-US" sz="2000" b="1"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8E727DF0-62B3-6D19-086D-1801E7DECB05}"/>
              </a:ext>
            </a:extLst>
          </p:cNvPr>
          <p:cNvSpPr/>
          <p:nvPr/>
        </p:nvSpPr>
        <p:spPr>
          <a:xfrm>
            <a:off x="1845495" y="1870576"/>
            <a:ext cx="4083664" cy="4879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cxnSp>
        <p:nvCxnSpPr>
          <p:cNvPr id="33" name="직선 화살표 연결선 32">
            <a:extLst>
              <a:ext uri="{FF2B5EF4-FFF2-40B4-BE49-F238E27FC236}">
                <a16:creationId xmlns:a16="http://schemas.microsoft.com/office/drawing/2014/main" id="{EAAB226B-0424-5816-98EC-043BFF45EDB7}"/>
              </a:ext>
            </a:extLst>
          </p:cNvPr>
          <p:cNvCxnSpPr>
            <a:cxnSpLocks/>
            <a:stCxn id="23" idx="2"/>
          </p:cNvCxnSpPr>
          <p:nvPr/>
        </p:nvCxnSpPr>
        <p:spPr>
          <a:xfrm>
            <a:off x="3887327" y="2358502"/>
            <a:ext cx="0" cy="7247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직사각형 34">
            <a:extLst>
              <a:ext uri="{FF2B5EF4-FFF2-40B4-BE49-F238E27FC236}">
                <a16:creationId xmlns:a16="http://schemas.microsoft.com/office/drawing/2014/main" id="{6BE82F51-592C-D1D3-758F-7C9D06D8DC85}"/>
              </a:ext>
            </a:extLst>
          </p:cNvPr>
          <p:cNvSpPr/>
          <p:nvPr/>
        </p:nvSpPr>
        <p:spPr>
          <a:xfrm>
            <a:off x="1845495" y="3101180"/>
            <a:ext cx="4083664"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cxnSp>
        <p:nvCxnSpPr>
          <p:cNvPr id="36" name="직선 화살표 연결선 35">
            <a:extLst>
              <a:ext uri="{FF2B5EF4-FFF2-40B4-BE49-F238E27FC236}">
                <a16:creationId xmlns:a16="http://schemas.microsoft.com/office/drawing/2014/main" id="{322E20F3-B439-53B1-5C51-8D097DD92840}"/>
              </a:ext>
            </a:extLst>
          </p:cNvPr>
          <p:cNvCxnSpPr>
            <a:cxnSpLocks/>
            <a:stCxn id="35" idx="2"/>
          </p:cNvCxnSpPr>
          <p:nvPr/>
        </p:nvCxnSpPr>
        <p:spPr>
          <a:xfrm>
            <a:off x="3887327" y="3546037"/>
            <a:ext cx="0" cy="6649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EEBFB56-262E-E0A3-C934-323FFB496832}"/>
              </a:ext>
            </a:extLst>
          </p:cNvPr>
          <p:cNvSpPr txBox="1"/>
          <p:nvPr/>
        </p:nvSpPr>
        <p:spPr>
          <a:xfrm>
            <a:off x="3920559" y="2432114"/>
            <a:ext cx="2221015"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Convolution layer</a:t>
            </a:r>
            <a:endParaRPr lang="ko-KR" altLang="en-US" sz="20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9A03A0BE-CF78-7F5A-C0B6-EEE668174BA7}"/>
              </a:ext>
            </a:extLst>
          </p:cNvPr>
          <p:cNvSpPr txBox="1"/>
          <p:nvPr/>
        </p:nvSpPr>
        <p:spPr>
          <a:xfrm>
            <a:off x="2776819" y="3119099"/>
            <a:ext cx="2308676"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2D Feature map</a:t>
            </a:r>
            <a:endParaRPr lang="ko-KR" altLang="en-US" sz="200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DE17DA85-5C05-5DA7-A0B7-EAF73B10F423}"/>
              </a:ext>
            </a:extLst>
          </p:cNvPr>
          <p:cNvSpPr txBox="1"/>
          <p:nvPr/>
        </p:nvSpPr>
        <p:spPr>
          <a:xfrm>
            <a:off x="3799475" y="3614938"/>
            <a:ext cx="2221015"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Map to Sequence</a:t>
            </a:r>
            <a:endParaRPr lang="ko-KR" altLang="en-US" sz="2000" b="1" dirty="0">
              <a:latin typeface="Times New Roman" panose="02020603050405020304" pitchFamily="18" charset="0"/>
              <a:cs typeface="Times New Roman" panose="02020603050405020304" pitchFamily="18" charset="0"/>
            </a:endParaRPr>
          </a:p>
        </p:txBody>
      </p:sp>
      <p:sp>
        <p:nvSpPr>
          <p:cNvPr id="57" name="직사각형 56">
            <a:extLst>
              <a:ext uri="{FF2B5EF4-FFF2-40B4-BE49-F238E27FC236}">
                <a16:creationId xmlns:a16="http://schemas.microsoft.com/office/drawing/2014/main" id="{977F5720-C4FC-0C3A-73EE-CD5F5D441E3C}"/>
              </a:ext>
            </a:extLst>
          </p:cNvPr>
          <p:cNvSpPr/>
          <p:nvPr/>
        </p:nvSpPr>
        <p:spPr>
          <a:xfrm>
            <a:off x="1845495" y="4211962"/>
            <a:ext cx="4083664"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EE92BBE1-710A-D624-41A2-78F03DEC059B}"/>
              </a:ext>
            </a:extLst>
          </p:cNvPr>
          <p:cNvSpPr txBox="1"/>
          <p:nvPr/>
        </p:nvSpPr>
        <p:spPr>
          <a:xfrm>
            <a:off x="2776819" y="4229881"/>
            <a:ext cx="2308676"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1D Sequence</a:t>
            </a:r>
            <a:endParaRPr lang="ko-KR" altLang="en-US" sz="2000" b="1" dirty="0">
              <a:latin typeface="Times New Roman" panose="02020603050405020304" pitchFamily="18" charset="0"/>
              <a:cs typeface="Times New Roman" panose="02020603050405020304" pitchFamily="18" charset="0"/>
            </a:endParaRPr>
          </a:p>
        </p:txBody>
      </p:sp>
      <p:cxnSp>
        <p:nvCxnSpPr>
          <p:cNvPr id="59" name="직선 화살표 연결선 58">
            <a:extLst>
              <a:ext uri="{FF2B5EF4-FFF2-40B4-BE49-F238E27FC236}">
                <a16:creationId xmlns:a16="http://schemas.microsoft.com/office/drawing/2014/main" id="{573F26B4-FC43-ACB8-780E-D03E5F016778}"/>
              </a:ext>
            </a:extLst>
          </p:cNvPr>
          <p:cNvCxnSpPr>
            <a:cxnSpLocks/>
          </p:cNvCxnSpPr>
          <p:nvPr/>
        </p:nvCxnSpPr>
        <p:spPr>
          <a:xfrm>
            <a:off x="4802584" y="4678427"/>
            <a:ext cx="0" cy="6842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A0D6A78-ED93-22AE-1EED-E62C5B1F87D8}"/>
              </a:ext>
            </a:extLst>
          </p:cNvPr>
          <p:cNvSpPr txBox="1"/>
          <p:nvPr/>
        </p:nvSpPr>
        <p:spPr>
          <a:xfrm>
            <a:off x="4789791" y="4805544"/>
            <a:ext cx="3292414"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GRU layer + teacher forcing</a:t>
            </a:r>
            <a:endParaRPr lang="ko-KR" altLang="en-US" sz="2000" b="1" dirty="0">
              <a:latin typeface="Times New Roman" panose="02020603050405020304" pitchFamily="18" charset="0"/>
              <a:cs typeface="Times New Roman" panose="02020603050405020304" pitchFamily="18" charset="0"/>
            </a:endParaRPr>
          </a:p>
        </p:txBody>
      </p:sp>
      <p:sp>
        <p:nvSpPr>
          <p:cNvPr id="65" name="직사각형 64">
            <a:extLst>
              <a:ext uri="{FF2B5EF4-FFF2-40B4-BE49-F238E27FC236}">
                <a16:creationId xmlns:a16="http://schemas.microsoft.com/office/drawing/2014/main" id="{AF5B1F46-F4BB-743F-0E24-6F9599FCA749}"/>
              </a:ext>
            </a:extLst>
          </p:cNvPr>
          <p:cNvSpPr/>
          <p:nvPr/>
        </p:nvSpPr>
        <p:spPr>
          <a:xfrm>
            <a:off x="2415017" y="5380610"/>
            <a:ext cx="1384458"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F2D0EBAE-F657-92DD-7E27-4125B775A1FF}"/>
              </a:ext>
            </a:extLst>
          </p:cNvPr>
          <p:cNvSpPr txBox="1"/>
          <p:nvPr/>
        </p:nvSpPr>
        <p:spPr>
          <a:xfrm>
            <a:off x="4110203" y="5406257"/>
            <a:ext cx="1438880"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State</a:t>
            </a:r>
            <a:endParaRPr lang="ko-KR" altLang="en-US" sz="2000" b="1" dirty="0">
              <a:latin typeface="Times New Roman" panose="02020603050405020304" pitchFamily="18" charset="0"/>
              <a:cs typeface="Times New Roman" panose="02020603050405020304" pitchFamily="18" charset="0"/>
            </a:endParaRPr>
          </a:p>
        </p:txBody>
      </p:sp>
      <p:sp>
        <p:nvSpPr>
          <p:cNvPr id="68" name="AutoShape 2">
            <a:extLst>
              <a:ext uri="{FF2B5EF4-FFF2-40B4-BE49-F238E27FC236}">
                <a16:creationId xmlns:a16="http://schemas.microsoft.com/office/drawing/2014/main" id="{1877C8BF-E84D-9E33-1CA1-8E481D04865F}"/>
              </a:ext>
            </a:extLst>
          </p:cNvPr>
          <p:cNvSpPr>
            <a:spLocks noChangeArrowheads="1"/>
          </p:cNvSpPr>
          <p:nvPr/>
        </p:nvSpPr>
        <p:spPr bwMode="auto">
          <a:xfrm>
            <a:off x="478721" y="1870575"/>
            <a:ext cx="1137450" cy="1744363"/>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effectLst/>
                <a:latin typeface="Times New Roman" panose="02020603050405020304" pitchFamily="18" charset="0"/>
                <a:cs typeface="Times New Roman" panose="02020603050405020304" pitchFamily="18" charset="0"/>
              </a:rPr>
              <a:t>Encoding</a:t>
            </a:r>
            <a:endParaRPr lang="en-US" altLang="ko-KR" b="0" dirty="0">
              <a:effectLst/>
              <a:latin typeface="Times New Roman" panose="02020603050405020304" pitchFamily="18" charset="0"/>
              <a:cs typeface="Times New Roman" panose="02020603050405020304" pitchFamily="18" charset="0"/>
            </a:endParaRPr>
          </a:p>
        </p:txBody>
      </p:sp>
      <p:sp>
        <p:nvSpPr>
          <p:cNvPr id="69" name="AutoShape 2">
            <a:extLst>
              <a:ext uri="{FF2B5EF4-FFF2-40B4-BE49-F238E27FC236}">
                <a16:creationId xmlns:a16="http://schemas.microsoft.com/office/drawing/2014/main" id="{C32B94C6-9A89-D764-E9E4-32DC9509FDC4}"/>
              </a:ext>
            </a:extLst>
          </p:cNvPr>
          <p:cNvSpPr>
            <a:spLocks noChangeArrowheads="1"/>
          </p:cNvSpPr>
          <p:nvPr/>
        </p:nvSpPr>
        <p:spPr bwMode="auto">
          <a:xfrm>
            <a:off x="477428" y="4167916"/>
            <a:ext cx="1137450" cy="1744363"/>
          </a:xfrm>
          <a:prstGeom prst="roundRect">
            <a:avLst/>
          </a:prstGeom>
          <a:solidFill>
            <a:schemeClr val="accent2">
              <a:lumMod val="40000"/>
              <a:lumOff val="60000"/>
            </a:schemeClr>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b="1" dirty="0">
                <a:latin typeface="Times New Roman" panose="02020603050405020304" pitchFamily="18" charset="0"/>
                <a:cs typeface="Times New Roman" panose="02020603050405020304" pitchFamily="18" charset="0"/>
              </a:rPr>
              <a:t>Decoding</a:t>
            </a:r>
            <a:endParaRPr lang="en-US" altLang="ko-KR" b="0" dirty="0">
              <a:effectLst/>
              <a:latin typeface="Times New Roman" panose="02020603050405020304" pitchFamily="18" charset="0"/>
              <a:cs typeface="Times New Roman" panose="02020603050405020304" pitchFamily="18" charset="0"/>
            </a:endParaRPr>
          </a:p>
        </p:txBody>
      </p:sp>
      <p:grpSp>
        <p:nvGrpSpPr>
          <p:cNvPr id="81" name="그룹 80">
            <a:extLst>
              <a:ext uri="{FF2B5EF4-FFF2-40B4-BE49-F238E27FC236}">
                <a16:creationId xmlns:a16="http://schemas.microsoft.com/office/drawing/2014/main" id="{C672016E-15A3-547D-7DBD-1C316804AB6E}"/>
              </a:ext>
            </a:extLst>
          </p:cNvPr>
          <p:cNvGrpSpPr/>
          <p:nvPr/>
        </p:nvGrpSpPr>
        <p:grpSpPr>
          <a:xfrm>
            <a:off x="-4355205" y="1167540"/>
            <a:ext cx="785004" cy="2420103"/>
            <a:chOff x="7669820" y="2089213"/>
            <a:chExt cx="785004" cy="2420103"/>
          </a:xfrm>
        </p:grpSpPr>
        <p:cxnSp>
          <p:nvCxnSpPr>
            <p:cNvPr id="71" name="직선 연결선 70">
              <a:extLst>
                <a:ext uri="{FF2B5EF4-FFF2-40B4-BE49-F238E27FC236}">
                  <a16:creationId xmlns:a16="http://schemas.microsoft.com/office/drawing/2014/main" id="{A464F5C2-1210-E937-E353-13860215A3AC}"/>
                </a:ext>
              </a:extLst>
            </p:cNvPr>
            <p:cNvCxnSpPr>
              <a:cxnSpLocks/>
            </p:cNvCxnSpPr>
            <p:nvPr/>
          </p:nvCxnSpPr>
          <p:spPr>
            <a:xfrm>
              <a:off x="8454824" y="2097325"/>
              <a:ext cx="0" cy="24119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D170F0EB-7449-66EB-4ADA-16818A91C0DF}"/>
                </a:ext>
              </a:extLst>
            </p:cNvPr>
            <p:cNvCxnSpPr>
              <a:cxnSpLocks/>
            </p:cNvCxnSpPr>
            <p:nvPr/>
          </p:nvCxnSpPr>
          <p:spPr>
            <a:xfrm flipH="1" flipV="1">
              <a:off x="7669820" y="2089213"/>
              <a:ext cx="785004" cy="811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12AAF851-116B-AB31-738D-51F50DD20CBF}"/>
                </a:ext>
              </a:extLst>
            </p:cNvPr>
            <p:cNvCxnSpPr>
              <a:cxnSpLocks/>
            </p:cNvCxnSpPr>
            <p:nvPr/>
          </p:nvCxnSpPr>
          <p:spPr>
            <a:xfrm flipH="1" flipV="1">
              <a:off x="7669820" y="4501204"/>
              <a:ext cx="785004" cy="811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BC571EF1-9F39-4CEF-CEF8-534976A17AAF}"/>
              </a:ext>
            </a:extLst>
          </p:cNvPr>
          <p:cNvSpPr txBox="1"/>
          <p:nvPr/>
        </p:nvSpPr>
        <p:spPr>
          <a:xfrm>
            <a:off x="-3528940" y="2161780"/>
            <a:ext cx="1250583"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Attention</a:t>
            </a:r>
            <a:endParaRPr lang="ko-KR" altLang="en-US" sz="2000" b="1" dirty="0">
              <a:latin typeface="Times New Roman" panose="02020603050405020304" pitchFamily="18" charset="0"/>
              <a:cs typeface="Times New Roman" panose="02020603050405020304" pitchFamily="18" charset="0"/>
            </a:endParaRPr>
          </a:p>
        </p:txBody>
      </p:sp>
      <p:cxnSp>
        <p:nvCxnSpPr>
          <p:cNvPr id="88" name="직선 화살표 연결선 87">
            <a:extLst>
              <a:ext uri="{FF2B5EF4-FFF2-40B4-BE49-F238E27FC236}">
                <a16:creationId xmlns:a16="http://schemas.microsoft.com/office/drawing/2014/main" id="{7D63B172-7CA8-1647-28E5-3CD720A219EF}"/>
              </a:ext>
            </a:extLst>
          </p:cNvPr>
          <p:cNvCxnSpPr>
            <a:cxnSpLocks/>
            <a:endCxn id="90" idx="1"/>
          </p:cNvCxnSpPr>
          <p:nvPr/>
        </p:nvCxnSpPr>
        <p:spPr>
          <a:xfrm>
            <a:off x="5832600" y="5605185"/>
            <a:ext cx="193689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직사각형 89">
            <a:extLst>
              <a:ext uri="{FF2B5EF4-FFF2-40B4-BE49-F238E27FC236}">
                <a16:creationId xmlns:a16="http://schemas.microsoft.com/office/drawing/2014/main" id="{3A4192F7-9E28-BF46-500A-129170CF1213}"/>
              </a:ext>
            </a:extLst>
          </p:cNvPr>
          <p:cNvSpPr/>
          <p:nvPr/>
        </p:nvSpPr>
        <p:spPr>
          <a:xfrm>
            <a:off x="7769494" y="5382756"/>
            <a:ext cx="4083664"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809C7504-536A-9CAC-EF3C-5AB7721C85B6}"/>
              </a:ext>
            </a:extLst>
          </p:cNvPr>
          <p:cNvSpPr txBox="1"/>
          <p:nvPr/>
        </p:nvSpPr>
        <p:spPr>
          <a:xfrm>
            <a:off x="8700818" y="5400675"/>
            <a:ext cx="2308676"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Class results</a:t>
            </a:r>
            <a:endParaRPr lang="ko-KR" altLang="en-US" sz="2000" b="1"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A7131B32-4728-C970-FF8E-5DA1EC6B1EE5}"/>
              </a:ext>
            </a:extLst>
          </p:cNvPr>
          <p:cNvSpPr txBox="1"/>
          <p:nvPr/>
        </p:nvSpPr>
        <p:spPr>
          <a:xfrm>
            <a:off x="5098792" y="5984700"/>
            <a:ext cx="3292414"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Dense layer classifier</a:t>
            </a:r>
            <a:endParaRPr lang="ko-KR" altLang="en-US" sz="2000" b="1" dirty="0">
              <a:latin typeface="Times New Roman" panose="02020603050405020304" pitchFamily="18" charset="0"/>
              <a:cs typeface="Times New Roman" panose="02020603050405020304" pitchFamily="18" charset="0"/>
            </a:endParaRPr>
          </a:p>
        </p:txBody>
      </p:sp>
      <p:cxnSp>
        <p:nvCxnSpPr>
          <p:cNvPr id="100" name="직선 화살표 연결선 99">
            <a:extLst>
              <a:ext uri="{FF2B5EF4-FFF2-40B4-BE49-F238E27FC236}">
                <a16:creationId xmlns:a16="http://schemas.microsoft.com/office/drawing/2014/main" id="{390BB983-E1CF-86BF-11E0-4D1FB71B5CE0}"/>
              </a:ext>
            </a:extLst>
          </p:cNvPr>
          <p:cNvCxnSpPr>
            <a:cxnSpLocks/>
          </p:cNvCxnSpPr>
          <p:nvPr/>
        </p:nvCxnSpPr>
        <p:spPr>
          <a:xfrm>
            <a:off x="3126184" y="4678427"/>
            <a:ext cx="0" cy="6842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A220E5B-D833-74B9-4611-2E61F692D22F}"/>
              </a:ext>
            </a:extLst>
          </p:cNvPr>
          <p:cNvSpPr txBox="1"/>
          <p:nvPr/>
        </p:nvSpPr>
        <p:spPr>
          <a:xfrm>
            <a:off x="1734227" y="4751722"/>
            <a:ext cx="1504762"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Attention</a:t>
            </a:r>
            <a:endParaRPr lang="ko-KR" altLang="en-US" sz="2000" b="1" dirty="0">
              <a:latin typeface="Times New Roman" panose="02020603050405020304" pitchFamily="18" charset="0"/>
              <a:cs typeface="Times New Roman" panose="02020603050405020304" pitchFamily="18" charset="0"/>
            </a:endParaRPr>
          </a:p>
        </p:txBody>
      </p:sp>
      <p:sp>
        <p:nvSpPr>
          <p:cNvPr id="104" name="직사각형 103">
            <a:extLst>
              <a:ext uri="{FF2B5EF4-FFF2-40B4-BE49-F238E27FC236}">
                <a16:creationId xmlns:a16="http://schemas.microsoft.com/office/drawing/2014/main" id="{8B968DAF-FF88-9F07-29E3-FA3883365877}"/>
              </a:ext>
            </a:extLst>
          </p:cNvPr>
          <p:cNvSpPr/>
          <p:nvPr/>
        </p:nvSpPr>
        <p:spPr>
          <a:xfrm>
            <a:off x="4110203" y="5397372"/>
            <a:ext cx="1438880" cy="4448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id="{1323B9D8-E34D-6608-0F12-E1F6AACFECE1}"/>
              </a:ext>
            </a:extLst>
          </p:cNvPr>
          <p:cNvSpPr txBox="1"/>
          <p:nvPr/>
        </p:nvSpPr>
        <p:spPr>
          <a:xfrm>
            <a:off x="2387806" y="5380610"/>
            <a:ext cx="1438880"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Weight</a:t>
            </a:r>
            <a:endParaRPr lang="ko-KR" altLang="en-US" sz="2000" b="1" dirty="0">
              <a:latin typeface="Times New Roman" panose="02020603050405020304" pitchFamily="18" charset="0"/>
              <a:cs typeface="Times New Roman" panose="02020603050405020304" pitchFamily="18" charset="0"/>
            </a:endParaRPr>
          </a:p>
        </p:txBody>
      </p:sp>
      <p:sp>
        <p:nvSpPr>
          <p:cNvPr id="106" name="더하기 기호 105">
            <a:extLst>
              <a:ext uri="{FF2B5EF4-FFF2-40B4-BE49-F238E27FC236}">
                <a16:creationId xmlns:a16="http://schemas.microsoft.com/office/drawing/2014/main" id="{FE72D614-411D-44B6-8276-B0C3415C529F}"/>
              </a:ext>
            </a:extLst>
          </p:cNvPr>
          <p:cNvSpPr/>
          <p:nvPr/>
        </p:nvSpPr>
        <p:spPr>
          <a:xfrm>
            <a:off x="3803802" y="5464611"/>
            <a:ext cx="254709" cy="272237"/>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9" name="직선 화살표 연결선 108">
            <a:extLst>
              <a:ext uri="{FF2B5EF4-FFF2-40B4-BE49-F238E27FC236}">
                <a16:creationId xmlns:a16="http://schemas.microsoft.com/office/drawing/2014/main" id="{290AF02E-EDD7-3B16-D658-9519856BED75}"/>
              </a:ext>
            </a:extLst>
          </p:cNvPr>
          <p:cNvCxnSpPr>
            <a:cxnSpLocks/>
          </p:cNvCxnSpPr>
          <p:nvPr/>
        </p:nvCxnSpPr>
        <p:spPr>
          <a:xfrm flipV="1">
            <a:off x="9844796" y="4756248"/>
            <a:ext cx="0" cy="6057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07F54081-787D-0846-A604-4DEEC72418B5}"/>
              </a:ext>
            </a:extLst>
          </p:cNvPr>
          <p:cNvSpPr txBox="1"/>
          <p:nvPr/>
        </p:nvSpPr>
        <p:spPr>
          <a:xfrm>
            <a:off x="8208949" y="4297714"/>
            <a:ext cx="3292414" cy="400110"/>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Loss</a:t>
            </a:r>
            <a:endParaRPr lang="ko-KR" altLang="en-US" sz="20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B903D8C9-91BA-9FBB-13F1-43FC3571A552}"/>
              </a:ext>
            </a:extLst>
          </p:cNvPr>
          <p:cNvSpPr txBox="1"/>
          <p:nvPr/>
        </p:nvSpPr>
        <p:spPr>
          <a:xfrm>
            <a:off x="9085967" y="4894095"/>
            <a:ext cx="3292414" cy="400110"/>
          </a:xfrm>
          <a:prstGeom prst="rect">
            <a:avLst/>
          </a:prstGeom>
          <a:noFill/>
        </p:spPr>
        <p:txBody>
          <a:bodyPr wrap="square" rtlCol="0">
            <a:spAutoFit/>
          </a:bodyPr>
          <a:lstStyle/>
          <a:p>
            <a:pPr algn="ctr"/>
            <a:r>
              <a:rPr lang="en-US" altLang="ko-KR" sz="2000" b="1" dirty="0" err="1">
                <a:latin typeface="Times New Roman" panose="02020603050405020304" pitchFamily="18" charset="0"/>
                <a:cs typeface="Times New Roman" panose="02020603050405020304" pitchFamily="18" charset="0"/>
              </a:rPr>
              <a:t>CrossEntropy</a:t>
            </a:r>
            <a:endParaRPr lang="ko-KR" altLang="en-US" sz="2000" b="1" dirty="0">
              <a:latin typeface="Times New Roman" panose="02020603050405020304" pitchFamily="18" charset="0"/>
              <a:cs typeface="Times New Roman" panose="02020603050405020304" pitchFamily="18" charset="0"/>
            </a:endParaRPr>
          </a:p>
        </p:txBody>
      </p:sp>
      <p:sp>
        <p:nvSpPr>
          <p:cNvPr id="115" name="직사각형 114">
            <a:extLst>
              <a:ext uri="{FF2B5EF4-FFF2-40B4-BE49-F238E27FC236}">
                <a16:creationId xmlns:a16="http://schemas.microsoft.com/office/drawing/2014/main" id="{30811736-8BCC-D84A-3D0B-0B3F0F11A8C2}"/>
              </a:ext>
            </a:extLst>
          </p:cNvPr>
          <p:cNvSpPr/>
          <p:nvPr/>
        </p:nvSpPr>
        <p:spPr>
          <a:xfrm>
            <a:off x="7517334" y="1410245"/>
            <a:ext cx="3292413" cy="2423586"/>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724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154094"/>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results</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CE77EB-B029-AC23-15EF-3060DA226BBA}"/>
              </a:ext>
            </a:extLst>
          </p:cNvPr>
          <p:cNvSpPr txBox="1"/>
          <p:nvPr/>
        </p:nvSpPr>
        <p:spPr>
          <a:xfrm>
            <a:off x="-5830821" y="3350139"/>
            <a:ext cx="6094602" cy="646331"/>
          </a:xfrm>
          <a:prstGeom prst="rect">
            <a:avLst/>
          </a:prstGeom>
          <a:noFill/>
        </p:spPr>
        <p:txBody>
          <a:bodyPr wrap="square">
            <a:spAutoFit/>
          </a:bodyPr>
          <a:lstStyle/>
          <a:p>
            <a:pPr marL="285750" indent="-285750">
              <a:buFont typeface="Arial" panose="020B0604020202020204" pitchFamily="34" charset="0"/>
              <a:buChar char="•"/>
            </a:pPr>
            <a:r>
              <a:rPr lang="ko-KR" altLang="en-US" dirty="0">
                <a:latin typeface="Times New Roman" panose="02020603050405020304" pitchFamily="18" charset="0"/>
                <a:cs typeface="Times New Roman" panose="02020603050405020304" pitchFamily="18" charset="0"/>
              </a:rPr>
              <a:t>EV </a:t>
            </a:r>
            <a:r>
              <a:rPr lang="ko-KR" altLang="en-US" dirty="0" err="1">
                <a:latin typeface="Times New Roman" panose="02020603050405020304" pitchFamily="18" charset="0"/>
                <a:cs typeface="Times New Roman" panose="02020603050405020304" pitchFamily="18" charset="0"/>
              </a:rPr>
              <a:t>sales</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up</a:t>
            </a:r>
            <a:r>
              <a:rPr lang="ko-KR" altLang="en-US" dirty="0">
                <a:latin typeface="Times New Roman" panose="02020603050405020304" pitchFamily="18" charset="0"/>
                <a:cs typeface="Times New Roman" panose="02020603050405020304" pitchFamily="18" charset="0"/>
              </a:rPr>
              <a:t> 68% </a:t>
            </a:r>
            <a:r>
              <a:rPr lang="ko-KR" altLang="en-US" dirty="0" err="1">
                <a:latin typeface="Times New Roman" panose="02020603050405020304" pitchFamily="18" charset="0"/>
                <a:cs typeface="Times New Roman" panose="02020603050405020304" pitchFamily="18" charset="0"/>
              </a:rPr>
              <a:t>year-over-year</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in</a:t>
            </a:r>
            <a:r>
              <a:rPr lang="ko-KR" altLang="en-US" dirty="0">
                <a:latin typeface="Times New Roman" panose="02020603050405020304" pitchFamily="18" charset="0"/>
                <a:cs typeface="Times New Roman" panose="02020603050405020304" pitchFamily="18" charset="0"/>
              </a:rPr>
              <a:t> 2022</a:t>
            </a:r>
            <a:r>
              <a:rPr lang="en-US" altLang="ko-KR" dirty="0">
                <a:latin typeface="Times New Roman" panose="02020603050405020304" pitchFamily="18" charset="0"/>
                <a:cs typeface="Times New Roman" panose="02020603050405020304" pitchFamily="18" charset="0"/>
              </a:rPr>
              <a:t>, Korea</a:t>
            </a:r>
          </a:p>
          <a:p>
            <a:pPr marL="285750" indent="-285750">
              <a:buFont typeface="Arial" panose="020B0604020202020204" pitchFamily="34" charset="0"/>
              <a:buChar char="•"/>
            </a:pPr>
            <a:r>
              <a:rPr lang="ko-KR" altLang="en-US" dirty="0">
                <a:latin typeface="Times New Roman" panose="02020603050405020304" pitchFamily="18" charset="0"/>
                <a:cs typeface="Times New Roman" panose="02020603050405020304" pitchFamily="18" charset="0"/>
              </a:rPr>
              <a:t>80.63 </a:t>
            </a:r>
            <a:r>
              <a:rPr lang="ko-KR" altLang="en-US" dirty="0" err="1">
                <a:latin typeface="Times New Roman" panose="02020603050405020304" pitchFamily="18" charset="0"/>
                <a:cs typeface="Times New Roman" panose="02020603050405020304" pitchFamily="18" charset="0"/>
              </a:rPr>
              <a:t>million</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electric</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vehicles</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sold</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in a year</a:t>
            </a: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547884" y="1080044"/>
            <a:ext cx="2016739"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results</a:t>
            </a:r>
          </a:p>
        </p:txBody>
      </p:sp>
      <p:pic>
        <p:nvPicPr>
          <p:cNvPr id="3" name="그림 2">
            <a:extLst>
              <a:ext uri="{FF2B5EF4-FFF2-40B4-BE49-F238E27FC236}">
                <a16:creationId xmlns:a16="http://schemas.microsoft.com/office/drawing/2014/main" id="{94381D39-7518-F148-D262-630CC73A5EA7}"/>
              </a:ext>
            </a:extLst>
          </p:cNvPr>
          <p:cNvPicPr>
            <a:picLocks noChangeAspect="1"/>
          </p:cNvPicPr>
          <p:nvPr/>
        </p:nvPicPr>
        <p:blipFill>
          <a:blip r:embed="rId4"/>
          <a:stretch>
            <a:fillRect/>
          </a:stretch>
        </p:blipFill>
        <p:spPr>
          <a:xfrm>
            <a:off x="1241913" y="3571574"/>
            <a:ext cx="2953872" cy="2211617"/>
          </a:xfrm>
          <a:prstGeom prst="rect">
            <a:avLst/>
          </a:prstGeom>
        </p:spPr>
      </p:pic>
      <p:sp>
        <p:nvSpPr>
          <p:cNvPr id="4" name="TextBox 3">
            <a:extLst>
              <a:ext uri="{FF2B5EF4-FFF2-40B4-BE49-F238E27FC236}">
                <a16:creationId xmlns:a16="http://schemas.microsoft.com/office/drawing/2014/main" id="{3740E75E-BA71-33A4-8DF3-4F7A3DF3D6BD}"/>
              </a:ext>
            </a:extLst>
          </p:cNvPr>
          <p:cNvSpPr txBox="1"/>
          <p:nvPr/>
        </p:nvSpPr>
        <p:spPr>
          <a:xfrm>
            <a:off x="2173405" y="5775288"/>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Train loss graph</a:t>
            </a:r>
            <a:endParaRPr lang="ko-KR" altLang="en-US" sz="1200" dirty="0">
              <a:latin typeface="Times New Roman" panose="02020603050405020304" pitchFamily="18" charset="0"/>
              <a:cs typeface="Times New Roman" panose="02020603050405020304" pitchFamily="18" charset="0"/>
            </a:endParaRPr>
          </a:p>
        </p:txBody>
      </p:sp>
      <p:grpSp>
        <p:nvGrpSpPr>
          <p:cNvPr id="54" name="그룹 53">
            <a:extLst>
              <a:ext uri="{FF2B5EF4-FFF2-40B4-BE49-F238E27FC236}">
                <a16:creationId xmlns:a16="http://schemas.microsoft.com/office/drawing/2014/main" id="{669472BA-EBAD-1F09-DD49-11B693072718}"/>
              </a:ext>
            </a:extLst>
          </p:cNvPr>
          <p:cNvGrpSpPr/>
          <p:nvPr/>
        </p:nvGrpSpPr>
        <p:grpSpPr>
          <a:xfrm>
            <a:off x="5453921" y="3126018"/>
            <a:ext cx="5976534" cy="2837764"/>
            <a:chOff x="4720495" y="2909893"/>
            <a:chExt cx="7471505" cy="3532345"/>
          </a:xfrm>
        </p:grpSpPr>
        <p:grpSp>
          <p:nvGrpSpPr>
            <p:cNvPr id="32" name="그룹 31">
              <a:extLst>
                <a:ext uri="{FF2B5EF4-FFF2-40B4-BE49-F238E27FC236}">
                  <a16:creationId xmlns:a16="http://schemas.microsoft.com/office/drawing/2014/main" id="{6E0B75A0-63A7-717A-BFDF-7BF1CDEDAA35}"/>
                </a:ext>
              </a:extLst>
            </p:cNvPr>
            <p:cNvGrpSpPr/>
            <p:nvPr/>
          </p:nvGrpSpPr>
          <p:grpSpPr>
            <a:xfrm>
              <a:off x="4808286" y="3414600"/>
              <a:ext cx="5592263" cy="2957542"/>
              <a:chOff x="5154531" y="864160"/>
              <a:chExt cx="5592263" cy="2957542"/>
            </a:xfrm>
          </p:grpSpPr>
          <p:pic>
            <p:nvPicPr>
              <p:cNvPr id="13" name="그림 12">
                <a:extLst>
                  <a:ext uri="{FF2B5EF4-FFF2-40B4-BE49-F238E27FC236}">
                    <a16:creationId xmlns:a16="http://schemas.microsoft.com/office/drawing/2014/main" id="{B92ADC9A-84F4-E998-5539-917A80C56B30}"/>
                  </a:ext>
                </a:extLst>
              </p:cNvPr>
              <p:cNvPicPr>
                <a:picLocks noChangeAspect="1"/>
              </p:cNvPicPr>
              <p:nvPr/>
            </p:nvPicPr>
            <p:blipFill>
              <a:blip r:embed="rId5"/>
              <a:stretch>
                <a:fillRect/>
              </a:stretch>
            </p:blipFill>
            <p:spPr>
              <a:xfrm>
                <a:off x="5166846" y="906807"/>
                <a:ext cx="2562422" cy="459689"/>
              </a:xfrm>
              <a:prstGeom prst="rect">
                <a:avLst/>
              </a:prstGeom>
            </p:spPr>
          </p:pic>
          <p:pic>
            <p:nvPicPr>
              <p:cNvPr id="15" name="그림 14">
                <a:extLst>
                  <a:ext uri="{FF2B5EF4-FFF2-40B4-BE49-F238E27FC236}">
                    <a16:creationId xmlns:a16="http://schemas.microsoft.com/office/drawing/2014/main" id="{4B8CA11F-3476-60A0-9B8F-0FBA92920893}"/>
                  </a:ext>
                </a:extLst>
              </p:cNvPr>
              <p:cNvPicPr>
                <a:picLocks noChangeAspect="1"/>
              </p:cNvPicPr>
              <p:nvPr/>
            </p:nvPicPr>
            <p:blipFill>
              <a:blip r:embed="rId6"/>
              <a:stretch>
                <a:fillRect/>
              </a:stretch>
            </p:blipFill>
            <p:spPr>
              <a:xfrm>
                <a:off x="5154531" y="1505869"/>
                <a:ext cx="2574736" cy="450579"/>
              </a:xfrm>
              <a:prstGeom prst="rect">
                <a:avLst/>
              </a:prstGeom>
            </p:spPr>
          </p:pic>
          <p:pic>
            <p:nvPicPr>
              <p:cNvPr id="17" name="그림 16">
                <a:extLst>
                  <a:ext uri="{FF2B5EF4-FFF2-40B4-BE49-F238E27FC236}">
                    <a16:creationId xmlns:a16="http://schemas.microsoft.com/office/drawing/2014/main" id="{4712FEB1-E22D-C7FA-FF40-F5A07E383111}"/>
                  </a:ext>
                </a:extLst>
              </p:cNvPr>
              <p:cNvPicPr>
                <a:picLocks noChangeAspect="1"/>
              </p:cNvPicPr>
              <p:nvPr/>
            </p:nvPicPr>
            <p:blipFill>
              <a:blip r:embed="rId7"/>
              <a:stretch>
                <a:fillRect/>
              </a:stretch>
            </p:blipFill>
            <p:spPr>
              <a:xfrm>
                <a:off x="5176547" y="2178001"/>
                <a:ext cx="2552720" cy="463713"/>
              </a:xfrm>
              <a:prstGeom prst="rect">
                <a:avLst/>
              </a:prstGeom>
            </p:spPr>
          </p:pic>
          <p:pic>
            <p:nvPicPr>
              <p:cNvPr id="19" name="그림 18">
                <a:extLst>
                  <a:ext uri="{FF2B5EF4-FFF2-40B4-BE49-F238E27FC236}">
                    <a16:creationId xmlns:a16="http://schemas.microsoft.com/office/drawing/2014/main" id="{8DB57B41-BC6D-4427-A2AD-5DE6D070809F}"/>
                  </a:ext>
                </a:extLst>
              </p:cNvPr>
              <p:cNvPicPr>
                <a:picLocks noChangeAspect="1"/>
              </p:cNvPicPr>
              <p:nvPr/>
            </p:nvPicPr>
            <p:blipFill>
              <a:blip r:embed="rId8"/>
              <a:stretch>
                <a:fillRect/>
              </a:stretch>
            </p:blipFill>
            <p:spPr>
              <a:xfrm>
                <a:off x="5176547" y="2771464"/>
                <a:ext cx="2574736" cy="463916"/>
              </a:xfrm>
              <a:prstGeom prst="rect">
                <a:avLst/>
              </a:prstGeom>
            </p:spPr>
          </p:pic>
          <p:pic>
            <p:nvPicPr>
              <p:cNvPr id="21" name="그림 20">
                <a:extLst>
                  <a:ext uri="{FF2B5EF4-FFF2-40B4-BE49-F238E27FC236}">
                    <a16:creationId xmlns:a16="http://schemas.microsoft.com/office/drawing/2014/main" id="{717B9896-FB3D-BDD4-B195-C262CD2115B4}"/>
                  </a:ext>
                </a:extLst>
              </p:cNvPr>
              <p:cNvPicPr>
                <a:picLocks noChangeAspect="1"/>
              </p:cNvPicPr>
              <p:nvPr/>
            </p:nvPicPr>
            <p:blipFill>
              <a:blip r:embed="rId9"/>
              <a:stretch>
                <a:fillRect/>
              </a:stretch>
            </p:blipFill>
            <p:spPr>
              <a:xfrm>
                <a:off x="5176547" y="3319334"/>
                <a:ext cx="2574736" cy="474415"/>
              </a:xfrm>
              <a:prstGeom prst="rect">
                <a:avLst/>
              </a:prstGeom>
            </p:spPr>
          </p:pic>
          <p:pic>
            <p:nvPicPr>
              <p:cNvPr id="23" name="그림 22">
                <a:extLst>
                  <a:ext uri="{FF2B5EF4-FFF2-40B4-BE49-F238E27FC236}">
                    <a16:creationId xmlns:a16="http://schemas.microsoft.com/office/drawing/2014/main" id="{62D20127-31F2-8349-64AE-493FB2422CCA}"/>
                  </a:ext>
                </a:extLst>
              </p:cNvPr>
              <p:cNvPicPr>
                <a:picLocks noChangeAspect="1"/>
              </p:cNvPicPr>
              <p:nvPr/>
            </p:nvPicPr>
            <p:blipFill>
              <a:blip r:embed="rId10"/>
              <a:stretch>
                <a:fillRect/>
              </a:stretch>
            </p:blipFill>
            <p:spPr>
              <a:xfrm>
                <a:off x="7827192" y="864160"/>
                <a:ext cx="2919602" cy="522290"/>
              </a:xfrm>
              <a:prstGeom prst="rect">
                <a:avLst/>
              </a:prstGeom>
            </p:spPr>
          </p:pic>
          <p:pic>
            <p:nvPicPr>
              <p:cNvPr id="25" name="그림 24">
                <a:extLst>
                  <a:ext uri="{FF2B5EF4-FFF2-40B4-BE49-F238E27FC236}">
                    <a16:creationId xmlns:a16="http://schemas.microsoft.com/office/drawing/2014/main" id="{5C6631A9-B793-8610-44DF-EB1783A3AB62}"/>
                  </a:ext>
                </a:extLst>
              </p:cNvPr>
              <p:cNvPicPr>
                <a:picLocks noChangeAspect="1"/>
              </p:cNvPicPr>
              <p:nvPr/>
            </p:nvPicPr>
            <p:blipFill>
              <a:blip r:embed="rId11"/>
              <a:stretch>
                <a:fillRect/>
              </a:stretch>
            </p:blipFill>
            <p:spPr>
              <a:xfrm>
                <a:off x="7827192" y="1435424"/>
                <a:ext cx="2872596" cy="522290"/>
              </a:xfrm>
              <a:prstGeom prst="rect">
                <a:avLst/>
              </a:prstGeom>
            </p:spPr>
          </p:pic>
          <p:pic>
            <p:nvPicPr>
              <p:cNvPr id="27" name="그림 26">
                <a:extLst>
                  <a:ext uri="{FF2B5EF4-FFF2-40B4-BE49-F238E27FC236}">
                    <a16:creationId xmlns:a16="http://schemas.microsoft.com/office/drawing/2014/main" id="{517B6D59-BFB0-D43B-6531-314072931DE9}"/>
                  </a:ext>
                </a:extLst>
              </p:cNvPr>
              <p:cNvPicPr>
                <a:picLocks noChangeAspect="1"/>
              </p:cNvPicPr>
              <p:nvPr/>
            </p:nvPicPr>
            <p:blipFill>
              <a:blip r:embed="rId12"/>
              <a:stretch>
                <a:fillRect/>
              </a:stretch>
            </p:blipFill>
            <p:spPr>
              <a:xfrm>
                <a:off x="7875278" y="2131048"/>
                <a:ext cx="2776423" cy="503445"/>
              </a:xfrm>
              <a:prstGeom prst="rect">
                <a:avLst/>
              </a:prstGeom>
            </p:spPr>
          </p:pic>
          <p:pic>
            <p:nvPicPr>
              <p:cNvPr id="29" name="그림 28">
                <a:extLst>
                  <a:ext uri="{FF2B5EF4-FFF2-40B4-BE49-F238E27FC236}">
                    <a16:creationId xmlns:a16="http://schemas.microsoft.com/office/drawing/2014/main" id="{67B2C9AA-3C02-8B89-709C-E70BC6707A23}"/>
                  </a:ext>
                </a:extLst>
              </p:cNvPr>
              <p:cNvPicPr>
                <a:picLocks noChangeAspect="1"/>
              </p:cNvPicPr>
              <p:nvPr/>
            </p:nvPicPr>
            <p:blipFill>
              <a:blip r:embed="rId13"/>
              <a:stretch>
                <a:fillRect/>
              </a:stretch>
            </p:blipFill>
            <p:spPr>
              <a:xfrm>
                <a:off x="7875278" y="2730416"/>
                <a:ext cx="2804191" cy="503445"/>
              </a:xfrm>
              <a:prstGeom prst="rect">
                <a:avLst/>
              </a:prstGeom>
            </p:spPr>
          </p:pic>
          <p:pic>
            <p:nvPicPr>
              <p:cNvPr id="31" name="그림 30">
                <a:extLst>
                  <a:ext uri="{FF2B5EF4-FFF2-40B4-BE49-F238E27FC236}">
                    <a16:creationId xmlns:a16="http://schemas.microsoft.com/office/drawing/2014/main" id="{F9F98D00-3298-456F-6BEC-31401D252066}"/>
                  </a:ext>
                </a:extLst>
              </p:cNvPr>
              <p:cNvPicPr>
                <a:picLocks noChangeAspect="1"/>
              </p:cNvPicPr>
              <p:nvPr/>
            </p:nvPicPr>
            <p:blipFill>
              <a:blip r:embed="rId14"/>
              <a:stretch>
                <a:fillRect/>
              </a:stretch>
            </p:blipFill>
            <p:spPr>
              <a:xfrm>
                <a:off x="7875279" y="3291383"/>
                <a:ext cx="2824510" cy="530319"/>
              </a:xfrm>
              <a:prstGeom prst="rect">
                <a:avLst/>
              </a:prstGeom>
            </p:spPr>
          </p:pic>
        </p:grpSp>
        <p:sp>
          <p:nvSpPr>
            <p:cNvPr id="34" name="직사각형 33">
              <a:extLst>
                <a:ext uri="{FF2B5EF4-FFF2-40B4-BE49-F238E27FC236}">
                  <a16:creationId xmlns:a16="http://schemas.microsoft.com/office/drawing/2014/main" id="{12853427-CDEE-AFA4-6A07-ED65177422EE}"/>
                </a:ext>
              </a:extLst>
            </p:cNvPr>
            <p:cNvSpPr/>
            <p:nvPr/>
          </p:nvSpPr>
          <p:spPr>
            <a:xfrm>
              <a:off x="4720495" y="3238600"/>
              <a:ext cx="2754404" cy="3203638"/>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D4E4736F-7D6E-E21C-BBE9-994FAF3F79B5}"/>
                </a:ext>
              </a:extLst>
            </p:cNvPr>
            <p:cNvSpPr/>
            <p:nvPr/>
          </p:nvSpPr>
          <p:spPr>
            <a:xfrm>
              <a:off x="7480947" y="3985864"/>
              <a:ext cx="2948281" cy="245637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11004199-8632-0BBC-777F-40CB24A0D272}"/>
                </a:ext>
              </a:extLst>
            </p:cNvPr>
            <p:cNvSpPr/>
            <p:nvPr/>
          </p:nvSpPr>
          <p:spPr>
            <a:xfrm>
              <a:off x="7553925" y="3238600"/>
              <a:ext cx="2846623" cy="6783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화살표 연결선 36">
              <a:extLst>
                <a:ext uri="{FF2B5EF4-FFF2-40B4-BE49-F238E27FC236}">
                  <a16:creationId xmlns:a16="http://schemas.microsoft.com/office/drawing/2014/main" id="{DF385761-6972-29A6-02B3-568EB2B6B4FD}"/>
                </a:ext>
              </a:extLst>
            </p:cNvPr>
            <p:cNvCxnSpPr>
              <a:cxnSpLocks/>
            </p:cNvCxnSpPr>
            <p:nvPr/>
          </p:nvCxnSpPr>
          <p:spPr>
            <a:xfrm flipH="1">
              <a:off x="10429228" y="3571879"/>
              <a:ext cx="6015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3467026-FE7F-C1F3-35B2-37AF91B6FF0A}"/>
                </a:ext>
              </a:extLst>
            </p:cNvPr>
            <p:cNvSpPr txBox="1"/>
            <p:nvPr/>
          </p:nvSpPr>
          <p:spPr>
            <a:xfrm>
              <a:off x="11030769" y="3387213"/>
              <a:ext cx="1153826" cy="369332"/>
            </a:xfrm>
            <a:prstGeom prst="rect">
              <a:avLst/>
            </a:prstGeom>
            <a:noFill/>
          </p:spPr>
          <p:txBody>
            <a:bodyPr wrap="square" rtlCol="0">
              <a:spAutoFit/>
            </a:bodyPr>
            <a:lstStyle/>
            <a:p>
              <a:r>
                <a:rPr lang="en-US" altLang="ko-KR" b="1" dirty="0"/>
                <a:t>Error !</a:t>
              </a:r>
              <a:endParaRPr lang="ko-KR" altLang="en-US" b="1" dirty="0"/>
            </a:p>
          </p:txBody>
        </p:sp>
        <p:cxnSp>
          <p:nvCxnSpPr>
            <p:cNvPr id="40" name="직선 화살표 연결선 39">
              <a:extLst>
                <a:ext uri="{FF2B5EF4-FFF2-40B4-BE49-F238E27FC236}">
                  <a16:creationId xmlns:a16="http://schemas.microsoft.com/office/drawing/2014/main" id="{59999C0D-F4E6-2C09-8AEA-F61EA698E3B4}"/>
                </a:ext>
              </a:extLst>
            </p:cNvPr>
            <p:cNvCxnSpPr>
              <a:cxnSpLocks/>
            </p:cNvCxnSpPr>
            <p:nvPr/>
          </p:nvCxnSpPr>
          <p:spPr>
            <a:xfrm flipH="1">
              <a:off x="10429228" y="5184933"/>
              <a:ext cx="601541"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61B81A5-C1CC-F0C1-E50C-62790FC76A93}"/>
                </a:ext>
              </a:extLst>
            </p:cNvPr>
            <p:cNvSpPr txBox="1"/>
            <p:nvPr/>
          </p:nvSpPr>
          <p:spPr>
            <a:xfrm>
              <a:off x="11038174" y="5007488"/>
              <a:ext cx="1153826" cy="369332"/>
            </a:xfrm>
            <a:prstGeom prst="rect">
              <a:avLst/>
            </a:prstGeom>
            <a:noFill/>
          </p:spPr>
          <p:txBody>
            <a:bodyPr wrap="square" rtlCol="0">
              <a:spAutoFit/>
            </a:bodyPr>
            <a:lstStyle/>
            <a:p>
              <a:r>
                <a:rPr lang="en-US" altLang="ko-KR" b="1" dirty="0"/>
                <a:t>Good !</a:t>
              </a:r>
              <a:endParaRPr lang="ko-KR" altLang="en-US" b="1" dirty="0"/>
            </a:p>
          </p:txBody>
        </p:sp>
        <p:sp>
          <p:nvSpPr>
            <p:cNvPr id="42" name="TextBox 41">
              <a:extLst>
                <a:ext uri="{FF2B5EF4-FFF2-40B4-BE49-F238E27FC236}">
                  <a16:creationId xmlns:a16="http://schemas.microsoft.com/office/drawing/2014/main" id="{D7257380-C9DB-25B2-D668-2233EF1F122C}"/>
                </a:ext>
              </a:extLst>
            </p:cNvPr>
            <p:cNvSpPr txBox="1"/>
            <p:nvPr/>
          </p:nvSpPr>
          <p:spPr>
            <a:xfrm>
              <a:off x="6906896" y="2909893"/>
              <a:ext cx="2070340" cy="276999"/>
            </a:xfrm>
            <a:prstGeom prst="rect">
              <a:avLst/>
            </a:prstGeom>
            <a:noFill/>
          </p:spPr>
          <p:txBody>
            <a:bodyPr wrap="squar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Testing words</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5">
              <p14:nvContentPartPr>
                <p14:cNvPr id="43" name="잉크 42">
                  <a:extLst>
                    <a:ext uri="{FF2B5EF4-FFF2-40B4-BE49-F238E27FC236}">
                      <a16:creationId xmlns:a16="http://schemas.microsoft.com/office/drawing/2014/main" id="{6F07B4F2-10D2-CBD3-DF26-6AA4A1491C1B}"/>
                    </a:ext>
                  </a:extLst>
                </p14:cNvPr>
                <p14:cNvContentPartPr/>
                <p14:nvPr/>
              </p14:nvContentPartPr>
              <p14:xfrm>
                <a:off x="8856785" y="3417704"/>
                <a:ext cx="323280" cy="9720"/>
              </p14:xfrm>
            </p:contentPart>
          </mc:Choice>
          <mc:Fallback xmlns="">
            <p:pic>
              <p:nvPicPr>
                <p:cNvPr id="43" name="잉크 42">
                  <a:extLst>
                    <a:ext uri="{FF2B5EF4-FFF2-40B4-BE49-F238E27FC236}">
                      <a16:creationId xmlns:a16="http://schemas.microsoft.com/office/drawing/2014/main" id="{6F07B4F2-10D2-CBD3-DF26-6AA4A1491C1B}"/>
                    </a:ext>
                  </a:extLst>
                </p:cNvPr>
                <p:cNvPicPr/>
                <p:nvPr/>
              </p:nvPicPr>
              <p:blipFill>
                <a:blip r:embed="rId16"/>
                <a:stretch>
                  <a:fillRect/>
                </a:stretch>
              </p:blipFill>
              <p:spPr>
                <a:xfrm>
                  <a:off x="8789698" y="3285159"/>
                  <a:ext cx="457905" cy="27436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잉크 43">
                  <a:extLst>
                    <a:ext uri="{FF2B5EF4-FFF2-40B4-BE49-F238E27FC236}">
                      <a16:creationId xmlns:a16="http://schemas.microsoft.com/office/drawing/2014/main" id="{06988BE3-F751-5675-8573-9068326B2DBC}"/>
                    </a:ext>
                  </a:extLst>
                </p14:cNvPr>
                <p14:cNvContentPartPr/>
                <p14:nvPr/>
              </p14:nvContentPartPr>
              <p14:xfrm>
                <a:off x="6062105" y="3469904"/>
                <a:ext cx="227880" cy="360"/>
              </p14:xfrm>
            </p:contentPart>
          </mc:Choice>
          <mc:Fallback xmlns="">
            <p:pic>
              <p:nvPicPr>
                <p:cNvPr id="44" name="잉크 43">
                  <a:extLst>
                    <a:ext uri="{FF2B5EF4-FFF2-40B4-BE49-F238E27FC236}">
                      <a16:creationId xmlns:a16="http://schemas.microsoft.com/office/drawing/2014/main" id="{06988BE3-F751-5675-8573-9068326B2DBC}"/>
                    </a:ext>
                  </a:extLst>
                </p:cNvPr>
                <p:cNvPicPr/>
                <p:nvPr/>
              </p:nvPicPr>
              <p:blipFill>
                <a:blip r:embed="rId18"/>
                <a:stretch>
                  <a:fillRect/>
                </a:stretch>
              </p:blipFill>
              <p:spPr>
                <a:xfrm>
                  <a:off x="5994685" y="3361904"/>
                  <a:ext cx="3622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잉크 44">
                  <a:extLst>
                    <a:ext uri="{FF2B5EF4-FFF2-40B4-BE49-F238E27FC236}">
                      <a16:creationId xmlns:a16="http://schemas.microsoft.com/office/drawing/2014/main" id="{CAF3FFE3-C839-B67B-5A0E-E579C225034D}"/>
                    </a:ext>
                  </a:extLst>
                </p14:cNvPr>
                <p14:cNvContentPartPr/>
                <p14:nvPr/>
              </p14:nvContentPartPr>
              <p14:xfrm>
                <a:off x="6062105" y="4108184"/>
                <a:ext cx="207360" cy="360"/>
              </p14:xfrm>
            </p:contentPart>
          </mc:Choice>
          <mc:Fallback xmlns="">
            <p:pic>
              <p:nvPicPr>
                <p:cNvPr id="45" name="잉크 44">
                  <a:extLst>
                    <a:ext uri="{FF2B5EF4-FFF2-40B4-BE49-F238E27FC236}">
                      <a16:creationId xmlns:a16="http://schemas.microsoft.com/office/drawing/2014/main" id="{CAF3FFE3-C839-B67B-5A0E-E579C225034D}"/>
                    </a:ext>
                  </a:extLst>
                </p:cNvPr>
                <p:cNvPicPr/>
                <p:nvPr/>
              </p:nvPicPr>
              <p:blipFill>
                <a:blip r:embed="rId20"/>
                <a:stretch>
                  <a:fillRect/>
                </a:stretch>
              </p:blipFill>
              <p:spPr>
                <a:xfrm>
                  <a:off x="5994634" y="4000184"/>
                  <a:ext cx="34185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잉크 45">
                  <a:extLst>
                    <a:ext uri="{FF2B5EF4-FFF2-40B4-BE49-F238E27FC236}">
                      <a16:creationId xmlns:a16="http://schemas.microsoft.com/office/drawing/2014/main" id="{4D257CBD-4E87-336D-2393-405230DA64A5}"/>
                    </a:ext>
                  </a:extLst>
                </p14:cNvPr>
                <p14:cNvContentPartPr/>
                <p14:nvPr/>
              </p14:nvContentPartPr>
              <p14:xfrm>
                <a:off x="6079385" y="4711904"/>
                <a:ext cx="166320" cy="360"/>
              </p14:xfrm>
            </p:contentPart>
          </mc:Choice>
          <mc:Fallback xmlns="">
            <p:pic>
              <p:nvPicPr>
                <p:cNvPr id="46" name="잉크 45">
                  <a:extLst>
                    <a:ext uri="{FF2B5EF4-FFF2-40B4-BE49-F238E27FC236}">
                      <a16:creationId xmlns:a16="http://schemas.microsoft.com/office/drawing/2014/main" id="{4D257CBD-4E87-336D-2393-405230DA64A5}"/>
                    </a:ext>
                  </a:extLst>
                </p:cNvPr>
                <p:cNvPicPr/>
                <p:nvPr/>
              </p:nvPicPr>
              <p:blipFill>
                <a:blip r:embed="rId22"/>
                <a:stretch>
                  <a:fillRect/>
                </a:stretch>
              </p:blipFill>
              <p:spPr>
                <a:xfrm>
                  <a:off x="6011958" y="4604264"/>
                  <a:ext cx="300725"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잉크 46">
                  <a:extLst>
                    <a:ext uri="{FF2B5EF4-FFF2-40B4-BE49-F238E27FC236}">
                      <a16:creationId xmlns:a16="http://schemas.microsoft.com/office/drawing/2014/main" id="{4D7F7232-336C-5C2E-5F4E-3607B121A412}"/>
                    </a:ext>
                  </a:extLst>
                </p14:cNvPr>
                <p14:cNvContentPartPr/>
                <p14:nvPr/>
              </p14:nvContentPartPr>
              <p14:xfrm>
                <a:off x="6096665" y="5332184"/>
                <a:ext cx="172080" cy="27720"/>
              </p14:xfrm>
            </p:contentPart>
          </mc:Choice>
          <mc:Fallback xmlns="">
            <p:pic>
              <p:nvPicPr>
                <p:cNvPr id="47" name="잉크 46">
                  <a:extLst>
                    <a:ext uri="{FF2B5EF4-FFF2-40B4-BE49-F238E27FC236}">
                      <a16:creationId xmlns:a16="http://schemas.microsoft.com/office/drawing/2014/main" id="{4D7F7232-336C-5C2E-5F4E-3607B121A412}"/>
                    </a:ext>
                  </a:extLst>
                </p:cNvPr>
                <p:cNvPicPr/>
                <p:nvPr/>
              </p:nvPicPr>
              <p:blipFill>
                <a:blip r:embed="rId24"/>
                <a:stretch>
                  <a:fillRect/>
                </a:stretch>
              </p:blipFill>
              <p:spPr>
                <a:xfrm>
                  <a:off x="6029271" y="5198055"/>
                  <a:ext cx="306419" cy="29553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잉크 47">
                  <a:extLst>
                    <a:ext uri="{FF2B5EF4-FFF2-40B4-BE49-F238E27FC236}">
                      <a16:creationId xmlns:a16="http://schemas.microsoft.com/office/drawing/2014/main" id="{8AF24DDD-9080-3EA6-5A30-4A416C2553FE}"/>
                    </a:ext>
                  </a:extLst>
                </p14:cNvPr>
                <p14:cNvContentPartPr/>
                <p14:nvPr/>
              </p14:nvContentPartPr>
              <p14:xfrm>
                <a:off x="6053105" y="5919704"/>
                <a:ext cx="193320" cy="360"/>
              </p14:xfrm>
            </p:contentPart>
          </mc:Choice>
          <mc:Fallback xmlns="">
            <p:pic>
              <p:nvPicPr>
                <p:cNvPr id="48" name="잉크 47">
                  <a:extLst>
                    <a:ext uri="{FF2B5EF4-FFF2-40B4-BE49-F238E27FC236}">
                      <a16:creationId xmlns:a16="http://schemas.microsoft.com/office/drawing/2014/main" id="{8AF24DDD-9080-3EA6-5A30-4A416C2553FE}"/>
                    </a:ext>
                  </a:extLst>
                </p:cNvPr>
                <p:cNvPicPr/>
                <p:nvPr/>
              </p:nvPicPr>
              <p:blipFill>
                <a:blip r:embed="rId26"/>
                <a:stretch>
                  <a:fillRect/>
                </a:stretch>
              </p:blipFill>
              <p:spPr>
                <a:xfrm>
                  <a:off x="5986117" y="5811704"/>
                  <a:ext cx="327745"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9" name="잉크 48">
                  <a:extLst>
                    <a:ext uri="{FF2B5EF4-FFF2-40B4-BE49-F238E27FC236}">
                      <a16:creationId xmlns:a16="http://schemas.microsoft.com/office/drawing/2014/main" id="{3838A9E9-BAEC-65AD-8437-406114BB53F1}"/>
                    </a:ext>
                  </a:extLst>
                </p14:cNvPr>
                <p14:cNvContentPartPr/>
                <p14:nvPr/>
              </p14:nvContentPartPr>
              <p14:xfrm>
                <a:off x="8856785" y="4056344"/>
                <a:ext cx="217440" cy="42120"/>
              </p14:xfrm>
            </p:contentPart>
          </mc:Choice>
          <mc:Fallback xmlns="">
            <p:pic>
              <p:nvPicPr>
                <p:cNvPr id="49" name="잉크 48">
                  <a:extLst>
                    <a:ext uri="{FF2B5EF4-FFF2-40B4-BE49-F238E27FC236}">
                      <a16:creationId xmlns:a16="http://schemas.microsoft.com/office/drawing/2014/main" id="{3838A9E9-BAEC-65AD-8437-406114BB53F1}"/>
                    </a:ext>
                  </a:extLst>
                </p:cNvPr>
                <p:cNvPicPr/>
                <p:nvPr/>
              </p:nvPicPr>
              <p:blipFill>
                <a:blip r:embed="rId28"/>
                <a:stretch>
                  <a:fillRect/>
                </a:stretch>
              </p:blipFill>
              <p:spPr>
                <a:xfrm>
                  <a:off x="8789707" y="3922367"/>
                  <a:ext cx="352046" cy="31052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잉크 49">
                  <a:extLst>
                    <a:ext uri="{FF2B5EF4-FFF2-40B4-BE49-F238E27FC236}">
                      <a16:creationId xmlns:a16="http://schemas.microsoft.com/office/drawing/2014/main" id="{2700CDF7-35BE-1EDC-F098-D0C2A3FF1C63}"/>
                    </a:ext>
                  </a:extLst>
                </p14:cNvPr>
                <p14:cNvContentPartPr/>
                <p14:nvPr/>
              </p14:nvContentPartPr>
              <p14:xfrm>
                <a:off x="8839505" y="4711904"/>
                <a:ext cx="233640" cy="360"/>
              </p14:xfrm>
            </p:contentPart>
          </mc:Choice>
          <mc:Fallback xmlns="">
            <p:pic>
              <p:nvPicPr>
                <p:cNvPr id="50" name="잉크 49">
                  <a:extLst>
                    <a:ext uri="{FF2B5EF4-FFF2-40B4-BE49-F238E27FC236}">
                      <a16:creationId xmlns:a16="http://schemas.microsoft.com/office/drawing/2014/main" id="{2700CDF7-35BE-1EDC-F098-D0C2A3FF1C63}"/>
                    </a:ext>
                  </a:extLst>
                </p:cNvPr>
                <p:cNvPicPr/>
                <p:nvPr/>
              </p:nvPicPr>
              <p:blipFill>
                <a:blip r:embed="rId30"/>
                <a:stretch>
                  <a:fillRect/>
                </a:stretch>
              </p:blipFill>
              <p:spPr>
                <a:xfrm>
                  <a:off x="8772558" y="4604264"/>
                  <a:ext cx="36798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잉크 50">
                  <a:extLst>
                    <a:ext uri="{FF2B5EF4-FFF2-40B4-BE49-F238E27FC236}">
                      <a16:creationId xmlns:a16="http://schemas.microsoft.com/office/drawing/2014/main" id="{9FE1DDC8-4392-3284-80C4-4FE337472F93}"/>
                    </a:ext>
                  </a:extLst>
                </p14:cNvPr>
                <p14:cNvContentPartPr/>
                <p14:nvPr/>
              </p14:nvContentPartPr>
              <p14:xfrm>
                <a:off x="8883065" y="5315984"/>
                <a:ext cx="210600" cy="360"/>
              </p14:xfrm>
            </p:contentPart>
          </mc:Choice>
          <mc:Fallback xmlns="">
            <p:pic>
              <p:nvPicPr>
                <p:cNvPr id="51" name="잉크 50">
                  <a:extLst>
                    <a:ext uri="{FF2B5EF4-FFF2-40B4-BE49-F238E27FC236}">
                      <a16:creationId xmlns:a16="http://schemas.microsoft.com/office/drawing/2014/main" id="{9FE1DDC8-4392-3284-80C4-4FE337472F93}"/>
                    </a:ext>
                  </a:extLst>
                </p:cNvPr>
                <p:cNvPicPr/>
                <p:nvPr/>
              </p:nvPicPr>
              <p:blipFill>
                <a:blip r:embed="rId32"/>
                <a:stretch>
                  <a:fillRect/>
                </a:stretch>
              </p:blipFill>
              <p:spPr>
                <a:xfrm>
                  <a:off x="8815565" y="5207984"/>
                  <a:ext cx="34515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2" name="잉크 51">
                  <a:extLst>
                    <a:ext uri="{FF2B5EF4-FFF2-40B4-BE49-F238E27FC236}">
                      <a16:creationId xmlns:a16="http://schemas.microsoft.com/office/drawing/2014/main" id="{C89CE320-4F1F-F36B-8C9E-A751110E8330}"/>
                    </a:ext>
                  </a:extLst>
                </p14:cNvPr>
                <p14:cNvContentPartPr/>
                <p14:nvPr/>
              </p14:nvContentPartPr>
              <p14:xfrm>
                <a:off x="8883065" y="5911064"/>
                <a:ext cx="210600" cy="360"/>
              </p14:xfrm>
            </p:contentPart>
          </mc:Choice>
          <mc:Fallback xmlns="">
            <p:pic>
              <p:nvPicPr>
                <p:cNvPr id="52" name="잉크 51">
                  <a:extLst>
                    <a:ext uri="{FF2B5EF4-FFF2-40B4-BE49-F238E27FC236}">
                      <a16:creationId xmlns:a16="http://schemas.microsoft.com/office/drawing/2014/main" id="{C89CE320-4F1F-F36B-8C9E-A751110E8330}"/>
                    </a:ext>
                  </a:extLst>
                </p:cNvPr>
                <p:cNvPicPr/>
                <p:nvPr/>
              </p:nvPicPr>
              <p:blipFill>
                <a:blip r:embed="rId32"/>
                <a:stretch>
                  <a:fillRect/>
                </a:stretch>
              </p:blipFill>
              <p:spPr>
                <a:xfrm>
                  <a:off x="8815565" y="5803424"/>
                  <a:ext cx="345150" cy="216000"/>
                </a:xfrm>
                <a:prstGeom prst="rect">
                  <a:avLst/>
                </a:prstGeom>
              </p:spPr>
            </p:pic>
          </mc:Fallback>
        </mc:AlternateContent>
      </p:grpSp>
      <p:graphicFrame>
        <p:nvGraphicFramePr>
          <p:cNvPr id="53" name="표 9">
            <a:extLst>
              <a:ext uri="{FF2B5EF4-FFF2-40B4-BE49-F238E27FC236}">
                <a16:creationId xmlns:a16="http://schemas.microsoft.com/office/drawing/2014/main" id="{A70A48F5-670F-484C-32C8-81D151569CC2}"/>
              </a:ext>
            </a:extLst>
          </p:cNvPr>
          <p:cNvGraphicFramePr>
            <a:graphicFrameLocks noGrp="1"/>
          </p:cNvGraphicFramePr>
          <p:nvPr>
            <p:extLst>
              <p:ext uri="{D42A27DB-BD31-4B8C-83A1-F6EECF244321}">
                <p14:modId xmlns:p14="http://schemas.microsoft.com/office/powerpoint/2010/main" val="2208941806"/>
              </p:ext>
            </p:extLst>
          </p:nvPr>
        </p:nvGraphicFramePr>
        <p:xfrm>
          <a:off x="955510" y="1749025"/>
          <a:ext cx="10280979" cy="1112520"/>
        </p:xfrm>
        <a:graphic>
          <a:graphicData uri="http://schemas.openxmlformats.org/drawingml/2006/table">
            <a:tbl>
              <a:tblPr firstRow="1" bandRow="1">
                <a:tableStyleId>{5C22544A-7EE6-4342-B048-85BDC9FD1C3A}</a:tableStyleId>
              </a:tblPr>
              <a:tblGrid>
                <a:gridCol w="2056196">
                  <a:extLst>
                    <a:ext uri="{9D8B030D-6E8A-4147-A177-3AD203B41FA5}">
                      <a16:colId xmlns:a16="http://schemas.microsoft.com/office/drawing/2014/main" val="2705115741"/>
                    </a:ext>
                  </a:extLst>
                </a:gridCol>
                <a:gridCol w="3562290">
                  <a:extLst>
                    <a:ext uri="{9D8B030D-6E8A-4147-A177-3AD203B41FA5}">
                      <a16:colId xmlns:a16="http://schemas.microsoft.com/office/drawing/2014/main" val="2770929407"/>
                    </a:ext>
                  </a:extLst>
                </a:gridCol>
                <a:gridCol w="3405723">
                  <a:extLst>
                    <a:ext uri="{9D8B030D-6E8A-4147-A177-3AD203B41FA5}">
                      <a16:colId xmlns:a16="http://schemas.microsoft.com/office/drawing/2014/main" val="671042790"/>
                    </a:ext>
                  </a:extLst>
                </a:gridCol>
                <a:gridCol w="1256770">
                  <a:extLst>
                    <a:ext uri="{9D8B030D-6E8A-4147-A177-3AD203B41FA5}">
                      <a16:colId xmlns:a16="http://schemas.microsoft.com/office/drawing/2014/main" val="4038330841"/>
                    </a:ext>
                  </a:extLst>
                </a:gridCol>
              </a:tblGrid>
              <a:tr h="370840">
                <a:tc>
                  <a:txBody>
                    <a:bodyPr/>
                    <a:lstStyle/>
                    <a:p>
                      <a:pPr algn="ctr" latinLnBrk="1"/>
                      <a:endParaRPr lang="ko-KR"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imes New Roman" panose="02020603050405020304" pitchFamily="18" charset="0"/>
                          <a:cs typeface="Times New Roman" panose="02020603050405020304" pitchFamily="18" charset="0"/>
                        </a:rPr>
                        <a:t>Dataset number</a:t>
                      </a:r>
                      <a:endParaRPr lang="ko-KR"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imes New Roman" panose="02020603050405020304" pitchFamily="18" charset="0"/>
                          <a:cs typeface="Times New Roman" panose="02020603050405020304" pitchFamily="18" charset="0"/>
                        </a:rPr>
                        <a:t>Error number</a:t>
                      </a:r>
                      <a:endParaRPr lang="ko-KR"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imes New Roman" panose="02020603050405020304" pitchFamily="18" charset="0"/>
                          <a:cs typeface="Times New Roman" panose="02020603050405020304" pitchFamily="18" charset="0"/>
                        </a:rPr>
                        <a:t>loss</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7762766"/>
                  </a:ext>
                </a:extLst>
              </a:tr>
              <a:tr h="370840">
                <a:tc>
                  <a:txBody>
                    <a:bodyPr/>
                    <a:lstStyle/>
                    <a:p>
                      <a:pPr algn="ctr" latinLnBrk="1"/>
                      <a:r>
                        <a:rPr lang="en-US" altLang="ko-KR" dirty="0">
                          <a:latin typeface="Times New Roman" panose="02020603050405020304" pitchFamily="18" charset="0"/>
                          <a:cs typeface="Times New Roman" panose="02020603050405020304" pitchFamily="18" charset="0"/>
                        </a:rPr>
                        <a:t>Train </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950000</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1640</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0.1726[%]</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2551880"/>
                  </a:ext>
                </a:extLst>
              </a:tr>
              <a:tr h="370840">
                <a:tc>
                  <a:txBody>
                    <a:bodyPr/>
                    <a:lstStyle/>
                    <a:p>
                      <a:pPr algn="ctr" latinLnBrk="1"/>
                      <a:r>
                        <a:rPr lang="en-US" altLang="ko-KR" dirty="0">
                          <a:latin typeface="Times New Roman" panose="02020603050405020304" pitchFamily="18" charset="0"/>
                          <a:cs typeface="Times New Roman" panose="02020603050405020304" pitchFamily="18" charset="0"/>
                        </a:rPr>
                        <a:t>Test</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50</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5</a:t>
                      </a:r>
                      <a:endParaRPr lang="ko-KR" altLang="en-US"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latin typeface="Times New Roman" panose="02020603050405020304" pitchFamily="18" charset="0"/>
                          <a:cs typeface="Times New Roman" panose="02020603050405020304" pitchFamily="18" charset="0"/>
                        </a:rPr>
                        <a:t>10[%]</a:t>
                      </a:r>
                      <a:endParaRPr lang="ko-KR"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451371"/>
                  </a:ext>
                </a:extLst>
              </a:tr>
            </a:tbl>
          </a:graphicData>
        </a:graphic>
      </p:graphicFrame>
    </p:spTree>
    <p:extLst>
      <p:ext uri="{BB962C8B-B14F-4D97-AF65-F5344CB8AC3E}">
        <p14:creationId xmlns:p14="http://schemas.microsoft.com/office/powerpoint/2010/main" val="169141406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3E885F-1815-AF25-405A-949DF6DC0AD8}"/>
              </a:ext>
            </a:extLst>
          </p:cNvPr>
          <p:cNvSpPr txBox="1"/>
          <p:nvPr/>
        </p:nvSpPr>
        <p:spPr>
          <a:xfrm>
            <a:off x="263781" y="154094"/>
            <a:ext cx="6003667" cy="461665"/>
          </a:xfrm>
          <a:prstGeom prst="rect">
            <a:avLst/>
          </a:prstGeom>
          <a:noFill/>
        </p:spPr>
        <p:txBody>
          <a:bodyPr wrap="square" rtlCol="0" anchor="t">
            <a:spAutoFit/>
          </a:bodyPr>
          <a:lstStyle/>
          <a:p>
            <a:pPr defTabSz="456704" latinLnBrk="0"/>
            <a:r>
              <a:rPr lang="ko-KR" altLang="en-US" sz="2400" dirty="0">
                <a:solidFill>
                  <a:prstClr val="black"/>
                </a:solidFill>
                <a:latin typeface="Times New Roman" panose="02020603050405020304" pitchFamily="18" charset="0"/>
                <a:cs typeface="Times New Roman" panose="02020603050405020304" pitchFamily="18" charset="0"/>
              </a:rPr>
              <a:t>▣ </a:t>
            </a:r>
            <a:r>
              <a:rPr lang="en-US" altLang="ko-KR" sz="2400" dirty="0">
                <a:solidFill>
                  <a:prstClr val="black"/>
                </a:solidFill>
                <a:latin typeface="Times New Roman" panose="02020603050405020304" pitchFamily="18" charset="0"/>
                <a:cs typeface="Times New Roman" panose="02020603050405020304" pitchFamily="18" charset="0"/>
              </a:rPr>
              <a:t>Research results</a:t>
            </a:r>
            <a:endParaRPr lang="ko-KR" altLang="en-US" sz="2400"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CE77EB-B029-AC23-15EF-3060DA226BBA}"/>
              </a:ext>
            </a:extLst>
          </p:cNvPr>
          <p:cNvSpPr txBox="1"/>
          <p:nvPr/>
        </p:nvSpPr>
        <p:spPr>
          <a:xfrm>
            <a:off x="-5830821" y="3350139"/>
            <a:ext cx="6094602" cy="646331"/>
          </a:xfrm>
          <a:prstGeom prst="rect">
            <a:avLst/>
          </a:prstGeom>
          <a:noFill/>
        </p:spPr>
        <p:txBody>
          <a:bodyPr wrap="square">
            <a:spAutoFit/>
          </a:bodyPr>
          <a:lstStyle/>
          <a:p>
            <a:pPr marL="285750" indent="-285750">
              <a:buFont typeface="Arial" panose="020B0604020202020204" pitchFamily="34" charset="0"/>
              <a:buChar char="•"/>
            </a:pPr>
            <a:r>
              <a:rPr lang="ko-KR" altLang="en-US" dirty="0">
                <a:latin typeface="Times New Roman" panose="02020603050405020304" pitchFamily="18" charset="0"/>
                <a:cs typeface="Times New Roman" panose="02020603050405020304" pitchFamily="18" charset="0"/>
              </a:rPr>
              <a:t>EV </a:t>
            </a:r>
            <a:r>
              <a:rPr lang="ko-KR" altLang="en-US" dirty="0" err="1">
                <a:latin typeface="Times New Roman" panose="02020603050405020304" pitchFamily="18" charset="0"/>
                <a:cs typeface="Times New Roman" panose="02020603050405020304" pitchFamily="18" charset="0"/>
              </a:rPr>
              <a:t>sales</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up</a:t>
            </a:r>
            <a:r>
              <a:rPr lang="ko-KR" altLang="en-US" dirty="0">
                <a:latin typeface="Times New Roman" panose="02020603050405020304" pitchFamily="18" charset="0"/>
                <a:cs typeface="Times New Roman" panose="02020603050405020304" pitchFamily="18" charset="0"/>
              </a:rPr>
              <a:t> 68% </a:t>
            </a:r>
            <a:r>
              <a:rPr lang="ko-KR" altLang="en-US" dirty="0" err="1">
                <a:latin typeface="Times New Roman" panose="02020603050405020304" pitchFamily="18" charset="0"/>
                <a:cs typeface="Times New Roman" panose="02020603050405020304" pitchFamily="18" charset="0"/>
              </a:rPr>
              <a:t>year-over-year</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in</a:t>
            </a:r>
            <a:r>
              <a:rPr lang="ko-KR" altLang="en-US" dirty="0">
                <a:latin typeface="Times New Roman" panose="02020603050405020304" pitchFamily="18" charset="0"/>
                <a:cs typeface="Times New Roman" panose="02020603050405020304" pitchFamily="18" charset="0"/>
              </a:rPr>
              <a:t> 2022</a:t>
            </a:r>
            <a:r>
              <a:rPr lang="en-US" altLang="ko-KR" dirty="0">
                <a:latin typeface="Times New Roman" panose="02020603050405020304" pitchFamily="18" charset="0"/>
                <a:cs typeface="Times New Roman" panose="02020603050405020304" pitchFamily="18" charset="0"/>
              </a:rPr>
              <a:t>, Korea</a:t>
            </a:r>
          </a:p>
          <a:p>
            <a:pPr marL="285750" indent="-285750">
              <a:buFont typeface="Arial" panose="020B0604020202020204" pitchFamily="34" charset="0"/>
              <a:buChar char="•"/>
            </a:pPr>
            <a:r>
              <a:rPr lang="ko-KR" altLang="en-US" dirty="0">
                <a:latin typeface="Times New Roman" panose="02020603050405020304" pitchFamily="18" charset="0"/>
                <a:cs typeface="Times New Roman" panose="02020603050405020304" pitchFamily="18" charset="0"/>
              </a:rPr>
              <a:t>80.63 </a:t>
            </a:r>
            <a:r>
              <a:rPr lang="ko-KR" altLang="en-US" dirty="0" err="1">
                <a:latin typeface="Times New Roman" panose="02020603050405020304" pitchFamily="18" charset="0"/>
                <a:cs typeface="Times New Roman" panose="02020603050405020304" pitchFamily="18" charset="0"/>
              </a:rPr>
              <a:t>million</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electric</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vehicles</a:t>
            </a:r>
            <a:r>
              <a:rPr lang="ko-KR" altLang="en-US" dirty="0">
                <a:latin typeface="Times New Roman" panose="02020603050405020304" pitchFamily="18" charset="0"/>
                <a:cs typeface="Times New Roman" panose="02020603050405020304" pitchFamily="18" charset="0"/>
              </a:rPr>
              <a:t> </a:t>
            </a:r>
            <a:r>
              <a:rPr lang="ko-KR" altLang="en-US" dirty="0" err="1">
                <a:latin typeface="Times New Roman" panose="02020603050405020304" pitchFamily="18" charset="0"/>
                <a:cs typeface="Times New Roman" panose="02020603050405020304" pitchFamily="18" charset="0"/>
              </a:rPr>
              <a:t>sold</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in a year</a:t>
            </a:r>
          </a:p>
        </p:txBody>
      </p:sp>
      <p:sp>
        <p:nvSpPr>
          <p:cNvPr id="5" name="AutoShape 2">
            <a:extLst>
              <a:ext uri="{FF2B5EF4-FFF2-40B4-BE49-F238E27FC236}">
                <a16:creationId xmlns:a16="http://schemas.microsoft.com/office/drawing/2014/main" id="{F2536070-7397-B9D1-4D19-027247AD6253}"/>
              </a:ext>
            </a:extLst>
          </p:cNvPr>
          <p:cNvSpPr>
            <a:spLocks noChangeArrowheads="1"/>
          </p:cNvSpPr>
          <p:nvPr/>
        </p:nvSpPr>
        <p:spPr bwMode="auto">
          <a:xfrm>
            <a:off x="263781" y="1049629"/>
            <a:ext cx="3528816" cy="432048"/>
          </a:xfrm>
          <a:prstGeom prst="roundRect">
            <a:avLst/>
          </a:prstGeom>
          <a:solidFill>
            <a:srgbClr val="7030A0"/>
          </a:solidFill>
          <a:ln w="3175" cap="flat" cmpd="sng" algn="ctr">
            <a:noFill/>
            <a:prstDash val="solid"/>
          </a:ln>
          <a:effectLst>
            <a:outerShdw blurRad="38100" dist="38100" dir="2700000" algn="tl" rotWithShape="0">
              <a:prstClr val="black">
                <a:alpha val="40000"/>
              </a:prstClr>
            </a:outerShdw>
          </a:effectLst>
        </p:spPr>
        <p:txBody>
          <a:bodyPr lIns="36000" tIns="18000" rIns="36000" bIns="36000" anchor="ctr"/>
          <a:lstStyle/>
          <a:p>
            <a:pPr algn="ctr"/>
            <a:r>
              <a:rPr lang="en-US" altLang="ko-KR" kern="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OPENCV- text detection</a:t>
            </a:r>
          </a:p>
        </p:txBody>
      </p:sp>
      <p:pic>
        <p:nvPicPr>
          <p:cNvPr id="7" name="그림 6">
            <a:extLst>
              <a:ext uri="{FF2B5EF4-FFF2-40B4-BE49-F238E27FC236}">
                <a16:creationId xmlns:a16="http://schemas.microsoft.com/office/drawing/2014/main" id="{78E22D7C-DC95-A211-5DA9-A12058C71511}"/>
              </a:ext>
            </a:extLst>
          </p:cNvPr>
          <p:cNvPicPr>
            <a:picLocks noChangeAspect="1"/>
          </p:cNvPicPr>
          <p:nvPr/>
        </p:nvPicPr>
        <p:blipFill>
          <a:blip r:embed="rId3"/>
          <a:stretch>
            <a:fillRect/>
          </a:stretch>
        </p:blipFill>
        <p:spPr>
          <a:xfrm>
            <a:off x="2621223" y="1656999"/>
            <a:ext cx="2213132" cy="3088316"/>
          </a:xfrm>
          <a:prstGeom prst="rect">
            <a:avLst/>
          </a:prstGeom>
        </p:spPr>
      </p:pic>
      <p:pic>
        <p:nvPicPr>
          <p:cNvPr id="9" name="그림 8">
            <a:extLst>
              <a:ext uri="{FF2B5EF4-FFF2-40B4-BE49-F238E27FC236}">
                <a16:creationId xmlns:a16="http://schemas.microsoft.com/office/drawing/2014/main" id="{765206D1-F1A6-8622-A5B6-371CFA41EDF1}"/>
              </a:ext>
            </a:extLst>
          </p:cNvPr>
          <p:cNvPicPr>
            <a:picLocks noChangeAspect="1"/>
          </p:cNvPicPr>
          <p:nvPr/>
        </p:nvPicPr>
        <p:blipFill>
          <a:blip r:embed="rId4"/>
          <a:stretch>
            <a:fillRect/>
          </a:stretch>
        </p:blipFill>
        <p:spPr>
          <a:xfrm>
            <a:off x="4988074" y="1656999"/>
            <a:ext cx="2203724" cy="3100388"/>
          </a:xfrm>
          <a:prstGeom prst="rect">
            <a:avLst/>
          </a:prstGeom>
        </p:spPr>
      </p:pic>
      <p:pic>
        <p:nvPicPr>
          <p:cNvPr id="12" name="그림 11">
            <a:extLst>
              <a:ext uri="{FF2B5EF4-FFF2-40B4-BE49-F238E27FC236}">
                <a16:creationId xmlns:a16="http://schemas.microsoft.com/office/drawing/2014/main" id="{684BCE1C-CEC3-0458-5423-2AB891163EC7}"/>
              </a:ext>
            </a:extLst>
          </p:cNvPr>
          <p:cNvPicPr>
            <a:picLocks noChangeAspect="1"/>
          </p:cNvPicPr>
          <p:nvPr/>
        </p:nvPicPr>
        <p:blipFill>
          <a:blip r:embed="rId5"/>
          <a:stretch>
            <a:fillRect/>
          </a:stretch>
        </p:blipFill>
        <p:spPr>
          <a:xfrm>
            <a:off x="7395439" y="1676197"/>
            <a:ext cx="2167706" cy="3081190"/>
          </a:xfrm>
          <a:prstGeom prst="rect">
            <a:avLst/>
          </a:prstGeom>
        </p:spPr>
      </p:pic>
      <p:pic>
        <p:nvPicPr>
          <p:cNvPr id="16" name="그림 15">
            <a:extLst>
              <a:ext uri="{FF2B5EF4-FFF2-40B4-BE49-F238E27FC236}">
                <a16:creationId xmlns:a16="http://schemas.microsoft.com/office/drawing/2014/main" id="{6C32D257-600A-7941-750A-F3A78882C06A}"/>
              </a:ext>
            </a:extLst>
          </p:cNvPr>
          <p:cNvPicPr>
            <a:picLocks noChangeAspect="1"/>
          </p:cNvPicPr>
          <p:nvPr/>
        </p:nvPicPr>
        <p:blipFill>
          <a:blip r:embed="rId6"/>
          <a:stretch>
            <a:fillRect/>
          </a:stretch>
        </p:blipFill>
        <p:spPr>
          <a:xfrm>
            <a:off x="9766786" y="1678817"/>
            <a:ext cx="2191849" cy="3056752"/>
          </a:xfrm>
          <a:prstGeom prst="rect">
            <a:avLst/>
          </a:prstGeom>
        </p:spPr>
      </p:pic>
      <p:sp>
        <p:nvSpPr>
          <p:cNvPr id="18" name="TextBox 17">
            <a:extLst>
              <a:ext uri="{FF2B5EF4-FFF2-40B4-BE49-F238E27FC236}">
                <a16:creationId xmlns:a16="http://schemas.microsoft.com/office/drawing/2014/main" id="{7C94427C-E100-A4FE-FD5C-103407185134}"/>
              </a:ext>
            </a:extLst>
          </p:cNvPr>
          <p:cNvSpPr txBox="1"/>
          <p:nvPr/>
        </p:nvSpPr>
        <p:spPr>
          <a:xfrm>
            <a:off x="3255118" y="4892192"/>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Canny image</a:t>
            </a:r>
            <a:endParaRPr lang="ko-KR" altLang="en-US" sz="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48DE334-8813-DD02-BD42-B47FD4D847D2}"/>
              </a:ext>
            </a:extLst>
          </p:cNvPr>
          <p:cNvSpPr txBox="1"/>
          <p:nvPr/>
        </p:nvSpPr>
        <p:spPr>
          <a:xfrm>
            <a:off x="5228080" y="4892192"/>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Line recognition image</a:t>
            </a:r>
            <a:endParaRPr lang="ko-KR" altLang="en-US" sz="1200" dirty="0">
              <a:latin typeface="Times New Roman" panose="02020603050405020304" pitchFamily="18" charset="0"/>
              <a:cs typeface="Times New Roman" panose="02020603050405020304" pitchFamily="18" charset="0"/>
            </a:endParaRPr>
          </a:p>
        </p:txBody>
      </p:sp>
      <p:pic>
        <p:nvPicPr>
          <p:cNvPr id="24" name="그림 23">
            <a:extLst>
              <a:ext uri="{FF2B5EF4-FFF2-40B4-BE49-F238E27FC236}">
                <a16:creationId xmlns:a16="http://schemas.microsoft.com/office/drawing/2014/main" id="{2BBC7F8D-6A9F-1D86-B6B6-8BEE8A3F0313}"/>
              </a:ext>
            </a:extLst>
          </p:cNvPr>
          <p:cNvPicPr>
            <a:picLocks noChangeAspect="1"/>
          </p:cNvPicPr>
          <p:nvPr/>
        </p:nvPicPr>
        <p:blipFill>
          <a:blip r:embed="rId7"/>
          <a:stretch>
            <a:fillRect/>
          </a:stretch>
        </p:blipFill>
        <p:spPr>
          <a:xfrm>
            <a:off x="263781" y="1644927"/>
            <a:ext cx="2213132" cy="3125516"/>
          </a:xfrm>
          <a:prstGeom prst="rect">
            <a:avLst/>
          </a:prstGeom>
        </p:spPr>
      </p:pic>
      <p:sp>
        <p:nvSpPr>
          <p:cNvPr id="26" name="직사각형 25">
            <a:extLst>
              <a:ext uri="{FF2B5EF4-FFF2-40B4-BE49-F238E27FC236}">
                <a16:creationId xmlns:a16="http://schemas.microsoft.com/office/drawing/2014/main" id="{7927C6EA-CC8C-D795-AD54-65A0F16E3F63}"/>
              </a:ext>
            </a:extLst>
          </p:cNvPr>
          <p:cNvSpPr/>
          <p:nvPr/>
        </p:nvSpPr>
        <p:spPr>
          <a:xfrm>
            <a:off x="263781" y="1656999"/>
            <a:ext cx="2213132" cy="310038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CA3A69C9-990F-B5D5-AF99-656D47CCD7D6}"/>
              </a:ext>
            </a:extLst>
          </p:cNvPr>
          <p:cNvSpPr txBox="1"/>
          <p:nvPr/>
        </p:nvSpPr>
        <p:spPr>
          <a:xfrm>
            <a:off x="899028" y="4860028"/>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Raw image</a:t>
            </a:r>
            <a:endParaRPr lang="ko-KR" altLang="en-US"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95FBC86-E1CA-130F-FC89-32524498ECB7}"/>
              </a:ext>
            </a:extLst>
          </p:cNvPr>
          <p:cNvSpPr txBox="1"/>
          <p:nvPr/>
        </p:nvSpPr>
        <p:spPr>
          <a:xfrm>
            <a:off x="7675163" y="4913581"/>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Eliminated line image</a:t>
            </a:r>
            <a:endParaRPr lang="ko-KR" altLang="en-US" sz="1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13317298-3D20-8CEF-EB81-43CB09C0C341}"/>
              </a:ext>
            </a:extLst>
          </p:cNvPr>
          <p:cNvSpPr txBox="1"/>
          <p:nvPr/>
        </p:nvSpPr>
        <p:spPr>
          <a:xfrm>
            <a:off x="9888295" y="4913581"/>
            <a:ext cx="207034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Cropped image for format</a:t>
            </a:r>
            <a:endParaRPr lang="ko-KR" altLang="en-US" sz="1200" dirty="0">
              <a:latin typeface="Times New Roman" panose="02020603050405020304" pitchFamily="18" charset="0"/>
              <a:cs typeface="Times New Roman" panose="02020603050405020304" pitchFamily="18" charset="0"/>
            </a:endParaRPr>
          </a:p>
        </p:txBody>
      </p:sp>
      <p:sp>
        <p:nvSpPr>
          <p:cNvPr id="55" name="직사각형 54">
            <a:extLst>
              <a:ext uri="{FF2B5EF4-FFF2-40B4-BE49-F238E27FC236}">
                <a16:creationId xmlns:a16="http://schemas.microsoft.com/office/drawing/2014/main" id="{03239922-E6DB-ED47-B9E4-C5DB4A3CC406}"/>
              </a:ext>
            </a:extLst>
          </p:cNvPr>
          <p:cNvSpPr/>
          <p:nvPr/>
        </p:nvSpPr>
        <p:spPr>
          <a:xfrm>
            <a:off x="2621223" y="1644927"/>
            <a:ext cx="2213132" cy="310038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31EEBF23-62D6-8D6D-A14D-1275D4E65CAE}"/>
              </a:ext>
            </a:extLst>
          </p:cNvPr>
          <p:cNvSpPr/>
          <p:nvPr/>
        </p:nvSpPr>
        <p:spPr>
          <a:xfrm>
            <a:off x="4978665" y="1644927"/>
            <a:ext cx="2213132" cy="310038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DA3C9CC9-8502-AEB0-C651-7EBECF690D13}"/>
              </a:ext>
            </a:extLst>
          </p:cNvPr>
          <p:cNvSpPr/>
          <p:nvPr/>
        </p:nvSpPr>
        <p:spPr>
          <a:xfrm>
            <a:off x="7350013" y="1644927"/>
            <a:ext cx="2213132" cy="310038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a:extLst>
              <a:ext uri="{FF2B5EF4-FFF2-40B4-BE49-F238E27FC236}">
                <a16:creationId xmlns:a16="http://schemas.microsoft.com/office/drawing/2014/main" id="{A10E7366-5588-453C-CB3E-CBD10E8B6463}"/>
              </a:ext>
            </a:extLst>
          </p:cNvPr>
          <p:cNvSpPr/>
          <p:nvPr/>
        </p:nvSpPr>
        <p:spPr>
          <a:xfrm>
            <a:off x="9745503" y="1644927"/>
            <a:ext cx="2213132" cy="310038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3" name="직선 화살표 연결선 62">
            <a:extLst>
              <a:ext uri="{FF2B5EF4-FFF2-40B4-BE49-F238E27FC236}">
                <a16:creationId xmlns:a16="http://schemas.microsoft.com/office/drawing/2014/main" id="{6EFEDB76-083D-4838-C455-A9C1087997F6}"/>
              </a:ext>
            </a:extLst>
          </p:cNvPr>
          <p:cNvCxnSpPr>
            <a:cxnSpLocks/>
          </p:cNvCxnSpPr>
          <p:nvPr/>
        </p:nvCxnSpPr>
        <p:spPr>
          <a:xfrm>
            <a:off x="2411673" y="3171825"/>
            <a:ext cx="4191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9E8BF851-C937-4FF8-638B-16485D7080F3}"/>
              </a:ext>
            </a:extLst>
          </p:cNvPr>
          <p:cNvCxnSpPr>
            <a:cxnSpLocks/>
          </p:cNvCxnSpPr>
          <p:nvPr/>
        </p:nvCxnSpPr>
        <p:spPr>
          <a:xfrm>
            <a:off x="4624805" y="3171825"/>
            <a:ext cx="4191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A391B819-87B8-B5A9-2997-0EB97376E8B6}"/>
              </a:ext>
            </a:extLst>
          </p:cNvPr>
          <p:cNvCxnSpPr>
            <a:cxnSpLocks/>
          </p:cNvCxnSpPr>
          <p:nvPr/>
        </p:nvCxnSpPr>
        <p:spPr>
          <a:xfrm>
            <a:off x="7115597" y="3190875"/>
            <a:ext cx="4191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87416C0E-8294-9BAE-245B-C51D8561D35F}"/>
              </a:ext>
            </a:extLst>
          </p:cNvPr>
          <p:cNvCxnSpPr>
            <a:cxnSpLocks/>
          </p:cNvCxnSpPr>
          <p:nvPr/>
        </p:nvCxnSpPr>
        <p:spPr>
          <a:xfrm>
            <a:off x="9410745" y="3190875"/>
            <a:ext cx="4191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6D51C10-AFDE-5FF6-3EA4-5636C1B7BD67}"/>
              </a:ext>
            </a:extLst>
          </p:cNvPr>
          <p:cNvSpPr txBox="1"/>
          <p:nvPr/>
        </p:nvSpPr>
        <p:spPr>
          <a:xfrm>
            <a:off x="1370347" y="5748034"/>
            <a:ext cx="9037122" cy="369332"/>
          </a:xfrm>
          <a:prstGeom prst="rect">
            <a:avLst/>
          </a:prstGeom>
          <a:noFill/>
        </p:spPr>
        <p:txBody>
          <a:bodyPr wrap="square">
            <a:spAutoFit/>
          </a:bodyPr>
          <a:lstStyle/>
          <a:p>
            <a:pPr algn="ctr"/>
            <a:r>
              <a:rPr lang="en-US" altLang="ko-KR" b="1" dirty="0"/>
              <a:t>But this method did not have a good recognition rate of less than 50%.</a:t>
            </a:r>
            <a:endParaRPr lang="ko-KR" altLang="en-US" b="1" dirty="0"/>
          </a:p>
        </p:txBody>
      </p:sp>
    </p:spTree>
    <p:extLst>
      <p:ext uri="{BB962C8B-B14F-4D97-AF65-F5344CB8AC3E}">
        <p14:creationId xmlns:p14="http://schemas.microsoft.com/office/powerpoint/2010/main" val="3446743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u6mI3UciUuZyJerjjg5hw"/>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5212</TotalTime>
  <Words>1164</Words>
  <Application>Microsoft Office PowerPoint</Application>
  <PresentationFormat>와이드스크린</PresentationFormat>
  <Paragraphs>205</Paragraphs>
  <Slides>10</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맑은 고딕</vt:lpstr>
      <vt:lpstr>현대하모니 B</vt:lpstr>
      <vt:lpstr>현대하모니 M</vt:lpstr>
      <vt:lpstr>Arial</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Drawing Easy Portrait</dc:title>
  <dc:creator>국진호</dc:creator>
  <cp:lastModifiedBy>국진호</cp:lastModifiedBy>
  <cp:revision>45</cp:revision>
  <dcterms:created xsi:type="dcterms:W3CDTF">2023-05-25T09:51:11Z</dcterms:created>
  <dcterms:modified xsi:type="dcterms:W3CDTF">2023-06-17T15:14:06Z</dcterms:modified>
</cp:coreProperties>
</file>