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60" r:id="rId1"/>
    <p:sldMasterId id="2147483664" r:id="rId2"/>
  </p:sldMasterIdLst>
  <p:notesMasterIdLst>
    <p:notesMasterId r:id="rId17"/>
  </p:notesMasterIdLst>
  <p:handoutMasterIdLst>
    <p:handoutMasterId r:id="rId18"/>
  </p:handoutMasterIdLst>
  <p:sldIdLst>
    <p:sldId id="259" r:id="rId3"/>
    <p:sldId id="261" r:id="rId4"/>
    <p:sldId id="260" r:id="rId5"/>
    <p:sldId id="262" r:id="rId6"/>
    <p:sldId id="263" r:id="rId7"/>
    <p:sldId id="264" r:id="rId8"/>
    <p:sldId id="267" r:id="rId9"/>
    <p:sldId id="268" r:id="rId10"/>
    <p:sldId id="269" r:id="rId11"/>
    <p:sldId id="266" r:id="rId12"/>
    <p:sldId id="256" r:id="rId13"/>
    <p:sldId id="257" r:id="rId14"/>
    <p:sldId id="258" r:id="rId15"/>
    <p:sldId id="270" r:id="rId16"/>
  </p:sldIdLst>
  <p:sldSz cx="9144000" cy="6858000" type="screen4x3"/>
  <p:notesSz cx="9926638" cy="6797675"/>
  <p:embeddedFontLst>
    <p:embeddedFont>
      <p:font typeface="Roboto Condensed" panose="02000000000000000000" pitchFamily="2" charset="0"/>
      <p:regular r:id="rId19"/>
      <p:bold r:id="rId20"/>
      <p:italic r:id="rId21"/>
      <p:boldItalic r:id="rId22"/>
    </p:embeddedFont>
    <p:embeddedFont>
      <p:font typeface="맑은 고딕" panose="020B0503020000020004" pitchFamily="50" charset="-127"/>
      <p:regular r:id="rId23"/>
      <p:bold r:id="rId2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158" userDrawn="1">
          <p15:clr>
            <a:srgbClr val="A4A3A4"/>
          </p15:clr>
        </p15:guide>
        <p15:guide id="2" orient="horz" pos="799" userDrawn="1">
          <p15:clr>
            <a:srgbClr val="A4A3A4"/>
          </p15:clr>
        </p15:guide>
        <p15:guide id="3" pos="560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4" clrIdx="0">
    <p:extLst>
      <p:ext uri="{19B8F6BF-5375-455C-9EA6-DF929625EA0E}">
        <p15:presenceInfo xmlns:p15="http://schemas.microsoft.com/office/powerpoint/2012/main" userId="333c01e00843fe2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97B0"/>
    <a:srgbClr val="FF6600"/>
    <a:srgbClr val="4AC43E"/>
    <a:srgbClr val="00215F"/>
    <a:srgbClr val="CCE9AD"/>
    <a:srgbClr val="DAE3F3"/>
    <a:srgbClr val="F7F7F7"/>
    <a:srgbClr val="FF0000"/>
    <a:srgbClr val="FF3399"/>
    <a:srgbClr val="FF8A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27F97BB-C833-4FB7-BDE5-3F7075034690}" styleName="테마 스타일 2 - 강조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623" autoAdjust="0"/>
    <p:restoredTop sz="89392" autoAdjust="0"/>
  </p:normalViewPr>
  <p:slideViewPr>
    <p:cSldViewPr>
      <p:cViewPr varScale="1">
        <p:scale>
          <a:sx n="110" d="100"/>
          <a:sy n="110" d="100"/>
        </p:scale>
        <p:origin x="740" y="72"/>
      </p:cViewPr>
      <p:guideLst>
        <p:guide pos="158"/>
        <p:guide orient="horz" pos="799"/>
        <p:guide pos="560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16" d="100"/>
          <a:sy n="116" d="100"/>
        </p:scale>
        <p:origin x="209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font" Target="fonts/font3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5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2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6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5.fntdata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font" Target="fonts/font1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4.fntdata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2798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92EDD9-8487-475C-85A5-EB4FCB029D76}" type="datetimeFigureOut">
              <a:rPr lang="ko-KR" altLang="en-US" smtClean="0"/>
              <a:pPr/>
              <a:t>2025-02-18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2798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CC7427-C442-43A6-A48F-45F0693D247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58743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2798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CD4F9C-4B34-4890-8104-AB4B0A55BE56}" type="datetimeFigureOut">
              <a:rPr lang="ko-KR" altLang="en-US" smtClean="0"/>
              <a:pPr/>
              <a:t>2025-02-18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433763" y="849313"/>
            <a:ext cx="3059112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664" y="3271381"/>
            <a:ext cx="794131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2798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F537C-0A29-4F56-8BC3-47B36DFEA5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748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1692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07036-1D2C-45DB-9554-00C5AD96719C}" type="datetimeFigureOut">
              <a:rPr lang="ko-KR" altLang="en-US" smtClean="0"/>
              <a:pPr/>
              <a:t>2025-02-18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4DF3A-2BD9-4AF3-B3FA-30B8FD304B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1290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07036-1D2C-45DB-9554-00C5AD96719C}" type="datetimeFigureOut">
              <a:rPr lang="ko-KR" altLang="en-US" smtClean="0"/>
              <a:pPr/>
              <a:t>2025-02-18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4DF3A-2BD9-4AF3-B3FA-30B8FD304B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75823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07036-1D2C-45DB-9554-00C5AD96719C}" type="datetimeFigureOut">
              <a:rPr lang="ko-KR" altLang="en-US" smtClean="0"/>
              <a:pPr/>
              <a:t>2025-02-18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4DF3A-2BD9-4AF3-B3FA-30B8FD304B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7254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07036-1D2C-45DB-9554-00C5AD96719C}" type="datetimeFigureOut">
              <a:rPr lang="ko-KR" altLang="en-US" smtClean="0"/>
              <a:pPr/>
              <a:t>2025-02-18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4DF3A-2BD9-4AF3-B3FA-30B8FD304B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362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247981" y="531432"/>
            <a:ext cx="8694838" cy="45719"/>
          </a:xfrm>
          <a:prstGeom prst="rect">
            <a:avLst/>
          </a:prstGeom>
          <a:solidFill>
            <a:srgbClr val="46464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20" name="직사각형 19"/>
          <p:cNvSpPr/>
          <p:nvPr userDrawn="1"/>
        </p:nvSpPr>
        <p:spPr>
          <a:xfrm>
            <a:off x="271381" y="6368178"/>
            <a:ext cx="8694838" cy="45719"/>
          </a:xfrm>
          <a:prstGeom prst="rect">
            <a:avLst/>
          </a:prstGeom>
          <a:solidFill>
            <a:srgbClr val="46464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2" name="슬라이드 번호 개체 틀 1031"/>
          <p:cNvSpPr>
            <a:spLocks noGrp="1"/>
          </p:cNvSpPr>
          <p:nvPr>
            <p:ph type="sldNum" sz="quarter" idx="12"/>
          </p:nvPr>
        </p:nvSpPr>
        <p:spPr>
          <a:xfrm>
            <a:off x="6937528" y="6356351"/>
            <a:ext cx="2057400" cy="365125"/>
          </a:xfrm>
        </p:spPr>
        <p:txBody>
          <a:bodyPr/>
          <a:lstStyle/>
          <a:p>
            <a:fld id="{6395DBF6-2A23-40A8-A352-8AAB4DFC94E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77" y="6483269"/>
            <a:ext cx="674156" cy="278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551480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07036-1D2C-45DB-9554-00C5AD96719C}" type="datetimeFigureOut">
              <a:rPr lang="ko-KR" altLang="en-US" smtClean="0"/>
              <a:pPr/>
              <a:t>2025-02-18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4DF3A-2BD9-4AF3-B3FA-30B8FD304B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89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07036-1D2C-45DB-9554-00C5AD96719C}" type="datetimeFigureOut">
              <a:rPr lang="ko-KR" altLang="en-US" smtClean="0"/>
              <a:pPr/>
              <a:t>2025-02-18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4DF3A-2BD9-4AF3-B3FA-30B8FD304B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237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07036-1D2C-45DB-9554-00C5AD96719C}" type="datetimeFigureOut">
              <a:rPr lang="ko-KR" altLang="en-US" smtClean="0"/>
              <a:pPr/>
              <a:t>2025-02-18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4DF3A-2BD9-4AF3-B3FA-30B8FD304B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9090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07036-1D2C-45DB-9554-00C5AD96719C}" type="datetimeFigureOut">
              <a:rPr lang="ko-KR" altLang="en-US" smtClean="0"/>
              <a:pPr/>
              <a:t>2025-02-18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4DF3A-2BD9-4AF3-B3FA-30B8FD304B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656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07036-1D2C-45DB-9554-00C5AD96719C}" type="datetimeFigureOut">
              <a:rPr lang="ko-KR" altLang="en-US" smtClean="0"/>
              <a:pPr/>
              <a:t>2025-02-18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4DF3A-2BD9-4AF3-B3FA-30B8FD304B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519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07036-1D2C-45DB-9554-00C5AD96719C}" type="datetimeFigureOut">
              <a:rPr lang="ko-KR" altLang="en-US" smtClean="0"/>
              <a:pPr/>
              <a:t>2025-02-18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4DF3A-2BD9-4AF3-B3FA-30B8FD304B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712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07036-1D2C-45DB-9554-00C5AD96719C}" type="datetimeFigureOut">
              <a:rPr lang="ko-KR" altLang="en-US" smtClean="0"/>
              <a:pPr/>
              <a:t>2025-02-18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4DF3A-2BD9-4AF3-B3FA-30B8FD304B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5633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14BFE-807B-4502-AE72-9759AB389969}" type="datetime1">
              <a:rPr lang="ko-KR" altLang="en-US" smtClean="0"/>
              <a:pPr/>
              <a:t>2025-02-18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5DBF6-2A23-40A8-A352-8AAB4DFC94E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427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807036-1D2C-45DB-9554-00C5AD96719C}" type="datetimeFigureOut">
              <a:rPr lang="ko-KR" altLang="en-US" smtClean="0"/>
              <a:pPr/>
              <a:t>2025-02-18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4DF3A-2BD9-4AF3-B3FA-30B8FD304B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2425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5DBF6-2A23-40A8-A352-8AAB4DFC94EF}" type="slidenum">
              <a:rPr lang="ko-KR" altLang="en-US" smtClean="0"/>
              <a:pPr/>
              <a:t>1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563888" y="1700808"/>
            <a:ext cx="2690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P100 PowerBank </a:t>
            </a:r>
            <a:r>
              <a:rPr lang="ko-KR" altLang="en-US"/>
              <a:t>개발서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2548931"/>
              </p:ext>
            </p:extLst>
          </p:nvPr>
        </p:nvGraphicFramePr>
        <p:xfrm>
          <a:off x="1398700" y="3284984"/>
          <a:ext cx="6773700" cy="252028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06871">
                  <a:extLst>
                    <a:ext uri="{9D8B030D-6E8A-4147-A177-3AD203B41FA5}">
                      <a16:colId xmlns:a16="http://schemas.microsoft.com/office/drawing/2014/main" val="2235170932"/>
                    </a:ext>
                  </a:extLst>
                </a:gridCol>
                <a:gridCol w="4966829">
                  <a:extLst>
                    <a:ext uri="{9D8B030D-6E8A-4147-A177-3AD203B41FA5}">
                      <a16:colId xmlns:a16="http://schemas.microsoft.com/office/drawing/2014/main" val="1585759376"/>
                    </a:ext>
                  </a:extLst>
                </a:gridCol>
              </a:tblGrid>
              <a:tr h="42004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>
                          <a:effectLst/>
                        </a:rPr>
                        <a:t>제품명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PowerBank BMS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76578922"/>
                  </a:ext>
                </a:extLst>
              </a:tr>
              <a:tr h="42004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>
                          <a:effectLst/>
                        </a:rPr>
                        <a:t>모델명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P100_8SBL_200A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25172771"/>
                  </a:ext>
                </a:extLst>
              </a:tr>
              <a:tr h="42004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>
                          <a:effectLst/>
                        </a:rPr>
                        <a:t>보드명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kern="100">
                          <a:effectLst/>
                          <a:latin typeface="+mn-lt"/>
                          <a:ea typeface="+mn-ea"/>
                          <a:cs typeface="+mn-cs"/>
                        </a:rPr>
                        <a:t>HU24PB001B-8S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57746069"/>
                  </a:ext>
                </a:extLst>
              </a:tr>
              <a:tr h="42004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S/W </a:t>
                      </a:r>
                      <a:r>
                        <a:rPr lang="ko-KR" sz="1800" kern="100">
                          <a:effectLst/>
                        </a:rPr>
                        <a:t>명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PBS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63826798"/>
                  </a:ext>
                </a:extLst>
              </a:tr>
              <a:tr h="42004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H/W Version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A.1.0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04112388"/>
                  </a:ext>
                </a:extLst>
              </a:tr>
              <a:tr h="42004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S/W Version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1.0.0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071441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3128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자유형 62"/>
          <p:cNvSpPr/>
          <p:nvPr/>
        </p:nvSpPr>
        <p:spPr>
          <a:xfrm>
            <a:off x="247773" y="619432"/>
            <a:ext cx="7816645" cy="5527696"/>
          </a:xfrm>
          <a:custGeom>
            <a:avLst/>
            <a:gdLst>
              <a:gd name="connsiteX0" fmla="*/ 17698 w 7816645"/>
              <a:gd name="connsiteY0" fmla="*/ 0 h 5527696"/>
              <a:gd name="connsiteX1" fmla="*/ 5940650 w 7816645"/>
              <a:gd name="connsiteY1" fmla="*/ 0 h 5527696"/>
              <a:gd name="connsiteX2" fmla="*/ 6111732 w 7816645"/>
              <a:gd name="connsiteY2" fmla="*/ 371660 h 5527696"/>
              <a:gd name="connsiteX3" fmla="*/ 5922952 w 7816645"/>
              <a:gd name="connsiteY3" fmla="*/ 778715 h 5527696"/>
              <a:gd name="connsiteX4" fmla="*/ 3846379 w 7816645"/>
              <a:gd name="connsiteY4" fmla="*/ 778715 h 5527696"/>
              <a:gd name="connsiteX5" fmla="*/ 3846379 w 7816645"/>
              <a:gd name="connsiteY5" fmla="*/ 1952687 h 5527696"/>
              <a:gd name="connsiteX6" fmla="*/ 7362395 w 7816645"/>
              <a:gd name="connsiteY6" fmla="*/ 1952687 h 5527696"/>
              <a:gd name="connsiteX7" fmla="*/ 7816645 w 7816645"/>
              <a:gd name="connsiteY7" fmla="*/ 3480620 h 5527696"/>
              <a:gd name="connsiteX8" fmla="*/ 7397791 w 7816645"/>
              <a:gd name="connsiteY8" fmla="*/ 5527696 h 5527696"/>
              <a:gd name="connsiteX9" fmla="*/ 0 w 7816645"/>
              <a:gd name="connsiteY9" fmla="*/ 5527696 h 5527696"/>
              <a:gd name="connsiteX10" fmla="*/ 17698 w 7816645"/>
              <a:gd name="connsiteY10" fmla="*/ 0 h 5527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816645" h="5527696">
                <a:moveTo>
                  <a:pt x="17698" y="0"/>
                </a:moveTo>
                <a:lnTo>
                  <a:pt x="5940650" y="0"/>
                </a:lnTo>
                <a:lnTo>
                  <a:pt x="6111732" y="371660"/>
                </a:lnTo>
                <a:lnTo>
                  <a:pt x="5922952" y="778715"/>
                </a:lnTo>
                <a:lnTo>
                  <a:pt x="3846379" y="778715"/>
                </a:lnTo>
                <a:lnTo>
                  <a:pt x="3846379" y="1952687"/>
                </a:lnTo>
                <a:lnTo>
                  <a:pt x="7362395" y="1952687"/>
                </a:lnTo>
                <a:lnTo>
                  <a:pt x="7816645" y="3480620"/>
                </a:lnTo>
                <a:lnTo>
                  <a:pt x="7397791" y="5527696"/>
                </a:lnTo>
                <a:lnTo>
                  <a:pt x="0" y="5527696"/>
                </a:lnTo>
                <a:cubicBezTo>
                  <a:pt x="5899" y="3685131"/>
                  <a:pt x="11799" y="1842565"/>
                  <a:pt x="17698" y="0"/>
                </a:cubicBezTo>
                <a:close/>
              </a:path>
            </a:pathLst>
          </a:custGeom>
          <a:pattFill prst="pct40">
            <a:fgClr>
              <a:schemeClr val="accent6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모서리가 둥근 직사각형 63"/>
          <p:cNvSpPr/>
          <p:nvPr/>
        </p:nvSpPr>
        <p:spPr>
          <a:xfrm>
            <a:off x="4139952" y="1488654"/>
            <a:ext cx="3528392" cy="1004242"/>
          </a:xfrm>
          <a:prstGeom prst="roundRect">
            <a:avLst/>
          </a:prstGeom>
          <a:pattFill prst="pct20">
            <a:fgClr>
              <a:schemeClr val="accent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자유형 10"/>
          <p:cNvSpPr/>
          <p:nvPr/>
        </p:nvSpPr>
        <p:spPr>
          <a:xfrm>
            <a:off x="5109029" y="4412343"/>
            <a:ext cx="1567542" cy="754743"/>
          </a:xfrm>
          <a:custGeom>
            <a:avLst/>
            <a:gdLst>
              <a:gd name="connsiteX0" fmla="*/ 1567542 w 1567542"/>
              <a:gd name="connsiteY0" fmla="*/ 754743 h 754743"/>
              <a:gd name="connsiteX1" fmla="*/ 1429657 w 1567542"/>
              <a:gd name="connsiteY1" fmla="*/ 544286 h 754743"/>
              <a:gd name="connsiteX2" fmla="*/ 1081314 w 1567542"/>
              <a:gd name="connsiteY2" fmla="*/ 275771 h 754743"/>
              <a:gd name="connsiteX3" fmla="*/ 674914 w 1567542"/>
              <a:gd name="connsiteY3" fmla="*/ 108857 h 754743"/>
              <a:gd name="connsiteX4" fmla="*/ 261257 w 1567542"/>
              <a:gd name="connsiteY4" fmla="*/ 21771 h 754743"/>
              <a:gd name="connsiteX5" fmla="*/ 0 w 1567542"/>
              <a:gd name="connsiteY5" fmla="*/ 0 h 754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7542" h="754743">
                <a:moveTo>
                  <a:pt x="1567542" y="754743"/>
                </a:moveTo>
                <a:cubicBezTo>
                  <a:pt x="1539118" y="689429"/>
                  <a:pt x="1510695" y="624115"/>
                  <a:pt x="1429657" y="544286"/>
                </a:cubicBezTo>
                <a:cubicBezTo>
                  <a:pt x="1348619" y="464457"/>
                  <a:pt x="1207105" y="348343"/>
                  <a:pt x="1081314" y="275771"/>
                </a:cubicBezTo>
                <a:cubicBezTo>
                  <a:pt x="955523" y="203199"/>
                  <a:pt x="811590" y="151190"/>
                  <a:pt x="674914" y="108857"/>
                </a:cubicBezTo>
                <a:cubicBezTo>
                  <a:pt x="538238" y="66524"/>
                  <a:pt x="373743" y="39914"/>
                  <a:pt x="261257" y="21771"/>
                </a:cubicBezTo>
                <a:cubicBezTo>
                  <a:pt x="148771" y="3628"/>
                  <a:pt x="74385" y="1814"/>
                  <a:pt x="0" y="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dk1"/>
              </a:solidFill>
              <a:latin typeface="+mn-ea"/>
            </a:endParaRPr>
          </a:p>
        </p:txBody>
      </p:sp>
      <p:sp>
        <p:nvSpPr>
          <p:cNvPr id="9" name="자유형 8"/>
          <p:cNvSpPr/>
          <p:nvPr/>
        </p:nvSpPr>
        <p:spPr>
          <a:xfrm>
            <a:off x="4985657" y="4593771"/>
            <a:ext cx="1669143" cy="934925"/>
          </a:xfrm>
          <a:custGeom>
            <a:avLst/>
            <a:gdLst>
              <a:gd name="connsiteX0" fmla="*/ 0 w 1669143"/>
              <a:gd name="connsiteY0" fmla="*/ 0 h 934925"/>
              <a:gd name="connsiteX1" fmla="*/ 116114 w 1669143"/>
              <a:gd name="connsiteY1" fmla="*/ 203200 h 934925"/>
              <a:gd name="connsiteX2" fmla="*/ 341086 w 1669143"/>
              <a:gd name="connsiteY2" fmla="*/ 551543 h 934925"/>
              <a:gd name="connsiteX3" fmla="*/ 674914 w 1669143"/>
              <a:gd name="connsiteY3" fmla="*/ 783772 h 934925"/>
              <a:gd name="connsiteX4" fmla="*/ 1328057 w 1669143"/>
              <a:gd name="connsiteY4" fmla="*/ 921658 h 934925"/>
              <a:gd name="connsiteX5" fmla="*/ 1669143 w 1669143"/>
              <a:gd name="connsiteY5" fmla="*/ 921658 h 934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69143" h="934925">
                <a:moveTo>
                  <a:pt x="0" y="0"/>
                </a:moveTo>
                <a:cubicBezTo>
                  <a:pt x="29633" y="55638"/>
                  <a:pt x="59266" y="111276"/>
                  <a:pt x="116114" y="203200"/>
                </a:cubicBezTo>
                <a:cubicBezTo>
                  <a:pt x="172962" y="295124"/>
                  <a:pt x="247953" y="454781"/>
                  <a:pt x="341086" y="551543"/>
                </a:cubicBezTo>
                <a:cubicBezTo>
                  <a:pt x="434219" y="648305"/>
                  <a:pt x="510419" y="722086"/>
                  <a:pt x="674914" y="783772"/>
                </a:cubicBezTo>
                <a:cubicBezTo>
                  <a:pt x="839409" y="845458"/>
                  <a:pt x="1162352" y="898677"/>
                  <a:pt x="1328057" y="921658"/>
                </a:cubicBezTo>
                <a:cubicBezTo>
                  <a:pt x="1493762" y="944639"/>
                  <a:pt x="1581452" y="933148"/>
                  <a:pt x="1669143" y="921658"/>
                </a:cubicBezTo>
              </a:path>
            </a:pathLst>
          </a:custGeom>
          <a:noFill/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dk1"/>
              </a:solidFill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5DBF6-2A23-40A8-A352-8AAB4DFC94EF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79512" y="116632"/>
            <a:ext cx="4176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/>
              <a:t>SW </a:t>
            </a:r>
            <a:r>
              <a:rPr lang="ko-KR" altLang="en-US" sz="1600"/>
              <a:t>구조 </a:t>
            </a:r>
            <a:r>
              <a:rPr lang="en-US" altLang="ko-KR" sz="1600"/>
              <a:t>– Master Layer</a:t>
            </a:r>
            <a:endParaRPr lang="ko-KR" altLang="en-US" sz="1600"/>
          </a:p>
        </p:txBody>
      </p:sp>
      <p:sp>
        <p:nvSpPr>
          <p:cNvPr id="10" name="자유형 9"/>
          <p:cNvSpPr/>
          <p:nvPr/>
        </p:nvSpPr>
        <p:spPr>
          <a:xfrm>
            <a:off x="6409303" y="3407485"/>
            <a:ext cx="402329" cy="1831960"/>
          </a:xfrm>
          <a:custGeom>
            <a:avLst/>
            <a:gdLst>
              <a:gd name="connsiteX0" fmla="*/ 306097 w 306097"/>
              <a:gd name="connsiteY0" fmla="*/ 2259754 h 2259754"/>
              <a:gd name="connsiteX1" fmla="*/ 158051 w 306097"/>
              <a:gd name="connsiteY1" fmla="*/ 1815617 h 2259754"/>
              <a:gd name="connsiteX2" fmla="*/ 27422 w 306097"/>
              <a:gd name="connsiteY2" fmla="*/ 1040554 h 2259754"/>
              <a:gd name="connsiteX3" fmla="*/ 10005 w 306097"/>
              <a:gd name="connsiteY3" fmla="*/ 579000 h 2259754"/>
              <a:gd name="connsiteX4" fmla="*/ 149342 w 306097"/>
              <a:gd name="connsiteY4" fmla="*/ 73903 h 2259754"/>
              <a:gd name="connsiteX5" fmla="*/ 201594 w 306097"/>
              <a:gd name="connsiteY5" fmla="*/ 12943 h 2259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6097" h="2259754">
                <a:moveTo>
                  <a:pt x="306097" y="2259754"/>
                </a:moveTo>
                <a:cubicBezTo>
                  <a:pt x="255297" y="2139285"/>
                  <a:pt x="204497" y="2018817"/>
                  <a:pt x="158051" y="1815617"/>
                </a:cubicBezTo>
                <a:cubicBezTo>
                  <a:pt x="111605" y="1612417"/>
                  <a:pt x="52096" y="1246657"/>
                  <a:pt x="27422" y="1040554"/>
                </a:cubicBezTo>
                <a:cubicBezTo>
                  <a:pt x="2748" y="834451"/>
                  <a:pt x="-10315" y="740108"/>
                  <a:pt x="10005" y="579000"/>
                </a:cubicBezTo>
                <a:cubicBezTo>
                  <a:pt x="30325" y="417891"/>
                  <a:pt x="117411" y="168246"/>
                  <a:pt x="149342" y="73903"/>
                </a:cubicBezTo>
                <a:cubicBezTo>
                  <a:pt x="181273" y="-20440"/>
                  <a:pt x="191433" y="-3749"/>
                  <a:pt x="201594" y="12943"/>
                </a:cubicBezTo>
              </a:path>
            </a:pathLst>
          </a:custGeom>
          <a:noFill/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dk1"/>
              </a:solidFill>
              <a:latin typeface="+mn-ea"/>
            </a:endParaRPr>
          </a:p>
        </p:txBody>
      </p:sp>
      <p:sp>
        <p:nvSpPr>
          <p:cNvPr id="12" name="자유형 11"/>
          <p:cNvSpPr/>
          <p:nvPr/>
        </p:nvSpPr>
        <p:spPr>
          <a:xfrm>
            <a:off x="3522676" y="3142050"/>
            <a:ext cx="2970238" cy="61644"/>
          </a:xfrm>
          <a:custGeom>
            <a:avLst/>
            <a:gdLst>
              <a:gd name="connsiteX0" fmla="*/ 0 w 2125980"/>
              <a:gd name="connsiteY0" fmla="*/ 695974 h 695974"/>
              <a:gd name="connsiteX1" fmla="*/ 236220 w 2125980"/>
              <a:gd name="connsiteY1" fmla="*/ 375934 h 695974"/>
              <a:gd name="connsiteX2" fmla="*/ 640080 w 2125980"/>
              <a:gd name="connsiteY2" fmla="*/ 132094 h 695974"/>
              <a:gd name="connsiteX3" fmla="*/ 1120140 w 2125980"/>
              <a:gd name="connsiteY3" fmla="*/ 17794 h 695974"/>
              <a:gd name="connsiteX4" fmla="*/ 1691640 w 2125980"/>
              <a:gd name="connsiteY4" fmla="*/ 2554 h 695974"/>
              <a:gd name="connsiteX5" fmla="*/ 2125980 w 2125980"/>
              <a:gd name="connsiteY5" fmla="*/ 40654 h 69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25980" h="695974">
                <a:moveTo>
                  <a:pt x="0" y="695974"/>
                </a:moveTo>
                <a:cubicBezTo>
                  <a:pt x="64770" y="582944"/>
                  <a:pt x="129540" y="469914"/>
                  <a:pt x="236220" y="375934"/>
                </a:cubicBezTo>
                <a:cubicBezTo>
                  <a:pt x="342900" y="281954"/>
                  <a:pt x="492760" y="191784"/>
                  <a:pt x="640080" y="132094"/>
                </a:cubicBezTo>
                <a:cubicBezTo>
                  <a:pt x="787400" y="72404"/>
                  <a:pt x="944880" y="39384"/>
                  <a:pt x="1120140" y="17794"/>
                </a:cubicBezTo>
                <a:cubicBezTo>
                  <a:pt x="1295400" y="-3796"/>
                  <a:pt x="1524000" y="-1256"/>
                  <a:pt x="1691640" y="2554"/>
                </a:cubicBezTo>
                <a:cubicBezTo>
                  <a:pt x="1859280" y="6364"/>
                  <a:pt x="1992630" y="23509"/>
                  <a:pt x="2125980" y="40654"/>
                </a:cubicBezTo>
              </a:path>
            </a:pathLst>
          </a:custGeom>
          <a:noFill/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dk1"/>
              </a:solidFill>
              <a:latin typeface="+mn-ea"/>
            </a:endParaRPr>
          </a:p>
        </p:txBody>
      </p:sp>
      <p:sp>
        <p:nvSpPr>
          <p:cNvPr id="13" name="자유형 12"/>
          <p:cNvSpPr/>
          <p:nvPr/>
        </p:nvSpPr>
        <p:spPr>
          <a:xfrm rot="19445536" flipH="1" flipV="1">
            <a:off x="4945691" y="3688982"/>
            <a:ext cx="1787086" cy="45719"/>
          </a:xfrm>
          <a:custGeom>
            <a:avLst/>
            <a:gdLst>
              <a:gd name="connsiteX0" fmla="*/ 0 w 899605"/>
              <a:gd name="connsiteY0" fmla="*/ 0 h 1051560"/>
              <a:gd name="connsiteX1" fmla="*/ 251460 w 899605"/>
              <a:gd name="connsiteY1" fmla="*/ 68580 h 1051560"/>
              <a:gd name="connsiteX2" fmla="*/ 586740 w 899605"/>
              <a:gd name="connsiteY2" fmla="*/ 259080 h 1051560"/>
              <a:gd name="connsiteX3" fmla="*/ 807720 w 899605"/>
              <a:gd name="connsiteY3" fmla="*/ 495300 h 1051560"/>
              <a:gd name="connsiteX4" fmla="*/ 891540 w 899605"/>
              <a:gd name="connsiteY4" fmla="*/ 792480 h 1051560"/>
              <a:gd name="connsiteX5" fmla="*/ 891540 w 899605"/>
              <a:gd name="connsiteY5" fmla="*/ 1051560 h 105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99605" h="1051560">
                <a:moveTo>
                  <a:pt x="0" y="0"/>
                </a:moveTo>
                <a:cubicBezTo>
                  <a:pt x="76835" y="12700"/>
                  <a:pt x="153670" y="25400"/>
                  <a:pt x="251460" y="68580"/>
                </a:cubicBezTo>
                <a:cubicBezTo>
                  <a:pt x="349250" y="111760"/>
                  <a:pt x="494030" y="187960"/>
                  <a:pt x="586740" y="259080"/>
                </a:cubicBezTo>
                <a:cubicBezTo>
                  <a:pt x="679450" y="330200"/>
                  <a:pt x="756920" y="406400"/>
                  <a:pt x="807720" y="495300"/>
                </a:cubicBezTo>
                <a:cubicBezTo>
                  <a:pt x="858520" y="584200"/>
                  <a:pt x="877570" y="699770"/>
                  <a:pt x="891540" y="792480"/>
                </a:cubicBezTo>
                <a:cubicBezTo>
                  <a:pt x="905510" y="885190"/>
                  <a:pt x="898525" y="968375"/>
                  <a:pt x="891540" y="105156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dk1"/>
              </a:solidFill>
              <a:latin typeface="+mn-ea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1234412" y="713769"/>
            <a:ext cx="728135" cy="72813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latin typeface="+mn-ea"/>
              </a:rPr>
              <a:t>OFF</a:t>
            </a:r>
            <a:endParaRPr lang="ko-KR" altLang="en-US" sz="800" b="1" dirty="0" err="1">
              <a:latin typeface="+mn-ea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2727278" y="2883712"/>
            <a:ext cx="728135" cy="728135"/>
          </a:xfrm>
          <a:prstGeom prst="ellipse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latin typeface="+mn-ea"/>
              </a:rPr>
              <a:t>WAKE</a:t>
            </a:r>
          </a:p>
          <a:p>
            <a:pPr algn="ctr"/>
            <a:r>
              <a:rPr lang="en-US" altLang="ko-KR" sz="800" b="1" dirty="0">
                <a:latin typeface="+mn-ea"/>
              </a:rPr>
              <a:t>(0x01)</a:t>
            </a:r>
            <a:endParaRPr lang="ko-KR" altLang="en-US" sz="800" b="1" dirty="0" err="1">
              <a:latin typeface="+mn-ea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6576191" y="2799001"/>
            <a:ext cx="728135" cy="728135"/>
          </a:xfrm>
          <a:prstGeom prst="ellipse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latin typeface="+mn-ea"/>
              </a:rPr>
              <a:t>TERM</a:t>
            </a:r>
          </a:p>
          <a:p>
            <a:pPr algn="ctr"/>
            <a:r>
              <a:rPr lang="en-US" altLang="ko-KR" sz="800" b="1" dirty="0">
                <a:latin typeface="+mn-ea"/>
              </a:rPr>
              <a:t>(0x05)</a:t>
            </a:r>
            <a:endParaRPr lang="ko-KR" altLang="en-US" sz="800" b="1" dirty="0" err="1">
              <a:latin typeface="+mn-ea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6664630" y="5202031"/>
            <a:ext cx="728135" cy="72813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latin typeface="+mn-ea"/>
              </a:rPr>
              <a:t>Charge</a:t>
            </a:r>
          </a:p>
          <a:p>
            <a:pPr algn="ctr"/>
            <a:r>
              <a:rPr lang="en-US" altLang="ko-KR" sz="800" b="1" dirty="0">
                <a:latin typeface="+mn-ea"/>
              </a:rPr>
              <a:t>(0x03)</a:t>
            </a:r>
            <a:endParaRPr lang="ko-KR" altLang="en-US" sz="800" b="1" dirty="0" err="1">
              <a:latin typeface="+mn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75837" y="1622819"/>
            <a:ext cx="328616" cy="12311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800" dirty="0">
                <a:solidFill>
                  <a:srgbClr val="FF0000"/>
                </a:solidFill>
                <a:latin typeface="+mn-ea"/>
              </a:rPr>
              <a:t>Vin12V</a:t>
            </a:r>
            <a:endParaRPr lang="ko-KR" altLang="en-US" sz="8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2584946" y="5174841"/>
            <a:ext cx="728135" cy="728135"/>
          </a:xfrm>
          <a:prstGeom prst="ellipse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 err="1">
                <a:latin typeface="+mn-ea"/>
              </a:rPr>
              <a:t>ChgWait</a:t>
            </a:r>
            <a:endParaRPr lang="en-US" altLang="ko-KR" sz="800" b="1" dirty="0">
              <a:latin typeface="+mn-ea"/>
            </a:endParaRPr>
          </a:p>
          <a:p>
            <a:pPr algn="ctr"/>
            <a:r>
              <a:rPr lang="en-US" altLang="ko-KR" sz="800" b="1" dirty="0">
                <a:latin typeface="+mn-ea"/>
              </a:rPr>
              <a:t>(0x06)</a:t>
            </a:r>
            <a:endParaRPr lang="ko-KR" altLang="en-US" sz="800" b="1" dirty="0" err="1">
              <a:latin typeface="+mn-ea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4355976" y="3928906"/>
            <a:ext cx="728135" cy="72813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latin typeface="+mn-ea"/>
              </a:rPr>
              <a:t>Discharge</a:t>
            </a:r>
          </a:p>
          <a:p>
            <a:pPr algn="ctr"/>
            <a:r>
              <a:rPr lang="en-US" altLang="ko-KR" sz="800" b="1" dirty="0">
                <a:latin typeface="+mn-ea"/>
              </a:rPr>
              <a:t>(0x02)</a:t>
            </a:r>
            <a:endParaRPr lang="ko-KR" altLang="en-US" sz="800" b="1" dirty="0" err="1">
              <a:latin typeface="+mn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962212" y="3071998"/>
            <a:ext cx="1242328" cy="12311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800">
                <a:solidFill>
                  <a:srgbClr val="FF0000"/>
                </a:solidFill>
                <a:latin typeface="+mn-ea"/>
              </a:rPr>
              <a:t>PV &gt;= </a:t>
            </a:r>
            <a:r>
              <a:rPr lang="en-US" altLang="ko-KR" sz="800">
                <a:solidFill>
                  <a:srgbClr val="FF0000"/>
                </a:solidFill>
              </a:rPr>
              <a:t>FCWCV</a:t>
            </a:r>
            <a:r>
              <a:rPr lang="en-US" altLang="ko-KR" sz="800">
                <a:solidFill>
                  <a:srgbClr val="FF0000"/>
                </a:solidFill>
                <a:latin typeface="+mn-ea"/>
              </a:rPr>
              <a:t> * N (27.6V)</a:t>
            </a:r>
            <a:endParaRPr lang="en-US" altLang="ko-KR" sz="8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6247103" y="1851569"/>
            <a:ext cx="1054569" cy="368395"/>
          </a:xfrm>
          <a:prstGeom prst="round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dirty="0" err="1">
                <a:solidFill>
                  <a:schemeClr val="dk1"/>
                </a:solidFill>
                <a:latin typeface="+mn-ea"/>
              </a:rPr>
              <a:t>DiagUpdate</a:t>
            </a:r>
            <a:r>
              <a:rPr lang="en-US" altLang="ko-KR" sz="800" dirty="0">
                <a:solidFill>
                  <a:schemeClr val="dk1"/>
                </a:solidFill>
                <a:latin typeface="+mn-ea"/>
              </a:rPr>
              <a:t> (RACKSYS)</a:t>
            </a:r>
            <a:endParaRPr lang="ko-KR" altLang="en-US" sz="800" dirty="0">
              <a:solidFill>
                <a:schemeClr val="dk1"/>
              </a:solidFill>
              <a:latin typeface="+mn-ea"/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6531486" y="2741186"/>
            <a:ext cx="323870" cy="167568"/>
            <a:chOff x="5624777" y="870280"/>
            <a:chExt cx="323870" cy="167568"/>
          </a:xfrm>
        </p:grpSpPr>
        <p:sp>
          <p:nvSpPr>
            <p:cNvPr id="37" name="직사각형 36"/>
            <p:cNvSpPr/>
            <p:nvPr/>
          </p:nvSpPr>
          <p:spPr>
            <a:xfrm>
              <a:off x="5624777" y="870280"/>
              <a:ext cx="161935" cy="16756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+mn-ea"/>
                </a:rPr>
                <a:t>C</a:t>
              </a:r>
              <a:endParaRPr lang="ko-KR" altLang="en-US" sz="14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5786712" y="870280"/>
              <a:ext cx="161935" cy="167568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+mn-ea"/>
                </a:rPr>
                <a:t>D</a:t>
              </a:r>
              <a:endParaRPr lang="ko-KR" altLang="en-US" sz="1400" dirty="0">
                <a:solidFill>
                  <a:schemeClr val="tx1"/>
                </a:solidFill>
                <a:latin typeface="+mn-ea"/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4352087" y="3902904"/>
            <a:ext cx="323870" cy="167568"/>
            <a:chOff x="5624777" y="870280"/>
            <a:chExt cx="323870" cy="167568"/>
          </a:xfrm>
        </p:grpSpPr>
        <p:sp>
          <p:nvSpPr>
            <p:cNvPr id="40" name="직사각형 39"/>
            <p:cNvSpPr/>
            <p:nvPr/>
          </p:nvSpPr>
          <p:spPr>
            <a:xfrm>
              <a:off x="5624777" y="870280"/>
              <a:ext cx="161935" cy="167568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+mn-ea"/>
                </a:rPr>
                <a:t>C</a:t>
              </a:r>
              <a:endParaRPr lang="ko-KR" altLang="en-US" sz="14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5786712" y="870280"/>
              <a:ext cx="161935" cy="1675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+mn-ea"/>
                </a:rPr>
                <a:t>D</a:t>
              </a:r>
              <a:endParaRPr lang="ko-KR" altLang="en-US" sz="1400" dirty="0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5764412" y="3496032"/>
            <a:ext cx="543417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800" dirty="0">
                <a:solidFill>
                  <a:srgbClr val="FF0000"/>
                </a:solidFill>
                <a:latin typeface="+mn-ea"/>
              </a:rPr>
              <a:t>C </a:t>
            </a:r>
            <a:r>
              <a:rPr lang="en-US" altLang="ko-KR" sz="800">
                <a:solidFill>
                  <a:srgbClr val="FF0000"/>
                </a:solidFill>
                <a:latin typeface="+mn-ea"/>
              </a:rPr>
              <a:t>&lt;= DISJC</a:t>
            </a:r>
          </a:p>
          <a:p>
            <a:pPr algn="ctr"/>
            <a:r>
              <a:rPr lang="en-US" altLang="ko-KR" sz="800">
                <a:solidFill>
                  <a:srgbClr val="FF0000"/>
                </a:solidFill>
                <a:latin typeface="+mn-ea"/>
              </a:rPr>
              <a:t>(0.1A)</a:t>
            </a:r>
            <a:endParaRPr lang="ko-KR" altLang="en-US" sz="800" dirty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6496857" y="5246448"/>
            <a:ext cx="323870" cy="167568"/>
            <a:chOff x="5624777" y="870280"/>
            <a:chExt cx="323870" cy="167568"/>
          </a:xfrm>
        </p:grpSpPr>
        <p:sp>
          <p:nvSpPr>
            <p:cNvPr id="45" name="직사각형 44"/>
            <p:cNvSpPr/>
            <p:nvPr/>
          </p:nvSpPr>
          <p:spPr>
            <a:xfrm>
              <a:off x="5624777" y="870280"/>
              <a:ext cx="161935" cy="167568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+mn-ea"/>
                </a:rPr>
                <a:t>C</a:t>
              </a:r>
              <a:endParaRPr lang="ko-KR" altLang="en-US" sz="14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5786712" y="870280"/>
              <a:ext cx="161935" cy="167568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+mn-ea"/>
                </a:rPr>
                <a:t>D</a:t>
              </a:r>
              <a:endParaRPr lang="ko-KR" altLang="en-US" sz="1400" dirty="0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51" name="자유형 50"/>
          <p:cNvSpPr/>
          <p:nvPr/>
        </p:nvSpPr>
        <p:spPr>
          <a:xfrm rot="1149863">
            <a:off x="2660094" y="3691803"/>
            <a:ext cx="458330" cy="1402972"/>
          </a:xfrm>
          <a:custGeom>
            <a:avLst/>
            <a:gdLst>
              <a:gd name="connsiteX0" fmla="*/ 21552 w 874992"/>
              <a:gd name="connsiteY0" fmla="*/ 0 h 1524000"/>
              <a:gd name="connsiteX1" fmla="*/ 6312 w 874992"/>
              <a:gd name="connsiteY1" fmla="*/ 281940 h 1524000"/>
              <a:gd name="connsiteX2" fmla="*/ 112992 w 874992"/>
              <a:gd name="connsiteY2" fmla="*/ 807720 h 1524000"/>
              <a:gd name="connsiteX3" fmla="*/ 394932 w 874992"/>
              <a:gd name="connsiteY3" fmla="*/ 1219200 h 1524000"/>
              <a:gd name="connsiteX4" fmla="*/ 874992 w 874992"/>
              <a:gd name="connsiteY4" fmla="*/ 1524000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992" h="1524000">
                <a:moveTo>
                  <a:pt x="21552" y="0"/>
                </a:moveTo>
                <a:cubicBezTo>
                  <a:pt x="6312" y="73660"/>
                  <a:pt x="-8928" y="147320"/>
                  <a:pt x="6312" y="281940"/>
                </a:cubicBezTo>
                <a:cubicBezTo>
                  <a:pt x="21552" y="416560"/>
                  <a:pt x="48222" y="651510"/>
                  <a:pt x="112992" y="807720"/>
                </a:cubicBezTo>
                <a:cubicBezTo>
                  <a:pt x="177762" y="963930"/>
                  <a:pt x="267932" y="1099820"/>
                  <a:pt x="394932" y="1219200"/>
                </a:cubicBezTo>
                <a:cubicBezTo>
                  <a:pt x="521932" y="1338580"/>
                  <a:pt x="698462" y="1431290"/>
                  <a:pt x="874992" y="152400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dk1"/>
              </a:solidFill>
              <a:latin typeface="+mn-ea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950051" y="4066191"/>
            <a:ext cx="1368965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800" dirty="0" err="1">
                <a:solidFill>
                  <a:srgbClr val="FF0000"/>
                </a:solidFill>
                <a:latin typeface="+mn-ea"/>
              </a:rPr>
              <a:t>minCV</a:t>
            </a:r>
            <a:r>
              <a:rPr lang="en-US" altLang="ko-KR" sz="800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800">
                <a:solidFill>
                  <a:srgbClr val="FF0000"/>
                </a:solidFill>
                <a:latin typeface="+mn-ea"/>
              </a:rPr>
              <a:t>&lt;=CWCV(3.16V)</a:t>
            </a:r>
            <a:endParaRPr lang="en-US" altLang="ko-KR" sz="800" dirty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en-US" altLang="ko-KR" sz="800" dirty="0">
                <a:solidFill>
                  <a:srgbClr val="FF0000"/>
                </a:solidFill>
                <a:latin typeface="+mn-ea"/>
              </a:rPr>
              <a:t>|| PV &lt;= CWCV </a:t>
            </a:r>
            <a:r>
              <a:rPr lang="en-US" altLang="ko-KR" sz="800">
                <a:solidFill>
                  <a:srgbClr val="FF0000"/>
                </a:solidFill>
                <a:latin typeface="+mn-ea"/>
              </a:rPr>
              <a:t>* N (25.28V) </a:t>
            </a:r>
            <a:endParaRPr lang="ko-KR" altLang="en-US" sz="800" dirty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2560636" y="5160845"/>
            <a:ext cx="323870" cy="167568"/>
            <a:chOff x="5624777" y="870280"/>
            <a:chExt cx="323870" cy="167568"/>
          </a:xfrm>
        </p:grpSpPr>
        <p:sp>
          <p:nvSpPr>
            <p:cNvPr id="54" name="직사각형 53"/>
            <p:cNvSpPr/>
            <p:nvPr/>
          </p:nvSpPr>
          <p:spPr>
            <a:xfrm>
              <a:off x="5624777" y="870280"/>
              <a:ext cx="161935" cy="167568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+mn-ea"/>
                </a:rPr>
                <a:t>C</a:t>
              </a:r>
              <a:endParaRPr lang="ko-KR" altLang="en-US" sz="14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5786712" y="870280"/>
              <a:ext cx="161935" cy="16756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+mn-ea"/>
                </a:rPr>
                <a:t>D</a:t>
              </a:r>
              <a:endParaRPr lang="ko-KR" altLang="en-US" sz="1400" dirty="0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56" name="자유형 55"/>
          <p:cNvSpPr/>
          <p:nvPr/>
        </p:nvSpPr>
        <p:spPr>
          <a:xfrm rot="310558">
            <a:off x="3350172" y="5681866"/>
            <a:ext cx="3377906" cy="260638"/>
          </a:xfrm>
          <a:custGeom>
            <a:avLst/>
            <a:gdLst>
              <a:gd name="connsiteX0" fmla="*/ 0 w 967740"/>
              <a:gd name="connsiteY0" fmla="*/ 83820 h 152891"/>
              <a:gd name="connsiteX1" fmla="*/ 243840 w 967740"/>
              <a:gd name="connsiteY1" fmla="*/ 129540 h 152891"/>
              <a:gd name="connsiteX2" fmla="*/ 441960 w 967740"/>
              <a:gd name="connsiteY2" fmla="*/ 152400 h 152891"/>
              <a:gd name="connsiteX3" fmla="*/ 678180 w 967740"/>
              <a:gd name="connsiteY3" fmla="*/ 137160 h 152891"/>
              <a:gd name="connsiteX4" fmla="*/ 891540 w 967740"/>
              <a:gd name="connsiteY4" fmla="*/ 53340 h 152891"/>
              <a:gd name="connsiteX5" fmla="*/ 967740 w 967740"/>
              <a:gd name="connsiteY5" fmla="*/ 0 h 152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67740" h="152891">
                <a:moveTo>
                  <a:pt x="0" y="83820"/>
                </a:moveTo>
                <a:cubicBezTo>
                  <a:pt x="85090" y="100965"/>
                  <a:pt x="170180" y="118110"/>
                  <a:pt x="243840" y="129540"/>
                </a:cubicBezTo>
                <a:cubicBezTo>
                  <a:pt x="317500" y="140970"/>
                  <a:pt x="369570" y="151130"/>
                  <a:pt x="441960" y="152400"/>
                </a:cubicBezTo>
                <a:cubicBezTo>
                  <a:pt x="514350" y="153670"/>
                  <a:pt x="603250" y="153670"/>
                  <a:pt x="678180" y="137160"/>
                </a:cubicBezTo>
                <a:cubicBezTo>
                  <a:pt x="753110" y="120650"/>
                  <a:pt x="843280" y="76200"/>
                  <a:pt x="891540" y="53340"/>
                </a:cubicBezTo>
                <a:cubicBezTo>
                  <a:pt x="939800" y="30480"/>
                  <a:pt x="953770" y="15240"/>
                  <a:pt x="967740" y="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dk1"/>
              </a:solidFill>
              <a:latin typeface="+mn-ea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292517" y="5849311"/>
            <a:ext cx="984245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800" dirty="0">
                <a:solidFill>
                  <a:srgbClr val="FF0000"/>
                </a:solidFill>
                <a:latin typeface="+mn-ea"/>
              </a:rPr>
              <a:t>C &gt; CHGJC (0.1A)</a:t>
            </a:r>
          </a:p>
          <a:p>
            <a:pPr algn="ctr"/>
            <a:r>
              <a:rPr lang="en-US" altLang="ko-KR" sz="800" dirty="0">
                <a:solidFill>
                  <a:srgbClr val="FF0000"/>
                </a:solidFill>
                <a:latin typeface="+mn-ea"/>
              </a:rPr>
              <a:t>&amp;&amp; </a:t>
            </a:r>
            <a:r>
              <a:rPr lang="en-US" altLang="ko-KR" sz="800" dirty="0" err="1">
                <a:solidFill>
                  <a:srgbClr val="FF0000"/>
                </a:solidFill>
                <a:latin typeface="+mn-ea"/>
              </a:rPr>
              <a:t>minCV</a:t>
            </a:r>
            <a:r>
              <a:rPr lang="en-US" altLang="ko-KR" sz="800" dirty="0">
                <a:solidFill>
                  <a:srgbClr val="FF0000"/>
                </a:solidFill>
                <a:latin typeface="+mn-ea"/>
              </a:rPr>
              <a:t> &gt;= 3.16V</a:t>
            </a:r>
          </a:p>
        </p:txBody>
      </p:sp>
      <p:sp>
        <p:nvSpPr>
          <p:cNvPr id="97" name="타원 96"/>
          <p:cNvSpPr/>
          <p:nvPr/>
        </p:nvSpPr>
        <p:spPr>
          <a:xfrm>
            <a:off x="1302336" y="2057904"/>
            <a:ext cx="728135" cy="728135"/>
          </a:xfrm>
          <a:prstGeom prst="ellipse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latin typeface="+mn-ea"/>
              </a:rPr>
              <a:t>BOOT</a:t>
            </a:r>
            <a:endParaRPr lang="ko-KR" altLang="en-US" sz="800" b="1" dirty="0" err="1">
              <a:latin typeface="+mn-ea"/>
            </a:endParaRPr>
          </a:p>
        </p:txBody>
      </p:sp>
      <p:sp>
        <p:nvSpPr>
          <p:cNvPr id="98" name="자유형 97"/>
          <p:cNvSpPr/>
          <p:nvPr/>
        </p:nvSpPr>
        <p:spPr>
          <a:xfrm>
            <a:off x="1598479" y="1488654"/>
            <a:ext cx="45719" cy="520405"/>
          </a:xfrm>
          <a:custGeom>
            <a:avLst/>
            <a:gdLst>
              <a:gd name="connsiteX0" fmla="*/ 171450 w 171450"/>
              <a:gd name="connsiteY0" fmla="*/ 0 h 158750"/>
              <a:gd name="connsiteX1" fmla="*/ 31750 w 171450"/>
              <a:gd name="connsiteY1" fmla="*/ 95250 h 158750"/>
              <a:gd name="connsiteX2" fmla="*/ 0 w 171450"/>
              <a:gd name="connsiteY2" fmla="*/ 158750 h 15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1450" h="158750">
                <a:moveTo>
                  <a:pt x="171450" y="0"/>
                </a:moveTo>
                <a:cubicBezTo>
                  <a:pt x="115887" y="34396"/>
                  <a:pt x="60325" y="68792"/>
                  <a:pt x="31750" y="95250"/>
                </a:cubicBezTo>
                <a:cubicBezTo>
                  <a:pt x="3175" y="121708"/>
                  <a:pt x="1587" y="140229"/>
                  <a:pt x="0" y="15875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dk1"/>
              </a:solidFill>
              <a:latin typeface="+mn-ea"/>
            </a:endParaRPr>
          </a:p>
        </p:txBody>
      </p:sp>
      <p:sp>
        <p:nvSpPr>
          <p:cNvPr id="100" name="자유형 99"/>
          <p:cNvSpPr/>
          <p:nvPr/>
        </p:nvSpPr>
        <p:spPr>
          <a:xfrm>
            <a:off x="2098607" y="2643086"/>
            <a:ext cx="688471" cy="338554"/>
          </a:xfrm>
          <a:custGeom>
            <a:avLst/>
            <a:gdLst>
              <a:gd name="connsiteX0" fmla="*/ 0 w 679450"/>
              <a:gd name="connsiteY0" fmla="*/ 5499 h 246799"/>
              <a:gd name="connsiteX1" fmla="*/ 184150 w 679450"/>
              <a:gd name="connsiteY1" fmla="*/ 5499 h 246799"/>
              <a:gd name="connsiteX2" fmla="*/ 476250 w 679450"/>
              <a:gd name="connsiteY2" fmla="*/ 62649 h 246799"/>
              <a:gd name="connsiteX3" fmla="*/ 679450 w 679450"/>
              <a:gd name="connsiteY3" fmla="*/ 246799 h 24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9450" h="246799">
                <a:moveTo>
                  <a:pt x="0" y="5499"/>
                </a:moveTo>
                <a:cubicBezTo>
                  <a:pt x="52387" y="736"/>
                  <a:pt x="104775" y="-4026"/>
                  <a:pt x="184150" y="5499"/>
                </a:cubicBezTo>
                <a:cubicBezTo>
                  <a:pt x="263525" y="15024"/>
                  <a:pt x="393700" y="22432"/>
                  <a:pt x="476250" y="62649"/>
                </a:cubicBezTo>
                <a:cubicBezTo>
                  <a:pt x="558800" y="102866"/>
                  <a:pt x="619125" y="174832"/>
                  <a:pt x="679450" y="246799"/>
                </a:cubicBezTo>
              </a:path>
            </a:pathLst>
          </a:custGeom>
          <a:noFill/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dk1"/>
              </a:solidFill>
              <a:latin typeface="+mn-ea"/>
            </a:endParaRPr>
          </a:p>
        </p:txBody>
      </p:sp>
      <p:sp>
        <p:nvSpPr>
          <p:cNvPr id="102" name="타원 101"/>
          <p:cNvSpPr/>
          <p:nvPr/>
        </p:nvSpPr>
        <p:spPr>
          <a:xfrm>
            <a:off x="3164572" y="635583"/>
            <a:ext cx="728135" cy="728135"/>
          </a:xfrm>
          <a:prstGeom prst="ellipse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latin typeface="+mn-ea"/>
              </a:rPr>
              <a:t>Power</a:t>
            </a:r>
          </a:p>
          <a:p>
            <a:pPr algn="ctr"/>
            <a:r>
              <a:rPr lang="en-US" altLang="ko-KR" sz="800" b="1" dirty="0">
                <a:latin typeface="+mn-ea"/>
              </a:rPr>
              <a:t>Down</a:t>
            </a:r>
          </a:p>
          <a:p>
            <a:pPr algn="ctr"/>
            <a:r>
              <a:rPr lang="en-US" altLang="ko-KR" sz="800" b="1" dirty="0">
                <a:latin typeface="+mn-ea"/>
              </a:rPr>
              <a:t>(0x1E)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104" name="타원 103"/>
          <p:cNvSpPr/>
          <p:nvPr/>
        </p:nvSpPr>
        <p:spPr>
          <a:xfrm>
            <a:off x="2317989" y="1477319"/>
            <a:ext cx="728135" cy="728135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 err="1">
                <a:latin typeface="+mn-ea"/>
              </a:rPr>
              <a:t>Pfail</a:t>
            </a:r>
            <a:endParaRPr lang="en-US" altLang="ko-KR" sz="800" b="1" dirty="0">
              <a:latin typeface="+mn-ea"/>
            </a:endParaRPr>
          </a:p>
          <a:p>
            <a:pPr algn="ctr"/>
            <a:r>
              <a:rPr lang="en-US" altLang="ko-KR" sz="800" b="1" dirty="0">
                <a:latin typeface="+mn-ea"/>
              </a:rPr>
              <a:t>(0xE0)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117" name="타원 116"/>
          <p:cNvSpPr/>
          <p:nvPr/>
        </p:nvSpPr>
        <p:spPr>
          <a:xfrm>
            <a:off x="817916" y="4768868"/>
            <a:ext cx="728135" cy="728135"/>
          </a:xfrm>
          <a:prstGeom prst="ellipse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>
                <a:latin typeface="+mn-ea"/>
              </a:rPr>
              <a:t>RST</a:t>
            </a:r>
            <a:endParaRPr lang="ko-KR" altLang="en-US" sz="800" b="1" dirty="0" err="1">
              <a:latin typeface="+mn-ea"/>
            </a:endParaRPr>
          </a:p>
        </p:txBody>
      </p:sp>
      <p:sp>
        <p:nvSpPr>
          <p:cNvPr id="118" name="자유형 117"/>
          <p:cNvSpPr/>
          <p:nvPr/>
        </p:nvSpPr>
        <p:spPr>
          <a:xfrm rot="618270">
            <a:off x="999976" y="2650604"/>
            <a:ext cx="270169" cy="2063995"/>
          </a:xfrm>
          <a:custGeom>
            <a:avLst/>
            <a:gdLst>
              <a:gd name="connsiteX0" fmla="*/ 441219 w 441219"/>
              <a:gd name="connsiteY0" fmla="*/ 1949450 h 1949450"/>
              <a:gd name="connsiteX1" fmla="*/ 193569 w 441219"/>
              <a:gd name="connsiteY1" fmla="*/ 1701800 h 1949450"/>
              <a:gd name="connsiteX2" fmla="*/ 9419 w 441219"/>
              <a:gd name="connsiteY2" fmla="*/ 1130300 h 1949450"/>
              <a:gd name="connsiteX3" fmla="*/ 47519 w 441219"/>
              <a:gd name="connsiteY3" fmla="*/ 425450 h 1949450"/>
              <a:gd name="connsiteX4" fmla="*/ 225319 w 441219"/>
              <a:gd name="connsiteY4" fmla="*/ 0 h 1949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1219" h="1949450">
                <a:moveTo>
                  <a:pt x="441219" y="1949450"/>
                </a:moveTo>
                <a:cubicBezTo>
                  <a:pt x="353377" y="1893887"/>
                  <a:pt x="265536" y="1838325"/>
                  <a:pt x="193569" y="1701800"/>
                </a:cubicBezTo>
                <a:cubicBezTo>
                  <a:pt x="121602" y="1565275"/>
                  <a:pt x="33761" y="1343025"/>
                  <a:pt x="9419" y="1130300"/>
                </a:cubicBezTo>
                <a:cubicBezTo>
                  <a:pt x="-14923" y="917575"/>
                  <a:pt x="11536" y="613833"/>
                  <a:pt x="47519" y="425450"/>
                </a:cubicBezTo>
                <a:cubicBezTo>
                  <a:pt x="83502" y="237067"/>
                  <a:pt x="154410" y="118533"/>
                  <a:pt x="225319" y="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dk1"/>
              </a:solidFill>
              <a:latin typeface="+mn-ea"/>
            </a:endParaRPr>
          </a:p>
        </p:txBody>
      </p:sp>
      <p:cxnSp>
        <p:nvCxnSpPr>
          <p:cNvPr id="119" name="직선 화살표 연결선 118"/>
          <p:cNvCxnSpPr/>
          <p:nvPr/>
        </p:nvCxnSpPr>
        <p:spPr>
          <a:xfrm flipV="1">
            <a:off x="412175" y="5274374"/>
            <a:ext cx="405741" cy="222629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383272" y="5311289"/>
            <a:ext cx="166713" cy="12311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rgbClr val="FF0000"/>
                </a:solidFill>
              </a:defRPr>
            </a:lvl1pPr>
          </a:lstStyle>
          <a:p>
            <a:r>
              <a:rPr lang="en-US" altLang="ko-KR">
                <a:latin typeface="+mn-ea"/>
              </a:rPr>
              <a:t>RAJ</a:t>
            </a:r>
            <a:endParaRPr lang="ko-KR" altLang="en-US" dirty="0">
              <a:latin typeface="+mn-ea"/>
            </a:endParaRPr>
          </a:p>
        </p:txBody>
      </p:sp>
      <p:sp>
        <p:nvSpPr>
          <p:cNvPr id="125" name="자유형 124"/>
          <p:cNvSpPr/>
          <p:nvPr/>
        </p:nvSpPr>
        <p:spPr>
          <a:xfrm>
            <a:off x="3360762" y="4433703"/>
            <a:ext cx="921727" cy="785531"/>
          </a:xfrm>
          <a:custGeom>
            <a:avLst/>
            <a:gdLst>
              <a:gd name="connsiteX0" fmla="*/ 2438400 w 2438400"/>
              <a:gd name="connsiteY0" fmla="*/ 0 h 1054100"/>
              <a:gd name="connsiteX1" fmla="*/ 1174750 w 2438400"/>
              <a:gd name="connsiteY1" fmla="*/ 317500 h 1054100"/>
              <a:gd name="connsiteX2" fmla="*/ 501650 w 2438400"/>
              <a:gd name="connsiteY2" fmla="*/ 673100 h 1054100"/>
              <a:gd name="connsiteX3" fmla="*/ 0 w 2438400"/>
              <a:gd name="connsiteY3" fmla="*/ 1054100 h 1054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8400" h="1054100">
                <a:moveTo>
                  <a:pt x="2438400" y="0"/>
                </a:moveTo>
                <a:cubicBezTo>
                  <a:pt x="1967971" y="102658"/>
                  <a:pt x="1497542" y="205317"/>
                  <a:pt x="1174750" y="317500"/>
                </a:cubicBezTo>
                <a:cubicBezTo>
                  <a:pt x="851958" y="429683"/>
                  <a:pt x="697442" y="550333"/>
                  <a:pt x="501650" y="673100"/>
                </a:cubicBezTo>
                <a:cubicBezTo>
                  <a:pt x="305858" y="795867"/>
                  <a:pt x="152929" y="924983"/>
                  <a:pt x="0" y="105410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dk1"/>
              </a:solidFill>
              <a:latin typeface="+mn-ea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3291070" y="4554765"/>
            <a:ext cx="1030731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800" dirty="0" err="1">
                <a:solidFill>
                  <a:srgbClr val="FF0000"/>
                </a:solidFill>
                <a:latin typeface="+mn-ea"/>
              </a:rPr>
              <a:t>minCV</a:t>
            </a:r>
            <a:r>
              <a:rPr lang="en-US" altLang="ko-KR" sz="800" dirty="0">
                <a:solidFill>
                  <a:srgbClr val="FF0000"/>
                </a:solidFill>
                <a:latin typeface="+mn-ea"/>
              </a:rPr>
              <a:t> &lt;= DCHGSV</a:t>
            </a:r>
          </a:p>
          <a:p>
            <a:pPr algn="ctr"/>
            <a:r>
              <a:rPr lang="en-US" altLang="ko-KR" sz="800" dirty="0">
                <a:solidFill>
                  <a:srgbClr val="FF0000"/>
                </a:solidFill>
                <a:latin typeface="+mn-ea"/>
              </a:rPr>
              <a:t>|| PV &lt;= DCHGSV * N</a:t>
            </a:r>
            <a:endParaRPr lang="ko-KR" altLang="en-US" sz="800" dirty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138" name="그룹 137"/>
          <p:cNvGrpSpPr/>
          <p:nvPr/>
        </p:nvGrpSpPr>
        <p:grpSpPr>
          <a:xfrm>
            <a:off x="2304777" y="1473520"/>
            <a:ext cx="323870" cy="167568"/>
            <a:chOff x="5624777" y="870280"/>
            <a:chExt cx="323870" cy="167568"/>
          </a:xfrm>
        </p:grpSpPr>
        <p:sp>
          <p:nvSpPr>
            <p:cNvPr id="139" name="직사각형 138"/>
            <p:cNvSpPr/>
            <p:nvPr/>
          </p:nvSpPr>
          <p:spPr>
            <a:xfrm>
              <a:off x="5624777" y="870280"/>
              <a:ext cx="161935" cy="16756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+mn-ea"/>
                </a:rPr>
                <a:t>C</a:t>
              </a:r>
              <a:endParaRPr lang="ko-KR" altLang="en-US" sz="14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40" name="직사각형 139"/>
            <p:cNvSpPr/>
            <p:nvPr/>
          </p:nvSpPr>
          <p:spPr>
            <a:xfrm>
              <a:off x="5786712" y="870280"/>
              <a:ext cx="161935" cy="16756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+mn-ea"/>
                </a:rPr>
                <a:t>D</a:t>
              </a:r>
              <a:endParaRPr lang="ko-KR" altLang="en-US" sz="1400" dirty="0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142" name="TextBox 141"/>
          <p:cNvSpPr txBox="1"/>
          <p:nvPr/>
        </p:nvSpPr>
        <p:spPr>
          <a:xfrm>
            <a:off x="6076146" y="3934004"/>
            <a:ext cx="1181414" cy="36933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rgbClr val="FF0000"/>
                </a:solidFill>
              </a:defRPr>
            </a:lvl1pPr>
          </a:lstStyle>
          <a:p>
            <a:r>
              <a:rPr lang="en-US" altLang="ko-KR">
                <a:latin typeface="+mn-ea"/>
              </a:rPr>
              <a:t>PV &gt;= FCCV * N (28.0V)</a:t>
            </a:r>
          </a:p>
          <a:p>
            <a:r>
              <a:rPr lang="en-US" altLang="ko-KR">
                <a:latin typeface="+mn-ea"/>
              </a:rPr>
              <a:t>|| maxCV &gt;= 3.5V</a:t>
            </a:r>
          </a:p>
          <a:p>
            <a:r>
              <a:rPr lang="en-US" altLang="ko-KR">
                <a:latin typeface="+mn-ea"/>
              </a:rPr>
              <a:t>3SEC </a:t>
            </a:r>
            <a:r>
              <a:rPr lang="ko-KR" altLang="en-US">
                <a:latin typeface="+mn-ea"/>
              </a:rPr>
              <a:t>유지</a:t>
            </a:r>
            <a:endParaRPr lang="en-US" altLang="ko-KR" dirty="0">
              <a:latin typeface="+mn-ea"/>
            </a:endParaRPr>
          </a:p>
        </p:txBody>
      </p:sp>
      <p:sp>
        <p:nvSpPr>
          <p:cNvPr id="146" name="타원 145"/>
          <p:cNvSpPr/>
          <p:nvPr/>
        </p:nvSpPr>
        <p:spPr>
          <a:xfrm>
            <a:off x="3766098" y="1671859"/>
            <a:ext cx="728135" cy="728135"/>
          </a:xfrm>
          <a:prstGeom prst="ellipse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latin typeface="+mn-ea"/>
              </a:rPr>
              <a:t>FAULT</a:t>
            </a:r>
            <a:endParaRPr lang="ko-KR" altLang="en-US" sz="800" b="1" dirty="0" err="1">
              <a:latin typeface="+mn-ea"/>
            </a:endParaRPr>
          </a:p>
        </p:txBody>
      </p:sp>
      <p:grpSp>
        <p:nvGrpSpPr>
          <p:cNvPr id="152" name="그룹 151"/>
          <p:cNvGrpSpPr/>
          <p:nvPr/>
        </p:nvGrpSpPr>
        <p:grpSpPr>
          <a:xfrm>
            <a:off x="2995328" y="713950"/>
            <a:ext cx="323870" cy="167568"/>
            <a:chOff x="5624777" y="870280"/>
            <a:chExt cx="323870" cy="167568"/>
          </a:xfrm>
        </p:grpSpPr>
        <p:sp>
          <p:nvSpPr>
            <p:cNvPr id="153" name="직사각형 152"/>
            <p:cNvSpPr/>
            <p:nvPr/>
          </p:nvSpPr>
          <p:spPr>
            <a:xfrm>
              <a:off x="5624777" y="870280"/>
              <a:ext cx="161935" cy="16756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+mn-ea"/>
                </a:rPr>
                <a:t>C</a:t>
              </a:r>
              <a:endParaRPr lang="ko-KR" altLang="en-US" sz="14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54" name="직사각형 153"/>
            <p:cNvSpPr/>
            <p:nvPr/>
          </p:nvSpPr>
          <p:spPr>
            <a:xfrm>
              <a:off x="5786712" y="870280"/>
              <a:ext cx="161935" cy="16756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+mn-ea"/>
                </a:rPr>
                <a:t>D</a:t>
              </a:r>
              <a:endParaRPr lang="ko-KR" altLang="en-US" sz="1400" dirty="0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155" name="자유형 154"/>
          <p:cNvSpPr/>
          <p:nvPr/>
        </p:nvSpPr>
        <p:spPr>
          <a:xfrm rot="15874008">
            <a:off x="3301623" y="2195404"/>
            <a:ext cx="417709" cy="797819"/>
          </a:xfrm>
          <a:custGeom>
            <a:avLst/>
            <a:gdLst>
              <a:gd name="connsiteX0" fmla="*/ 1266825 w 1266825"/>
              <a:gd name="connsiteY0" fmla="*/ 661987 h 661987"/>
              <a:gd name="connsiteX1" fmla="*/ 1042988 w 1266825"/>
              <a:gd name="connsiteY1" fmla="*/ 428625 h 661987"/>
              <a:gd name="connsiteX2" fmla="*/ 523875 w 1266825"/>
              <a:gd name="connsiteY2" fmla="*/ 123825 h 661987"/>
              <a:gd name="connsiteX3" fmla="*/ 0 w 1266825"/>
              <a:gd name="connsiteY3" fmla="*/ 0 h 661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66825" h="661987">
                <a:moveTo>
                  <a:pt x="1266825" y="661987"/>
                </a:moveTo>
                <a:cubicBezTo>
                  <a:pt x="1216819" y="590153"/>
                  <a:pt x="1166813" y="518319"/>
                  <a:pt x="1042988" y="428625"/>
                </a:cubicBezTo>
                <a:cubicBezTo>
                  <a:pt x="919163" y="338931"/>
                  <a:pt x="697706" y="195262"/>
                  <a:pt x="523875" y="123825"/>
                </a:cubicBezTo>
                <a:cubicBezTo>
                  <a:pt x="350044" y="52388"/>
                  <a:pt x="175022" y="26194"/>
                  <a:pt x="0" y="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dk1"/>
              </a:solidFill>
              <a:latin typeface="+mn-ea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3378703" y="2648262"/>
            <a:ext cx="610745" cy="12311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800" dirty="0">
                <a:solidFill>
                  <a:srgbClr val="FF0000"/>
                </a:solidFill>
                <a:latin typeface="+mn-ea"/>
              </a:rPr>
              <a:t>FAULT RESET</a:t>
            </a:r>
            <a:endParaRPr lang="ko-KR" altLang="en-US" sz="800" dirty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157" name="직선 화살표 연결선 156"/>
          <p:cNvCxnSpPr>
            <a:cxnSpLocks/>
            <a:stCxn id="34" idx="1"/>
            <a:endCxn id="146" idx="6"/>
          </p:cNvCxnSpPr>
          <p:nvPr/>
        </p:nvCxnSpPr>
        <p:spPr>
          <a:xfrm flipH="1">
            <a:off x="4494233" y="2035767"/>
            <a:ext cx="1752870" cy="160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/>
          <p:cNvSpPr txBox="1"/>
          <p:nvPr/>
        </p:nvSpPr>
        <p:spPr>
          <a:xfrm>
            <a:off x="6588224" y="713769"/>
            <a:ext cx="17395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>
                <a:solidFill>
                  <a:srgbClr val="FF0000"/>
                </a:solidFill>
              </a:rPr>
              <a:t>PowerDown</a:t>
            </a:r>
            <a:r>
              <a:rPr lang="en-US" altLang="ko-KR" sz="1000" dirty="0">
                <a:solidFill>
                  <a:srgbClr val="FF0000"/>
                </a:solidFill>
              </a:rPr>
              <a:t> </a:t>
            </a:r>
            <a:r>
              <a:rPr lang="ko-KR" altLang="en-US" sz="1000" dirty="0">
                <a:solidFill>
                  <a:srgbClr val="FF0000"/>
                </a:solidFill>
              </a:rPr>
              <a:t>시나리오 확인</a:t>
            </a:r>
          </a:p>
        </p:txBody>
      </p:sp>
      <p:grpSp>
        <p:nvGrpSpPr>
          <p:cNvPr id="161" name="그룹 160"/>
          <p:cNvGrpSpPr/>
          <p:nvPr/>
        </p:nvGrpSpPr>
        <p:grpSpPr>
          <a:xfrm>
            <a:off x="3674796" y="1706704"/>
            <a:ext cx="323870" cy="167568"/>
            <a:chOff x="5624777" y="870280"/>
            <a:chExt cx="323870" cy="167568"/>
          </a:xfrm>
        </p:grpSpPr>
        <p:sp>
          <p:nvSpPr>
            <p:cNvPr id="162" name="직사각형 161"/>
            <p:cNvSpPr/>
            <p:nvPr/>
          </p:nvSpPr>
          <p:spPr>
            <a:xfrm>
              <a:off x="5624777" y="870280"/>
              <a:ext cx="161935" cy="16756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+mn-ea"/>
                </a:rPr>
                <a:t>C</a:t>
              </a:r>
              <a:endParaRPr lang="ko-KR" altLang="en-US" sz="14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63" name="직사각형 162"/>
            <p:cNvSpPr/>
            <p:nvPr/>
          </p:nvSpPr>
          <p:spPr>
            <a:xfrm>
              <a:off x="5786712" y="870280"/>
              <a:ext cx="161935" cy="16756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+mn-ea"/>
                </a:rPr>
                <a:t>D</a:t>
              </a:r>
              <a:endParaRPr lang="ko-KR" altLang="en-US" sz="1400" dirty="0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4" name="자유형 122">
            <a:extLst>
              <a:ext uri="{FF2B5EF4-FFF2-40B4-BE49-F238E27FC236}">
                <a16:creationId xmlns:a16="http://schemas.microsoft.com/office/drawing/2014/main" id="{FEC9D841-AF84-AB0A-1322-9B37307876C6}"/>
              </a:ext>
            </a:extLst>
          </p:cNvPr>
          <p:cNvSpPr/>
          <p:nvPr/>
        </p:nvSpPr>
        <p:spPr>
          <a:xfrm rot="14865071">
            <a:off x="4337379" y="424923"/>
            <a:ext cx="82845" cy="855160"/>
          </a:xfrm>
          <a:custGeom>
            <a:avLst/>
            <a:gdLst>
              <a:gd name="connsiteX0" fmla="*/ 0 w 1377950"/>
              <a:gd name="connsiteY0" fmla="*/ 749300 h 749300"/>
              <a:gd name="connsiteX1" fmla="*/ 298450 w 1377950"/>
              <a:gd name="connsiteY1" fmla="*/ 641350 h 749300"/>
              <a:gd name="connsiteX2" fmla="*/ 1073150 w 1377950"/>
              <a:gd name="connsiteY2" fmla="*/ 279400 h 749300"/>
              <a:gd name="connsiteX3" fmla="*/ 1377950 w 1377950"/>
              <a:gd name="connsiteY3" fmla="*/ 0 h 74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7950" h="749300">
                <a:moveTo>
                  <a:pt x="0" y="749300"/>
                </a:moveTo>
                <a:cubicBezTo>
                  <a:pt x="59796" y="734483"/>
                  <a:pt x="119592" y="719667"/>
                  <a:pt x="298450" y="641350"/>
                </a:cubicBezTo>
                <a:cubicBezTo>
                  <a:pt x="477308" y="563033"/>
                  <a:pt x="893233" y="386292"/>
                  <a:pt x="1073150" y="279400"/>
                </a:cubicBezTo>
                <a:cubicBezTo>
                  <a:pt x="1253067" y="172508"/>
                  <a:pt x="1315508" y="86254"/>
                  <a:pt x="1377950" y="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dk1"/>
              </a:solidFill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1DB6A9-05E5-D99C-1626-370D6E9BFD3D}"/>
              </a:ext>
            </a:extLst>
          </p:cNvPr>
          <p:cNvSpPr txBox="1"/>
          <p:nvPr/>
        </p:nvSpPr>
        <p:spPr>
          <a:xfrm>
            <a:off x="3963320" y="746335"/>
            <a:ext cx="862416" cy="12311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800" dirty="0" err="1">
                <a:solidFill>
                  <a:srgbClr val="FF0000"/>
                </a:solidFill>
                <a:latin typeface="+mn-ea"/>
              </a:rPr>
              <a:t>minCV</a:t>
            </a:r>
            <a:r>
              <a:rPr lang="en-US" altLang="ko-KR" sz="800" dirty="0">
                <a:solidFill>
                  <a:srgbClr val="FF0000"/>
                </a:solidFill>
                <a:latin typeface="+mn-ea"/>
              </a:rPr>
              <a:t> &lt;=</a:t>
            </a:r>
            <a:r>
              <a:rPr lang="en-US" altLang="ko-KR" sz="800" dirty="0">
                <a:solidFill>
                  <a:srgbClr val="FF0000"/>
                </a:solidFill>
              </a:rPr>
              <a:t>PDWNV</a:t>
            </a:r>
            <a:endParaRPr lang="ko-KR" altLang="en-US" sz="8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" name="모서리가 둥근 직사각형 33">
            <a:extLst>
              <a:ext uri="{FF2B5EF4-FFF2-40B4-BE49-F238E27FC236}">
                <a16:creationId xmlns:a16="http://schemas.microsoft.com/office/drawing/2014/main" id="{A2774763-3954-BD7C-6B3D-BDEF3BA9CBF2}"/>
              </a:ext>
            </a:extLst>
          </p:cNvPr>
          <p:cNvSpPr/>
          <p:nvPr/>
        </p:nvSpPr>
        <p:spPr>
          <a:xfrm>
            <a:off x="4882314" y="612333"/>
            <a:ext cx="1054569" cy="368395"/>
          </a:xfrm>
          <a:prstGeom prst="round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dirty="0" err="1">
                <a:solidFill>
                  <a:schemeClr val="dk1"/>
                </a:solidFill>
                <a:latin typeface="+mn-ea"/>
              </a:rPr>
              <a:t>PowerDownCheck</a:t>
            </a:r>
            <a:endParaRPr lang="ko-KR" altLang="en-US" sz="800" dirty="0">
              <a:solidFill>
                <a:schemeClr val="dk1"/>
              </a:solidFill>
              <a:latin typeface="+mn-ea"/>
            </a:endParaRPr>
          </a:p>
        </p:txBody>
      </p:sp>
      <p:sp>
        <p:nvSpPr>
          <p:cNvPr id="66" name="자유형 122">
            <a:extLst>
              <a:ext uri="{FF2B5EF4-FFF2-40B4-BE49-F238E27FC236}">
                <a16:creationId xmlns:a16="http://schemas.microsoft.com/office/drawing/2014/main" id="{D984A854-77D5-8377-DEC2-3449567D94B4}"/>
              </a:ext>
            </a:extLst>
          </p:cNvPr>
          <p:cNvSpPr/>
          <p:nvPr/>
        </p:nvSpPr>
        <p:spPr>
          <a:xfrm rot="15797650">
            <a:off x="2518482" y="602254"/>
            <a:ext cx="82845" cy="855160"/>
          </a:xfrm>
          <a:custGeom>
            <a:avLst/>
            <a:gdLst>
              <a:gd name="connsiteX0" fmla="*/ 0 w 1377950"/>
              <a:gd name="connsiteY0" fmla="*/ 749300 h 749300"/>
              <a:gd name="connsiteX1" fmla="*/ 298450 w 1377950"/>
              <a:gd name="connsiteY1" fmla="*/ 641350 h 749300"/>
              <a:gd name="connsiteX2" fmla="*/ 1073150 w 1377950"/>
              <a:gd name="connsiteY2" fmla="*/ 279400 h 749300"/>
              <a:gd name="connsiteX3" fmla="*/ 1377950 w 1377950"/>
              <a:gd name="connsiteY3" fmla="*/ 0 h 74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7950" h="749300">
                <a:moveTo>
                  <a:pt x="0" y="749300"/>
                </a:moveTo>
                <a:cubicBezTo>
                  <a:pt x="59796" y="734483"/>
                  <a:pt x="119592" y="719667"/>
                  <a:pt x="298450" y="641350"/>
                </a:cubicBezTo>
                <a:cubicBezTo>
                  <a:pt x="477308" y="563033"/>
                  <a:pt x="893233" y="386292"/>
                  <a:pt x="1073150" y="279400"/>
                </a:cubicBezTo>
                <a:cubicBezTo>
                  <a:pt x="1253067" y="172508"/>
                  <a:pt x="1315508" y="86254"/>
                  <a:pt x="1377950" y="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dk1"/>
              </a:solidFill>
              <a:latin typeface="+mn-ea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10111B5-568A-7FD9-26EC-56EE3D855A14}"/>
              </a:ext>
            </a:extLst>
          </p:cNvPr>
          <p:cNvSpPr txBox="1"/>
          <p:nvPr/>
        </p:nvSpPr>
        <p:spPr>
          <a:xfrm>
            <a:off x="5207593" y="4479069"/>
            <a:ext cx="774251" cy="12311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800" dirty="0">
                <a:solidFill>
                  <a:srgbClr val="FF0000"/>
                </a:solidFill>
                <a:latin typeface="+mn-ea"/>
              </a:rPr>
              <a:t>C </a:t>
            </a:r>
            <a:r>
              <a:rPr lang="en-US" altLang="ko-KR" sz="800">
                <a:solidFill>
                  <a:srgbClr val="FF0000"/>
                </a:solidFill>
                <a:latin typeface="+mn-ea"/>
              </a:rPr>
              <a:t>&gt; DISJC (0.1A)</a:t>
            </a:r>
            <a:endParaRPr lang="ko-KR" altLang="en-US" sz="8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10111B5-568A-7FD9-26EC-56EE3D855A14}"/>
              </a:ext>
            </a:extLst>
          </p:cNvPr>
          <p:cNvSpPr txBox="1"/>
          <p:nvPr/>
        </p:nvSpPr>
        <p:spPr>
          <a:xfrm>
            <a:off x="5318332" y="5285908"/>
            <a:ext cx="828753" cy="12311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800" dirty="0">
                <a:solidFill>
                  <a:srgbClr val="FF0000"/>
                </a:solidFill>
                <a:latin typeface="+mn-ea"/>
              </a:rPr>
              <a:t>C </a:t>
            </a:r>
            <a:r>
              <a:rPr lang="en-US" altLang="ko-KR" sz="800">
                <a:solidFill>
                  <a:srgbClr val="FF0000"/>
                </a:solidFill>
                <a:latin typeface="+mn-ea"/>
              </a:rPr>
              <a:t>&gt; CHGJC (0.1A)</a:t>
            </a:r>
            <a:endParaRPr lang="ko-KR" altLang="en-US" sz="8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4" name="자유형 13"/>
          <p:cNvSpPr/>
          <p:nvPr/>
        </p:nvSpPr>
        <p:spPr>
          <a:xfrm>
            <a:off x="3538654" y="3389971"/>
            <a:ext cx="780585" cy="453483"/>
          </a:xfrm>
          <a:custGeom>
            <a:avLst/>
            <a:gdLst>
              <a:gd name="connsiteX0" fmla="*/ 0 w 780585"/>
              <a:gd name="connsiteY0" fmla="*/ 0 h 453483"/>
              <a:gd name="connsiteX1" fmla="*/ 453483 w 780585"/>
              <a:gd name="connsiteY1" fmla="*/ 141249 h 453483"/>
              <a:gd name="connsiteX2" fmla="*/ 780585 w 780585"/>
              <a:gd name="connsiteY2" fmla="*/ 453483 h 453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0585" h="453483">
                <a:moveTo>
                  <a:pt x="0" y="0"/>
                </a:moveTo>
                <a:cubicBezTo>
                  <a:pt x="161693" y="32834"/>
                  <a:pt x="323386" y="65669"/>
                  <a:pt x="453483" y="141249"/>
                </a:cubicBezTo>
                <a:cubicBezTo>
                  <a:pt x="583580" y="216829"/>
                  <a:pt x="682082" y="335156"/>
                  <a:pt x="780585" y="453483"/>
                </a:cubicBezTo>
              </a:path>
            </a:pathLst>
          </a:custGeom>
          <a:noFill/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dk1"/>
              </a:solidFill>
              <a:latin typeface="+mn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624644" y="3572226"/>
            <a:ext cx="1035541" cy="12311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800">
                <a:solidFill>
                  <a:srgbClr val="FF0000"/>
                </a:solidFill>
                <a:latin typeface="+mn-ea"/>
              </a:rPr>
              <a:t>PV &lt; FCCV*N (27.6V)</a:t>
            </a:r>
          </a:p>
        </p:txBody>
      </p:sp>
      <p:cxnSp>
        <p:nvCxnSpPr>
          <p:cNvPr id="35" name="직선 화살표 연결선 34"/>
          <p:cNvCxnSpPr>
            <a:stCxn id="146" idx="2"/>
          </p:cNvCxnSpPr>
          <p:nvPr/>
        </p:nvCxnSpPr>
        <p:spPr>
          <a:xfrm flipH="1" flipV="1">
            <a:off x="3059832" y="1966069"/>
            <a:ext cx="706266" cy="69858"/>
          </a:xfrm>
          <a:prstGeom prst="straightConnector1">
            <a:avLst/>
          </a:prstGeom>
          <a:noFill/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61" name="직선 화살표 연결선 60"/>
          <p:cNvCxnSpPr/>
          <p:nvPr/>
        </p:nvCxnSpPr>
        <p:spPr>
          <a:xfrm flipH="1" flipV="1">
            <a:off x="2030471" y="1268760"/>
            <a:ext cx="309281" cy="173144"/>
          </a:xfrm>
          <a:prstGeom prst="straightConnector1">
            <a:avLst/>
          </a:prstGeom>
          <a:noFill/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65" name="TextBox 64"/>
          <p:cNvSpPr txBox="1"/>
          <p:nvPr/>
        </p:nvSpPr>
        <p:spPr>
          <a:xfrm>
            <a:off x="7526935" y="4584320"/>
            <a:ext cx="9749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/>
              <a:t>MASTER BMS</a:t>
            </a:r>
          </a:p>
          <a:p>
            <a:pPr algn="ctr"/>
            <a:r>
              <a:rPr lang="en-US" altLang="ko-KR" sz="1000"/>
              <a:t>(</a:t>
            </a:r>
            <a:r>
              <a:rPr lang="ko-KR" altLang="en-US" sz="1000"/>
              <a:t>운영</a:t>
            </a:r>
            <a:r>
              <a:rPr lang="en-US" altLang="ko-KR" sz="1000"/>
              <a:t>)</a:t>
            </a:r>
            <a:endParaRPr lang="ko-KR" altLang="en-US" sz="1000"/>
          </a:p>
        </p:txBody>
      </p:sp>
      <p:sp>
        <p:nvSpPr>
          <p:cNvPr id="99" name="TextBox 98"/>
          <p:cNvSpPr txBox="1"/>
          <p:nvPr/>
        </p:nvSpPr>
        <p:spPr>
          <a:xfrm>
            <a:off x="7463325" y="1499454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RACK BMS</a:t>
            </a:r>
          </a:p>
          <a:p>
            <a:r>
              <a:rPr lang="en-US" altLang="ko-KR" sz="1000"/>
              <a:t>(</a:t>
            </a:r>
            <a:r>
              <a:rPr lang="ko-KR" altLang="en-US" sz="1000"/>
              <a:t>기능안전</a:t>
            </a:r>
            <a:r>
              <a:rPr lang="en-US" altLang="ko-KR" sz="1000"/>
              <a:t>)</a:t>
            </a:r>
            <a:endParaRPr lang="ko-KR" altLang="en-US" sz="1000"/>
          </a:p>
        </p:txBody>
      </p:sp>
      <p:sp>
        <p:nvSpPr>
          <p:cNvPr id="71" name="자유형 70"/>
          <p:cNvSpPr/>
          <p:nvPr/>
        </p:nvSpPr>
        <p:spPr>
          <a:xfrm>
            <a:off x="7147560" y="3482340"/>
            <a:ext cx="333150" cy="1676400"/>
          </a:xfrm>
          <a:custGeom>
            <a:avLst/>
            <a:gdLst>
              <a:gd name="connsiteX0" fmla="*/ 99060 w 333150"/>
              <a:gd name="connsiteY0" fmla="*/ 0 h 1676400"/>
              <a:gd name="connsiteX1" fmla="*/ 312420 w 333150"/>
              <a:gd name="connsiteY1" fmla="*/ 396240 h 1676400"/>
              <a:gd name="connsiteX2" fmla="*/ 289560 w 333150"/>
              <a:gd name="connsiteY2" fmla="*/ 1127760 h 1676400"/>
              <a:gd name="connsiteX3" fmla="*/ 0 w 333150"/>
              <a:gd name="connsiteY3" fmla="*/ 1676400 h 167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3150" h="1676400">
                <a:moveTo>
                  <a:pt x="99060" y="0"/>
                </a:moveTo>
                <a:cubicBezTo>
                  <a:pt x="189865" y="104140"/>
                  <a:pt x="280670" y="208280"/>
                  <a:pt x="312420" y="396240"/>
                </a:cubicBezTo>
                <a:cubicBezTo>
                  <a:pt x="344170" y="584200"/>
                  <a:pt x="341630" y="914400"/>
                  <a:pt x="289560" y="1127760"/>
                </a:cubicBezTo>
                <a:cubicBezTo>
                  <a:pt x="237490" y="1341120"/>
                  <a:pt x="118745" y="1508760"/>
                  <a:pt x="0" y="167640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dk1"/>
              </a:solidFill>
              <a:latin typeface="+mn-ea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7283175" y="3828537"/>
            <a:ext cx="1093248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rgbClr val="FF0000"/>
                </a:solidFill>
              </a:defRPr>
            </a:lvl1pPr>
          </a:lstStyle>
          <a:p>
            <a:r>
              <a:rPr lang="en-US" altLang="ko-KR" dirty="0">
                <a:latin typeface="+mn-ea"/>
              </a:rPr>
              <a:t>PV &lt;= CCV * N (27.2V)</a:t>
            </a:r>
          </a:p>
          <a:p>
            <a:r>
              <a:rPr lang="en-US" altLang="ko-KR" dirty="0">
                <a:latin typeface="+mn-ea"/>
              </a:rPr>
              <a:t>&amp;&amp; </a:t>
            </a:r>
            <a:r>
              <a:rPr lang="en-US" altLang="ko-KR" dirty="0" err="1">
                <a:latin typeface="+mn-ea"/>
              </a:rPr>
              <a:t>maxCV</a:t>
            </a:r>
            <a:r>
              <a:rPr lang="en-US" altLang="ko-KR" dirty="0">
                <a:latin typeface="+mn-ea"/>
              </a:rPr>
              <a:t> &lt;= 3.4V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7FDF3D54-9D15-2ABB-70E9-21EA13575291}"/>
              </a:ext>
            </a:extLst>
          </p:cNvPr>
          <p:cNvGrpSpPr/>
          <p:nvPr/>
        </p:nvGrpSpPr>
        <p:grpSpPr>
          <a:xfrm>
            <a:off x="2040054" y="5720607"/>
            <a:ext cx="843153" cy="419117"/>
            <a:chOff x="2040054" y="5720607"/>
            <a:chExt cx="843153" cy="419117"/>
          </a:xfrm>
        </p:grpSpPr>
        <p:sp>
          <p:nvSpPr>
            <p:cNvPr id="27" name="원호 26">
              <a:extLst>
                <a:ext uri="{FF2B5EF4-FFF2-40B4-BE49-F238E27FC236}">
                  <a16:creationId xmlns:a16="http://schemas.microsoft.com/office/drawing/2014/main" id="{497B7CF6-6CBD-E2CB-CEDF-7029D3FB48CB}"/>
                </a:ext>
              </a:extLst>
            </p:cNvPr>
            <p:cNvSpPr/>
            <p:nvPr/>
          </p:nvSpPr>
          <p:spPr>
            <a:xfrm rot="20614172" flipH="1">
              <a:off x="2464090" y="5720607"/>
              <a:ext cx="419117" cy="419117"/>
            </a:xfrm>
            <a:prstGeom prst="arc">
              <a:avLst>
                <a:gd name="adj1" fmla="val 16200000"/>
                <a:gd name="adj2" fmla="val 10258283"/>
              </a:avLst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1812388-A9C9-2A89-596A-5CD944125D05}"/>
                </a:ext>
              </a:extLst>
            </p:cNvPr>
            <p:cNvSpPr txBox="1"/>
            <p:nvPr/>
          </p:nvSpPr>
          <p:spPr>
            <a:xfrm>
              <a:off x="2040054" y="5901940"/>
              <a:ext cx="753412" cy="12311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ko-KR" sz="800" dirty="0" err="1">
                  <a:solidFill>
                    <a:srgbClr val="FF0000"/>
                  </a:solidFill>
                  <a:latin typeface="+mn-ea"/>
                </a:rPr>
                <a:t>SleepCheck</a:t>
              </a:r>
              <a:r>
                <a:rPr lang="en-US" altLang="ko-KR" sz="800" dirty="0">
                  <a:solidFill>
                    <a:srgbClr val="FF0000"/>
                  </a:solidFill>
                  <a:latin typeface="+mn-ea"/>
                </a:rPr>
                <a:t> 24H</a:t>
              </a: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83D623E7-9F75-6408-5F54-1F2D8CC19116}"/>
              </a:ext>
            </a:extLst>
          </p:cNvPr>
          <p:cNvGrpSpPr/>
          <p:nvPr/>
        </p:nvGrpSpPr>
        <p:grpSpPr>
          <a:xfrm>
            <a:off x="4300449" y="4576813"/>
            <a:ext cx="753412" cy="452577"/>
            <a:chOff x="2292463" y="5720607"/>
            <a:chExt cx="753412" cy="452577"/>
          </a:xfrm>
        </p:grpSpPr>
        <p:sp>
          <p:nvSpPr>
            <p:cNvPr id="43" name="원호 42">
              <a:extLst>
                <a:ext uri="{FF2B5EF4-FFF2-40B4-BE49-F238E27FC236}">
                  <a16:creationId xmlns:a16="http://schemas.microsoft.com/office/drawing/2014/main" id="{825A37DF-2ED5-73F9-282B-506E31BE0A54}"/>
                </a:ext>
              </a:extLst>
            </p:cNvPr>
            <p:cNvSpPr/>
            <p:nvPr/>
          </p:nvSpPr>
          <p:spPr>
            <a:xfrm rot="18967277" flipH="1">
              <a:off x="2464090" y="5720607"/>
              <a:ext cx="419117" cy="419117"/>
            </a:xfrm>
            <a:prstGeom prst="arc">
              <a:avLst>
                <a:gd name="adj1" fmla="val 16200000"/>
                <a:gd name="adj2" fmla="val 10258283"/>
              </a:avLst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A4F2EB2-6421-77A4-5261-1B1BA799135E}"/>
                </a:ext>
              </a:extLst>
            </p:cNvPr>
            <p:cNvSpPr txBox="1"/>
            <p:nvPr/>
          </p:nvSpPr>
          <p:spPr>
            <a:xfrm>
              <a:off x="2292463" y="6050073"/>
              <a:ext cx="753412" cy="12311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ko-KR" sz="800" dirty="0" err="1">
                  <a:solidFill>
                    <a:srgbClr val="FF0000"/>
                  </a:solidFill>
                  <a:latin typeface="+mn-ea"/>
                </a:rPr>
                <a:t>SleepCheck</a:t>
              </a:r>
              <a:r>
                <a:rPr lang="en-US" altLang="ko-KR" sz="800" dirty="0">
                  <a:solidFill>
                    <a:srgbClr val="FF0000"/>
                  </a:solidFill>
                  <a:latin typeface="+mn-ea"/>
                </a:rPr>
                <a:t> 72H</a:t>
              </a: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7EDBA0CC-0DDD-5E5E-20C2-33B102F7DB6F}"/>
              </a:ext>
            </a:extLst>
          </p:cNvPr>
          <p:cNvGrpSpPr/>
          <p:nvPr/>
        </p:nvGrpSpPr>
        <p:grpSpPr>
          <a:xfrm>
            <a:off x="7229930" y="5665584"/>
            <a:ext cx="836604" cy="419117"/>
            <a:chOff x="2464090" y="5720607"/>
            <a:chExt cx="836604" cy="419117"/>
          </a:xfrm>
        </p:grpSpPr>
        <p:sp>
          <p:nvSpPr>
            <p:cNvPr id="49" name="원호 48">
              <a:extLst>
                <a:ext uri="{FF2B5EF4-FFF2-40B4-BE49-F238E27FC236}">
                  <a16:creationId xmlns:a16="http://schemas.microsoft.com/office/drawing/2014/main" id="{1B598292-3617-F95A-555E-5F835B9F6BFF}"/>
                </a:ext>
              </a:extLst>
            </p:cNvPr>
            <p:cNvSpPr/>
            <p:nvPr/>
          </p:nvSpPr>
          <p:spPr>
            <a:xfrm rot="15362425" flipH="1">
              <a:off x="2464090" y="5720607"/>
              <a:ext cx="419117" cy="419117"/>
            </a:xfrm>
            <a:prstGeom prst="arc">
              <a:avLst>
                <a:gd name="adj1" fmla="val 16200000"/>
                <a:gd name="adj2" fmla="val 10258283"/>
              </a:avLst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D5408CA-1E58-B410-2AEC-758DE2037E1C}"/>
                </a:ext>
              </a:extLst>
            </p:cNvPr>
            <p:cNvSpPr txBox="1"/>
            <p:nvPr/>
          </p:nvSpPr>
          <p:spPr>
            <a:xfrm>
              <a:off x="2547282" y="5842778"/>
              <a:ext cx="753412" cy="12311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ko-KR" sz="800" dirty="0" err="1">
                  <a:solidFill>
                    <a:srgbClr val="FF0000"/>
                  </a:solidFill>
                  <a:latin typeface="+mn-ea"/>
                </a:rPr>
                <a:t>SleepCheck</a:t>
              </a:r>
              <a:r>
                <a:rPr lang="en-US" altLang="ko-KR" sz="800" dirty="0">
                  <a:solidFill>
                    <a:srgbClr val="FF0000"/>
                  </a:solidFill>
                  <a:latin typeface="+mn-ea"/>
                </a:rPr>
                <a:t> 24H</a:t>
              </a:r>
            </a:p>
          </p:txBody>
        </p:sp>
      </p:grpSp>
      <p:sp>
        <p:nvSpPr>
          <p:cNvPr id="58" name="모서리가 둥근 직사각형 33">
            <a:extLst>
              <a:ext uri="{FF2B5EF4-FFF2-40B4-BE49-F238E27FC236}">
                <a16:creationId xmlns:a16="http://schemas.microsoft.com/office/drawing/2014/main" id="{C797CD9F-53A1-373F-A887-187E155E9E7B}"/>
              </a:ext>
            </a:extLst>
          </p:cNvPr>
          <p:cNvSpPr/>
          <p:nvPr/>
        </p:nvSpPr>
        <p:spPr>
          <a:xfrm>
            <a:off x="4882314" y="1057510"/>
            <a:ext cx="1054569" cy="293895"/>
          </a:xfrm>
          <a:prstGeom prst="round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dirty="0" err="1">
                <a:solidFill>
                  <a:schemeClr val="dk1"/>
                </a:solidFill>
                <a:latin typeface="+mn-ea"/>
              </a:rPr>
              <a:t>SleepCheck</a:t>
            </a:r>
            <a:endParaRPr lang="ko-KR" altLang="en-US" sz="800" dirty="0">
              <a:solidFill>
                <a:schemeClr val="dk1"/>
              </a:solidFill>
              <a:latin typeface="+mn-ea"/>
            </a:endParaRPr>
          </a:p>
        </p:txBody>
      </p:sp>
      <p:sp>
        <p:nvSpPr>
          <p:cNvPr id="59" name="자유형 122">
            <a:extLst>
              <a:ext uri="{FF2B5EF4-FFF2-40B4-BE49-F238E27FC236}">
                <a16:creationId xmlns:a16="http://schemas.microsoft.com/office/drawing/2014/main" id="{59C552A5-BB15-5874-B4F0-9F4A95EC69FE}"/>
              </a:ext>
            </a:extLst>
          </p:cNvPr>
          <p:cNvSpPr/>
          <p:nvPr/>
        </p:nvSpPr>
        <p:spPr>
          <a:xfrm rot="16836277">
            <a:off x="4337379" y="746218"/>
            <a:ext cx="82845" cy="855160"/>
          </a:xfrm>
          <a:custGeom>
            <a:avLst/>
            <a:gdLst>
              <a:gd name="connsiteX0" fmla="*/ 0 w 1377950"/>
              <a:gd name="connsiteY0" fmla="*/ 749300 h 749300"/>
              <a:gd name="connsiteX1" fmla="*/ 298450 w 1377950"/>
              <a:gd name="connsiteY1" fmla="*/ 641350 h 749300"/>
              <a:gd name="connsiteX2" fmla="*/ 1073150 w 1377950"/>
              <a:gd name="connsiteY2" fmla="*/ 279400 h 749300"/>
              <a:gd name="connsiteX3" fmla="*/ 1377950 w 1377950"/>
              <a:gd name="connsiteY3" fmla="*/ 0 h 74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7950" h="749300">
                <a:moveTo>
                  <a:pt x="0" y="749300"/>
                </a:moveTo>
                <a:cubicBezTo>
                  <a:pt x="59796" y="734483"/>
                  <a:pt x="119592" y="719667"/>
                  <a:pt x="298450" y="641350"/>
                </a:cubicBezTo>
                <a:cubicBezTo>
                  <a:pt x="477308" y="563033"/>
                  <a:pt x="893233" y="386292"/>
                  <a:pt x="1073150" y="279400"/>
                </a:cubicBezTo>
                <a:cubicBezTo>
                  <a:pt x="1253067" y="172508"/>
                  <a:pt x="1315508" y="86254"/>
                  <a:pt x="1377950" y="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dk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02794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16632"/>
            <a:ext cx="2880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/>
              <a:t>HOST </a:t>
            </a:r>
            <a:r>
              <a:rPr lang="ko-KR" altLang="en-US" sz="1600"/>
              <a:t>와 </a:t>
            </a:r>
            <a:r>
              <a:rPr lang="en-US" altLang="ko-KR" sz="1600"/>
              <a:t>RENESAS </a:t>
            </a:r>
            <a:r>
              <a:rPr lang="ko-KR" altLang="en-US" sz="1600"/>
              <a:t>통신 규격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7544" y="692696"/>
            <a:ext cx="3706464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100">
                <a:latin typeface="Arial" pitchFamily="34" charset="0"/>
                <a:cs typeface="Arial" pitchFamily="34" charset="0"/>
              </a:rPr>
              <a:t>통신</a:t>
            </a:r>
            <a:r>
              <a:rPr lang="en-US" altLang="ko-KR" sz="1100"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100">
                <a:latin typeface="Arial" pitchFamily="34" charset="0"/>
                <a:cs typeface="Arial" pitchFamily="34" charset="0"/>
              </a:rPr>
              <a:t>규격</a:t>
            </a:r>
            <a:endParaRPr lang="en-US" altLang="ko-KR" sz="1100">
              <a:latin typeface="Arial" pitchFamily="34" charset="0"/>
              <a:cs typeface="Arial" pitchFamily="34" charset="0"/>
            </a:endParaRPr>
          </a:p>
          <a:p>
            <a:pPr marL="361950" lvl="1" indent="-1809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>
                <a:latin typeface="Arial" pitchFamily="34" charset="0"/>
                <a:cs typeface="Arial" pitchFamily="34" charset="0"/>
              </a:rPr>
              <a:t>접속규격</a:t>
            </a:r>
            <a:r>
              <a:rPr lang="en-US" altLang="ko-KR" sz="1000">
                <a:latin typeface="Arial" pitchFamily="34" charset="0"/>
                <a:cs typeface="Arial" pitchFamily="34" charset="0"/>
              </a:rPr>
              <a:t>: RS-232(UART)</a:t>
            </a:r>
          </a:p>
          <a:p>
            <a:pPr marL="361950" lvl="1" indent="-1809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>
                <a:latin typeface="Arial" pitchFamily="34" charset="0"/>
                <a:cs typeface="Arial" pitchFamily="34" charset="0"/>
              </a:rPr>
              <a:t>전송속도</a:t>
            </a:r>
            <a:r>
              <a:rPr lang="en-US" altLang="ko-KR" sz="1000">
                <a:latin typeface="Arial" pitchFamily="34" charset="0"/>
                <a:cs typeface="Arial" pitchFamily="34" charset="0"/>
              </a:rPr>
              <a:t>: 115200 bps</a:t>
            </a:r>
          </a:p>
          <a:p>
            <a:pPr marL="361950" lvl="1" indent="-1809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>
                <a:latin typeface="Arial" pitchFamily="34" charset="0"/>
                <a:cs typeface="Arial" pitchFamily="34" charset="0"/>
              </a:rPr>
              <a:t>데이터형식</a:t>
            </a:r>
            <a:r>
              <a:rPr lang="en-US" altLang="ko-KR" sz="1000">
                <a:latin typeface="Arial" pitchFamily="34" charset="0"/>
                <a:cs typeface="Arial" pitchFamily="34" charset="0"/>
              </a:rPr>
              <a:t>: 1Start bit, 8 Data bits, 1 Stop bit (No Parity)</a:t>
            </a:r>
          </a:p>
          <a:p>
            <a:pPr marL="361950" lvl="1" indent="-1809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>
                <a:latin typeface="Arial" pitchFamily="34" charset="0"/>
                <a:cs typeface="Arial" pitchFamily="34" charset="0"/>
              </a:rPr>
              <a:t>통신 </a:t>
            </a:r>
            <a:r>
              <a:rPr lang="en-US" altLang="ko-KR" sz="1000">
                <a:latin typeface="Arial" pitchFamily="34" charset="0"/>
                <a:cs typeface="Arial" pitchFamily="34" charset="0"/>
              </a:rPr>
              <a:t>Protocol: Modbus RTU</a:t>
            </a:r>
          </a:p>
          <a:p>
            <a:endParaRPr lang="en-US" altLang="ko-KR" sz="1000">
              <a:latin typeface="Arial" pitchFamily="34" charset="0"/>
              <a:cs typeface="Arial" pitchFamily="34" charset="0"/>
            </a:endParaRPr>
          </a:p>
          <a:p>
            <a:r>
              <a:rPr lang="en-US" altLang="ko-KR" sz="1100">
                <a:latin typeface="Arial" pitchFamily="34" charset="0"/>
                <a:cs typeface="Arial" pitchFamily="34" charset="0"/>
              </a:rPr>
              <a:t>2. </a:t>
            </a:r>
            <a:r>
              <a:rPr lang="ko-KR" altLang="en-US" sz="1100">
                <a:latin typeface="Arial" pitchFamily="34" charset="0"/>
                <a:cs typeface="Arial" pitchFamily="34" charset="0"/>
              </a:rPr>
              <a:t>프로토콜 메시지 구성</a:t>
            </a:r>
            <a:endParaRPr lang="ko-KR" altLang="en-US" sz="11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371873" y="2302335"/>
            <a:ext cx="6267450" cy="1198674"/>
            <a:chOff x="683568" y="2078271"/>
            <a:chExt cx="6267450" cy="1278721"/>
          </a:xfrm>
        </p:grpSpPr>
        <p:sp>
          <p:nvSpPr>
            <p:cNvPr id="5" name="직사각형 4"/>
            <p:cNvSpPr/>
            <p:nvPr/>
          </p:nvSpPr>
          <p:spPr>
            <a:xfrm>
              <a:off x="683568" y="2078271"/>
              <a:ext cx="6267450" cy="1278721"/>
            </a:xfrm>
            <a:prstGeom prst="rect">
              <a:avLst/>
            </a:prstGeom>
            <a:noFill/>
            <a:ln w="127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259632" y="2348880"/>
              <a:ext cx="938970" cy="504056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>
                  <a:solidFill>
                    <a:schemeClr val="tx1"/>
                  </a:solidFill>
                </a:rPr>
                <a:t>Slave</a:t>
              </a:r>
            </a:p>
            <a:p>
              <a:pPr algn="ctr"/>
              <a:r>
                <a:rPr lang="en-US" altLang="ko-KR" sz="1000">
                  <a:solidFill>
                    <a:schemeClr val="tx1"/>
                  </a:solidFill>
                </a:rPr>
                <a:t>Address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270610" y="2348880"/>
              <a:ext cx="900100" cy="504056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>
                  <a:solidFill>
                    <a:schemeClr val="tx1"/>
                  </a:solidFill>
                </a:rPr>
                <a:t>Function</a:t>
              </a:r>
            </a:p>
            <a:p>
              <a:pPr algn="ctr"/>
              <a:r>
                <a:rPr lang="en-US" altLang="ko-KR" sz="1000">
                  <a:solidFill>
                    <a:schemeClr val="tx1"/>
                  </a:solidFill>
                </a:rPr>
                <a:t>Code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239852" y="2348880"/>
              <a:ext cx="1728192" cy="504056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>
                  <a:solidFill>
                    <a:schemeClr val="tx1"/>
                  </a:solidFill>
                </a:rPr>
                <a:t>DATA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5076056" y="2348880"/>
              <a:ext cx="1152128" cy="504056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>
                  <a:solidFill>
                    <a:schemeClr val="tx1"/>
                  </a:solidFill>
                </a:rPr>
                <a:t>CRC CODE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481292" y="2884291"/>
              <a:ext cx="49564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i="1">
                  <a:latin typeface="Arial" pitchFamily="34" charset="0"/>
                  <a:cs typeface="Arial" pitchFamily="34" charset="0"/>
                </a:rPr>
                <a:t>1byte</a:t>
              </a:r>
              <a:endParaRPr lang="ko-KR" altLang="en-US" sz="1000" b="0" i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472835" y="2884290"/>
              <a:ext cx="49564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i="1">
                  <a:latin typeface="Arial" pitchFamily="34" charset="0"/>
                  <a:cs typeface="Arial" pitchFamily="34" charset="0"/>
                </a:rPr>
                <a:t>1byte</a:t>
              </a:r>
              <a:endParaRPr lang="ko-KR" altLang="en-US" sz="1000" b="0" i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829413" y="2884289"/>
              <a:ext cx="72327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i="1">
                  <a:latin typeface="Arial" pitchFamily="34" charset="0"/>
                  <a:cs typeface="Arial" pitchFamily="34" charset="0"/>
                </a:rPr>
                <a:t>N x 1byte</a:t>
              </a:r>
              <a:endParaRPr lang="ko-KR" altLang="en-US" sz="1000" b="0" i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404295" y="2884289"/>
              <a:ext cx="49564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i="1">
                  <a:latin typeface="Arial" pitchFamily="34" charset="0"/>
                  <a:cs typeface="Arial" pitchFamily="34" charset="0"/>
                </a:rPr>
                <a:t>2byte</a:t>
              </a:r>
              <a:endParaRPr lang="ko-KR" altLang="en-US" sz="1000" b="0" i="1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67544" y="3631184"/>
            <a:ext cx="132311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>
                <a:latin typeface="Arial" pitchFamily="34" charset="0"/>
                <a:cs typeface="Arial" pitchFamily="34" charset="0"/>
              </a:rPr>
              <a:t>3. Field </a:t>
            </a:r>
            <a:r>
              <a:rPr lang="ko-KR" altLang="en-US" sz="1100">
                <a:latin typeface="Arial" pitchFamily="34" charset="0"/>
                <a:cs typeface="Arial" pitchFamily="34" charset="0"/>
              </a:rPr>
              <a:t>설계</a:t>
            </a:r>
            <a:endParaRPr lang="en-US" altLang="ko-KR" sz="1100">
              <a:latin typeface="Arial" pitchFamily="34" charset="0"/>
              <a:cs typeface="Arial" pitchFamily="34" charset="0"/>
            </a:endParaRPr>
          </a:p>
          <a:p>
            <a:pPr marL="271463" indent="-1809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>
                <a:latin typeface="Arial" pitchFamily="34" charset="0"/>
                <a:cs typeface="Arial" pitchFamily="34" charset="0"/>
              </a:rPr>
              <a:t>Slave Address:</a:t>
            </a:r>
          </a:p>
          <a:p>
            <a:pPr marL="171450" indent="-80963">
              <a:lnSpc>
                <a:spcPct val="150000"/>
              </a:lnSpc>
            </a:pPr>
            <a:r>
              <a:rPr lang="en-US" altLang="ko-KR" sz="1000">
                <a:latin typeface="Arial" pitchFamily="34" charset="0"/>
                <a:cs typeface="Arial" pitchFamily="34" charset="0"/>
              </a:rPr>
              <a:t>     address(1)</a:t>
            </a:r>
          </a:p>
          <a:p>
            <a:pPr marL="271463" indent="-1809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>
                <a:latin typeface="Arial" pitchFamily="34" charset="0"/>
                <a:cs typeface="Arial" pitchFamily="34" charset="0"/>
              </a:rPr>
              <a:t>Function Code:</a:t>
            </a: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967798"/>
              </p:ext>
            </p:extLst>
          </p:nvPr>
        </p:nvGraphicFramePr>
        <p:xfrm>
          <a:off x="855222" y="4562551"/>
          <a:ext cx="8037257" cy="17708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80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37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3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15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20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기능코드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설명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주소범위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항목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/>
                        <a:t>04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/>
                        <a:t>Read</a:t>
                      </a:r>
                      <a:r>
                        <a:rPr lang="en-US" altLang="ko-KR" sz="1000" baseline="0"/>
                        <a:t> Input Register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/>
                        <a:t>0x30000~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/>
                        <a:t>Read</a:t>
                      </a:r>
                      <a:r>
                        <a:rPr lang="en-US" altLang="ko-KR" sz="1000" baseline="0"/>
                        <a:t> Only Data</a:t>
                      </a:r>
                      <a:endParaRPr lang="en-US" altLang="ko-KR" sz="1000"/>
                    </a:p>
                    <a:p>
                      <a:pPr latinLnBrk="1"/>
                      <a:r>
                        <a:rPr lang="en-US" altLang="ko-KR" sz="1000"/>
                        <a:t>- CellVoltage,</a:t>
                      </a:r>
                      <a:r>
                        <a:rPr lang="en-US" altLang="ko-KR" sz="1000" baseline="0"/>
                        <a:t> Pack </a:t>
                      </a:r>
                      <a:r>
                        <a:rPr lang="en-US" altLang="ko-KR" sz="1000"/>
                        <a:t>Voltage, Current, </a:t>
                      </a:r>
                      <a:r>
                        <a:rPr lang="en-US" altLang="ko-KR" sz="1000" strike="sngStrike"/>
                        <a:t>GFD+, GFD</a:t>
                      </a:r>
                      <a:r>
                        <a:rPr lang="en-US" altLang="ko-KR" sz="1000" strike="sngStrike" baseline="0"/>
                        <a:t>- </a:t>
                      </a:r>
                      <a:endParaRPr lang="ko-KR" altLang="en-US" sz="1000" strike="sngStrik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/>
                        <a:t>03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/>
                        <a:t>Read Holding Register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/>
                        <a:t>0x40000~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/>
                        <a:t>FET</a:t>
                      </a:r>
                      <a:r>
                        <a:rPr lang="en-US" altLang="ko-KR" sz="1000" baseline="0"/>
                        <a:t> ON,OFF STATE</a:t>
                      </a:r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/>
                        <a:t>06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/>
                        <a:t>Write Single Regsiter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/>
                        <a:t>0x40000~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/>
                        <a:t>FET ON,OFF</a:t>
                      </a:r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/>
                        <a:t>16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/>
                        <a:t>Write Multiple Registers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/>
                        <a:t>0x40000~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FET</a:t>
                      </a:r>
                      <a:r>
                        <a:rPr lang="en-US" altLang="ko-KR" sz="1000" baseline="0"/>
                        <a:t> ON,OFF</a:t>
                      </a:r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7066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5DBF6-2A23-40A8-A352-8AAB4DFC94EF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95535" y="503744"/>
            <a:ext cx="13580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>
                <a:latin typeface="Arial" pitchFamily="34" charset="0"/>
                <a:cs typeface="Arial" pitchFamily="34" charset="0"/>
              </a:rPr>
              <a:t>4. Address </a:t>
            </a:r>
            <a:r>
              <a:rPr lang="ko-KR" altLang="en-US" sz="1100">
                <a:latin typeface="Arial" pitchFamily="34" charset="0"/>
                <a:cs typeface="Arial" pitchFamily="34" charset="0"/>
              </a:rPr>
              <a:t>데이터 </a:t>
            </a:r>
            <a:endParaRPr lang="en-US" altLang="ko-KR" sz="110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9517853"/>
              </p:ext>
            </p:extLst>
          </p:nvPr>
        </p:nvGraphicFramePr>
        <p:xfrm>
          <a:off x="251520" y="1177172"/>
          <a:ext cx="8568952" cy="55911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65618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620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Regsiter</a:t>
                      </a:r>
                    </a:p>
                    <a:p>
                      <a:pPr algn="ctr" latinLnBrk="1"/>
                      <a:r>
                        <a:rPr lang="en-US" altLang="ko-KR" sz="900"/>
                        <a:t>Address</a:t>
                      </a:r>
                      <a:endParaRPr lang="ko-KR" altLang="en-US" sz="90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Address</a:t>
                      </a:r>
                      <a:endParaRPr lang="ko-KR" altLang="en-US" sz="90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/>
                        <a:t>Size</a:t>
                      </a:r>
                      <a:endParaRPr lang="ko-KR" altLang="en-US" sz="900"/>
                    </a:p>
                    <a:p>
                      <a:pPr algn="ctr" latinLnBrk="1"/>
                      <a:endParaRPr lang="ko-KR" altLang="en-US" sz="9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Type</a:t>
                      </a:r>
                      <a:endParaRPr lang="ko-KR" altLang="en-US" sz="90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SIZE</a:t>
                      </a:r>
                    </a:p>
                    <a:p>
                      <a:pPr algn="ctr" latinLnBrk="1"/>
                      <a:r>
                        <a:rPr lang="en-US" altLang="ko-KR" sz="900"/>
                        <a:t>Count</a:t>
                      </a:r>
                      <a:endParaRPr lang="ko-KR" altLang="en-US" sz="9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Label</a:t>
                      </a:r>
                      <a:endParaRPr lang="ko-KR" altLang="en-US" sz="9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Format </a:t>
                      </a:r>
                      <a:r>
                        <a:rPr lang="ko-KR" altLang="en-US" sz="900"/>
                        <a:t>단위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Scale</a:t>
                      </a:r>
                    </a:p>
                    <a:p>
                      <a:pPr algn="ctr" latinLnBrk="1"/>
                      <a:r>
                        <a:rPr lang="en-US" altLang="ko-KR" sz="900"/>
                        <a:t>Factor</a:t>
                      </a:r>
                      <a:endParaRPr lang="ko-KR" altLang="en-US" sz="9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/>
                        <a:t>값 범위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/>
                        <a:t>설명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4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30001</a:t>
                      </a: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2</a:t>
                      </a:r>
                      <a:endParaRPr lang="ko-KR" altLang="en-US" sz="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Uint16</a:t>
                      </a:r>
                      <a:endParaRPr lang="ko-KR" altLang="en-US" sz="80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2</a:t>
                      </a:r>
                      <a:endParaRPr lang="ko-KR" altLang="en-US" sz="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Mode</a:t>
                      </a:r>
                      <a:endParaRPr lang="ko-KR" altLang="en-US" sz="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-</a:t>
                      </a:r>
                      <a:endParaRPr lang="ko-KR" altLang="en-US" sz="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-</a:t>
                      </a:r>
                      <a:endParaRPr lang="ko-KR" altLang="en-US" sz="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Reset -0,  ready-1, reserv -2,</a:t>
                      </a:r>
                      <a:r>
                        <a:rPr lang="en-US" altLang="ko-KR" sz="800" baseline="0"/>
                        <a:t> run-3, pdown-0xff</a:t>
                      </a:r>
                      <a:endParaRPr lang="ko-KR" altLang="en-US" sz="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Operation Status</a:t>
                      </a:r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9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30002</a:t>
                      </a: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2</a:t>
                      </a:r>
                      <a:endParaRPr lang="ko-KR" altLang="en-US" sz="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Uint16</a:t>
                      </a:r>
                      <a:endParaRPr lang="ko-KR" altLang="en-US" sz="80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4</a:t>
                      </a:r>
                      <a:endParaRPr lang="ko-KR" altLang="en-US" sz="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cell1</a:t>
                      </a:r>
                      <a:endParaRPr lang="ko-KR" altLang="en-US" sz="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AD</a:t>
                      </a:r>
                      <a:endParaRPr lang="ko-KR" altLang="en-US" sz="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0~20000</a:t>
                      </a:r>
                      <a:endParaRPr lang="ko-KR" altLang="en-US" sz="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Cell </a:t>
                      </a:r>
                      <a:r>
                        <a:rPr lang="ko-KR" altLang="en-US" sz="800"/>
                        <a:t>전압 측정 </a:t>
                      </a:r>
                      <a:r>
                        <a:rPr lang="en-US" altLang="ko-KR" sz="800"/>
                        <a:t>AD </a:t>
                      </a:r>
                      <a:r>
                        <a:rPr lang="ko-KR" altLang="en-US" sz="800"/>
                        <a:t>값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9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30003</a:t>
                      </a: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2</a:t>
                      </a:r>
                      <a:endParaRPr lang="ko-KR" altLang="en-US" sz="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uint16</a:t>
                      </a:r>
                      <a:endParaRPr lang="ko-KR" altLang="en-US" sz="80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6</a:t>
                      </a:r>
                      <a:endParaRPr lang="ko-KR" altLang="en-US" sz="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cell2</a:t>
                      </a:r>
                      <a:endParaRPr lang="ko-KR" altLang="en-US" sz="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AD</a:t>
                      </a:r>
                      <a:endParaRPr lang="ko-KR" altLang="en-US" sz="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/>
                        <a:t>0~20000</a:t>
                      </a:r>
                      <a:endParaRPr lang="ko-KR" altLang="en-US" sz="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Cell </a:t>
                      </a:r>
                      <a:r>
                        <a:rPr lang="ko-KR" altLang="en-US" sz="800"/>
                        <a:t>전압 측정 </a:t>
                      </a:r>
                      <a:r>
                        <a:rPr lang="en-US" altLang="ko-KR" sz="800"/>
                        <a:t>AD </a:t>
                      </a:r>
                      <a:r>
                        <a:rPr lang="ko-KR" altLang="en-US" sz="800"/>
                        <a:t>값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18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30004</a:t>
                      </a: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2</a:t>
                      </a:r>
                      <a:endParaRPr lang="ko-KR" altLang="en-US" sz="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uint16</a:t>
                      </a:r>
                      <a:endParaRPr lang="ko-KR" altLang="en-US" sz="80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8</a:t>
                      </a:r>
                      <a:endParaRPr lang="ko-KR" altLang="en-US" sz="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cell3</a:t>
                      </a:r>
                      <a:endParaRPr lang="ko-KR" altLang="en-US" sz="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AD</a:t>
                      </a:r>
                      <a:endParaRPr lang="ko-KR" altLang="en-US" sz="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0~20000</a:t>
                      </a:r>
                      <a:endParaRPr lang="ko-KR" altLang="en-US" sz="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Cell </a:t>
                      </a:r>
                      <a:r>
                        <a:rPr lang="ko-KR" altLang="en-US" sz="800"/>
                        <a:t>전압 측정 </a:t>
                      </a:r>
                      <a:r>
                        <a:rPr lang="en-US" altLang="ko-KR" sz="800"/>
                        <a:t>AD </a:t>
                      </a:r>
                      <a:r>
                        <a:rPr lang="ko-KR" altLang="en-US" sz="800"/>
                        <a:t>값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30005</a:t>
                      </a: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ko-KR" altLang="en-US" sz="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2</a:t>
                      </a:r>
                      <a:endParaRPr lang="ko-KR" altLang="en-US" sz="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uint16</a:t>
                      </a:r>
                      <a:endParaRPr lang="ko-KR" altLang="en-US" sz="80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10</a:t>
                      </a:r>
                      <a:endParaRPr lang="ko-KR" altLang="en-US" sz="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cell4</a:t>
                      </a:r>
                      <a:endParaRPr lang="ko-KR" altLang="en-US" sz="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AD</a:t>
                      </a:r>
                      <a:endParaRPr lang="ko-KR" altLang="en-US" sz="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/>
                        <a:t>0~20000</a:t>
                      </a:r>
                      <a:endParaRPr lang="ko-KR" altLang="en-US" sz="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/>
                        <a:t>Cell </a:t>
                      </a:r>
                      <a:r>
                        <a:rPr lang="ko-KR" altLang="en-US" sz="800"/>
                        <a:t>전압 측정 </a:t>
                      </a:r>
                      <a:r>
                        <a:rPr lang="en-US" altLang="ko-KR" sz="800"/>
                        <a:t>AD </a:t>
                      </a:r>
                      <a:r>
                        <a:rPr lang="ko-KR" altLang="en-US" sz="800"/>
                        <a:t>값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30006</a:t>
                      </a: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ko-KR" altLang="en-US" sz="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2</a:t>
                      </a:r>
                      <a:endParaRPr lang="ko-KR" altLang="en-US" sz="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uint16</a:t>
                      </a:r>
                      <a:endParaRPr lang="ko-KR" altLang="en-US" sz="80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12</a:t>
                      </a:r>
                      <a:endParaRPr lang="ko-KR" altLang="en-US" sz="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/>
                        <a:t>cell5</a:t>
                      </a:r>
                      <a:endParaRPr lang="ko-KR" altLang="en-US" sz="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AD</a:t>
                      </a:r>
                      <a:endParaRPr lang="ko-KR" altLang="en-US" sz="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0~20000</a:t>
                      </a:r>
                      <a:endParaRPr lang="ko-KR" altLang="en-US" sz="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/>
                        <a:t>Cell </a:t>
                      </a:r>
                      <a:r>
                        <a:rPr lang="ko-KR" altLang="en-US" sz="800"/>
                        <a:t>전압 측정 </a:t>
                      </a:r>
                      <a:r>
                        <a:rPr lang="en-US" altLang="ko-KR" sz="800"/>
                        <a:t>AD </a:t>
                      </a:r>
                      <a:r>
                        <a:rPr lang="ko-KR" altLang="en-US" sz="800"/>
                        <a:t>값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26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30007</a:t>
                      </a: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ko-KR" altLang="en-US" sz="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2</a:t>
                      </a:r>
                      <a:endParaRPr lang="ko-KR" altLang="en-US" sz="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uint16</a:t>
                      </a:r>
                      <a:endParaRPr lang="ko-KR" altLang="en-US" sz="80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14</a:t>
                      </a:r>
                      <a:endParaRPr lang="ko-KR" altLang="en-US" sz="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/>
                        <a:t>cell6</a:t>
                      </a:r>
                      <a:endParaRPr lang="ko-KR" altLang="en-US" sz="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AD</a:t>
                      </a:r>
                      <a:endParaRPr lang="ko-KR" altLang="en-US" sz="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/>
                        <a:t>0~20000</a:t>
                      </a:r>
                      <a:endParaRPr lang="ko-KR" altLang="en-US" sz="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/>
                        <a:t>Cell </a:t>
                      </a:r>
                      <a:r>
                        <a:rPr lang="ko-KR" altLang="en-US" sz="800"/>
                        <a:t>전압 측정 </a:t>
                      </a:r>
                      <a:r>
                        <a:rPr lang="en-US" altLang="ko-KR" sz="800"/>
                        <a:t>AD </a:t>
                      </a:r>
                      <a:r>
                        <a:rPr lang="ko-KR" altLang="en-US" sz="800"/>
                        <a:t>값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30008</a:t>
                      </a: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ko-KR" altLang="en-US" sz="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2</a:t>
                      </a:r>
                      <a:endParaRPr lang="ko-KR" altLang="en-US" sz="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uint16</a:t>
                      </a:r>
                      <a:endParaRPr lang="ko-KR" altLang="en-US" sz="80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16</a:t>
                      </a:r>
                      <a:endParaRPr lang="ko-KR" altLang="en-US" sz="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/>
                        <a:t>cell7</a:t>
                      </a:r>
                      <a:endParaRPr lang="ko-KR" altLang="en-US" sz="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AD</a:t>
                      </a:r>
                      <a:endParaRPr lang="ko-KR" altLang="en-US" sz="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0~20000</a:t>
                      </a:r>
                      <a:endParaRPr lang="ko-KR" altLang="en-US" sz="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/>
                        <a:t>Cell </a:t>
                      </a:r>
                      <a:r>
                        <a:rPr lang="ko-KR" altLang="en-US" sz="800"/>
                        <a:t>전압 측정 </a:t>
                      </a:r>
                      <a:r>
                        <a:rPr lang="en-US" altLang="ko-KR" sz="800"/>
                        <a:t>AD </a:t>
                      </a:r>
                      <a:r>
                        <a:rPr lang="ko-KR" altLang="en-US" sz="800"/>
                        <a:t>값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30009</a:t>
                      </a: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ko-KR" altLang="en-US" sz="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2</a:t>
                      </a:r>
                      <a:endParaRPr lang="ko-KR" altLang="en-US" sz="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uint16</a:t>
                      </a:r>
                      <a:endParaRPr lang="ko-KR" altLang="en-US" sz="80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18</a:t>
                      </a:r>
                      <a:endParaRPr lang="ko-KR" altLang="en-US" sz="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cell8</a:t>
                      </a:r>
                      <a:endParaRPr lang="ko-KR" altLang="en-US" sz="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AD</a:t>
                      </a:r>
                      <a:endParaRPr lang="ko-KR" altLang="en-US" sz="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/>
                        <a:t>0~20000</a:t>
                      </a:r>
                      <a:endParaRPr lang="ko-KR" altLang="en-US" sz="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/>
                        <a:t>Cell </a:t>
                      </a:r>
                      <a:r>
                        <a:rPr lang="ko-KR" altLang="en-US" sz="800"/>
                        <a:t>전압 측정 </a:t>
                      </a:r>
                      <a:r>
                        <a:rPr lang="en-US" altLang="ko-KR" sz="800"/>
                        <a:t>AD </a:t>
                      </a:r>
                      <a:r>
                        <a:rPr lang="ko-KR" altLang="en-US" sz="800"/>
                        <a:t>값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30010</a:t>
                      </a: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ko-KR" altLang="en-US" sz="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2</a:t>
                      </a:r>
                      <a:endParaRPr lang="ko-KR" altLang="en-US" sz="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uint16_t</a:t>
                      </a:r>
                      <a:endParaRPr lang="ko-KR" altLang="en-US" sz="80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20</a:t>
                      </a:r>
                      <a:endParaRPr lang="ko-KR" altLang="en-US" sz="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/>
                        <a:t>pon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BOOL</a:t>
                      </a:r>
                      <a:endParaRPr lang="ko-KR" altLang="en-US" sz="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1,0</a:t>
                      </a:r>
                      <a:endParaRPr lang="ko-KR" altLang="en-US" sz="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/>
                        <a:t>Pon </a:t>
                      </a:r>
                      <a:r>
                        <a:rPr lang="ko-KR" altLang="en-US" sz="800"/>
                        <a:t>정보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3656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30011</a:t>
                      </a: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ko-KR" altLang="en-US" sz="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2</a:t>
                      </a:r>
                      <a:endParaRPr lang="ko-KR" altLang="en-US" sz="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Uint16</a:t>
                      </a:r>
                      <a:endParaRPr lang="ko-KR" altLang="en-US" sz="80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22</a:t>
                      </a:r>
                      <a:endParaRPr lang="ko-KR" altLang="en-US" sz="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battery Voltage AD</a:t>
                      </a:r>
                      <a:r>
                        <a:rPr lang="en-US" altLang="ko-KR" sz="800" baseline="0"/>
                        <a:t> Converted Value</a:t>
                      </a:r>
                      <a:endParaRPr lang="ko-KR" altLang="en-US" sz="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AD</a:t>
                      </a:r>
                      <a:endParaRPr lang="ko-KR" altLang="en-US" sz="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0~20000</a:t>
                      </a:r>
                      <a:endParaRPr lang="ko-KR" altLang="en-US" sz="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battery </a:t>
                      </a:r>
                      <a:r>
                        <a:rPr lang="ko-KR" altLang="en-US" sz="800"/>
                        <a:t>전압 </a:t>
                      </a:r>
                      <a:r>
                        <a:rPr lang="en-US" altLang="ko-KR" sz="800"/>
                        <a:t>AD </a:t>
                      </a:r>
                      <a:r>
                        <a:rPr lang="ko-KR" altLang="en-US" sz="800"/>
                        <a:t>측정값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30012</a:t>
                      </a: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ko-KR" altLang="en-US" sz="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2</a:t>
                      </a:r>
                      <a:endParaRPr lang="ko-KR" altLang="en-US" sz="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Uint16</a:t>
                      </a:r>
                      <a:endParaRPr lang="ko-KR" altLang="en-US" sz="80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24</a:t>
                      </a:r>
                      <a:endParaRPr lang="ko-KR" altLang="en-US" sz="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Pack Voltage</a:t>
                      </a:r>
                    </a:p>
                    <a:p>
                      <a:pPr algn="ctr" latinLnBrk="1"/>
                      <a:r>
                        <a:rPr lang="en-US" altLang="ko-KR" sz="800"/>
                        <a:t>AD Converted</a:t>
                      </a:r>
                      <a:r>
                        <a:rPr lang="en-US" altLang="ko-KR" sz="800" baseline="0"/>
                        <a:t> Value</a:t>
                      </a:r>
                      <a:endParaRPr lang="ko-KR" altLang="en-US" sz="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AD</a:t>
                      </a:r>
                      <a:endParaRPr lang="ko-KR" altLang="en-US" sz="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0~20000</a:t>
                      </a:r>
                      <a:endParaRPr lang="ko-KR" altLang="en-US" sz="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Pack </a:t>
                      </a:r>
                      <a:r>
                        <a:rPr lang="ko-KR" altLang="en-US" sz="800"/>
                        <a:t>전압 </a:t>
                      </a:r>
                      <a:r>
                        <a:rPr lang="en-US" altLang="ko-KR" sz="800"/>
                        <a:t>AD </a:t>
                      </a:r>
                      <a:r>
                        <a:rPr lang="ko-KR" altLang="en-US" sz="800"/>
                        <a:t>측정값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9054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30013</a:t>
                      </a: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ko-KR" altLang="en-US" sz="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2</a:t>
                      </a:r>
                      <a:endParaRPr lang="ko-KR" altLang="en-US" sz="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uint16_t</a:t>
                      </a:r>
                      <a:endParaRPr lang="ko-KR" altLang="en-US" sz="80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26</a:t>
                      </a:r>
                      <a:endParaRPr lang="ko-KR" altLang="en-US" sz="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temp1</a:t>
                      </a:r>
                      <a:endParaRPr lang="ko-KR" altLang="en-US" sz="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AD</a:t>
                      </a:r>
                      <a:endParaRPr lang="ko-KR" altLang="en-US" sz="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/>
                        <a:t>0~20000</a:t>
                      </a:r>
                      <a:endParaRPr lang="ko-KR" altLang="en-US" sz="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온도 </a:t>
                      </a:r>
                      <a:r>
                        <a:rPr lang="en-US" altLang="ko-KR" sz="800"/>
                        <a:t>AD </a:t>
                      </a:r>
                      <a:r>
                        <a:rPr lang="ko-KR" altLang="en-US" sz="800"/>
                        <a:t>측정값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30014</a:t>
                      </a: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  <a:endParaRPr lang="ko-KR" altLang="en-US" sz="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2</a:t>
                      </a:r>
                      <a:endParaRPr lang="ko-KR" altLang="en-US" sz="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uint16_t</a:t>
                      </a:r>
                      <a:endParaRPr lang="ko-KR" altLang="en-US" sz="80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28</a:t>
                      </a:r>
                      <a:endParaRPr lang="ko-KR" altLang="en-US" sz="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temp2</a:t>
                      </a:r>
                      <a:endParaRPr lang="ko-KR" altLang="en-US" sz="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AD</a:t>
                      </a:r>
                      <a:endParaRPr lang="ko-KR" altLang="en-US" sz="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/>
                        <a:t>온도 </a:t>
                      </a:r>
                      <a:r>
                        <a:rPr lang="en-US" altLang="ko-KR" sz="800"/>
                        <a:t>AD </a:t>
                      </a:r>
                      <a:r>
                        <a:rPr lang="ko-KR" altLang="en-US" sz="800"/>
                        <a:t>측정값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30015</a:t>
                      </a: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endParaRPr lang="ko-KR" altLang="en-US" sz="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2</a:t>
                      </a:r>
                      <a:endParaRPr lang="ko-KR" altLang="en-US" sz="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uint16_t</a:t>
                      </a:r>
                      <a:endParaRPr lang="ko-KR" altLang="en-US" sz="80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32</a:t>
                      </a:r>
                      <a:endParaRPr lang="ko-KR" altLang="en-US" sz="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temp3</a:t>
                      </a:r>
                      <a:endParaRPr lang="ko-KR" altLang="en-US" sz="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AD</a:t>
                      </a:r>
                      <a:endParaRPr lang="ko-KR" altLang="en-US" sz="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/>
                        <a:t>온도 </a:t>
                      </a:r>
                      <a:r>
                        <a:rPr lang="en-US" altLang="ko-KR" sz="800"/>
                        <a:t>AD </a:t>
                      </a:r>
                      <a:r>
                        <a:rPr lang="ko-KR" altLang="en-US" sz="800"/>
                        <a:t>측정값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30016</a:t>
                      </a: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lang="ko-KR" altLang="en-US" sz="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4</a:t>
                      </a:r>
                      <a:endParaRPr lang="ko-KR" altLang="en-US" sz="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Uint32</a:t>
                      </a:r>
                      <a:endParaRPr lang="ko-KR" altLang="en-US" sz="80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36</a:t>
                      </a:r>
                      <a:endParaRPr lang="ko-KR" altLang="en-US" sz="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Current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A</a:t>
                      </a:r>
                      <a:endParaRPr lang="ko-KR" altLang="en-US" sz="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전류 전압 </a:t>
                      </a:r>
                      <a:r>
                        <a:rPr lang="en-US" altLang="ko-KR" sz="800"/>
                        <a:t>AD </a:t>
                      </a:r>
                      <a:r>
                        <a:rPr lang="ko-KR" altLang="en-US" sz="800"/>
                        <a:t>측정값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30018</a:t>
                      </a:r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  <a:endParaRPr lang="ko-KR" altLang="en-US" sz="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2</a:t>
                      </a:r>
                      <a:endParaRPr lang="ko-KR" altLang="en-US" sz="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uint16</a:t>
                      </a:r>
                      <a:endParaRPr lang="ko-KR" altLang="en-US" sz="80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38</a:t>
                      </a:r>
                      <a:endParaRPr lang="ko-KR" altLang="en-US" sz="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version</a:t>
                      </a:r>
                      <a:endParaRPr lang="ko-KR" altLang="en-US" sz="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4bit(0x01)|4bit(maj</a:t>
                      </a:r>
                      <a:r>
                        <a:rPr lang="en-US" altLang="ko-KR" sz="800" baseline="0"/>
                        <a:t> ver) | 4bit(min1 ver) | 4bit( min2 ver)</a:t>
                      </a:r>
                      <a:endParaRPr lang="en-US" altLang="ko-KR" sz="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version 1.2.3</a:t>
                      </a:r>
                      <a:r>
                        <a:rPr lang="en-US" altLang="ko-KR" sz="800" baseline="0" dirty="0"/>
                        <a:t>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/>
                        <a:t>0x1123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314698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3567" y="765354"/>
            <a:ext cx="18501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i="1">
                <a:latin typeface="Arial" pitchFamily="34" charset="0"/>
                <a:cs typeface="Arial" pitchFamily="34" charset="0"/>
              </a:rPr>
              <a:t>Endian : Big Endian </a:t>
            </a:r>
          </a:p>
          <a:p>
            <a:r>
              <a:rPr lang="ko-KR" altLang="en-US" sz="1000" i="1">
                <a:latin typeface="Arial" pitchFamily="34" charset="0"/>
                <a:cs typeface="Arial" pitchFamily="34" charset="0"/>
              </a:rPr>
              <a:t>예</a:t>
            </a:r>
            <a:r>
              <a:rPr lang="en-US" altLang="ko-KR" sz="1000" i="1">
                <a:latin typeface="Arial" pitchFamily="34" charset="0"/>
                <a:cs typeface="Arial" pitchFamily="34" charset="0"/>
              </a:rPr>
              <a:t>) V = V(MSB)&lt;&lt;8 + V(LSB)</a:t>
            </a:r>
            <a:endParaRPr lang="ko-KR" altLang="en-US" sz="1000" b="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9512" y="116632"/>
            <a:ext cx="2880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/>
              <a:t>HOST </a:t>
            </a:r>
            <a:r>
              <a:rPr lang="ko-KR" altLang="en-US" sz="1600"/>
              <a:t>와 </a:t>
            </a:r>
            <a:r>
              <a:rPr lang="en-US" altLang="ko-KR" sz="1600"/>
              <a:t>RENESAS </a:t>
            </a:r>
            <a:r>
              <a:rPr lang="ko-KR" altLang="en-US" sz="1600"/>
              <a:t>통신 규격</a:t>
            </a:r>
          </a:p>
        </p:txBody>
      </p:sp>
    </p:spTree>
    <p:extLst>
      <p:ext uri="{BB962C8B-B14F-4D97-AF65-F5344CB8AC3E}">
        <p14:creationId xmlns:p14="http://schemas.microsoft.com/office/powerpoint/2010/main" val="991991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5DBF6-2A23-40A8-A352-8AAB4DFC94EF}" type="slidenum">
              <a:rPr lang="ko-KR" altLang="en-US" smtClean="0"/>
              <a:pPr/>
              <a:t>13</a:t>
            </a:fld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8383413"/>
              </p:ext>
            </p:extLst>
          </p:nvPr>
        </p:nvGraphicFramePr>
        <p:xfrm>
          <a:off x="251520" y="769548"/>
          <a:ext cx="8555508" cy="44073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61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4274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620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Regsiter</a:t>
                      </a:r>
                    </a:p>
                    <a:p>
                      <a:pPr algn="ctr" latinLnBrk="1"/>
                      <a:r>
                        <a:rPr lang="en-US" altLang="ko-KR" sz="900"/>
                        <a:t>Address</a:t>
                      </a:r>
                      <a:endParaRPr lang="ko-KR" altLang="en-US" sz="90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Address</a:t>
                      </a:r>
                      <a:endParaRPr lang="ko-KR" altLang="en-US" sz="90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/>
                        <a:t>Size</a:t>
                      </a:r>
                      <a:endParaRPr lang="ko-KR" altLang="en-US" sz="900"/>
                    </a:p>
                    <a:p>
                      <a:pPr algn="ctr" latinLnBrk="1"/>
                      <a:endParaRPr lang="ko-KR" altLang="en-US" sz="9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Type</a:t>
                      </a:r>
                      <a:endParaRPr lang="ko-KR" altLang="en-US" sz="90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SIZE</a:t>
                      </a:r>
                    </a:p>
                    <a:p>
                      <a:pPr algn="ctr" latinLnBrk="1"/>
                      <a:r>
                        <a:rPr lang="en-US" altLang="ko-KR" sz="900"/>
                        <a:t>Count</a:t>
                      </a:r>
                      <a:endParaRPr lang="ko-KR" altLang="en-US" sz="9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Label</a:t>
                      </a:r>
                      <a:endParaRPr lang="ko-KR" altLang="en-US" sz="9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Format </a:t>
                      </a:r>
                      <a:r>
                        <a:rPr lang="ko-KR" altLang="en-US" sz="900"/>
                        <a:t>단위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Scale</a:t>
                      </a:r>
                    </a:p>
                    <a:p>
                      <a:pPr algn="ctr" latinLnBrk="1"/>
                      <a:r>
                        <a:rPr lang="en-US" altLang="ko-KR" sz="900"/>
                        <a:t>Factor</a:t>
                      </a:r>
                      <a:endParaRPr lang="ko-KR" altLang="en-US" sz="9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/>
                        <a:t>값 범위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/>
                        <a:t>설명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9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40001</a:t>
                      </a: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2</a:t>
                      </a:r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/>
                        <a:t>Uint16</a:t>
                      </a:r>
                      <a:endParaRPr lang="ko-KR" altLang="en-US" sz="8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/>
                        <a:t>2</a:t>
                      </a:r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/>
                        <a:t>cmd</a:t>
                      </a:r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/>
                        <a:t>-</a:t>
                      </a:r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/>
                        <a:t>-</a:t>
                      </a:r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/>
                        <a:t>0 – n/a , 2</a:t>
                      </a:r>
                      <a:r>
                        <a:rPr lang="en-US" altLang="ko-KR" sz="800" baseline="0"/>
                        <a:t> – start , 3-reset, 0xff – power down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aseline="0"/>
                        <a:t>2 – start ( Ready -&gt; Run)</a:t>
                      </a:r>
                    </a:p>
                    <a:p>
                      <a:pPr latinLnBrk="1"/>
                      <a:r>
                        <a:rPr lang="en-US" altLang="ko-KR" sz="800" baseline="0"/>
                        <a:t>3 – sw reset ( reboot 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9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40002</a:t>
                      </a: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2</a:t>
                      </a:r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/>
                        <a:t>uint16</a:t>
                      </a:r>
                      <a:endParaRPr lang="ko-KR" altLang="en-US" sz="8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/>
                        <a:t>2</a:t>
                      </a:r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/>
                        <a:t>C_FET</a:t>
                      </a:r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aseline="0"/>
                        <a:t>2 – OFF, 1- ON</a:t>
                      </a:r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/>
                        <a:t>Charge</a:t>
                      </a:r>
                      <a:r>
                        <a:rPr lang="en-US" altLang="ko-KR" sz="800" baseline="0"/>
                        <a:t> FET</a:t>
                      </a:r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40003</a:t>
                      </a: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ko-KR" altLang="en-US" sz="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2</a:t>
                      </a:r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/>
                        <a:t>uint16</a:t>
                      </a:r>
                      <a:endParaRPr lang="ko-KR" altLang="en-US" sz="8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/>
                        <a:t>2</a:t>
                      </a:r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/>
                        <a:t>D_FET</a:t>
                      </a:r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aseline="0"/>
                        <a:t>2 – OFF, 1- ON</a:t>
                      </a:r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/>
                        <a:t>Discharge</a:t>
                      </a:r>
                      <a:r>
                        <a:rPr lang="en-US" altLang="ko-KR" sz="800" baseline="0"/>
                        <a:t> FET</a:t>
                      </a:r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7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40004</a:t>
                      </a: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ko-KR" altLang="en-US" sz="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2</a:t>
                      </a:r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/>
                        <a:t>uint16</a:t>
                      </a:r>
                      <a:endParaRPr lang="ko-KR" altLang="en-US" sz="8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/>
                        <a:t>2</a:t>
                      </a:r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/>
                        <a:t>Cell Balancing</a:t>
                      </a:r>
                      <a:r>
                        <a:rPr lang="en-US" altLang="ko-KR" sz="800" baseline="0"/>
                        <a:t> EN</a:t>
                      </a:r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/>
                        <a:t>2 – OFF, 1- ON</a:t>
                      </a:r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/>
                        <a:t>Cellbalancing SW</a:t>
                      </a:r>
                      <a:r>
                        <a:rPr lang="ko-KR" altLang="en-US" sz="800"/>
                        <a:t>를 </a:t>
                      </a:r>
                      <a:r>
                        <a:rPr lang="en-US" altLang="ko-KR" sz="800"/>
                        <a:t>ON</a:t>
                      </a:r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14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40005</a:t>
                      </a: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ko-KR" altLang="en-US" sz="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2</a:t>
                      </a:r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/>
                        <a:t>uint16</a:t>
                      </a:r>
                      <a:endParaRPr lang="ko-KR" altLang="en-US" sz="8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/>
                        <a:t>2</a:t>
                      </a:r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Blow Off SCP</a:t>
                      </a:r>
                      <a:endParaRPr lang="ko-KR" altLang="en-US" sz="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2- OFF, 1- FUSE OFF</a:t>
                      </a:r>
                      <a:endParaRPr lang="ko-KR" altLang="en-US" sz="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40006</a:t>
                      </a: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ko-KR" altLang="en-US" sz="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2</a:t>
                      </a:r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4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40007</a:t>
                      </a: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2968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43624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46288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48952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95632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1278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5DBF6-2A23-40A8-A352-8AAB4DFC94EF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79512" y="116632"/>
            <a:ext cx="4176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/>
              <a:t>펌웨어 업그레이드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39552" y="1340768"/>
            <a:ext cx="720080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USART1</a:t>
            </a:r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1270721" y="3068960"/>
            <a:ext cx="15121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55576" y="2945849"/>
            <a:ext cx="5982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BOOT0</a:t>
            </a:r>
            <a:endParaRPr lang="ko-KR" altLang="en-US" sz="1000"/>
          </a:p>
        </p:txBody>
      </p:sp>
      <p:sp>
        <p:nvSpPr>
          <p:cNvPr id="9" name="타원 8"/>
          <p:cNvSpPr/>
          <p:nvPr/>
        </p:nvSpPr>
        <p:spPr>
          <a:xfrm>
            <a:off x="1691680" y="1412776"/>
            <a:ext cx="360040" cy="25922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55576" y="3208064"/>
            <a:ext cx="5982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VCC</a:t>
            </a:r>
            <a:endParaRPr lang="ko-KR" altLang="en-US" sz="1000"/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1353817" y="3315181"/>
            <a:ext cx="142907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V="1">
            <a:off x="2843808" y="3060963"/>
            <a:ext cx="0" cy="270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V="1">
            <a:off x="1312269" y="4350003"/>
            <a:ext cx="142907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843808" y="4226892"/>
            <a:ext cx="10038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PWR BUTTON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3531815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5213723"/>
              </p:ext>
            </p:extLst>
          </p:nvPr>
        </p:nvGraphicFramePr>
        <p:xfrm>
          <a:off x="251520" y="836712"/>
          <a:ext cx="8568952" cy="15075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24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65618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535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Version</a:t>
                      </a:r>
                      <a:endParaRPr lang="ko-KR" altLang="en-US" sz="90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/>
                        <a:t>작성내용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/>
                        <a:t>작성일자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/>
                        <a:t>등록자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7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0.01</a:t>
                      </a:r>
                      <a:endParaRPr lang="ko-KR" altLang="en-US" sz="800"/>
                    </a:p>
                  </a:txBody>
                  <a:tcPr anchor="ctr"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MCU-RAJ</a:t>
                      </a:r>
                      <a:r>
                        <a:rPr lang="en-US" altLang="ko-KR" sz="800" baseline="0"/>
                        <a:t> AFEIC </a:t>
                      </a:r>
                      <a:r>
                        <a:rPr lang="ko-KR" altLang="en-US" sz="800" baseline="0"/>
                        <a:t>통신 규격 초안 작성</a:t>
                      </a:r>
                      <a:endParaRPr lang="en-US" altLang="ko-KR" sz="800" baseline="0"/>
                    </a:p>
                    <a:p>
                      <a:pPr algn="ctr"/>
                      <a:r>
                        <a:rPr lang="ko-KR" altLang="en-US" sz="800"/>
                        <a:t>파워뱅크 사양 초안 작성</a:t>
                      </a:r>
                      <a:r>
                        <a:rPr lang="en-US" altLang="ko-KR" sz="800"/>
                        <a:t>, KC </a:t>
                      </a:r>
                      <a:r>
                        <a:rPr lang="ko-KR" altLang="en-US" sz="800"/>
                        <a:t>인증 모델 명 초안 작성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2024.08.06</a:t>
                      </a:r>
                      <a:endParaRPr lang="ko-KR" altLang="en-US" sz="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김재국</a:t>
                      </a:r>
                    </a:p>
                  </a:txBody>
                  <a:tcPr anchor="ctr"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64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0.0.2</a:t>
                      </a:r>
                      <a:endParaRPr lang="ko-KR" altLang="en-US" sz="800" dirty="0"/>
                    </a:p>
                  </a:txBody>
                  <a:tcPr anchor="ctr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input Register ( </a:t>
                      </a:r>
                      <a:r>
                        <a:rPr lang="ko-KR" altLang="en-US" sz="80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온도 추가</a:t>
                      </a:r>
                      <a:r>
                        <a:rPr lang="en-US" altLang="ko-KR" sz="80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버전정보 추가</a:t>
                      </a:r>
                      <a:r>
                        <a:rPr lang="en-US" altLang="ko-KR" sz="80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) hold register 7</a:t>
                      </a:r>
                      <a:r>
                        <a:rPr lang="ko-KR" altLang="en-US" sz="80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 </a:t>
                      </a:r>
                      <a:r>
                        <a:rPr lang="en-US" altLang="ko-KR" sz="80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reserve</a:t>
                      </a:r>
                      <a:endParaRPr lang="ko-KR" altLang="en-US" sz="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2024.08.09</a:t>
                      </a:r>
                      <a:endParaRPr lang="ko-KR" altLang="en-US" sz="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김재국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64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0.0.3</a:t>
                      </a:r>
                      <a:endParaRPr lang="ko-KR" altLang="en-US" sz="800" dirty="0"/>
                    </a:p>
                  </a:txBody>
                  <a:tcPr anchor="ctr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State Machine 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수정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2024.10.04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마진호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64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0.0.4</a:t>
                      </a:r>
                      <a:endParaRPr lang="ko-KR" altLang="en-US" sz="800" dirty="0"/>
                    </a:p>
                  </a:txBody>
                  <a:tcPr anchor="ctr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State Machine 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수정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2025.02.18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644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/>
                    </a:p>
                  </a:txBody>
                  <a:tcPr anchor="ctr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79512" y="11663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/>
              <a:t>이력관리</a:t>
            </a:r>
          </a:p>
        </p:txBody>
      </p:sp>
    </p:spTree>
    <p:extLst>
      <p:ext uri="{BB962C8B-B14F-4D97-AF65-F5344CB8AC3E}">
        <p14:creationId xmlns:p14="http://schemas.microsoft.com/office/powerpoint/2010/main" val="1771890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9186810"/>
              </p:ext>
            </p:extLst>
          </p:nvPr>
        </p:nvGraphicFramePr>
        <p:xfrm>
          <a:off x="539552" y="1124744"/>
          <a:ext cx="8136904" cy="14610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07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44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41800">
                  <a:extLst>
                    <a:ext uri="{9D8B030D-6E8A-4147-A177-3AD203B41FA5}">
                      <a16:colId xmlns:a16="http://schemas.microsoft.com/office/drawing/2014/main" val="801446415"/>
                    </a:ext>
                  </a:extLst>
                </a:gridCol>
              </a:tblGrid>
              <a:tr h="2535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/>
                        <a:t>구분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Name </a:t>
                      </a:r>
                      <a:r>
                        <a:rPr lang="ko-KR" altLang="en-US" sz="900"/>
                        <a:t>명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7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Project</a:t>
                      </a:r>
                      <a:r>
                        <a:rPr lang="en-US" altLang="ko-KR" sz="800" baseline="0"/>
                        <a:t> Name</a:t>
                      </a:r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pb100</a:t>
                      </a:r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64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Model Name</a:t>
                      </a:r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P100</a:t>
                      </a:r>
                      <a:endParaRPr lang="ko-KR" altLang="en-US" sz="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64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BMS Model Name</a:t>
                      </a:r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P100_8S_200A</a:t>
                      </a:r>
                      <a:endParaRPr lang="ko-KR" altLang="en-US" sz="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64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BMS Board</a:t>
                      </a:r>
                      <a:r>
                        <a:rPr lang="en-US" altLang="ko-KR" sz="800" baseline="0"/>
                        <a:t> Name</a:t>
                      </a:r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HU24PB001B-8S</a:t>
                      </a:r>
                      <a:endParaRPr lang="ko-KR" altLang="en-US" sz="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644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79512" y="116632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/>
              <a:t>모델명</a:t>
            </a:r>
          </a:p>
        </p:txBody>
      </p:sp>
    </p:spTree>
    <p:extLst>
      <p:ext uri="{BB962C8B-B14F-4D97-AF65-F5344CB8AC3E}">
        <p14:creationId xmlns:p14="http://schemas.microsoft.com/office/powerpoint/2010/main" val="3848279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6702845"/>
              </p:ext>
            </p:extLst>
          </p:nvPr>
        </p:nvGraphicFramePr>
        <p:xfrm>
          <a:off x="323528" y="692696"/>
          <a:ext cx="8208912" cy="56451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4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5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1133">
                  <a:extLst>
                    <a:ext uri="{9D8B030D-6E8A-4147-A177-3AD203B41FA5}">
                      <a16:colId xmlns:a16="http://schemas.microsoft.com/office/drawing/2014/main" val="2231387533"/>
                    </a:ext>
                  </a:extLst>
                </a:gridCol>
                <a:gridCol w="2166202">
                  <a:extLst>
                    <a:ext uri="{9D8B030D-6E8A-4147-A177-3AD203B41FA5}">
                      <a16:colId xmlns:a16="http://schemas.microsoft.com/office/drawing/2014/main" val="67676594"/>
                    </a:ext>
                  </a:extLst>
                </a:gridCol>
                <a:gridCol w="2261639">
                  <a:extLst>
                    <a:ext uri="{9D8B030D-6E8A-4147-A177-3AD203B41FA5}">
                      <a16:colId xmlns:a16="http://schemas.microsoft.com/office/drawing/2014/main" val="801446415"/>
                    </a:ext>
                  </a:extLst>
                </a:gridCol>
              </a:tblGrid>
              <a:tr h="2403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/>
                        <a:t>구분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Specification</a:t>
                      </a:r>
                      <a:endParaRPr lang="ko-KR" altLang="en-US" sz="90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Remark</a:t>
                      </a:r>
                      <a:endParaRPr lang="ko-KR" altLang="en-US" sz="90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89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Battery Configuration</a:t>
                      </a:r>
                      <a:endParaRPr lang="ko-KR" altLang="en-US" sz="800"/>
                    </a:p>
                  </a:txBody>
                  <a:tcPr marL="0" marR="0" marT="0" marB="0" anchor="ctr"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Battery Cell Configuration</a:t>
                      </a:r>
                      <a:r>
                        <a:rPr lang="en-US" altLang="ko-KR" sz="800" baseline="0"/>
                        <a:t> Range</a:t>
                      </a:r>
                      <a:endParaRPr lang="ko-KR" altLang="en-US" sz="800"/>
                    </a:p>
                  </a:txBody>
                  <a:tcPr marL="0" marR="0" marT="0" marB="0" anchor="ctr"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8S</a:t>
                      </a:r>
                      <a:endParaRPr lang="ko-KR" altLang="en-US" sz="800"/>
                    </a:p>
                  </a:txBody>
                  <a:tcPr marL="0" marR="0" marT="0" marB="0" anchor="ctr"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4S </a:t>
                      </a:r>
                      <a:r>
                        <a:rPr lang="ko-KR" altLang="en-US" sz="800"/>
                        <a:t>는 </a:t>
                      </a:r>
                      <a:r>
                        <a:rPr lang="en-US" altLang="ko-KR" sz="800"/>
                        <a:t>SMT</a:t>
                      </a:r>
                      <a:r>
                        <a:rPr lang="en-US" altLang="ko-KR" sz="800" baseline="0"/>
                        <a:t> </a:t>
                      </a:r>
                      <a:r>
                        <a:rPr lang="ko-KR" altLang="en-US" sz="800" baseline="0"/>
                        <a:t>시 처리 가능하도록 검토중</a:t>
                      </a:r>
                      <a:endParaRPr lang="en-US" altLang="ko-KR" sz="800" baseline="0"/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8959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Operating-Condition</a:t>
                      </a:r>
                      <a:endParaRPr lang="ko-KR" altLang="en-US" sz="800"/>
                    </a:p>
                  </a:txBody>
                  <a:tcPr marL="0" marR="0" marT="0" marB="0" anchor="ctr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sz="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Location</a:t>
                      </a:r>
                      <a:endParaRPr lang="ko-KR" altLang="en-US" sz="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PowerBank internal</a:t>
                      </a:r>
                      <a:endParaRPr lang="ko-KR" altLang="en-US" sz="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895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sz="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Environ. Temp (operating)</a:t>
                      </a:r>
                      <a:endParaRPr lang="ko-KR" altLang="en-US" sz="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-40~85°C</a:t>
                      </a:r>
                      <a:endParaRPr lang="ko-KR" altLang="en-US" sz="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895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sz="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Power Source</a:t>
                      </a:r>
                      <a:endParaRPr lang="ko-KR" altLang="en-US" sz="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Battery Cell</a:t>
                      </a:r>
                      <a:endParaRPr lang="ko-KR" altLang="en-US" sz="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LFP</a:t>
                      </a:r>
                      <a:endParaRPr lang="ko-KR" altLang="en-US" sz="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056966"/>
                  </a:ext>
                </a:extLst>
              </a:tr>
              <a:tr h="17895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sz="800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Dark</a:t>
                      </a:r>
                      <a:r>
                        <a:rPr lang="en-US" altLang="ko-KR" sz="800" kern="1200" baseline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Current</a:t>
                      </a:r>
                      <a:endParaRPr lang="ko-KR" altLang="en-US" sz="800" kern="120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&lt; 10uA</a:t>
                      </a:r>
                      <a:endParaRPr lang="ko-KR" altLang="en-US" sz="800" kern="120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TBD</a:t>
                      </a:r>
                      <a:endParaRPr lang="ko-KR" altLang="en-US" sz="800" kern="120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7293691"/>
                  </a:ext>
                </a:extLst>
              </a:tr>
              <a:tr h="17895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sz="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Power Consumption</a:t>
                      </a:r>
                      <a:endParaRPr lang="ko-KR" altLang="en-US" sz="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kern="1200" baseline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&lt; 1W</a:t>
                      </a:r>
                      <a:endParaRPr lang="ko-KR" altLang="en-US" sz="800" kern="120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TBD</a:t>
                      </a:r>
                      <a:r>
                        <a:rPr lang="en-US" altLang="ko-KR" sz="800" kern="1200" baseline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( </a:t>
                      </a:r>
                      <a:r>
                        <a:rPr lang="ko-KR" altLang="en-US" sz="800" kern="1200" baseline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측정후 기재</a:t>
                      </a:r>
                      <a:r>
                        <a:rPr lang="en-US" altLang="ko-KR" sz="800" kern="1200" baseline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8959">
                <a:tc rowSpan="13"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Measurment</a:t>
                      </a:r>
                      <a:endParaRPr lang="ko-KR" altLang="en-US" sz="800"/>
                    </a:p>
                  </a:txBody>
                  <a:tcPr marL="0" marR="0" marT="0" marB="0" anchor="ctr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cell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Cell Voltage Range</a:t>
                      </a:r>
                      <a:endParaRPr lang="ko-KR" altLang="en-US" sz="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0~5VDC</a:t>
                      </a:r>
                      <a:endParaRPr lang="ko-KR" altLang="en-US" sz="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895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Accuracy</a:t>
                      </a:r>
                      <a:endParaRPr lang="ko-KR" altLang="en-US" sz="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±10 mV</a:t>
                      </a:r>
                      <a:endParaRPr lang="ko-KR" altLang="en-US" sz="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A/D : 15bit</a:t>
                      </a:r>
                      <a:r>
                        <a:rPr lang="en-US" altLang="ko-KR" sz="800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ko-KR" altLang="en-US" sz="18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altLang="ko-KR" sz="8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Measurement accuracy :</a:t>
                      </a:r>
                      <a:r>
                        <a:rPr lang="en-US" altLang="ko-KR" sz="800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10mV</a:t>
                      </a:r>
                      <a:endParaRPr lang="ko-KR" altLang="en-US" sz="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4660729"/>
                  </a:ext>
                </a:extLst>
              </a:tr>
              <a:tr h="17895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Channel</a:t>
                      </a:r>
                      <a:endParaRPr lang="ko-KR" altLang="en-US" sz="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 8S</a:t>
                      </a:r>
                      <a:endParaRPr lang="ko-KR" altLang="en-US" sz="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9777162"/>
                  </a:ext>
                </a:extLst>
              </a:tr>
              <a:tr h="17895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Sample Time</a:t>
                      </a:r>
                      <a:endParaRPr lang="ko-KR" altLang="en-US" sz="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 </a:t>
                      </a:r>
                      <a:r>
                        <a:rPr lang="en-US" altLang="ko-KR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ms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7850266"/>
                  </a:ext>
                </a:extLst>
              </a:tr>
              <a:tr h="17895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Pack</a:t>
                      </a:r>
                      <a:endParaRPr lang="ko-KR" altLang="en-US" sz="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Pack Voltage</a:t>
                      </a:r>
                      <a:r>
                        <a:rPr lang="en-US" altLang="ko-KR" sz="80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Range</a:t>
                      </a:r>
                      <a:endParaRPr lang="ko-KR" altLang="en-US" sz="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~ </a:t>
                      </a:r>
                      <a:endParaRPr lang="ko-KR" altLang="en-US" sz="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회로 설계 후 확정할것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1964821"/>
                  </a:ext>
                </a:extLst>
              </a:tr>
              <a:tr h="17895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Accuracy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Pack AD </a:t>
                      </a:r>
                      <a:r>
                        <a:rPr lang="ko-KR" altLang="en-US" sz="800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범위 확인 후 다시 기재할것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127518"/>
                  </a:ext>
                </a:extLst>
              </a:tr>
              <a:tr h="17895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Sample</a:t>
                      </a:r>
                      <a:r>
                        <a:rPr lang="en-US" altLang="ko-KR" sz="80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Time</a:t>
                      </a:r>
                      <a:endParaRPr lang="ko-KR" altLang="en-US" sz="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 ms</a:t>
                      </a:r>
                      <a:endParaRPr lang="ko-KR" altLang="en-US" sz="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118927"/>
                  </a:ext>
                </a:extLst>
              </a:tr>
              <a:tr h="17895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Temp</a:t>
                      </a:r>
                      <a:endParaRPr lang="ko-KR" altLang="en-US" sz="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Temperature</a:t>
                      </a:r>
                      <a:r>
                        <a:rPr lang="en-US" altLang="ko-KR" sz="80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Range</a:t>
                      </a:r>
                      <a:endParaRPr lang="ko-KR" altLang="en-US" sz="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-40 ~85 °C</a:t>
                      </a:r>
                      <a:endParaRPr lang="ko-KR" altLang="en-US" sz="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9358172"/>
                  </a:ext>
                </a:extLst>
              </a:tr>
              <a:tr h="17895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Accuracy</a:t>
                      </a:r>
                      <a:endParaRPr lang="ko-KR" altLang="en-US" sz="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±2 </a:t>
                      </a:r>
                      <a:r>
                        <a:rPr lang="en-US" altLang="ko-KR" sz="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°C</a:t>
                      </a:r>
                      <a:endParaRPr lang="ko-KR" altLang="en-US" sz="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A/D : 15bit</a:t>
                      </a:r>
                      <a:endParaRPr lang="en-US" altLang="ko-KR" sz="800" kern="1200" baseline="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altLang="ko-KR" sz="8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NTC 10K : 1%</a:t>
                      </a:r>
                      <a:endParaRPr lang="ko-KR" altLang="en-US" sz="18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454537"/>
                  </a:ext>
                </a:extLst>
              </a:tr>
              <a:tr h="17895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Sample</a:t>
                      </a:r>
                      <a:r>
                        <a:rPr lang="en-US" altLang="ko-KR" sz="80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Time</a:t>
                      </a:r>
                      <a:endParaRPr lang="ko-KR" altLang="en-US" sz="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r>
                        <a:rPr lang="en-US" altLang="ko-KR" sz="80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ms</a:t>
                      </a:r>
                      <a:endParaRPr lang="ko-KR" altLang="en-US" sz="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1515726"/>
                  </a:ext>
                </a:extLst>
              </a:tr>
              <a:tr h="17895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Current</a:t>
                      </a:r>
                      <a:endParaRPr lang="ko-KR" altLang="en-US" sz="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Current</a:t>
                      </a:r>
                      <a:r>
                        <a:rPr lang="en-US" altLang="ko-KR" sz="80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Range</a:t>
                      </a:r>
                      <a:endParaRPr lang="ko-KR" altLang="en-US" sz="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200A</a:t>
                      </a:r>
                      <a:endParaRPr lang="ko-KR" altLang="en-US" sz="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shunt : 0.15m</a:t>
                      </a:r>
                      <a:r>
                        <a:rPr lang="el-GR" altLang="ko-KR" sz="8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Ω</a:t>
                      </a:r>
                      <a:r>
                        <a:rPr lang="el-GR" altLang="ko-KR" sz="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altLang="ko-KR" sz="8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1%</a:t>
                      </a:r>
                      <a:r>
                        <a:rPr lang="el-GR" altLang="ko-KR" sz="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5099710"/>
                  </a:ext>
                </a:extLst>
              </a:tr>
              <a:tr h="17895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Accuracy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±3A</a:t>
                      </a:r>
                      <a:endParaRPr lang="ko-KR" altLang="en-US" sz="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A/D : 18bit ,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±50mV mode </a:t>
                      </a:r>
                      <a:r>
                        <a:rPr lang="en-US" altLang="ko-KR" sz="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Accuracy : </a:t>
                      </a:r>
                      <a:r>
                        <a:rPr lang="en-US" altLang="ko-KR" sz="8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±25uV(0.5%)</a:t>
                      </a:r>
                      <a:endParaRPr lang="en-US" altLang="ko-KR" sz="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altLang="ko-KR" sz="8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shunt : 1%</a:t>
                      </a:r>
                      <a:endParaRPr lang="ko-KR" altLang="en-US" sz="18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3210026"/>
                  </a:ext>
                </a:extLst>
              </a:tr>
              <a:tr h="17895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Sample</a:t>
                      </a:r>
                      <a:r>
                        <a:rPr lang="en-US" altLang="ko-KR" sz="80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Time</a:t>
                      </a:r>
                      <a:endParaRPr lang="ko-KR" altLang="en-US" sz="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 ms</a:t>
                      </a:r>
                      <a:endParaRPr lang="ko-KR" altLang="en-US" sz="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3488275"/>
                  </a:ext>
                </a:extLst>
              </a:tr>
              <a:tr h="178959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Cell</a:t>
                      </a:r>
                      <a:r>
                        <a:rPr lang="en-US" altLang="ko-KR" sz="800" baseline="0"/>
                        <a:t> Balancing</a:t>
                      </a:r>
                      <a:endParaRPr lang="ko-KR" altLang="en-US" sz="800"/>
                    </a:p>
                  </a:txBody>
                  <a:tcPr marL="0" marR="0" marT="0" marB="0" anchor="ctr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sz="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Mode</a:t>
                      </a:r>
                      <a:endParaRPr lang="ko-KR" altLang="en-US" sz="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Inductive</a:t>
                      </a:r>
                      <a:r>
                        <a:rPr lang="en-US" altLang="ko-KR" sz="80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Active Balacinng</a:t>
                      </a:r>
                      <a:endParaRPr lang="ko-KR" altLang="en-US" sz="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2564902"/>
                  </a:ext>
                </a:extLst>
              </a:tr>
              <a:tr h="17895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sz="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Operating </a:t>
                      </a:r>
                      <a:r>
                        <a:rPr lang="en-US" altLang="ko-KR" sz="80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Current</a:t>
                      </a:r>
                      <a:endParaRPr lang="ko-KR" altLang="en-US" sz="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 A</a:t>
                      </a:r>
                      <a:endParaRPr lang="ko-KR" altLang="en-US" sz="800" kern="120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Spec</a:t>
                      </a:r>
                      <a:r>
                        <a:rPr lang="en-US" altLang="ko-KR" sz="800" kern="1200" baseline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kern="1200" baseline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확정후 다시 기재</a:t>
                      </a:r>
                      <a:endParaRPr lang="ko-KR" altLang="en-US" sz="800" kern="120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6992371"/>
                  </a:ext>
                </a:extLst>
              </a:tr>
              <a:tr h="17895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sz="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Operating Condition</a:t>
                      </a:r>
                      <a:endParaRPr lang="ko-KR" altLang="en-US" sz="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SOC 10%~80%</a:t>
                      </a:r>
                      <a:r>
                        <a:rPr lang="en-US" altLang="ko-KR" sz="80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/ No Fault</a:t>
                      </a:r>
                      <a:endParaRPr lang="ko-KR" altLang="en-US" sz="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Spec</a:t>
                      </a:r>
                      <a:r>
                        <a:rPr lang="en-US" altLang="ko-KR" sz="800" kern="1200" baseline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kern="1200" baseline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확정후 다시 기재</a:t>
                      </a:r>
                      <a:endParaRPr lang="ko-KR" altLang="en-US" sz="800" kern="120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0763831"/>
                  </a:ext>
                </a:extLst>
              </a:tr>
              <a:tr h="178959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Communication</a:t>
                      </a:r>
                      <a:endParaRPr lang="ko-KR" altLang="en-US" sz="800"/>
                    </a:p>
                  </a:txBody>
                  <a:tcPr marL="0" marR="0" marT="0" marB="0" anchor="ctr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sz="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CAN</a:t>
                      </a:r>
                      <a:endParaRPr lang="ko-KR" altLang="en-US" sz="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2.0B</a:t>
                      </a:r>
                      <a:r>
                        <a:rPr lang="en-US" altLang="ko-KR" sz="80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/ 500Kbps</a:t>
                      </a:r>
                      <a:endParaRPr lang="ko-KR" altLang="en-US" sz="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Debugging,</a:t>
                      </a:r>
                      <a:r>
                        <a:rPr lang="en-US" altLang="ko-KR" sz="80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Firmware Update</a:t>
                      </a:r>
                      <a:endParaRPr lang="ko-KR" altLang="en-US" sz="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5017348"/>
                  </a:ext>
                </a:extLst>
              </a:tr>
              <a:tr h="17895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sz="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RS485,</a:t>
                      </a:r>
                      <a:r>
                        <a:rPr lang="en-US" altLang="ko-KR" sz="80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RS232(opt)</a:t>
                      </a:r>
                      <a:endParaRPr lang="ko-KR" altLang="en-US" sz="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115.2kbps</a:t>
                      </a:r>
                      <a:endParaRPr lang="ko-KR" altLang="en-US" sz="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Monitor</a:t>
                      </a:r>
                      <a:r>
                        <a:rPr lang="en-US" altLang="ko-KR" sz="80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LCD</a:t>
                      </a:r>
                      <a:endParaRPr lang="ko-KR" altLang="en-US" sz="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6927023"/>
                  </a:ext>
                </a:extLst>
              </a:tr>
              <a:tr h="17895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sz="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BLE</a:t>
                      </a:r>
                      <a:endParaRPr lang="ko-KR" altLang="en-US" sz="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5.0</a:t>
                      </a:r>
                      <a:endParaRPr lang="ko-KR" altLang="en-US" sz="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Smartphone </a:t>
                      </a:r>
                      <a:r>
                        <a:rPr lang="ko-KR" altLang="en-US" sz="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진단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4289417"/>
                  </a:ext>
                </a:extLst>
              </a:tr>
              <a:tr h="256363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ETC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sz="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PUSH</a:t>
                      </a:r>
                      <a:r>
                        <a:rPr lang="en-US" altLang="ko-KR" sz="80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BUTTON</a:t>
                      </a:r>
                      <a:endParaRPr lang="ko-KR" altLang="en-US" sz="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(standby</a:t>
                      </a:r>
                      <a:r>
                        <a:rPr lang="en-US" altLang="ko-KR" sz="80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상태</a:t>
                      </a:r>
                      <a:r>
                        <a:rPr lang="en-US" altLang="ko-KR" sz="80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en-US" altLang="ko-KR" sz="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External</a:t>
                      </a:r>
                      <a:r>
                        <a:rPr lang="en-US" altLang="ko-KR" sz="80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Power ON</a:t>
                      </a:r>
                    </a:p>
                    <a:p>
                      <a:pPr algn="ctr"/>
                      <a:r>
                        <a:rPr lang="en-US" altLang="ko-KR" sz="80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(Power Down </a:t>
                      </a:r>
                      <a:r>
                        <a:rPr lang="ko-KR" altLang="en-US" sz="80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상태</a:t>
                      </a:r>
                      <a:r>
                        <a:rPr lang="en-US" altLang="ko-KR" sz="80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Wakeup </a:t>
                      </a:r>
                    </a:p>
                  </a:txBody>
                  <a:tcPr marL="0" marR="0" marT="0" marB="0" anchor="ctr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Monitor</a:t>
                      </a:r>
                      <a:r>
                        <a:rPr lang="en-US" altLang="ko-KR" sz="800" kern="1200" baseline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LCD  Power </a:t>
                      </a:r>
                      <a:r>
                        <a:rPr lang="ko-KR" altLang="en-US" sz="800" kern="1200" baseline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관리</a:t>
                      </a:r>
                      <a:endParaRPr lang="en-US" altLang="ko-KR" sz="800" kern="1200" baseline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ko-KR" altLang="en-US" sz="800" kern="1200" baseline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내부 </a:t>
                      </a:r>
                      <a:r>
                        <a:rPr lang="en-US" altLang="ko-KR" sz="800" kern="1200" baseline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Dark Current </a:t>
                      </a:r>
                      <a:r>
                        <a:rPr lang="ko-KR" altLang="en-US" sz="800" kern="1200" baseline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관리</a:t>
                      </a:r>
                      <a:endParaRPr lang="ko-KR" altLang="en-US" sz="800" kern="120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9469829"/>
                  </a:ext>
                </a:extLst>
              </a:tr>
              <a:tr h="17895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sz="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Heat</a:t>
                      </a:r>
                      <a:r>
                        <a:rPr lang="en-US" altLang="ko-KR" sz="80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ing Drive PIN (OPT)</a:t>
                      </a:r>
                      <a:endParaRPr lang="ko-KR" altLang="en-US" sz="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Heating Film</a:t>
                      </a:r>
                      <a:r>
                        <a:rPr lang="en-US" altLang="ko-KR" sz="80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연결 </a:t>
                      </a:r>
                      <a:r>
                        <a:rPr lang="en-US" altLang="ko-KR" sz="80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채널 설계</a:t>
                      </a:r>
                      <a:endParaRPr lang="ko-KR" altLang="en-US" sz="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파워 설계 검토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5573634"/>
                  </a:ext>
                </a:extLst>
              </a:tr>
              <a:tr h="17895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sz="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Buzzer</a:t>
                      </a:r>
                      <a:endParaRPr lang="ko-KR" altLang="en-US" sz="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경고음</a:t>
                      </a:r>
                    </a:p>
                  </a:txBody>
                  <a:tcPr marL="0" marR="0" marT="0" marB="0" anchor="ctr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Smartphone </a:t>
                      </a:r>
                      <a:r>
                        <a:rPr lang="ko-KR" alt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연결시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FAULT 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발생 시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230318375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79512" y="116632"/>
            <a:ext cx="25935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/>
              <a:t>BMS  Spec &amp; Information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1057728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6588224" y="2091704"/>
            <a:ext cx="2088232" cy="7200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6588224" y="3089475"/>
            <a:ext cx="2088232" cy="7200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588224" y="4058600"/>
            <a:ext cx="2088232" cy="7200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588224" y="1075971"/>
            <a:ext cx="2088232" cy="7200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5DBF6-2A23-40A8-A352-8AAB4DFC94EF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79512" y="116632"/>
            <a:ext cx="9749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/>
              <a:t>SW </a:t>
            </a:r>
            <a:r>
              <a:rPr lang="ko-KR" altLang="en-US" sz="1600"/>
              <a:t>구조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83568" y="3094877"/>
            <a:ext cx="333056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Tray LAYER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83568" y="2085424"/>
            <a:ext cx="333056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RACK LAYER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83568" y="1075971"/>
            <a:ext cx="333056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Master LAYER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83568" y="4104330"/>
            <a:ext cx="333056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Basic LAYER</a:t>
            </a: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283968" y="4333565"/>
            <a:ext cx="18181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/>
              <a:t>EEPROM Task, CAN TASK</a:t>
            </a:r>
            <a:endParaRPr lang="ko-KR" altLang="en-US" sz="1100"/>
          </a:p>
        </p:txBody>
      </p:sp>
      <p:sp>
        <p:nvSpPr>
          <p:cNvPr id="9" name="직사각형 8"/>
          <p:cNvSpPr/>
          <p:nvPr/>
        </p:nvSpPr>
        <p:spPr>
          <a:xfrm>
            <a:off x="683568" y="5113784"/>
            <a:ext cx="333056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Porting LAYER</a:t>
            </a: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836203" y="5275708"/>
            <a:ext cx="7136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/>
              <a:t>OS, HAL</a:t>
            </a:r>
            <a:endParaRPr lang="ko-KR" altLang="en-US" sz="1100"/>
          </a:p>
        </p:txBody>
      </p:sp>
      <p:sp>
        <p:nvSpPr>
          <p:cNvPr id="11" name="TextBox 10"/>
          <p:cNvSpPr txBox="1"/>
          <p:nvPr/>
        </p:nvSpPr>
        <p:spPr>
          <a:xfrm>
            <a:off x="4764869" y="3391422"/>
            <a:ext cx="8563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/>
              <a:t>BMIC Task</a:t>
            </a:r>
            <a:endParaRPr lang="ko-KR" altLang="en-US" sz="1100"/>
          </a:p>
        </p:txBody>
      </p:sp>
      <p:sp>
        <p:nvSpPr>
          <p:cNvPr id="12" name="TextBox 11"/>
          <p:cNvSpPr txBox="1"/>
          <p:nvPr/>
        </p:nvSpPr>
        <p:spPr>
          <a:xfrm>
            <a:off x="4758457" y="2368696"/>
            <a:ext cx="8691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/>
              <a:t>RACK Task</a:t>
            </a:r>
            <a:endParaRPr lang="ko-KR" altLang="en-US" sz="1100"/>
          </a:p>
        </p:txBody>
      </p:sp>
      <p:sp>
        <p:nvSpPr>
          <p:cNvPr id="13" name="TextBox 12"/>
          <p:cNvSpPr txBox="1"/>
          <p:nvPr/>
        </p:nvSpPr>
        <p:spPr>
          <a:xfrm>
            <a:off x="4715978" y="1340768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/>
              <a:t>Master Task</a:t>
            </a:r>
            <a:endParaRPr lang="ko-KR" altLang="en-US" sz="1100"/>
          </a:p>
        </p:txBody>
      </p:sp>
      <p:sp>
        <p:nvSpPr>
          <p:cNvPr id="15" name="TextBox 14"/>
          <p:cNvSpPr txBox="1"/>
          <p:nvPr/>
        </p:nvSpPr>
        <p:spPr>
          <a:xfrm>
            <a:off x="6624228" y="4141641"/>
            <a:ext cx="20162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/>
              <a:t> </a:t>
            </a:r>
            <a:r>
              <a:rPr lang="en-US" altLang="ko-KR" sz="1000"/>
              <a:t>EEP DB </a:t>
            </a:r>
            <a:r>
              <a:rPr lang="ko-KR" altLang="en-US" sz="1000"/>
              <a:t>읽어 옴</a:t>
            </a:r>
            <a:endParaRPr lang="en-US" altLang="ko-KR" sz="1000"/>
          </a:p>
          <a:p>
            <a:pPr algn="ctr"/>
            <a:r>
              <a:rPr lang="en-US" altLang="ko-KR" sz="1000"/>
              <a:t>CAN</a:t>
            </a:r>
            <a:r>
              <a:rPr lang="ko-KR" altLang="en-US" sz="1000"/>
              <a:t>을 통해서 업그레이드</a:t>
            </a:r>
            <a:r>
              <a:rPr lang="en-US" altLang="ko-KR" sz="1000"/>
              <a:t>, </a:t>
            </a:r>
            <a:r>
              <a:rPr lang="ko-KR" altLang="en-US" sz="1000"/>
              <a:t>디버깅</a:t>
            </a:r>
            <a:r>
              <a:rPr lang="en-US" altLang="ko-KR" sz="1000"/>
              <a:t>, Calibration</a:t>
            </a:r>
            <a:endParaRPr lang="ko-KR" altLang="en-US" sz="1000"/>
          </a:p>
        </p:txBody>
      </p:sp>
      <p:sp>
        <p:nvSpPr>
          <p:cNvPr id="16" name="TextBox 15"/>
          <p:cNvSpPr txBox="1"/>
          <p:nvPr/>
        </p:nvSpPr>
        <p:spPr>
          <a:xfrm>
            <a:off x="6660232" y="3229094"/>
            <a:ext cx="2016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/>
              <a:t>셀전압</a:t>
            </a:r>
            <a:r>
              <a:rPr lang="en-US" altLang="ko-KR" sz="1000"/>
              <a:t>, </a:t>
            </a:r>
            <a:r>
              <a:rPr lang="ko-KR" altLang="en-US" sz="1000"/>
              <a:t>전류</a:t>
            </a:r>
            <a:r>
              <a:rPr lang="en-US" altLang="ko-KR" sz="1000"/>
              <a:t>, </a:t>
            </a:r>
            <a:r>
              <a:rPr lang="ko-KR" altLang="en-US" sz="1000"/>
              <a:t>온도</a:t>
            </a:r>
            <a:r>
              <a:rPr lang="en-US" altLang="ko-KR" sz="1000"/>
              <a:t>, </a:t>
            </a:r>
            <a:r>
              <a:rPr lang="ko-KR" altLang="en-US" sz="1000"/>
              <a:t>팩전압</a:t>
            </a:r>
            <a:endParaRPr lang="en-US" altLang="ko-KR" sz="1000"/>
          </a:p>
          <a:p>
            <a:pPr algn="ctr"/>
            <a:r>
              <a:rPr lang="ko-KR" altLang="en-US" sz="1000"/>
              <a:t> 읽어옴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588224" y="2091521"/>
            <a:ext cx="20162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/>
              <a:t>DTC ( </a:t>
            </a:r>
            <a:r>
              <a:rPr lang="ko-KR" altLang="en-US" sz="1000"/>
              <a:t>에러 리포팅</a:t>
            </a:r>
            <a:r>
              <a:rPr lang="en-US" altLang="ko-KR" sz="1000"/>
              <a:t>)</a:t>
            </a:r>
          </a:p>
          <a:p>
            <a:pPr algn="ctr"/>
            <a:r>
              <a:rPr lang="en-US" altLang="ko-KR" sz="1000"/>
              <a:t>Functional Saftey  - DTC </a:t>
            </a:r>
            <a:r>
              <a:rPr lang="ko-KR" altLang="en-US" sz="1000"/>
              <a:t>관련</a:t>
            </a:r>
            <a:endParaRPr lang="en-US" altLang="ko-KR" sz="1000"/>
          </a:p>
          <a:p>
            <a:pPr algn="ctr"/>
            <a:r>
              <a:rPr lang="en-US" altLang="ko-KR" sz="1000"/>
              <a:t>Master </a:t>
            </a:r>
            <a:r>
              <a:rPr lang="ko-KR" altLang="en-US" sz="1000"/>
              <a:t>데이터를 만들어 줌</a:t>
            </a:r>
            <a:endParaRPr lang="en-US" altLang="ko-KR" sz="1000"/>
          </a:p>
          <a:p>
            <a:pPr algn="ctr"/>
            <a:r>
              <a:rPr lang="en-US" altLang="ko-KR" sz="1000"/>
              <a:t>Min, Max </a:t>
            </a:r>
            <a:r>
              <a:rPr lang="ko-KR" altLang="en-US" sz="1000"/>
              <a:t>정보 처리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660232" y="1128774"/>
            <a:ext cx="18722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/>
              <a:t>릴레이 제어</a:t>
            </a:r>
            <a:endParaRPr lang="en-US" altLang="ko-KR" sz="1000"/>
          </a:p>
          <a:p>
            <a:pPr algn="ctr"/>
            <a:r>
              <a:rPr lang="ko-KR" altLang="en-US" sz="1000"/>
              <a:t>충방전</a:t>
            </a:r>
            <a:r>
              <a:rPr lang="en-US" altLang="ko-KR" sz="1000"/>
              <a:t>, </a:t>
            </a:r>
            <a:r>
              <a:rPr lang="ko-KR" altLang="en-US" sz="1000"/>
              <a:t>에러 관리</a:t>
            </a:r>
            <a:endParaRPr lang="en-US" altLang="ko-KR" sz="1000"/>
          </a:p>
          <a:p>
            <a:pPr algn="ctr"/>
            <a:r>
              <a:rPr lang="en-US" altLang="ko-KR" sz="1000"/>
              <a:t>Functional Safety - 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1953790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5DBF6-2A23-40A8-A352-8AAB4DFC94EF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79512" y="116632"/>
            <a:ext cx="4176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/>
              <a:t>SW </a:t>
            </a:r>
            <a:r>
              <a:rPr lang="ko-KR" altLang="en-US" sz="1600"/>
              <a:t>구조 </a:t>
            </a:r>
            <a:r>
              <a:rPr lang="en-US" altLang="ko-KR" sz="1600"/>
              <a:t>– Tray Layer</a:t>
            </a:r>
            <a:endParaRPr lang="ko-KR" altLang="en-US" sz="1600"/>
          </a:p>
        </p:txBody>
      </p:sp>
      <p:sp>
        <p:nvSpPr>
          <p:cNvPr id="23" name="직사각형 22"/>
          <p:cNvSpPr/>
          <p:nvPr/>
        </p:nvSpPr>
        <p:spPr>
          <a:xfrm>
            <a:off x="719572" y="2924944"/>
            <a:ext cx="313234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MCU – STM32F</a:t>
            </a:r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860032" y="2924944"/>
            <a:ext cx="266429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raj241000</a:t>
            </a:r>
            <a:endParaRPr lang="ko-KR" altLang="en-US"/>
          </a:p>
        </p:txBody>
      </p:sp>
      <p:cxnSp>
        <p:nvCxnSpPr>
          <p:cNvPr id="26" name="꺾인 연결선 25"/>
          <p:cNvCxnSpPr>
            <a:stCxn id="23" idx="2"/>
            <a:endCxn id="24" idx="2"/>
          </p:cNvCxnSpPr>
          <p:nvPr/>
        </p:nvCxnSpPr>
        <p:spPr>
          <a:xfrm rot="16200000" flipH="1">
            <a:off x="4238963" y="1547791"/>
            <a:ext cx="12700" cy="3906434"/>
          </a:xfrm>
          <a:prstGeom prst="bentConnector3">
            <a:avLst>
              <a:gd name="adj1" fmla="val 36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860033" y="4197681"/>
            <a:ext cx="2736304" cy="1169551"/>
          </a:xfrm>
          <a:prstGeom prst="rect">
            <a:avLst/>
          </a:prstGeom>
          <a:solidFill>
            <a:schemeClr val="bg1"/>
          </a:solidFill>
          <a:ln>
            <a:solidFill>
              <a:srgbClr val="8497B0"/>
            </a:solidFill>
          </a:ln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000">
                <a:latin typeface="+mj-lt"/>
              </a:rPr>
              <a:t>Booting </a:t>
            </a:r>
            <a:r>
              <a:rPr lang="ko-KR" altLang="en-US" sz="1000">
                <a:latin typeface="+mj-lt"/>
              </a:rPr>
              <a:t>후 </a:t>
            </a:r>
            <a:r>
              <a:rPr lang="en-US" altLang="ko-KR" sz="1000">
                <a:latin typeface="+mj-lt"/>
              </a:rPr>
              <a:t>– Status </a:t>
            </a:r>
            <a:r>
              <a:rPr lang="ko-KR" altLang="en-US" sz="1000">
                <a:latin typeface="+mj-lt"/>
              </a:rPr>
              <a:t>는 </a:t>
            </a:r>
            <a:r>
              <a:rPr lang="en-US" altLang="ko-KR" sz="1000">
                <a:latin typeface="+mj-lt"/>
              </a:rPr>
              <a:t>RUN </a:t>
            </a:r>
            <a:r>
              <a:rPr lang="ko-KR" altLang="en-US" sz="1000">
                <a:latin typeface="+mj-lt"/>
              </a:rPr>
              <a:t>으로 간다</a:t>
            </a:r>
            <a:r>
              <a:rPr lang="en-US" altLang="ko-KR" sz="1000">
                <a:latin typeface="+mj-lt"/>
              </a:rPr>
              <a:t>.</a:t>
            </a:r>
          </a:p>
          <a:p>
            <a:pPr marL="228600" indent="-228600">
              <a:buAutoNum type="arabicPeriod"/>
            </a:pPr>
            <a:r>
              <a:rPr lang="en-US" altLang="ko-KR" sz="1000">
                <a:latin typeface="+mj-lt"/>
              </a:rPr>
              <a:t>WATCDOG Signal </a:t>
            </a:r>
            <a:r>
              <a:rPr lang="ko-KR" altLang="en-US" sz="1000">
                <a:latin typeface="+mj-lt"/>
              </a:rPr>
              <a:t>을 감시 하고 </a:t>
            </a:r>
            <a:r>
              <a:rPr lang="en-US" altLang="ko-KR" sz="1000">
                <a:latin typeface="+mj-lt"/>
              </a:rPr>
              <a:t>KeepAlive Signal</a:t>
            </a:r>
            <a:r>
              <a:rPr lang="ko-KR" altLang="en-US" sz="1000">
                <a:latin typeface="+mj-lt"/>
              </a:rPr>
              <a:t>을 보낸다</a:t>
            </a:r>
            <a:endParaRPr lang="en-US" altLang="ko-KR" sz="1000">
              <a:latin typeface="+mj-lt"/>
            </a:endParaRPr>
          </a:p>
          <a:p>
            <a:pPr marL="228600" indent="-228600">
              <a:buAutoNum type="arabicPeriod"/>
            </a:pPr>
            <a:r>
              <a:rPr lang="en-US" altLang="ko-KR" sz="1000">
                <a:latin typeface="+mj-lt"/>
              </a:rPr>
              <a:t>100ms </a:t>
            </a:r>
            <a:r>
              <a:rPr lang="ko-KR" altLang="en-US" sz="1000">
                <a:latin typeface="+mj-lt"/>
              </a:rPr>
              <a:t>마다 </a:t>
            </a:r>
            <a:r>
              <a:rPr lang="en-US" altLang="ko-KR" sz="1000">
                <a:latin typeface="+mj-lt"/>
              </a:rPr>
              <a:t>Current, Temp, PackVoltage, Cell </a:t>
            </a:r>
            <a:r>
              <a:rPr lang="ko-KR" altLang="en-US" sz="1000">
                <a:latin typeface="+mj-lt"/>
              </a:rPr>
              <a:t>전압을 센싱한다</a:t>
            </a:r>
            <a:r>
              <a:rPr lang="en-US" altLang="ko-KR" sz="1000">
                <a:latin typeface="+mj-lt"/>
              </a:rPr>
              <a:t>.</a:t>
            </a:r>
          </a:p>
          <a:p>
            <a:pPr marL="228600" indent="-228600">
              <a:buAutoNum type="arabicPeriod"/>
            </a:pPr>
            <a:r>
              <a:rPr lang="en-US" altLang="ko-KR" sz="1000">
                <a:latin typeface="+mj-lt"/>
              </a:rPr>
              <a:t>Modbus</a:t>
            </a:r>
            <a:r>
              <a:rPr lang="ko-KR" altLang="en-US" sz="1000">
                <a:latin typeface="+mj-lt"/>
              </a:rPr>
              <a:t>를 통해서 </a:t>
            </a:r>
            <a:r>
              <a:rPr lang="en-US" altLang="ko-KR" sz="1000">
                <a:latin typeface="+mj-lt"/>
              </a:rPr>
              <a:t>Request </a:t>
            </a:r>
            <a:r>
              <a:rPr lang="ko-KR" altLang="en-US" sz="1000">
                <a:latin typeface="+mj-lt"/>
              </a:rPr>
              <a:t>가 오면 데이터를 보낸다</a:t>
            </a:r>
            <a:r>
              <a:rPr lang="en-US" altLang="ko-KR" sz="1000">
                <a:latin typeface="+mj-lt"/>
              </a:rPr>
              <a:t>.</a:t>
            </a:r>
            <a:endParaRPr lang="ko-KR" altLang="en-US" sz="1000">
              <a:latin typeface="+mj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83569" y="4218768"/>
            <a:ext cx="3168352" cy="861774"/>
          </a:xfrm>
          <a:prstGeom prst="rect">
            <a:avLst/>
          </a:prstGeom>
          <a:solidFill>
            <a:schemeClr val="bg1"/>
          </a:solidFill>
          <a:ln>
            <a:solidFill>
              <a:srgbClr val="8497B0"/>
            </a:solidFill>
          </a:ln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000">
                <a:latin typeface="+mj-lt"/>
              </a:rPr>
              <a:t>Booting </a:t>
            </a:r>
            <a:r>
              <a:rPr lang="ko-KR" altLang="en-US" sz="1000">
                <a:latin typeface="+mj-lt"/>
              </a:rPr>
              <a:t>후에 </a:t>
            </a:r>
            <a:r>
              <a:rPr lang="en-US" altLang="ko-KR" sz="1000">
                <a:latin typeface="+mj-lt"/>
              </a:rPr>
              <a:t>Reset</a:t>
            </a:r>
            <a:r>
              <a:rPr lang="ko-KR" altLang="en-US" sz="1000">
                <a:latin typeface="+mj-lt"/>
              </a:rPr>
              <a:t> 명령을 보낸다</a:t>
            </a:r>
            <a:r>
              <a:rPr lang="en-US" altLang="ko-KR" sz="1000">
                <a:latin typeface="+mj-lt"/>
              </a:rPr>
              <a:t>.</a:t>
            </a:r>
          </a:p>
          <a:p>
            <a:pPr marL="228600" indent="-228600">
              <a:buFontTx/>
              <a:buAutoNum type="arabicPeriod"/>
            </a:pPr>
            <a:r>
              <a:rPr lang="en-US" altLang="ko-KR" sz="1000"/>
              <a:t>WATCDOG Signal </a:t>
            </a:r>
            <a:r>
              <a:rPr lang="ko-KR" altLang="en-US" sz="1000"/>
              <a:t>을 감시 하고 </a:t>
            </a:r>
            <a:r>
              <a:rPr lang="en-US" altLang="ko-KR" sz="1000"/>
              <a:t>KeepAlive Signal</a:t>
            </a:r>
            <a:r>
              <a:rPr lang="ko-KR" altLang="en-US" sz="1000"/>
              <a:t>을 보낸다</a:t>
            </a:r>
            <a:endParaRPr lang="en-US" altLang="ko-KR" sz="1000"/>
          </a:p>
          <a:p>
            <a:pPr marL="228600" indent="-228600">
              <a:buAutoNum type="arabicPeriod"/>
            </a:pPr>
            <a:r>
              <a:rPr lang="en-US" altLang="ko-KR" sz="1000">
                <a:latin typeface="+mj-lt"/>
              </a:rPr>
              <a:t>100ms </a:t>
            </a:r>
            <a:r>
              <a:rPr lang="ko-KR" altLang="en-US" sz="1000">
                <a:latin typeface="+mj-lt"/>
              </a:rPr>
              <a:t>마다 </a:t>
            </a:r>
            <a:r>
              <a:rPr lang="en-US" altLang="ko-KR" sz="1000">
                <a:latin typeface="+mj-lt"/>
              </a:rPr>
              <a:t>request </a:t>
            </a:r>
            <a:r>
              <a:rPr lang="ko-KR" altLang="en-US" sz="1000">
                <a:latin typeface="+mj-lt"/>
              </a:rPr>
              <a:t>한다</a:t>
            </a:r>
            <a:r>
              <a:rPr lang="en-US" altLang="ko-KR" sz="1000">
                <a:latin typeface="+mj-lt"/>
              </a:rPr>
              <a:t>.</a:t>
            </a:r>
          </a:p>
          <a:p>
            <a:pPr marL="228600" indent="-228600">
              <a:buAutoNum type="arabicPeriod"/>
            </a:pPr>
            <a:r>
              <a:rPr lang="ko-KR" altLang="en-US" sz="1000">
                <a:latin typeface="+mj-lt"/>
              </a:rPr>
              <a:t>수신 실패시 다시 </a:t>
            </a:r>
            <a:r>
              <a:rPr lang="en-US" altLang="ko-KR" sz="1000">
                <a:latin typeface="+mj-lt"/>
              </a:rPr>
              <a:t>Reset</a:t>
            </a:r>
            <a:r>
              <a:rPr lang="ko-KR" altLang="en-US" sz="1000">
                <a:latin typeface="+mj-lt"/>
              </a:rPr>
              <a:t>을 한다</a:t>
            </a:r>
            <a:r>
              <a:rPr lang="en-US" altLang="ko-KR" sz="1000">
                <a:latin typeface="+mj-lt"/>
              </a:rPr>
              <a:t>.</a:t>
            </a:r>
            <a:endParaRPr lang="ko-KR" altLang="en-US" sz="1000">
              <a:latin typeface="+mj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67544" y="908720"/>
            <a:ext cx="6471643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/>
              <a:t>-  RAJ</a:t>
            </a:r>
            <a:r>
              <a:rPr lang="ko-KR" altLang="en-US" sz="1000"/>
              <a:t>에서 판단 하는 기능은 모두 없애고</a:t>
            </a:r>
            <a:r>
              <a:rPr lang="en-US" altLang="ko-KR" sz="1000"/>
              <a:t>, AD </a:t>
            </a:r>
            <a:r>
              <a:rPr lang="ko-KR" altLang="en-US" sz="1000"/>
              <a:t>값을 읽어서 </a:t>
            </a:r>
            <a:r>
              <a:rPr lang="en-US" altLang="ko-KR" sz="1000"/>
              <a:t>MCU</a:t>
            </a:r>
            <a:r>
              <a:rPr lang="ko-KR" altLang="en-US" sz="1000"/>
              <a:t>에게 전달만 한다</a:t>
            </a:r>
            <a:r>
              <a:rPr lang="en-US" altLang="ko-KR" sz="1000"/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/>
              <a:t>MCU</a:t>
            </a:r>
            <a:r>
              <a:rPr lang="ko-KR" altLang="en-US" sz="1000"/>
              <a:t>는 </a:t>
            </a:r>
            <a:r>
              <a:rPr lang="en-US" altLang="ko-KR" sz="1000"/>
              <a:t>AD </a:t>
            </a:r>
            <a:r>
              <a:rPr lang="ko-KR" altLang="en-US" sz="1000"/>
              <a:t>값을 읽어서 보정을 해야 하기 때문에 </a:t>
            </a:r>
            <a:r>
              <a:rPr lang="en-US" altLang="ko-KR" sz="1000"/>
              <a:t>Calibration </a:t>
            </a:r>
            <a:r>
              <a:rPr lang="ko-KR" altLang="en-US" sz="1000"/>
              <a:t>을 고려 해야 한다</a:t>
            </a:r>
            <a:r>
              <a:rPr lang="en-US" altLang="ko-KR" sz="1000"/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/>
              <a:t>MCU </a:t>
            </a:r>
            <a:r>
              <a:rPr lang="ko-KR" altLang="en-US" sz="1000"/>
              <a:t>와 </a:t>
            </a:r>
            <a:r>
              <a:rPr lang="en-US" altLang="ko-KR" sz="1000"/>
              <a:t>raj</a:t>
            </a:r>
            <a:r>
              <a:rPr lang="ko-KR" altLang="en-US" sz="1000"/>
              <a:t>간의 통신은 </a:t>
            </a:r>
            <a:r>
              <a:rPr lang="en-US" altLang="ko-KR" sz="1000"/>
              <a:t>USART </a:t>
            </a:r>
            <a:r>
              <a:rPr lang="ko-KR" altLang="en-US" sz="1000"/>
              <a:t>를 사용한다</a:t>
            </a:r>
            <a:r>
              <a:rPr lang="en-US" altLang="ko-KR" sz="1000"/>
              <a:t>. 115.2kbps, No parity, 1 stop bit </a:t>
            </a:r>
            <a:r>
              <a:rPr lang="ko-KR" altLang="en-US" sz="1000"/>
              <a:t>로 설정</a:t>
            </a:r>
            <a:endParaRPr lang="en-US" altLang="ko-KR" sz="100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/>
              <a:t>통신 </a:t>
            </a:r>
            <a:r>
              <a:rPr lang="en-US" altLang="ko-KR" sz="1000"/>
              <a:t>Protocol</a:t>
            </a:r>
            <a:r>
              <a:rPr lang="ko-KR" altLang="en-US" sz="1000"/>
              <a:t>은 </a:t>
            </a:r>
            <a:r>
              <a:rPr lang="en-US" altLang="ko-KR" sz="1000"/>
              <a:t>Modbus-RTU </a:t>
            </a:r>
            <a:r>
              <a:rPr lang="ko-KR" altLang="en-US" sz="1000"/>
              <a:t>를 사용하고 </a:t>
            </a:r>
            <a:endParaRPr lang="en-US" altLang="ko-KR" sz="100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/>
              <a:t>RAJ</a:t>
            </a:r>
            <a:r>
              <a:rPr lang="ko-KR" altLang="en-US" sz="1000"/>
              <a:t>는 데이터 정보는 </a:t>
            </a:r>
            <a:r>
              <a:rPr lang="en-US" altLang="ko-KR" sz="1000"/>
              <a:t>Input Register </a:t>
            </a:r>
            <a:r>
              <a:rPr lang="ko-KR" altLang="en-US" sz="1000"/>
              <a:t>를 통해서 </a:t>
            </a:r>
            <a:r>
              <a:rPr lang="en-US" altLang="ko-KR" sz="1000"/>
              <a:t>, Control </a:t>
            </a:r>
            <a:r>
              <a:rPr lang="ko-KR" altLang="en-US" sz="1000"/>
              <a:t>정보는 </a:t>
            </a:r>
            <a:r>
              <a:rPr lang="en-US" altLang="ko-KR" sz="1000"/>
              <a:t>Holding Register </a:t>
            </a:r>
            <a:r>
              <a:rPr lang="ko-KR" altLang="en-US" sz="1000"/>
              <a:t>정보를 통해서 공유된다</a:t>
            </a:r>
            <a:r>
              <a:rPr lang="en-US" altLang="ko-KR" sz="10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24170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5DBF6-2A23-40A8-A352-8AAB4DFC94EF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79512" y="116632"/>
            <a:ext cx="4176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/>
              <a:t>SW </a:t>
            </a:r>
            <a:r>
              <a:rPr lang="ko-KR" altLang="en-US" sz="1600"/>
              <a:t>구조 </a:t>
            </a:r>
            <a:r>
              <a:rPr lang="en-US" altLang="ko-KR" sz="1600"/>
              <a:t>– Master Layer</a:t>
            </a:r>
            <a:endParaRPr lang="ko-KR" altLang="en-US" sz="1600"/>
          </a:p>
        </p:txBody>
      </p:sp>
      <p:pic>
        <p:nvPicPr>
          <p:cNvPr id="143" name="그림 1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340768"/>
            <a:ext cx="7934325" cy="2076450"/>
          </a:xfrm>
          <a:prstGeom prst="rect">
            <a:avLst/>
          </a:prstGeom>
        </p:spPr>
      </p:pic>
      <p:sp>
        <p:nvSpPr>
          <p:cNvPr id="144" name="직사각형 143"/>
          <p:cNvSpPr/>
          <p:nvPr/>
        </p:nvSpPr>
        <p:spPr>
          <a:xfrm>
            <a:off x="2207810" y="1916196"/>
            <a:ext cx="760164" cy="220338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b="1" dirty="0"/>
              <a:t>3150</a:t>
            </a:r>
            <a:endParaRPr lang="ko-KR" altLang="en-US" sz="900" b="1" dirty="0" err="1"/>
          </a:p>
        </p:txBody>
      </p:sp>
      <p:sp>
        <p:nvSpPr>
          <p:cNvPr id="145" name="직사각형 144"/>
          <p:cNvSpPr/>
          <p:nvPr/>
        </p:nvSpPr>
        <p:spPr>
          <a:xfrm>
            <a:off x="2207810" y="2203910"/>
            <a:ext cx="760164" cy="220338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b="1">
                <a:solidFill>
                  <a:srgbClr val="FF0000"/>
                </a:solidFill>
              </a:rPr>
              <a:t>3000</a:t>
            </a:r>
            <a:endParaRPr lang="ko-KR" altLang="en-US" sz="900" b="1" dirty="0" err="1">
              <a:solidFill>
                <a:srgbClr val="FF0000"/>
              </a:solidFill>
            </a:endParaRPr>
          </a:p>
        </p:txBody>
      </p:sp>
      <p:sp>
        <p:nvSpPr>
          <p:cNvPr id="146" name="직사각형 145"/>
          <p:cNvSpPr/>
          <p:nvPr/>
        </p:nvSpPr>
        <p:spPr>
          <a:xfrm>
            <a:off x="2207810" y="2491624"/>
            <a:ext cx="760164" cy="220338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b="1">
                <a:solidFill>
                  <a:srgbClr val="FF0000"/>
                </a:solidFill>
              </a:rPr>
              <a:t>2500</a:t>
            </a:r>
            <a:endParaRPr lang="ko-KR" altLang="en-US" sz="900" b="1" dirty="0" err="1">
              <a:solidFill>
                <a:srgbClr val="FF0000"/>
              </a:solidFill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611943" y="3081575"/>
            <a:ext cx="17588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u="sng" dirty="0">
                <a:latin typeface="Roboto Condensed" pitchFamily="2" charset="0"/>
                <a:ea typeface="Arial Unicode MS" panose="020B0604020202020204" pitchFamily="50" charset="-127"/>
                <a:cs typeface="Arial Unicode MS" panose="020B0604020202020204" pitchFamily="50" charset="-127"/>
              </a:rPr>
              <a:t>Under Voltage Protection </a:t>
            </a:r>
            <a:endParaRPr lang="ko-KR" altLang="en-US" sz="1000" b="1" u="sng" dirty="0">
              <a:latin typeface="Roboto Condensed" pitchFamily="2" charset="0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48" name="직사각형 147"/>
          <p:cNvSpPr/>
          <p:nvPr/>
        </p:nvSpPr>
        <p:spPr>
          <a:xfrm>
            <a:off x="2278930" y="3107458"/>
            <a:ext cx="760164" cy="220338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b="1">
                <a:solidFill>
                  <a:srgbClr val="FF0000"/>
                </a:solidFill>
              </a:rPr>
              <a:t>2800</a:t>
            </a:r>
            <a:endParaRPr lang="ko-KR" altLang="en-US" sz="900" b="1" dirty="0" err="1">
              <a:solidFill>
                <a:srgbClr val="FF0000"/>
              </a:solidFill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2967974" y="3138235"/>
            <a:ext cx="4042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[mV]</a:t>
            </a:r>
            <a:endParaRPr lang="ko-KR" altLang="en-US" sz="800" dirty="0"/>
          </a:p>
        </p:txBody>
      </p:sp>
      <p:cxnSp>
        <p:nvCxnSpPr>
          <p:cNvPr id="150" name="직선 화살표 연결선 149"/>
          <p:cNvCxnSpPr/>
          <p:nvPr/>
        </p:nvCxnSpPr>
        <p:spPr>
          <a:xfrm flipV="1">
            <a:off x="2967974" y="2424248"/>
            <a:ext cx="2961141" cy="6573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67544" y="980728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/>
              <a:t>방전 조건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101276" y="742743"/>
            <a:ext cx="18678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>
                <a:solidFill>
                  <a:srgbClr val="FF0000"/>
                </a:solidFill>
              </a:rPr>
              <a:t>값 업데이트 날짜</a:t>
            </a:r>
            <a:r>
              <a:rPr lang="en-US" altLang="ko-KR" sz="1000">
                <a:solidFill>
                  <a:srgbClr val="FF0000"/>
                </a:solidFill>
              </a:rPr>
              <a:t>: 2024.11.08</a:t>
            </a:r>
            <a:endParaRPr lang="ko-KR" altLang="en-US" sz="1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990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5DBF6-2A23-40A8-A352-8AAB4DFC94EF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79512" y="116632"/>
            <a:ext cx="4176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/>
              <a:t>SW </a:t>
            </a:r>
            <a:r>
              <a:rPr lang="ko-KR" altLang="en-US" sz="1600"/>
              <a:t>구조 </a:t>
            </a:r>
            <a:r>
              <a:rPr lang="en-US" altLang="ko-KR" sz="1600"/>
              <a:t>– Master Layer</a:t>
            </a:r>
            <a:endParaRPr lang="ko-KR" altLang="en-US" sz="1600"/>
          </a:p>
        </p:txBody>
      </p:sp>
      <p:sp>
        <p:nvSpPr>
          <p:cNvPr id="4" name="TextBox 3"/>
          <p:cNvSpPr txBox="1"/>
          <p:nvPr/>
        </p:nvSpPr>
        <p:spPr>
          <a:xfrm>
            <a:off x="422423" y="742744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/>
              <a:t>충전 조건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414" y="1366961"/>
            <a:ext cx="8372475" cy="4695825"/>
          </a:xfrm>
          <a:prstGeom prst="rect">
            <a:avLst/>
          </a:prstGeom>
        </p:spPr>
      </p:pic>
      <p:cxnSp>
        <p:nvCxnSpPr>
          <p:cNvPr id="14" name="직선 화살표 연결선 13"/>
          <p:cNvCxnSpPr>
            <a:stCxn id="32" idx="1"/>
            <a:endCxn id="39" idx="3"/>
          </p:cNvCxnSpPr>
          <p:nvPr/>
        </p:nvCxnSpPr>
        <p:spPr>
          <a:xfrm flipH="1" flipV="1">
            <a:off x="298029" y="2156368"/>
            <a:ext cx="620348" cy="3924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2348596" y="2134481"/>
            <a:ext cx="760164" cy="220338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b="1">
                <a:solidFill>
                  <a:srgbClr val="FF0000"/>
                </a:solidFill>
              </a:rPr>
              <a:t>3600</a:t>
            </a:r>
            <a:endParaRPr lang="ko-KR" altLang="en-US" sz="900" b="1" dirty="0" err="1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079187" y="2152506"/>
            <a:ext cx="4042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[mV]</a:t>
            </a:r>
            <a:endParaRPr lang="ko-KR" altLang="en-US" sz="800" dirty="0"/>
          </a:p>
        </p:txBody>
      </p:sp>
      <p:sp>
        <p:nvSpPr>
          <p:cNvPr id="17" name="TextBox 16"/>
          <p:cNvSpPr txBox="1"/>
          <p:nvPr/>
        </p:nvSpPr>
        <p:spPr>
          <a:xfrm>
            <a:off x="2025325" y="1884686"/>
            <a:ext cx="19046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u="sng" dirty="0">
                <a:latin typeface="Roboto Condensed" pitchFamily="2" charset="0"/>
                <a:ea typeface="Roboto Condensed" pitchFamily="2" charset="0"/>
                <a:cs typeface="Arial Unicode MS" panose="020B0604020202020204" pitchFamily="50" charset="-127"/>
              </a:rPr>
              <a:t>Charging Protection Voltage</a:t>
            </a:r>
            <a:endParaRPr lang="ko-KR" altLang="en-US" sz="1000" b="1" u="sng" dirty="0">
              <a:latin typeface="Roboto Condensed" pitchFamily="2" charset="0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cxnSp>
        <p:nvCxnSpPr>
          <p:cNvPr id="18" name="직선 화살표 연결선 17"/>
          <p:cNvCxnSpPr>
            <a:stCxn id="15" idx="0"/>
            <a:endCxn id="19" idx="2"/>
          </p:cNvCxnSpPr>
          <p:nvPr/>
        </p:nvCxnSpPr>
        <p:spPr>
          <a:xfrm flipH="1" flipV="1">
            <a:off x="2262551" y="1016160"/>
            <a:ext cx="466127" cy="11183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872029" y="754550"/>
            <a:ext cx="781044" cy="2616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1100" b="1"/>
            </a:lvl1pPr>
          </a:lstStyle>
          <a:p>
            <a:r>
              <a:rPr lang="en-US" altLang="ko-KR" dirty="0"/>
              <a:t>CHGPV</a:t>
            </a:r>
            <a:endParaRPr lang="ko-KR" altLang="en-US" dirty="0"/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2651088" y="5294208"/>
            <a:ext cx="62424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2651087" y="4765398"/>
            <a:ext cx="0" cy="52881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3275330" y="4765399"/>
            <a:ext cx="0" cy="49575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443609" y="5369787"/>
            <a:ext cx="29338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u="sng" dirty="0">
                <a:latin typeface="Roboto Condensed" pitchFamily="2" charset="0"/>
                <a:ea typeface="Roboto Condensed" pitchFamily="2" charset="0"/>
                <a:cs typeface="Arial Unicode MS" panose="020B0604020202020204" pitchFamily="50" charset="-127"/>
              </a:rPr>
              <a:t>Charging Protection voltage </a:t>
            </a:r>
            <a:r>
              <a:rPr lang="en-US" altLang="ko-KR" sz="1000" b="1" u="sng" dirty="0" err="1">
                <a:latin typeface="Roboto Condensed" pitchFamily="2" charset="0"/>
                <a:ea typeface="Roboto Condensed" pitchFamily="2" charset="0"/>
                <a:cs typeface="Arial Unicode MS" panose="020B0604020202020204" pitchFamily="50" charset="-127"/>
              </a:rPr>
              <a:t>Judgement</a:t>
            </a:r>
            <a:r>
              <a:rPr lang="en-US" altLang="ko-KR" sz="1000" b="1" u="sng" dirty="0">
                <a:latin typeface="Roboto Condensed" pitchFamily="2" charset="0"/>
                <a:ea typeface="Roboto Condensed" pitchFamily="2" charset="0"/>
                <a:cs typeface="Arial Unicode MS" panose="020B0604020202020204" pitchFamily="50" charset="-127"/>
              </a:rPr>
              <a:t> Time</a:t>
            </a:r>
            <a:endParaRPr lang="ko-KR" altLang="en-US" sz="1000" b="1" u="sng" dirty="0">
              <a:latin typeface="Roboto Condensed" pitchFamily="2" charset="0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671918" y="5637430"/>
            <a:ext cx="760164" cy="220338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b="1" dirty="0"/>
              <a:t>8</a:t>
            </a:r>
            <a:endParaRPr lang="ko-KR" altLang="en-US" sz="900" b="1" dirty="0" err="1"/>
          </a:p>
        </p:txBody>
      </p:sp>
      <p:sp>
        <p:nvSpPr>
          <p:cNvPr id="25" name="TextBox 24"/>
          <p:cNvSpPr txBox="1"/>
          <p:nvPr/>
        </p:nvSpPr>
        <p:spPr>
          <a:xfrm>
            <a:off x="3399861" y="5668298"/>
            <a:ext cx="5517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[250ms]</a:t>
            </a:r>
            <a:endParaRPr lang="ko-KR" altLang="en-US" sz="800" dirty="0"/>
          </a:p>
        </p:txBody>
      </p:sp>
      <p:sp>
        <p:nvSpPr>
          <p:cNvPr id="26" name="자유형 25"/>
          <p:cNvSpPr/>
          <p:nvPr/>
        </p:nvSpPr>
        <p:spPr>
          <a:xfrm>
            <a:off x="2036341" y="2639143"/>
            <a:ext cx="1244906" cy="407624"/>
          </a:xfrm>
          <a:custGeom>
            <a:avLst/>
            <a:gdLst>
              <a:gd name="connsiteX0" fmla="*/ 0 w 1244906"/>
              <a:gd name="connsiteY0" fmla="*/ 407624 h 407624"/>
              <a:gd name="connsiteX1" fmla="*/ 451691 w 1244906"/>
              <a:gd name="connsiteY1" fmla="*/ 99152 h 407624"/>
              <a:gd name="connsiteX2" fmla="*/ 1244906 w 1244906"/>
              <a:gd name="connsiteY2" fmla="*/ 0 h 407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4906" h="407624">
                <a:moveTo>
                  <a:pt x="0" y="407624"/>
                </a:moveTo>
                <a:lnTo>
                  <a:pt x="451691" y="99152"/>
                </a:lnTo>
                <a:lnTo>
                  <a:pt x="1244906" y="0"/>
                </a:lnTo>
              </a:path>
            </a:pathLst>
          </a:cu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/>
          <p:cNvCxnSpPr/>
          <p:nvPr/>
        </p:nvCxnSpPr>
        <p:spPr>
          <a:xfrm flipH="1" flipV="1">
            <a:off x="2014308" y="2738296"/>
            <a:ext cx="11017" cy="44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endCxn id="29" idx="0"/>
          </p:cNvCxnSpPr>
          <p:nvPr/>
        </p:nvCxnSpPr>
        <p:spPr>
          <a:xfrm flipH="1">
            <a:off x="2025324" y="2738296"/>
            <a:ext cx="4704202" cy="4451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9" name="자유형 28"/>
          <p:cNvSpPr/>
          <p:nvPr/>
        </p:nvSpPr>
        <p:spPr>
          <a:xfrm>
            <a:off x="2025325" y="2354820"/>
            <a:ext cx="646545" cy="387927"/>
          </a:xfrm>
          <a:custGeom>
            <a:avLst/>
            <a:gdLst>
              <a:gd name="connsiteX0" fmla="*/ 0 w 674255"/>
              <a:gd name="connsiteY0" fmla="*/ 332509 h 332509"/>
              <a:gd name="connsiteX1" fmla="*/ 674255 w 674255"/>
              <a:gd name="connsiteY1" fmla="*/ 332509 h 332509"/>
              <a:gd name="connsiteX2" fmla="*/ 674255 w 674255"/>
              <a:gd name="connsiteY2" fmla="*/ 0 h 332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4255" h="332509">
                <a:moveTo>
                  <a:pt x="0" y="332509"/>
                </a:moveTo>
                <a:lnTo>
                  <a:pt x="674255" y="332509"/>
                </a:lnTo>
                <a:lnTo>
                  <a:pt x="674255" y="0"/>
                </a:lnTo>
              </a:path>
            </a:pathLst>
          </a:custGeom>
          <a:noFill/>
          <a:ln>
            <a:solidFill>
              <a:srgbClr val="000000"/>
            </a:solidFill>
            <a:headEnd type="stealt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0" name="직선 화살표 연결선 29"/>
          <p:cNvCxnSpPr>
            <a:endCxn id="31" idx="1"/>
          </p:cNvCxnSpPr>
          <p:nvPr/>
        </p:nvCxnSpPr>
        <p:spPr>
          <a:xfrm>
            <a:off x="3275331" y="5900538"/>
            <a:ext cx="867761" cy="3975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143092" y="6190340"/>
            <a:ext cx="8347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CHGPVJT</a:t>
            </a:r>
            <a:endParaRPr lang="ko-KR" altLang="en-US" sz="800" dirty="0"/>
          </a:p>
        </p:txBody>
      </p:sp>
      <p:sp>
        <p:nvSpPr>
          <p:cNvPr id="32" name="직사각형 31"/>
          <p:cNvSpPr/>
          <p:nvPr/>
        </p:nvSpPr>
        <p:spPr>
          <a:xfrm>
            <a:off x="918377" y="2438614"/>
            <a:ext cx="760164" cy="220338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b="1">
                <a:solidFill>
                  <a:srgbClr val="FF0000"/>
                </a:solidFill>
              </a:rPr>
              <a:t>3500</a:t>
            </a:r>
            <a:endParaRPr lang="ko-KR" altLang="en-US" sz="900" b="1" dirty="0" err="1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-943447" y="2287173"/>
            <a:ext cx="11256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00B0F0"/>
                </a:solidFill>
              </a:rPr>
              <a:t>PACKV = 393.6V</a:t>
            </a:r>
            <a:endParaRPr lang="ko-KR" altLang="en-US" sz="1100" b="1" dirty="0">
              <a:solidFill>
                <a:srgbClr val="00B0F0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-1381293" y="3485536"/>
            <a:ext cx="109792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/>
              <a:t>FULLCHGHV</a:t>
            </a:r>
          </a:p>
        </p:txBody>
      </p:sp>
      <p:cxnSp>
        <p:nvCxnSpPr>
          <p:cNvPr id="35" name="직선 화살표 연결선 34"/>
          <p:cNvCxnSpPr>
            <a:stCxn id="37" idx="1"/>
          </p:cNvCxnSpPr>
          <p:nvPr/>
        </p:nvCxnSpPr>
        <p:spPr>
          <a:xfrm flipH="1" flipV="1">
            <a:off x="-437556" y="3616343"/>
            <a:ext cx="1284422" cy="911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-1450719" y="3726512"/>
            <a:ext cx="196399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Wakeup</a:t>
            </a:r>
            <a:r>
              <a:rPr lang="ko-KR" altLang="en-US" sz="1050" dirty="0"/>
              <a:t>시</a:t>
            </a:r>
            <a:endParaRPr lang="en-US" altLang="ko-KR" sz="1050" dirty="0"/>
          </a:p>
          <a:p>
            <a:r>
              <a:rPr lang="en-US" altLang="ko-KR" sz="1050" dirty="0"/>
              <a:t>Charging </a:t>
            </a:r>
            <a:r>
              <a:rPr lang="ko-KR" altLang="en-US" sz="1050" dirty="0"/>
              <a:t>을 안하는 </a:t>
            </a:r>
            <a:r>
              <a:rPr lang="ko-KR" altLang="en-US" sz="1050" dirty="0" err="1"/>
              <a:t>기준전압</a:t>
            </a:r>
            <a:endParaRPr lang="ko-KR" altLang="en-US" sz="1050" dirty="0"/>
          </a:p>
        </p:txBody>
      </p:sp>
      <p:sp>
        <p:nvSpPr>
          <p:cNvPr id="37" name="직사각형 36"/>
          <p:cNvSpPr/>
          <p:nvPr/>
        </p:nvSpPr>
        <p:spPr>
          <a:xfrm>
            <a:off x="846866" y="3597361"/>
            <a:ext cx="760164" cy="220338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b="1">
                <a:solidFill>
                  <a:srgbClr val="FF0000"/>
                </a:solidFill>
              </a:rPr>
              <a:t>3450</a:t>
            </a:r>
            <a:endParaRPr lang="ko-KR" altLang="en-US" sz="900" b="1" dirty="0" err="1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-735266" y="3273835"/>
            <a:ext cx="11576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00B0F0"/>
                </a:solidFill>
              </a:rPr>
              <a:t>PACKV = 393.6 V</a:t>
            </a:r>
            <a:endParaRPr lang="ko-KR" altLang="en-US" sz="1100" b="1" dirty="0">
              <a:solidFill>
                <a:srgbClr val="00B0F0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-799894" y="2025563"/>
            <a:ext cx="109792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b="1" dirty="0"/>
              <a:t>NORMAL_CV</a:t>
            </a:r>
            <a:endParaRPr lang="ko-KR" altLang="en-US" sz="1100" b="1" dirty="0"/>
          </a:p>
        </p:txBody>
      </p:sp>
      <p:sp>
        <p:nvSpPr>
          <p:cNvPr id="40" name="직사각형 39"/>
          <p:cNvSpPr/>
          <p:nvPr/>
        </p:nvSpPr>
        <p:spPr>
          <a:xfrm>
            <a:off x="6867527" y="3146890"/>
            <a:ext cx="760164" cy="220338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b="1">
                <a:solidFill>
                  <a:srgbClr val="FF0000"/>
                </a:solidFill>
              </a:rPr>
              <a:t>max 100A</a:t>
            </a:r>
            <a:endParaRPr lang="ko-KR" altLang="en-US" sz="900" b="1" dirty="0" err="1">
              <a:solidFill>
                <a:srgbClr val="FF0000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867527" y="4604838"/>
            <a:ext cx="760164" cy="220338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b="1" dirty="0" err="1"/>
          </a:p>
        </p:txBody>
      </p:sp>
      <p:sp>
        <p:nvSpPr>
          <p:cNvPr id="42" name="TextBox 41"/>
          <p:cNvSpPr txBox="1"/>
          <p:nvPr/>
        </p:nvSpPr>
        <p:spPr>
          <a:xfrm>
            <a:off x="-728228" y="2690147"/>
            <a:ext cx="1646605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>
                <a:solidFill>
                  <a:srgbClr val="FF0000"/>
                </a:solidFill>
              </a:rPr>
              <a:t>Tapper </a:t>
            </a:r>
            <a:r>
              <a:rPr lang="en-US" altLang="ko-KR" sz="1050" b="1">
                <a:solidFill>
                  <a:srgbClr val="FF0000"/>
                </a:solidFill>
              </a:rPr>
              <a:t>= 100mV</a:t>
            </a:r>
            <a:endParaRPr lang="en-US" altLang="ko-KR" sz="1050" b="1" dirty="0">
              <a:solidFill>
                <a:srgbClr val="FF0000"/>
              </a:solidFill>
            </a:endParaRPr>
          </a:p>
          <a:p>
            <a:r>
              <a:rPr lang="en-US" altLang="ko-KR" sz="1050" dirty="0">
                <a:solidFill>
                  <a:srgbClr val="FF0000"/>
                </a:solidFill>
              </a:rPr>
              <a:t>Tapper </a:t>
            </a:r>
            <a:r>
              <a:rPr lang="ko-KR" altLang="en-US" sz="1050" dirty="0">
                <a:solidFill>
                  <a:srgbClr val="FF0000"/>
                </a:solidFill>
              </a:rPr>
              <a:t>이하에서는 전류</a:t>
            </a:r>
            <a:endParaRPr lang="en-US" altLang="ko-KR" sz="1050" dirty="0">
              <a:solidFill>
                <a:srgbClr val="FF0000"/>
              </a:solidFill>
            </a:endParaRPr>
          </a:p>
          <a:p>
            <a:r>
              <a:rPr lang="ko-KR" altLang="en-US" sz="1050" dirty="0">
                <a:solidFill>
                  <a:srgbClr val="FF0000"/>
                </a:solidFill>
              </a:rPr>
              <a:t>모니터링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01276" y="742743"/>
            <a:ext cx="18678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>
                <a:solidFill>
                  <a:srgbClr val="FF0000"/>
                </a:solidFill>
              </a:rPr>
              <a:t>값 업데이트 날짜</a:t>
            </a:r>
            <a:r>
              <a:rPr lang="en-US" altLang="ko-KR" sz="1000">
                <a:solidFill>
                  <a:srgbClr val="FF0000"/>
                </a:solidFill>
              </a:rPr>
              <a:t>: 2024.11.08</a:t>
            </a:r>
            <a:endParaRPr lang="ko-KR" altLang="en-US" sz="1000">
              <a:solidFill>
                <a:srgbClr val="FF0000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867527" y="4030908"/>
            <a:ext cx="760164" cy="220338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b="1">
                <a:solidFill>
                  <a:srgbClr val="FF0000"/>
                </a:solidFill>
              </a:rPr>
              <a:t>100</a:t>
            </a:r>
            <a:endParaRPr lang="ko-KR" altLang="en-US" sz="900" b="1" dirty="0" err="1">
              <a:solidFill>
                <a:srgbClr val="FF0000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867527" y="4629242"/>
            <a:ext cx="760164" cy="220338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b="1">
                <a:solidFill>
                  <a:srgbClr val="FF0000"/>
                </a:solidFill>
              </a:rPr>
              <a:t>400</a:t>
            </a:r>
            <a:endParaRPr lang="ko-KR" altLang="en-US" sz="900" b="1" dirty="0" err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9313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5DBF6-2A23-40A8-A352-8AAB4DFC94EF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79512" y="116632"/>
            <a:ext cx="4176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/>
              <a:t>SW </a:t>
            </a:r>
            <a:r>
              <a:rPr lang="ko-KR" altLang="en-US" sz="1600"/>
              <a:t>구조 </a:t>
            </a:r>
            <a:r>
              <a:rPr lang="en-US" altLang="ko-KR" sz="1600"/>
              <a:t>– Master Layer</a:t>
            </a:r>
            <a:endParaRPr lang="ko-KR" altLang="en-US" sz="160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663919"/>
              </p:ext>
            </p:extLst>
          </p:nvPr>
        </p:nvGraphicFramePr>
        <p:xfrm>
          <a:off x="323528" y="908721"/>
          <a:ext cx="8424936" cy="4880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9351">
                  <a:extLst>
                    <a:ext uri="{9D8B030D-6E8A-4147-A177-3AD203B41FA5}">
                      <a16:colId xmlns:a16="http://schemas.microsoft.com/office/drawing/2014/main" val="2841203821"/>
                    </a:ext>
                  </a:extLst>
                </a:gridCol>
                <a:gridCol w="1377153">
                  <a:extLst>
                    <a:ext uri="{9D8B030D-6E8A-4147-A177-3AD203B41FA5}">
                      <a16:colId xmlns:a16="http://schemas.microsoft.com/office/drawing/2014/main" val="4259349779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1496732189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3283409295"/>
                    </a:ext>
                  </a:extLst>
                </a:gridCol>
              </a:tblGrid>
              <a:tr h="32348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기존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신규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3267169"/>
                  </a:ext>
                </a:extLst>
              </a:tr>
              <a:tr h="374048">
                <a:tc>
                  <a:txBody>
                    <a:bodyPr/>
                    <a:lstStyle/>
                    <a:p>
                      <a:r>
                        <a:rPr lang="en-US" altLang="ko-KR" sz="1100"/>
                        <a:t>Soc 5% voltage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>
                          <a:solidFill>
                            <a:srgbClr val="FF0000"/>
                          </a:solidFill>
                        </a:rPr>
                        <a:t>SOC_5Percent</a:t>
                      </a:r>
                      <a:endParaRPr lang="ko-KR" altLang="en-US" sz="11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SOC</a:t>
                      </a:r>
                      <a:r>
                        <a:rPr lang="en-US" altLang="ko-KR" sz="1100" baseline="0"/>
                        <a:t> 5% </a:t>
                      </a:r>
                      <a:r>
                        <a:rPr lang="ko-KR" altLang="en-US" sz="1100" baseline="0"/>
                        <a:t>부터 감소속도를 줄인다</a:t>
                      </a:r>
                      <a:r>
                        <a:rPr lang="en-US" altLang="ko-KR" sz="1100" baseline="0"/>
                        <a:t>. (</a:t>
                      </a:r>
                      <a:r>
                        <a:rPr lang="ko-KR" altLang="en-US" sz="1100" baseline="0"/>
                        <a:t>고객 요구 사항</a:t>
                      </a:r>
                      <a:r>
                        <a:rPr lang="en-US" altLang="ko-KR" sz="1100" baseline="0"/>
                        <a:t>)</a:t>
                      </a:r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565328"/>
                  </a:ext>
                </a:extLst>
              </a:tr>
              <a:tr h="323489">
                <a:tc>
                  <a:txBody>
                    <a:bodyPr/>
                    <a:lstStyle/>
                    <a:p>
                      <a:r>
                        <a:rPr lang="en-US" altLang="ko-KR" sz="1100"/>
                        <a:t>Discharge Stop</a:t>
                      </a:r>
                      <a:r>
                        <a:rPr lang="en-US" altLang="ko-KR" sz="1100" baseline="0"/>
                        <a:t> Voltage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rgbClr val="FF0000"/>
                          </a:solidFill>
                        </a:rPr>
                        <a:t>DCHGSV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Cell Voltage </a:t>
                      </a:r>
                      <a:r>
                        <a:rPr lang="ko-KR" altLang="en-US" sz="1100"/>
                        <a:t>기준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976159"/>
                  </a:ext>
                </a:extLst>
              </a:tr>
              <a:tr h="3234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Charing Wait Cell Voltage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rgbClr val="FF0000"/>
                          </a:solidFill>
                        </a:rPr>
                        <a:t>CWCV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/>
                        <a:t>Cell Voltage </a:t>
                      </a:r>
                      <a:r>
                        <a:rPr lang="ko-KR" altLang="en-US" sz="1100"/>
                        <a:t>기준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40242"/>
                  </a:ext>
                </a:extLst>
              </a:tr>
              <a:tr h="3234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Power Down Cell Voltage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>
                          <a:solidFill>
                            <a:srgbClr val="FF0000"/>
                          </a:solidFill>
                        </a:rPr>
                        <a:t>PDWNV</a:t>
                      </a:r>
                      <a:endParaRPr lang="ko-KR" altLang="en-US" sz="11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/>
                        <a:t>Cell Voltage </a:t>
                      </a:r>
                      <a:r>
                        <a:rPr lang="ko-KR" altLang="en-US" sz="1100"/>
                        <a:t>기준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45758"/>
                  </a:ext>
                </a:extLst>
              </a:tr>
              <a:tr h="323489">
                <a:tc>
                  <a:txBody>
                    <a:bodyPr/>
                    <a:lstStyle/>
                    <a:p>
                      <a:r>
                        <a:rPr lang="en-US" altLang="ko-KR" sz="1100" dirty="0"/>
                        <a:t>Charging Protection</a:t>
                      </a:r>
                      <a:r>
                        <a:rPr lang="en-US" altLang="ko-KR" sz="1100" baseline="0" dirty="0"/>
                        <a:t> Voltage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00"/>
                        <a:t>OCVF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ko-KR" altLang="en-US" sz="11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기존 </a:t>
                      </a:r>
                      <a:r>
                        <a:rPr lang="en-US" altLang="ko-KR" sz="1100"/>
                        <a:t>Config </a:t>
                      </a:r>
                      <a:r>
                        <a:rPr lang="ko-KR" altLang="en-US" sz="1100"/>
                        <a:t>사용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974492"/>
                  </a:ext>
                </a:extLst>
              </a:tr>
              <a:tr h="323489">
                <a:tc>
                  <a:txBody>
                    <a:bodyPr/>
                    <a:lstStyle/>
                    <a:p>
                      <a:r>
                        <a:rPr lang="en-US" altLang="ko-KR" sz="1100" dirty="0"/>
                        <a:t>Full Charging Voltage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>
                          <a:solidFill>
                            <a:srgbClr val="FF0000"/>
                          </a:solidFill>
                        </a:rPr>
                        <a:t>FCCV</a:t>
                      </a:r>
                      <a:endParaRPr lang="ko-KR" altLang="en-US" sz="11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/>
                        <a:t>Cell Voltage </a:t>
                      </a:r>
                      <a:r>
                        <a:rPr lang="ko-KR" altLang="en-US" sz="1100"/>
                        <a:t>기준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8219270"/>
                  </a:ext>
                </a:extLst>
              </a:tr>
              <a:tr h="323489">
                <a:tc>
                  <a:txBody>
                    <a:bodyPr/>
                    <a:lstStyle/>
                    <a:p>
                      <a:r>
                        <a:rPr lang="en-US" altLang="ko-KR" sz="1100"/>
                        <a:t>Tapper Voltage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>
                          <a:solidFill>
                            <a:srgbClr val="FF0000"/>
                          </a:solidFill>
                        </a:rPr>
                        <a:t>FCTV</a:t>
                      </a:r>
                      <a:endParaRPr lang="ko-KR" altLang="en-US" sz="11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Charging</a:t>
                      </a:r>
                      <a:r>
                        <a:rPr lang="en-US" altLang="ko-KR" sz="1100" baseline="0"/>
                        <a:t> voltage  </a:t>
                      </a:r>
                      <a:r>
                        <a:rPr lang="ko-KR" altLang="en-US" sz="1100" baseline="0"/>
                        <a:t>에서 오차</a:t>
                      </a:r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5047860"/>
                  </a:ext>
                </a:extLst>
              </a:tr>
              <a:tr h="3234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Full Charge Judgement Voltage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>
                          <a:solidFill>
                            <a:srgbClr val="FF0000"/>
                          </a:solidFill>
                        </a:rPr>
                        <a:t>FCWCV</a:t>
                      </a:r>
                      <a:endParaRPr lang="ko-KR" altLang="en-US" sz="11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Wakeup</a:t>
                      </a:r>
                      <a:r>
                        <a:rPr lang="en-US" altLang="ko-KR" sz="1100" baseline="0"/>
                        <a:t> </a:t>
                      </a:r>
                      <a:r>
                        <a:rPr lang="ko-KR" altLang="en-US" sz="1100" baseline="0"/>
                        <a:t>시 판단 기준</a:t>
                      </a:r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2189272"/>
                  </a:ext>
                </a:extLst>
              </a:tr>
              <a:tr h="3234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Full</a:t>
                      </a:r>
                      <a:r>
                        <a:rPr lang="en-US" altLang="ko-KR" sz="1100" baseline="0"/>
                        <a:t> Charge Judgement Current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>
                          <a:solidFill>
                            <a:srgbClr val="FF0000"/>
                          </a:solidFill>
                        </a:rPr>
                        <a:t>FCJC</a:t>
                      </a:r>
                      <a:endParaRPr lang="ko-KR" altLang="en-US" sz="11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439917"/>
                  </a:ext>
                </a:extLst>
              </a:tr>
              <a:tr h="3234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Charging Protection</a:t>
                      </a:r>
                      <a:r>
                        <a:rPr lang="en-US" altLang="ko-KR" sz="1100" baseline="0"/>
                        <a:t> Judgement Time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3S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>
                          <a:solidFill>
                            <a:srgbClr val="FF0000"/>
                          </a:solidFill>
                        </a:rPr>
                        <a:t>1S</a:t>
                      </a:r>
                      <a:endParaRPr lang="ko-KR" altLang="en-US" sz="11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LFP</a:t>
                      </a:r>
                      <a:r>
                        <a:rPr lang="en-US" altLang="ko-KR" sz="1100" baseline="0"/>
                        <a:t> </a:t>
                      </a:r>
                      <a:r>
                        <a:rPr lang="ko-KR" altLang="en-US" sz="1100" baseline="0"/>
                        <a:t>에 맞게 수정</a:t>
                      </a:r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320898"/>
                  </a:ext>
                </a:extLst>
              </a:tr>
              <a:tr h="3234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FullCharging Judgment</a:t>
                      </a:r>
                      <a:r>
                        <a:rPr lang="en-US" altLang="ko-KR" sz="1100" baseline="0"/>
                        <a:t> TIme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>
                          <a:solidFill>
                            <a:srgbClr val="FF0000"/>
                          </a:solidFill>
                        </a:rPr>
                        <a:t>3S</a:t>
                      </a:r>
                      <a:endParaRPr lang="ko-KR" altLang="en-US" sz="11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091326"/>
                  </a:ext>
                </a:extLst>
              </a:tr>
              <a:tr h="3740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Discharge Judgement Current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>
                          <a:solidFill>
                            <a:srgbClr val="FF0000"/>
                          </a:solidFill>
                        </a:rPr>
                        <a:t>DCHGJC</a:t>
                      </a:r>
                      <a:endParaRPr lang="ko-KR" altLang="en-US" sz="11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100mA ( </a:t>
                      </a:r>
                      <a:r>
                        <a:rPr lang="ko-KR" altLang="en-US" sz="1100"/>
                        <a:t>자체 소모 전류 고려 튜닝</a:t>
                      </a:r>
                      <a:r>
                        <a:rPr lang="en-US" altLang="ko-KR" sz="1100"/>
                        <a:t>)</a:t>
                      </a:r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709545"/>
                  </a:ext>
                </a:extLst>
              </a:tr>
              <a:tr h="3740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Charge Judgement Current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>
                          <a:solidFill>
                            <a:srgbClr val="FF0000"/>
                          </a:solidFill>
                        </a:rPr>
                        <a:t>CHGJC</a:t>
                      </a:r>
                      <a:endParaRPr lang="ko-KR" altLang="en-US" sz="11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100mA( </a:t>
                      </a:r>
                      <a:r>
                        <a:rPr lang="ko-KR" altLang="en-US" sz="1100" dirty="0"/>
                        <a:t>자체 소모 전류 고려 튜닝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984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4148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0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휴네이트_일반배포_템플릿.potx" id="{4DD54EB9-DEDE-467D-90A4-A9D9392E00BF}" vid="{BBE0A658-697D-497C-B386-C8D8C6182488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휴네이트_일반배포_템플릿.potx" id="{4DD54EB9-DEDE-467D-90A4-A9D9392E00BF}" vid="{BBF1F094-FF71-479C-9499-77DBEB3EB2D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휴네이트_일반배포_템플릿</Template>
  <TotalTime>2181</TotalTime>
  <Words>1533</Words>
  <Application>Microsoft Office PowerPoint</Application>
  <PresentationFormat>화면 슬라이드 쇼(4:3)</PresentationFormat>
  <Paragraphs>604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맑은 고딕</vt:lpstr>
      <vt:lpstr>Arial</vt:lpstr>
      <vt:lpstr>Roboto Condensed</vt:lpstr>
      <vt:lpstr>Office 테마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MA Jinho</cp:lastModifiedBy>
  <cp:revision>68</cp:revision>
  <cp:lastPrinted>2017-01-20T00:38:04Z</cp:lastPrinted>
  <dcterms:created xsi:type="dcterms:W3CDTF">2024-08-05T07:09:06Z</dcterms:created>
  <dcterms:modified xsi:type="dcterms:W3CDTF">2025-02-18T02:15:57Z</dcterms:modified>
</cp:coreProperties>
</file>